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9"/>
  </p:notesMasterIdLst>
  <p:sldIdLst>
    <p:sldId id="545" r:id="rId2"/>
    <p:sldId id="322" r:id="rId3"/>
    <p:sldId id="323" r:id="rId4"/>
    <p:sldId id="324" r:id="rId5"/>
    <p:sldId id="325" r:id="rId6"/>
    <p:sldId id="326" r:id="rId7"/>
    <p:sldId id="327" r:id="rId8"/>
    <p:sldId id="328" r:id="rId9"/>
    <p:sldId id="329" r:id="rId10"/>
    <p:sldId id="330" r:id="rId11"/>
    <p:sldId id="331" r:id="rId12"/>
    <p:sldId id="332" r:id="rId13"/>
    <p:sldId id="333" r:id="rId14"/>
    <p:sldId id="334" r:id="rId15"/>
    <p:sldId id="335" r:id="rId16"/>
    <p:sldId id="336" r:id="rId17"/>
    <p:sldId id="337" r:id="rId18"/>
    <p:sldId id="338" r:id="rId19"/>
    <p:sldId id="339" r:id="rId20"/>
    <p:sldId id="340" r:id="rId21"/>
    <p:sldId id="483" r:id="rId22"/>
    <p:sldId id="484" r:id="rId23"/>
    <p:sldId id="485" r:id="rId24"/>
    <p:sldId id="486" r:id="rId25"/>
    <p:sldId id="487" r:id="rId26"/>
    <p:sldId id="488" r:id="rId27"/>
    <p:sldId id="489" r:id="rId28"/>
    <p:sldId id="490" r:id="rId29"/>
    <p:sldId id="491" r:id="rId30"/>
    <p:sldId id="492" r:id="rId31"/>
    <p:sldId id="493" r:id="rId32"/>
    <p:sldId id="341" r:id="rId33"/>
    <p:sldId id="342" r:id="rId34"/>
    <p:sldId id="343" r:id="rId35"/>
    <p:sldId id="344" r:id="rId36"/>
    <p:sldId id="345" r:id="rId37"/>
    <p:sldId id="346" r:id="rId38"/>
    <p:sldId id="347" r:id="rId39"/>
    <p:sldId id="348" r:id="rId40"/>
    <p:sldId id="349" r:id="rId41"/>
    <p:sldId id="350" r:id="rId42"/>
    <p:sldId id="351" r:id="rId43"/>
    <p:sldId id="352" r:id="rId44"/>
    <p:sldId id="353" r:id="rId45"/>
    <p:sldId id="354" r:id="rId46"/>
    <p:sldId id="457" r:id="rId47"/>
    <p:sldId id="458" r:id="rId48"/>
    <p:sldId id="459" r:id="rId49"/>
    <p:sldId id="460" r:id="rId50"/>
    <p:sldId id="461" r:id="rId51"/>
    <p:sldId id="462" r:id="rId52"/>
    <p:sldId id="463" r:id="rId53"/>
    <p:sldId id="464" r:id="rId54"/>
    <p:sldId id="465" r:id="rId55"/>
    <p:sldId id="466" r:id="rId56"/>
    <p:sldId id="467" r:id="rId57"/>
    <p:sldId id="468" r:id="rId58"/>
    <p:sldId id="469" r:id="rId59"/>
    <p:sldId id="470" r:id="rId60"/>
    <p:sldId id="471" r:id="rId61"/>
    <p:sldId id="472" r:id="rId62"/>
    <p:sldId id="473" r:id="rId63"/>
    <p:sldId id="474" r:id="rId64"/>
    <p:sldId id="475" r:id="rId65"/>
    <p:sldId id="476" r:id="rId66"/>
    <p:sldId id="477" r:id="rId67"/>
    <p:sldId id="478" r:id="rId68"/>
    <p:sldId id="479" r:id="rId69"/>
    <p:sldId id="480" r:id="rId70"/>
    <p:sldId id="481" r:id="rId71"/>
    <p:sldId id="482" r:id="rId72"/>
    <p:sldId id="514" r:id="rId73"/>
    <p:sldId id="515" r:id="rId74"/>
    <p:sldId id="516" r:id="rId75"/>
    <p:sldId id="517" r:id="rId76"/>
    <p:sldId id="518" r:id="rId77"/>
    <p:sldId id="519" r:id="rId78"/>
    <p:sldId id="520" r:id="rId79"/>
    <p:sldId id="521" r:id="rId80"/>
    <p:sldId id="522" r:id="rId81"/>
    <p:sldId id="523" r:id="rId82"/>
    <p:sldId id="524" r:id="rId83"/>
    <p:sldId id="525" r:id="rId84"/>
    <p:sldId id="526" r:id="rId85"/>
    <p:sldId id="527" r:id="rId86"/>
    <p:sldId id="528" r:id="rId87"/>
    <p:sldId id="529" r:id="rId88"/>
    <p:sldId id="293" r:id="rId89"/>
    <p:sldId id="294" r:id="rId90"/>
    <p:sldId id="295" r:id="rId91"/>
    <p:sldId id="296" r:id="rId92"/>
    <p:sldId id="297" r:id="rId93"/>
    <p:sldId id="298" r:id="rId94"/>
    <p:sldId id="299" r:id="rId95"/>
    <p:sldId id="300" r:id="rId96"/>
    <p:sldId id="301" r:id="rId97"/>
    <p:sldId id="302" r:id="rId98"/>
    <p:sldId id="303" r:id="rId99"/>
    <p:sldId id="304" r:id="rId100"/>
    <p:sldId id="305" r:id="rId101"/>
    <p:sldId id="306" r:id="rId102"/>
    <p:sldId id="307" r:id="rId103"/>
    <p:sldId id="308" r:id="rId104"/>
    <p:sldId id="309" r:id="rId105"/>
    <p:sldId id="310" r:id="rId106"/>
    <p:sldId id="311" r:id="rId107"/>
    <p:sldId id="312" r:id="rId108"/>
    <p:sldId id="313" r:id="rId109"/>
    <p:sldId id="314" r:id="rId110"/>
    <p:sldId id="315" r:id="rId111"/>
    <p:sldId id="316" r:id="rId112"/>
    <p:sldId id="317" r:id="rId113"/>
    <p:sldId id="318" r:id="rId114"/>
    <p:sldId id="319" r:id="rId115"/>
    <p:sldId id="320" r:id="rId116"/>
    <p:sldId id="256" r:id="rId117"/>
    <p:sldId id="258" r:id="rId118"/>
    <p:sldId id="259" r:id="rId119"/>
    <p:sldId id="264" r:id="rId120"/>
    <p:sldId id="265" r:id="rId121"/>
    <p:sldId id="260" r:id="rId122"/>
    <p:sldId id="261" r:id="rId123"/>
    <p:sldId id="262" r:id="rId124"/>
    <p:sldId id="266" r:id="rId125"/>
    <p:sldId id="263" r:id="rId126"/>
    <p:sldId id="267" r:id="rId127"/>
    <p:sldId id="268" r:id="rId128"/>
    <p:sldId id="269" r:id="rId129"/>
    <p:sldId id="270" r:id="rId130"/>
    <p:sldId id="271" r:id="rId131"/>
    <p:sldId id="272" r:id="rId132"/>
    <p:sldId id="273" r:id="rId133"/>
    <p:sldId id="274" r:id="rId134"/>
    <p:sldId id="275" r:id="rId135"/>
    <p:sldId id="276" r:id="rId136"/>
    <p:sldId id="277" r:id="rId137"/>
    <p:sldId id="278" r:id="rId138"/>
    <p:sldId id="279" r:id="rId139"/>
    <p:sldId id="280" r:id="rId140"/>
    <p:sldId id="281" r:id="rId141"/>
    <p:sldId id="355" r:id="rId142"/>
    <p:sldId id="356" r:id="rId143"/>
    <p:sldId id="357" r:id="rId144"/>
    <p:sldId id="358" r:id="rId145"/>
    <p:sldId id="359" r:id="rId146"/>
    <p:sldId id="360" r:id="rId147"/>
    <p:sldId id="361" r:id="rId148"/>
    <p:sldId id="362" r:id="rId149"/>
    <p:sldId id="363" r:id="rId150"/>
    <p:sldId id="364" r:id="rId151"/>
    <p:sldId id="365" r:id="rId152"/>
    <p:sldId id="366" r:id="rId153"/>
    <p:sldId id="367" r:id="rId154"/>
    <p:sldId id="368" r:id="rId155"/>
    <p:sldId id="369" r:id="rId156"/>
    <p:sldId id="370" r:id="rId157"/>
    <p:sldId id="371" r:id="rId158"/>
    <p:sldId id="372" r:id="rId159"/>
    <p:sldId id="373" r:id="rId160"/>
    <p:sldId id="374" r:id="rId161"/>
    <p:sldId id="375" r:id="rId162"/>
    <p:sldId id="376" r:id="rId163"/>
    <p:sldId id="377" r:id="rId164"/>
    <p:sldId id="378" r:id="rId165"/>
    <p:sldId id="379" r:id="rId166"/>
    <p:sldId id="380" r:id="rId167"/>
    <p:sldId id="381" r:id="rId168"/>
    <p:sldId id="382" r:id="rId169"/>
    <p:sldId id="383" r:id="rId170"/>
    <p:sldId id="384" r:id="rId171"/>
    <p:sldId id="385" r:id="rId172"/>
    <p:sldId id="386" r:id="rId173"/>
    <p:sldId id="387" r:id="rId174"/>
    <p:sldId id="388" r:id="rId175"/>
    <p:sldId id="389" r:id="rId176"/>
    <p:sldId id="390" r:id="rId177"/>
    <p:sldId id="391" r:id="rId178"/>
    <p:sldId id="392" r:id="rId179"/>
    <p:sldId id="393" r:id="rId180"/>
    <p:sldId id="394" r:id="rId181"/>
    <p:sldId id="395" r:id="rId182"/>
    <p:sldId id="396" r:id="rId183"/>
    <p:sldId id="282" r:id="rId184"/>
    <p:sldId id="257" r:id="rId185"/>
    <p:sldId id="283" r:id="rId186"/>
    <p:sldId id="284" r:id="rId187"/>
    <p:sldId id="285" r:id="rId188"/>
    <p:sldId id="286" r:id="rId189"/>
    <p:sldId id="287" r:id="rId190"/>
    <p:sldId id="288" r:id="rId191"/>
    <p:sldId id="289" r:id="rId192"/>
    <p:sldId id="290" r:id="rId193"/>
    <p:sldId id="291" r:id="rId194"/>
    <p:sldId id="292" r:id="rId195"/>
    <p:sldId id="494" r:id="rId196"/>
    <p:sldId id="495" r:id="rId197"/>
    <p:sldId id="496" r:id="rId198"/>
    <p:sldId id="497" r:id="rId199"/>
    <p:sldId id="498" r:id="rId200"/>
    <p:sldId id="499" r:id="rId201"/>
    <p:sldId id="500" r:id="rId202"/>
    <p:sldId id="501" r:id="rId203"/>
    <p:sldId id="502" r:id="rId204"/>
    <p:sldId id="503" r:id="rId205"/>
    <p:sldId id="504" r:id="rId206"/>
    <p:sldId id="505" r:id="rId207"/>
    <p:sldId id="506" r:id="rId208"/>
    <p:sldId id="507" r:id="rId209"/>
    <p:sldId id="508" r:id="rId210"/>
    <p:sldId id="509" r:id="rId211"/>
    <p:sldId id="510" r:id="rId212"/>
    <p:sldId id="511" r:id="rId213"/>
    <p:sldId id="512" r:id="rId214"/>
    <p:sldId id="397" r:id="rId215"/>
    <p:sldId id="398" r:id="rId216"/>
    <p:sldId id="399" r:id="rId217"/>
    <p:sldId id="400" r:id="rId218"/>
    <p:sldId id="401" r:id="rId219"/>
    <p:sldId id="402" r:id="rId220"/>
    <p:sldId id="403" r:id="rId221"/>
    <p:sldId id="404" r:id="rId222"/>
    <p:sldId id="405" r:id="rId223"/>
    <p:sldId id="406" r:id="rId224"/>
    <p:sldId id="407" r:id="rId225"/>
    <p:sldId id="408" r:id="rId226"/>
    <p:sldId id="409" r:id="rId227"/>
    <p:sldId id="410" r:id="rId228"/>
    <p:sldId id="411" r:id="rId229"/>
    <p:sldId id="412" r:id="rId230"/>
    <p:sldId id="413" r:id="rId231"/>
    <p:sldId id="414" r:id="rId232"/>
    <p:sldId id="415" r:id="rId233"/>
    <p:sldId id="416" r:id="rId234"/>
    <p:sldId id="417" r:id="rId235"/>
    <p:sldId id="418" r:id="rId236"/>
    <p:sldId id="419" r:id="rId237"/>
    <p:sldId id="420" r:id="rId238"/>
    <p:sldId id="421" r:id="rId239"/>
    <p:sldId id="422" r:id="rId240"/>
    <p:sldId id="423" r:id="rId241"/>
    <p:sldId id="424" r:id="rId242"/>
    <p:sldId id="425" r:id="rId243"/>
    <p:sldId id="426" r:id="rId244"/>
    <p:sldId id="427" r:id="rId245"/>
    <p:sldId id="428" r:id="rId246"/>
    <p:sldId id="429" r:id="rId247"/>
    <p:sldId id="430" r:id="rId248"/>
    <p:sldId id="431" r:id="rId249"/>
    <p:sldId id="432" r:id="rId250"/>
    <p:sldId id="433" r:id="rId251"/>
    <p:sldId id="434" r:id="rId252"/>
    <p:sldId id="435" r:id="rId253"/>
    <p:sldId id="436" r:id="rId254"/>
    <p:sldId id="437" r:id="rId255"/>
    <p:sldId id="438" r:id="rId256"/>
    <p:sldId id="439" r:id="rId257"/>
    <p:sldId id="440" r:id="rId258"/>
    <p:sldId id="441" r:id="rId259"/>
    <p:sldId id="442" r:id="rId260"/>
    <p:sldId id="443" r:id="rId261"/>
    <p:sldId id="444" r:id="rId262"/>
    <p:sldId id="445" r:id="rId263"/>
    <p:sldId id="446" r:id="rId264"/>
    <p:sldId id="447" r:id="rId265"/>
    <p:sldId id="448" r:id="rId266"/>
    <p:sldId id="449" r:id="rId267"/>
    <p:sldId id="450" r:id="rId268"/>
    <p:sldId id="451" r:id="rId269"/>
    <p:sldId id="452" r:id="rId270"/>
    <p:sldId id="453" r:id="rId271"/>
    <p:sldId id="454" r:id="rId272"/>
    <p:sldId id="455" r:id="rId273"/>
    <p:sldId id="531" r:id="rId274"/>
    <p:sldId id="532" r:id="rId275"/>
    <p:sldId id="533" r:id="rId276"/>
    <p:sldId id="534" r:id="rId277"/>
    <p:sldId id="535" r:id="rId278"/>
    <p:sldId id="536" r:id="rId279"/>
    <p:sldId id="537" r:id="rId280"/>
    <p:sldId id="538" r:id="rId281"/>
    <p:sldId id="539" r:id="rId282"/>
    <p:sldId id="540" r:id="rId283"/>
    <p:sldId id="541" r:id="rId284"/>
    <p:sldId id="542" r:id="rId285"/>
    <p:sldId id="543" r:id="rId286"/>
    <p:sldId id="544" r:id="rId287"/>
    <p:sldId id="546" r:id="rId28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presProps" Target="presProps.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viewProps" Target="view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theme" Target="theme/theme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tableStyles" Target="tableStyle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notesMaster" Target="notesMasters/notesMaster1.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A5A83F-845D-4FE2-A7A6-02759B6E2C52}"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ru-RU"/>
        </a:p>
      </dgm:t>
    </dgm:pt>
    <dgm:pt modelId="{656F6893-EBCE-4192-AD91-6FF908A385E8}">
      <dgm:prSet phldrT="[Текст]"/>
      <dgm:spPr>
        <a:solidFill>
          <a:srgbClr val="FEF4FC"/>
        </a:solidFill>
        <a:ln>
          <a:noFill/>
        </a:ln>
      </dgm:spPr>
      <dgm:t>
        <a:bodyPr/>
        <a:lstStyle/>
        <a:p>
          <a:r>
            <a:rPr lang="ru-RU" b="1" spc="300" dirty="0">
              <a:latin typeface="Times New Roman" panose="02020603050405020304" pitchFamily="18" charset="0"/>
              <a:cs typeface="Times New Roman" panose="02020603050405020304" pitchFamily="18" charset="0"/>
            </a:rPr>
            <a:t>ПРОДУКТ</a:t>
          </a:r>
        </a:p>
      </dgm:t>
    </dgm:pt>
    <dgm:pt modelId="{3553BC40-AFF4-4B8C-BEA8-D8F6531D94C4}" type="parTrans" cxnId="{CFDD4932-0874-4FCB-8459-6DB1A4D2FEC7}">
      <dgm:prSet/>
      <dgm:spPr/>
      <dgm:t>
        <a:bodyPr/>
        <a:lstStyle/>
        <a:p>
          <a:endParaRPr lang="ru-RU">
            <a:latin typeface="Times New Roman" panose="02020603050405020304" pitchFamily="18" charset="0"/>
            <a:cs typeface="Times New Roman" panose="02020603050405020304" pitchFamily="18" charset="0"/>
          </a:endParaRPr>
        </a:p>
      </dgm:t>
    </dgm:pt>
    <dgm:pt modelId="{5CBD663A-D3E0-4FC1-935F-A5B0C25DCB8A}" type="sibTrans" cxnId="{CFDD4932-0874-4FCB-8459-6DB1A4D2FEC7}">
      <dgm:prSet/>
      <dgm:spPr/>
      <dgm:t>
        <a:bodyPr/>
        <a:lstStyle/>
        <a:p>
          <a:endParaRPr lang="ru-RU">
            <a:latin typeface="Times New Roman" panose="02020603050405020304" pitchFamily="18" charset="0"/>
            <a:cs typeface="Times New Roman" panose="02020603050405020304" pitchFamily="18" charset="0"/>
          </a:endParaRPr>
        </a:p>
      </dgm:t>
    </dgm:pt>
    <dgm:pt modelId="{50E31BEF-D03B-46EF-93C8-AE9DF864429D}">
      <dgm:prSet phldrT="[Текст]"/>
      <dgm:spPr>
        <a:solidFill>
          <a:srgbClr val="EFFBF8"/>
        </a:solidFill>
        <a:ln>
          <a:noFill/>
        </a:ln>
      </dgm:spPr>
      <dgm:t>
        <a:bodyPr/>
        <a:lstStyle/>
        <a:p>
          <a:r>
            <a:rPr lang="ru-RU" b="1" spc="300" dirty="0">
              <a:latin typeface="Times New Roman" panose="02020603050405020304" pitchFamily="18" charset="0"/>
              <a:cs typeface="Times New Roman" panose="02020603050405020304" pitchFamily="18" charset="0"/>
            </a:rPr>
            <a:t>ЦЕНА</a:t>
          </a:r>
        </a:p>
      </dgm:t>
    </dgm:pt>
    <dgm:pt modelId="{909E5962-84EF-46F3-82B7-61F21E1FB9EB}" type="parTrans" cxnId="{CC5089C6-07AF-44F3-A911-CE68E0237550}">
      <dgm:prSet/>
      <dgm:spPr/>
      <dgm:t>
        <a:bodyPr/>
        <a:lstStyle/>
        <a:p>
          <a:endParaRPr lang="ru-RU">
            <a:latin typeface="Times New Roman" panose="02020603050405020304" pitchFamily="18" charset="0"/>
            <a:cs typeface="Times New Roman" panose="02020603050405020304" pitchFamily="18" charset="0"/>
          </a:endParaRPr>
        </a:p>
      </dgm:t>
    </dgm:pt>
    <dgm:pt modelId="{B69D4E6E-DABA-4910-AC8C-69952F1D1B50}" type="sibTrans" cxnId="{CC5089C6-07AF-44F3-A911-CE68E0237550}">
      <dgm:prSet/>
      <dgm:spPr/>
      <dgm:t>
        <a:bodyPr/>
        <a:lstStyle/>
        <a:p>
          <a:endParaRPr lang="ru-RU">
            <a:latin typeface="Times New Roman" panose="02020603050405020304" pitchFamily="18" charset="0"/>
            <a:cs typeface="Times New Roman" panose="02020603050405020304" pitchFamily="18" charset="0"/>
          </a:endParaRPr>
        </a:p>
      </dgm:t>
    </dgm:pt>
    <dgm:pt modelId="{CAE507D9-8EB6-409E-A48A-D87CEE0FD9DE}">
      <dgm:prSet phldrT="[Текст]"/>
      <dgm:spPr>
        <a:solidFill>
          <a:srgbClr val="E3EDFD"/>
        </a:solidFill>
        <a:ln>
          <a:noFill/>
        </a:ln>
      </dgm:spPr>
      <dgm:t>
        <a:bodyPr/>
        <a:lstStyle/>
        <a:p>
          <a:r>
            <a:rPr lang="ru-RU" b="1" spc="300" dirty="0">
              <a:latin typeface="Times New Roman" panose="02020603050405020304" pitchFamily="18" charset="0"/>
              <a:cs typeface="Times New Roman" panose="02020603050405020304" pitchFamily="18" charset="0"/>
            </a:rPr>
            <a:t>ПРОДВИЖЕНИЕ</a:t>
          </a:r>
        </a:p>
      </dgm:t>
    </dgm:pt>
    <dgm:pt modelId="{06672D9D-B513-4808-A44F-AF882CC2294F}" type="parTrans" cxnId="{97D8B490-E4F3-4408-B86F-04BE90278E21}">
      <dgm:prSet/>
      <dgm:spPr/>
      <dgm:t>
        <a:bodyPr/>
        <a:lstStyle/>
        <a:p>
          <a:endParaRPr lang="ru-RU">
            <a:latin typeface="Times New Roman" panose="02020603050405020304" pitchFamily="18" charset="0"/>
            <a:cs typeface="Times New Roman" panose="02020603050405020304" pitchFamily="18" charset="0"/>
          </a:endParaRPr>
        </a:p>
      </dgm:t>
    </dgm:pt>
    <dgm:pt modelId="{52AEC238-E81D-4FF7-8D1E-EA45B5BA3BD1}" type="sibTrans" cxnId="{97D8B490-E4F3-4408-B86F-04BE90278E21}">
      <dgm:prSet/>
      <dgm:spPr/>
      <dgm:t>
        <a:bodyPr/>
        <a:lstStyle/>
        <a:p>
          <a:endParaRPr lang="ru-RU">
            <a:latin typeface="Times New Roman" panose="02020603050405020304" pitchFamily="18" charset="0"/>
            <a:cs typeface="Times New Roman" panose="02020603050405020304" pitchFamily="18" charset="0"/>
          </a:endParaRPr>
        </a:p>
      </dgm:t>
    </dgm:pt>
    <dgm:pt modelId="{FE8AD1AF-CEEA-4201-904D-777E30453EE2}">
      <dgm:prSet phldrT="[Текст]"/>
      <dgm:spPr>
        <a:solidFill>
          <a:srgbClr val="F2E7F9"/>
        </a:solidFill>
        <a:ln>
          <a:noFill/>
        </a:ln>
      </dgm:spPr>
      <dgm:t>
        <a:bodyPr/>
        <a:lstStyle/>
        <a:p>
          <a:r>
            <a:rPr lang="ru-RU" b="1" spc="300" dirty="0">
              <a:latin typeface="Times New Roman" panose="02020603050405020304" pitchFamily="18" charset="0"/>
              <a:cs typeface="Times New Roman" panose="02020603050405020304" pitchFamily="18" charset="0"/>
            </a:rPr>
            <a:t>СБЫТ</a:t>
          </a:r>
        </a:p>
      </dgm:t>
    </dgm:pt>
    <dgm:pt modelId="{3A5B9B77-00DE-48B7-AEB6-1235DB514F88}" type="parTrans" cxnId="{1D44928C-7780-4D7B-AC00-F07AEE27B0A6}">
      <dgm:prSet/>
      <dgm:spPr/>
      <dgm:t>
        <a:bodyPr/>
        <a:lstStyle/>
        <a:p>
          <a:endParaRPr lang="ru-RU">
            <a:latin typeface="Times New Roman" panose="02020603050405020304" pitchFamily="18" charset="0"/>
            <a:cs typeface="Times New Roman" panose="02020603050405020304" pitchFamily="18" charset="0"/>
          </a:endParaRPr>
        </a:p>
      </dgm:t>
    </dgm:pt>
    <dgm:pt modelId="{0C891BB4-55C6-4562-A03B-C38628146A54}" type="sibTrans" cxnId="{1D44928C-7780-4D7B-AC00-F07AEE27B0A6}">
      <dgm:prSet/>
      <dgm:spPr/>
      <dgm:t>
        <a:bodyPr/>
        <a:lstStyle/>
        <a:p>
          <a:endParaRPr lang="ru-RU">
            <a:latin typeface="Times New Roman" panose="02020603050405020304" pitchFamily="18" charset="0"/>
            <a:cs typeface="Times New Roman" panose="02020603050405020304" pitchFamily="18" charset="0"/>
          </a:endParaRPr>
        </a:p>
      </dgm:t>
    </dgm:pt>
    <dgm:pt modelId="{5303A73B-6A29-43F7-BBE8-B241DEE8CD04}">
      <dgm:prSet phldrT="[Текст]"/>
      <dgm:spPr>
        <a:solidFill>
          <a:srgbClr val="FEF4FC"/>
        </a:solidFill>
        <a:ln>
          <a:noFill/>
        </a:ln>
      </dgm:spPr>
      <dgm:t>
        <a:bodyPr/>
        <a:lstStyle/>
        <a:p>
          <a:r>
            <a:rPr lang="ru-RU" dirty="0">
              <a:latin typeface="Times New Roman" panose="02020603050405020304" pitchFamily="18" charset="0"/>
              <a:cs typeface="Times New Roman" panose="02020603050405020304" pitchFamily="18" charset="0"/>
            </a:rPr>
            <a:t>продуктовый набор;</a:t>
          </a:r>
        </a:p>
      </dgm:t>
    </dgm:pt>
    <dgm:pt modelId="{4A7996EA-BCA5-4FFA-B35F-B2F75D779378}" type="parTrans" cxnId="{8B14EDAC-C13E-4B21-8D16-7E30C300FD46}">
      <dgm:prSet/>
      <dgm:spPr/>
      <dgm:t>
        <a:bodyPr/>
        <a:lstStyle/>
        <a:p>
          <a:endParaRPr lang="ru-RU">
            <a:latin typeface="Times New Roman" panose="02020603050405020304" pitchFamily="18" charset="0"/>
            <a:cs typeface="Times New Roman" panose="02020603050405020304" pitchFamily="18" charset="0"/>
          </a:endParaRPr>
        </a:p>
      </dgm:t>
    </dgm:pt>
    <dgm:pt modelId="{CC62DA29-64D5-440E-BD29-BFF7D0B2FCC8}" type="sibTrans" cxnId="{8B14EDAC-C13E-4B21-8D16-7E30C300FD46}">
      <dgm:prSet/>
      <dgm:spPr/>
      <dgm:t>
        <a:bodyPr/>
        <a:lstStyle/>
        <a:p>
          <a:endParaRPr lang="ru-RU">
            <a:latin typeface="Times New Roman" panose="02020603050405020304" pitchFamily="18" charset="0"/>
            <a:cs typeface="Times New Roman" panose="02020603050405020304" pitchFamily="18" charset="0"/>
          </a:endParaRPr>
        </a:p>
      </dgm:t>
    </dgm:pt>
    <dgm:pt modelId="{47FEFAEA-6AEF-486D-9FA8-5D181067F5E8}">
      <dgm:prSet phldrT="[Текст]"/>
      <dgm:spPr>
        <a:solidFill>
          <a:srgbClr val="FEF4FC"/>
        </a:solidFill>
        <a:ln>
          <a:noFill/>
        </a:ln>
      </dgm:spPr>
      <dgm:t>
        <a:bodyPr/>
        <a:lstStyle/>
        <a:p>
          <a:r>
            <a:rPr lang="ru-RU" dirty="0">
              <a:latin typeface="Times New Roman" panose="02020603050405020304" pitchFamily="18" charset="0"/>
              <a:cs typeface="Times New Roman" panose="02020603050405020304" pitchFamily="18" charset="0"/>
            </a:rPr>
            <a:t>качество;</a:t>
          </a:r>
        </a:p>
      </dgm:t>
    </dgm:pt>
    <dgm:pt modelId="{E22F8DE6-D843-4921-94A4-2807E983C9EC}" type="parTrans" cxnId="{AFFC4818-1A01-4853-9574-0CC5EEBC72B3}">
      <dgm:prSet/>
      <dgm:spPr/>
      <dgm:t>
        <a:bodyPr/>
        <a:lstStyle/>
        <a:p>
          <a:endParaRPr lang="ru-RU">
            <a:latin typeface="Times New Roman" panose="02020603050405020304" pitchFamily="18" charset="0"/>
            <a:cs typeface="Times New Roman" panose="02020603050405020304" pitchFamily="18" charset="0"/>
          </a:endParaRPr>
        </a:p>
      </dgm:t>
    </dgm:pt>
    <dgm:pt modelId="{B5DC3A1C-24CA-4844-BDC9-86021F470B85}" type="sibTrans" cxnId="{AFFC4818-1A01-4853-9574-0CC5EEBC72B3}">
      <dgm:prSet/>
      <dgm:spPr/>
      <dgm:t>
        <a:bodyPr/>
        <a:lstStyle/>
        <a:p>
          <a:endParaRPr lang="ru-RU">
            <a:latin typeface="Times New Roman" panose="02020603050405020304" pitchFamily="18" charset="0"/>
            <a:cs typeface="Times New Roman" panose="02020603050405020304" pitchFamily="18" charset="0"/>
          </a:endParaRPr>
        </a:p>
      </dgm:t>
    </dgm:pt>
    <dgm:pt modelId="{3DAFACCD-B2C7-4010-8017-F420D047BD05}">
      <dgm:prSet phldrT="[Текст]"/>
      <dgm:spPr>
        <a:solidFill>
          <a:srgbClr val="FEF4FC"/>
        </a:solidFill>
        <a:ln>
          <a:noFill/>
        </a:ln>
      </dgm:spPr>
      <dgm:t>
        <a:bodyPr/>
        <a:lstStyle/>
        <a:p>
          <a:r>
            <a:rPr lang="ru-RU" dirty="0">
              <a:latin typeface="Times New Roman" panose="02020603050405020304" pitchFamily="18" charset="0"/>
              <a:cs typeface="Times New Roman" panose="02020603050405020304" pitchFamily="18" charset="0"/>
            </a:rPr>
            <a:t>дизайн;</a:t>
          </a:r>
        </a:p>
      </dgm:t>
    </dgm:pt>
    <dgm:pt modelId="{3A513F19-E756-4D6D-98A2-3DABD578A707}" type="parTrans" cxnId="{5481E393-8519-402D-8EC0-E637465446D2}">
      <dgm:prSet/>
      <dgm:spPr/>
      <dgm:t>
        <a:bodyPr/>
        <a:lstStyle/>
        <a:p>
          <a:endParaRPr lang="ru-RU">
            <a:latin typeface="Times New Roman" panose="02020603050405020304" pitchFamily="18" charset="0"/>
            <a:cs typeface="Times New Roman" panose="02020603050405020304" pitchFamily="18" charset="0"/>
          </a:endParaRPr>
        </a:p>
      </dgm:t>
    </dgm:pt>
    <dgm:pt modelId="{1FCA4A4C-68D7-4D1F-81E7-581D28DDD6BE}" type="sibTrans" cxnId="{5481E393-8519-402D-8EC0-E637465446D2}">
      <dgm:prSet/>
      <dgm:spPr/>
      <dgm:t>
        <a:bodyPr/>
        <a:lstStyle/>
        <a:p>
          <a:endParaRPr lang="ru-RU">
            <a:latin typeface="Times New Roman" panose="02020603050405020304" pitchFamily="18" charset="0"/>
            <a:cs typeface="Times New Roman" panose="02020603050405020304" pitchFamily="18" charset="0"/>
          </a:endParaRPr>
        </a:p>
      </dgm:t>
    </dgm:pt>
    <dgm:pt modelId="{3CF94E13-640C-4FFB-9DC6-F0352D5D1960}">
      <dgm:prSet phldrT="[Текст]"/>
      <dgm:spPr>
        <a:solidFill>
          <a:srgbClr val="FEF4FC"/>
        </a:solidFill>
        <a:ln>
          <a:noFill/>
        </a:ln>
      </dgm:spPr>
      <dgm:t>
        <a:bodyPr/>
        <a:lstStyle/>
        <a:p>
          <a:r>
            <a:rPr lang="ru-RU" dirty="0">
              <a:latin typeface="Times New Roman" panose="02020603050405020304" pitchFamily="18" charset="0"/>
              <a:cs typeface="Times New Roman" panose="02020603050405020304" pitchFamily="18" charset="0"/>
            </a:rPr>
            <a:t>упаковка;</a:t>
          </a:r>
        </a:p>
      </dgm:t>
    </dgm:pt>
    <dgm:pt modelId="{09357674-C590-43E0-8154-9B913C4621C5}" type="parTrans" cxnId="{51433C42-24AF-427A-B6CE-14B5838D08DA}">
      <dgm:prSet/>
      <dgm:spPr/>
      <dgm:t>
        <a:bodyPr/>
        <a:lstStyle/>
        <a:p>
          <a:endParaRPr lang="ru-RU">
            <a:latin typeface="Times New Roman" panose="02020603050405020304" pitchFamily="18" charset="0"/>
            <a:cs typeface="Times New Roman" panose="02020603050405020304" pitchFamily="18" charset="0"/>
          </a:endParaRPr>
        </a:p>
      </dgm:t>
    </dgm:pt>
    <dgm:pt modelId="{C9B6675F-BC63-4637-92C5-1FE7A82A2BDF}" type="sibTrans" cxnId="{51433C42-24AF-427A-B6CE-14B5838D08DA}">
      <dgm:prSet/>
      <dgm:spPr/>
      <dgm:t>
        <a:bodyPr/>
        <a:lstStyle/>
        <a:p>
          <a:endParaRPr lang="ru-RU">
            <a:latin typeface="Times New Roman" panose="02020603050405020304" pitchFamily="18" charset="0"/>
            <a:cs typeface="Times New Roman" panose="02020603050405020304" pitchFamily="18" charset="0"/>
          </a:endParaRPr>
        </a:p>
      </dgm:t>
    </dgm:pt>
    <dgm:pt modelId="{D27CF815-6E89-4F74-B142-5206B40EC4B1}">
      <dgm:prSet phldrT="[Текст]"/>
      <dgm:spPr>
        <a:solidFill>
          <a:srgbClr val="FEF4FC"/>
        </a:solidFill>
        <a:ln>
          <a:noFill/>
        </a:ln>
      </dgm:spPr>
      <dgm:t>
        <a:bodyPr/>
        <a:lstStyle/>
        <a:p>
          <a:r>
            <a:rPr lang="ru-RU" dirty="0">
              <a:latin typeface="Times New Roman" panose="02020603050405020304" pitchFamily="18" charset="0"/>
              <a:cs typeface="Times New Roman" panose="02020603050405020304" pitchFamily="18" charset="0"/>
            </a:rPr>
            <a:t>сервис;</a:t>
          </a:r>
        </a:p>
      </dgm:t>
    </dgm:pt>
    <dgm:pt modelId="{1F8F8861-9E03-4349-9C83-929B5EA0081C}" type="parTrans" cxnId="{22531E0B-C6C3-4F47-A4E0-086EC8762544}">
      <dgm:prSet/>
      <dgm:spPr/>
      <dgm:t>
        <a:bodyPr/>
        <a:lstStyle/>
        <a:p>
          <a:endParaRPr lang="ru-RU">
            <a:latin typeface="Times New Roman" panose="02020603050405020304" pitchFamily="18" charset="0"/>
            <a:cs typeface="Times New Roman" panose="02020603050405020304" pitchFamily="18" charset="0"/>
          </a:endParaRPr>
        </a:p>
      </dgm:t>
    </dgm:pt>
    <dgm:pt modelId="{8CDA95A9-8476-4B9D-BB06-F9473B411BCC}" type="sibTrans" cxnId="{22531E0B-C6C3-4F47-A4E0-086EC8762544}">
      <dgm:prSet/>
      <dgm:spPr/>
      <dgm:t>
        <a:bodyPr/>
        <a:lstStyle/>
        <a:p>
          <a:endParaRPr lang="ru-RU">
            <a:latin typeface="Times New Roman" panose="02020603050405020304" pitchFamily="18" charset="0"/>
            <a:cs typeface="Times New Roman" panose="02020603050405020304" pitchFamily="18" charset="0"/>
          </a:endParaRPr>
        </a:p>
      </dgm:t>
    </dgm:pt>
    <dgm:pt modelId="{118B8C00-9A1B-4CA3-8425-973ED11B8F3B}">
      <dgm:prSet phldrT="[Текст]"/>
      <dgm:spPr>
        <a:solidFill>
          <a:srgbClr val="FEF4FC"/>
        </a:solidFill>
        <a:ln>
          <a:noFill/>
        </a:ln>
      </dgm:spPr>
      <dgm:t>
        <a:bodyPr/>
        <a:lstStyle/>
        <a:p>
          <a:r>
            <a:rPr lang="ru-RU" dirty="0">
              <a:latin typeface="Times New Roman" panose="02020603050405020304" pitchFamily="18" charset="0"/>
              <a:cs typeface="Times New Roman" panose="02020603050405020304" pitchFamily="18" charset="0"/>
            </a:rPr>
            <a:t>возможность возврата.</a:t>
          </a:r>
        </a:p>
      </dgm:t>
    </dgm:pt>
    <dgm:pt modelId="{25DED788-F305-45B3-B1C5-E03929ADC9BA}" type="parTrans" cxnId="{2A0A24AD-A4CD-41D2-9569-307D5BF6B99D}">
      <dgm:prSet/>
      <dgm:spPr/>
      <dgm:t>
        <a:bodyPr/>
        <a:lstStyle/>
        <a:p>
          <a:endParaRPr lang="ru-RU">
            <a:latin typeface="Times New Roman" panose="02020603050405020304" pitchFamily="18" charset="0"/>
            <a:cs typeface="Times New Roman" panose="02020603050405020304" pitchFamily="18" charset="0"/>
          </a:endParaRPr>
        </a:p>
      </dgm:t>
    </dgm:pt>
    <dgm:pt modelId="{DFE172ED-581D-4D82-BD85-A4671BAF5EE1}" type="sibTrans" cxnId="{2A0A24AD-A4CD-41D2-9569-307D5BF6B99D}">
      <dgm:prSet/>
      <dgm:spPr/>
      <dgm:t>
        <a:bodyPr/>
        <a:lstStyle/>
        <a:p>
          <a:endParaRPr lang="ru-RU">
            <a:latin typeface="Times New Roman" panose="02020603050405020304" pitchFamily="18" charset="0"/>
            <a:cs typeface="Times New Roman" panose="02020603050405020304" pitchFamily="18" charset="0"/>
          </a:endParaRPr>
        </a:p>
      </dgm:t>
    </dgm:pt>
    <dgm:pt modelId="{B9F0DCE3-8C7F-4754-8CB3-CBBF712C2A4A}">
      <dgm:prSet phldrT="[Текст]"/>
      <dgm:spPr>
        <a:solidFill>
          <a:srgbClr val="EFFBF8"/>
        </a:solidFill>
        <a:ln>
          <a:noFill/>
        </a:ln>
      </dgm:spPr>
      <dgm:t>
        <a:bodyPr/>
        <a:lstStyle/>
        <a:p>
          <a:r>
            <a:rPr lang="ru-RU" dirty="0">
              <a:latin typeface="Times New Roman" panose="02020603050405020304" pitchFamily="18" charset="0"/>
              <a:cs typeface="Times New Roman" panose="02020603050405020304" pitchFamily="18" charset="0"/>
            </a:rPr>
            <a:t>позиционирование;</a:t>
          </a:r>
        </a:p>
      </dgm:t>
    </dgm:pt>
    <dgm:pt modelId="{D0947BF7-A244-4EC6-A6A5-0910BC11CCD0}" type="parTrans" cxnId="{583AA8E6-3E76-4BA5-BD0E-39837BBA07B3}">
      <dgm:prSet/>
      <dgm:spPr/>
      <dgm:t>
        <a:bodyPr/>
        <a:lstStyle/>
        <a:p>
          <a:endParaRPr lang="ru-RU"/>
        </a:p>
      </dgm:t>
    </dgm:pt>
    <dgm:pt modelId="{FCBA4E48-E411-4B7E-91AE-2FD3F9F4A55C}" type="sibTrans" cxnId="{583AA8E6-3E76-4BA5-BD0E-39837BBA07B3}">
      <dgm:prSet/>
      <dgm:spPr/>
      <dgm:t>
        <a:bodyPr/>
        <a:lstStyle/>
        <a:p>
          <a:endParaRPr lang="ru-RU"/>
        </a:p>
      </dgm:t>
    </dgm:pt>
    <dgm:pt modelId="{9F87BD98-44D1-497A-BD40-6EEEF923BDCB}">
      <dgm:prSet phldrT="[Текст]"/>
      <dgm:spPr>
        <a:solidFill>
          <a:srgbClr val="EFFBF8"/>
        </a:solidFill>
        <a:ln>
          <a:noFill/>
        </a:ln>
      </dgm:spPr>
      <dgm:t>
        <a:bodyPr/>
        <a:lstStyle/>
        <a:p>
          <a:r>
            <a:rPr lang="ru-RU" dirty="0">
              <a:latin typeface="Times New Roman" panose="02020603050405020304" pitchFamily="18" charset="0"/>
              <a:cs typeface="Times New Roman" panose="02020603050405020304" pitchFamily="18" charset="0"/>
            </a:rPr>
            <a:t>скидки и условия платежа;</a:t>
          </a:r>
        </a:p>
      </dgm:t>
    </dgm:pt>
    <dgm:pt modelId="{3FA7B80B-678B-43E4-B6B7-219A7E7BA43F}" type="parTrans" cxnId="{9C01F01A-FFFF-4016-B2D4-64D4C1124C18}">
      <dgm:prSet/>
      <dgm:spPr/>
      <dgm:t>
        <a:bodyPr/>
        <a:lstStyle/>
        <a:p>
          <a:endParaRPr lang="ru-RU"/>
        </a:p>
      </dgm:t>
    </dgm:pt>
    <dgm:pt modelId="{BDD46953-B485-46D0-ADFB-CFF39532ADB2}" type="sibTrans" cxnId="{9C01F01A-FFFF-4016-B2D4-64D4C1124C18}">
      <dgm:prSet/>
      <dgm:spPr/>
      <dgm:t>
        <a:bodyPr/>
        <a:lstStyle/>
        <a:p>
          <a:endParaRPr lang="ru-RU"/>
        </a:p>
      </dgm:t>
    </dgm:pt>
    <dgm:pt modelId="{024DC4CB-FBDE-4394-BC01-29A1B797B0E0}">
      <dgm:prSet phldrT="[Текст]"/>
      <dgm:spPr>
        <a:solidFill>
          <a:srgbClr val="EFFBF8"/>
        </a:solidFill>
        <a:ln>
          <a:noFill/>
        </a:ln>
      </dgm:spPr>
      <dgm:t>
        <a:bodyPr/>
        <a:lstStyle/>
        <a:p>
          <a:r>
            <a:rPr lang="ru-RU" dirty="0">
              <a:latin typeface="Times New Roman" panose="02020603050405020304" pitchFamily="18" charset="0"/>
              <a:cs typeface="Times New Roman" panose="02020603050405020304" pitchFamily="18" charset="0"/>
            </a:rPr>
            <a:t>условия финансирования.</a:t>
          </a:r>
        </a:p>
      </dgm:t>
    </dgm:pt>
    <dgm:pt modelId="{3D9A273F-B137-40C8-B2B7-7532E33BE6B5}" type="parTrans" cxnId="{633DF67F-AB41-4698-99FC-86A15AD1690D}">
      <dgm:prSet/>
      <dgm:spPr/>
      <dgm:t>
        <a:bodyPr/>
        <a:lstStyle/>
        <a:p>
          <a:endParaRPr lang="ru-RU"/>
        </a:p>
      </dgm:t>
    </dgm:pt>
    <dgm:pt modelId="{CA130EB8-8820-4555-B60A-BEADC1225B74}" type="sibTrans" cxnId="{633DF67F-AB41-4698-99FC-86A15AD1690D}">
      <dgm:prSet/>
      <dgm:spPr/>
      <dgm:t>
        <a:bodyPr/>
        <a:lstStyle/>
        <a:p>
          <a:endParaRPr lang="ru-RU"/>
        </a:p>
      </dgm:t>
    </dgm:pt>
    <dgm:pt modelId="{6553447F-E748-4410-87A8-FAD2EC98030F}">
      <dgm:prSet phldrT="[Текст]"/>
      <dgm:spPr>
        <a:solidFill>
          <a:srgbClr val="E3EDFD"/>
        </a:solidFill>
        <a:ln>
          <a:noFill/>
        </a:ln>
      </dgm:spPr>
      <dgm:t>
        <a:bodyPr/>
        <a:lstStyle/>
        <a:p>
          <a:r>
            <a:rPr lang="ru-RU" dirty="0">
              <a:latin typeface="Times New Roman" panose="02020603050405020304" pitchFamily="18" charset="0"/>
              <a:cs typeface="Times New Roman" panose="02020603050405020304" pitchFamily="18" charset="0"/>
            </a:rPr>
            <a:t>реклама;</a:t>
          </a:r>
        </a:p>
      </dgm:t>
    </dgm:pt>
    <dgm:pt modelId="{DAC6A61D-0C3F-4BB8-B872-3B676FF14A32}" type="parTrans" cxnId="{5D25EE38-9401-4825-92E8-802E4CCCD99E}">
      <dgm:prSet/>
      <dgm:spPr/>
      <dgm:t>
        <a:bodyPr/>
        <a:lstStyle/>
        <a:p>
          <a:endParaRPr lang="ru-RU"/>
        </a:p>
      </dgm:t>
    </dgm:pt>
    <dgm:pt modelId="{963E39D4-D2A1-466C-8F1C-785A1CA0736A}" type="sibTrans" cxnId="{5D25EE38-9401-4825-92E8-802E4CCCD99E}">
      <dgm:prSet/>
      <dgm:spPr/>
      <dgm:t>
        <a:bodyPr/>
        <a:lstStyle/>
        <a:p>
          <a:endParaRPr lang="ru-RU"/>
        </a:p>
      </dgm:t>
    </dgm:pt>
    <dgm:pt modelId="{ED70B13F-AB62-4866-B0FF-8B683C413C1E}">
      <dgm:prSet phldrT="[Текст]"/>
      <dgm:spPr>
        <a:solidFill>
          <a:srgbClr val="E3EDFD"/>
        </a:solidFill>
        <a:ln>
          <a:noFill/>
        </a:ln>
      </dgm:spPr>
      <dgm:t>
        <a:bodyPr/>
        <a:lstStyle/>
        <a:p>
          <a:r>
            <a:rPr lang="ru-RU" dirty="0">
              <a:latin typeface="Times New Roman" panose="02020603050405020304" pitchFamily="18" charset="0"/>
              <a:cs typeface="Times New Roman" panose="02020603050405020304" pitchFamily="18" charset="0"/>
            </a:rPr>
            <a:t>связи с общественностью;</a:t>
          </a:r>
        </a:p>
      </dgm:t>
    </dgm:pt>
    <dgm:pt modelId="{7A32E24A-1F3F-4F53-9E51-265B2B5DA859}" type="parTrans" cxnId="{B94C2A48-19E2-4AD6-A0A6-C721F0FB423C}">
      <dgm:prSet/>
      <dgm:spPr/>
      <dgm:t>
        <a:bodyPr/>
        <a:lstStyle/>
        <a:p>
          <a:endParaRPr lang="ru-RU"/>
        </a:p>
      </dgm:t>
    </dgm:pt>
    <dgm:pt modelId="{031F7224-DC2C-42B7-8E6F-DEDE3556435D}" type="sibTrans" cxnId="{B94C2A48-19E2-4AD6-A0A6-C721F0FB423C}">
      <dgm:prSet/>
      <dgm:spPr/>
      <dgm:t>
        <a:bodyPr/>
        <a:lstStyle/>
        <a:p>
          <a:endParaRPr lang="ru-RU"/>
        </a:p>
      </dgm:t>
    </dgm:pt>
    <dgm:pt modelId="{CB3D29F0-85C2-4036-8081-35A8A1EF618C}">
      <dgm:prSet phldrT="[Текст]"/>
      <dgm:spPr>
        <a:solidFill>
          <a:srgbClr val="E3EDFD"/>
        </a:solidFill>
        <a:ln>
          <a:noFill/>
        </a:ln>
      </dgm:spPr>
      <dgm:t>
        <a:bodyPr/>
        <a:lstStyle/>
        <a:p>
          <a:r>
            <a:rPr lang="ru-RU" dirty="0">
              <a:latin typeface="Times New Roman" panose="02020603050405020304" pitchFamily="18" charset="0"/>
              <a:cs typeface="Times New Roman" panose="02020603050405020304" pitchFamily="18" charset="0"/>
            </a:rPr>
            <a:t>стимулирование продаж;</a:t>
          </a:r>
        </a:p>
      </dgm:t>
    </dgm:pt>
    <dgm:pt modelId="{FBBA8460-C2F3-4207-AAA3-23673FD5E922}" type="parTrans" cxnId="{D7EE5E3C-A1AF-4EBE-8E9A-2EC92A744B15}">
      <dgm:prSet/>
      <dgm:spPr/>
      <dgm:t>
        <a:bodyPr/>
        <a:lstStyle/>
        <a:p>
          <a:endParaRPr lang="ru-RU"/>
        </a:p>
      </dgm:t>
    </dgm:pt>
    <dgm:pt modelId="{3EEE457A-58A5-475B-B4AC-AD36C8F342A8}" type="sibTrans" cxnId="{D7EE5E3C-A1AF-4EBE-8E9A-2EC92A744B15}">
      <dgm:prSet/>
      <dgm:spPr/>
      <dgm:t>
        <a:bodyPr/>
        <a:lstStyle/>
        <a:p>
          <a:endParaRPr lang="ru-RU"/>
        </a:p>
      </dgm:t>
    </dgm:pt>
    <dgm:pt modelId="{00BEA1FA-E1FB-41A3-9F4D-221DB8F3CC4F}">
      <dgm:prSet phldrT="[Текст]"/>
      <dgm:spPr>
        <a:solidFill>
          <a:srgbClr val="E3EDFD"/>
        </a:solidFill>
        <a:ln>
          <a:noFill/>
        </a:ln>
      </dgm:spPr>
      <dgm:t>
        <a:bodyPr/>
        <a:lstStyle/>
        <a:p>
          <a:r>
            <a:rPr lang="ru-RU" dirty="0">
              <a:latin typeface="Times New Roman" panose="02020603050405020304" pitchFamily="18" charset="0"/>
              <a:cs typeface="Times New Roman" panose="02020603050405020304" pitchFamily="18" charset="0"/>
            </a:rPr>
            <a:t>политика в отношении торговой марки.</a:t>
          </a:r>
        </a:p>
      </dgm:t>
    </dgm:pt>
    <dgm:pt modelId="{FFDE1C59-5598-4721-B72B-E3BFE8DE7A8F}" type="parTrans" cxnId="{51D12C8F-746E-4548-9CCA-7B8E4F754916}">
      <dgm:prSet/>
      <dgm:spPr/>
      <dgm:t>
        <a:bodyPr/>
        <a:lstStyle/>
        <a:p>
          <a:endParaRPr lang="ru-RU"/>
        </a:p>
      </dgm:t>
    </dgm:pt>
    <dgm:pt modelId="{0AD9DC22-D8C7-44CA-9785-83E735CE27B7}" type="sibTrans" cxnId="{51D12C8F-746E-4548-9CCA-7B8E4F754916}">
      <dgm:prSet/>
      <dgm:spPr/>
      <dgm:t>
        <a:bodyPr/>
        <a:lstStyle/>
        <a:p>
          <a:endParaRPr lang="ru-RU"/>
        </a:p>
      </dgm:t>
    </dgm:pt>
    <dgm:pt modelId="{F13DCB7F-0CA4-446B-9A65-53250027640D}">
      <dgm:prSet phldrT="[Текст]"/>
      <dgm:spPr>
        <a:solidFill>
          <a:srgbClr val="F2E7F9"/>
        </a:solidFill>
        <a:ln>
          <a:noFill/>
        </a:ln>
      </dgm:spPr>
      <dgm:t>
        <a:bodyPr/>
        <a:lstStyle/>
        <a:p>
          <a:r>
            <a:rPr lang="ru-RU" dirty="0">
              <a:latin typeface="Times New Roman" panose="02020603050405020304" pitchFamily="18" charset="0"/>
              <a:cs typeface="Times New Roman" panose="02020603050405020304" pitchFamily="18" charset="0"/>
            </a:rPr>
            <a:t>каналы сбыта;</a:t>
          </a:r>
        </a:p>
      </dgm:t>
    </dgm:pt>
    <dgm:pt modelId="{8A083089-EF71-44FA-A129-D0555B60D5E8}" type="parTrans" cxnId="{B02D6335-3A19-4BE3-B6C4-D3C1196B18C8}">
      <dgm:prSet/>
      <dgm:spPr/>
      <dgm:t>
        <a:bodyPr/>
        <a:lstStyle/>
        <a:p>
          <a:endParaRPr lang="ru-RU"/>
        </a:p>
      </dgm:t>
    </dgm:pt>
    <dgm:pt modelId="{8F3D2CD4-BE13-429B-A10D-5F40EE062160}" type="sibTrans" cxnId="{B02D6335-3A19-4BE3-B6C4-D3C1196B18C8}">
      <dgm:prSet/>
      <dgm:spPr/>
      <dgm:t>
        <a:bodyPr/>
        <a:lstStyle/>
        <a:p>
          <a:endParaRPr lang="ru-RU"/>
        </a:p>
      </dgm:t>
    </dgm:pt>
    <dgm:pt modelId="{28E862B7-2C03-47B6-A66B-0DD3F5643278}">
      <dgm:prSet phldrT="[Текст]"/>
      <dgm:spPr>
        <a:solidFill>
          <a:srgbClr val="F2E7F9"/>
        </a:solidFill>
        <a:ln>
          <a:noFill/>
        </a:ln>
      </dgm:spPr>
      <dgm:t>
        <a:bodyPr/>
        <a:lstStyle/>
        <a:p>
          <a:r>
            <a:rPr lang="ru-RU" dirty="0">
              <a:latin typeface="Times New Roman" panose="02020603050405020304" pitchFamily="18" charset="0"/>
              <a:cs typeface="Times New Roman" panose="02020603050405020304" pitchFamily="18" charset="0"/>
            </a:rPr>
            <a:t>плотность сети;</a:t>
          </a:r>
        </a:p>
      </dgm:t>
    </dgm:pt>
    <dgm:pt modelId="{7E301D27-CE96-4F1D-9A1D-301F1950B910}" type="parTrans" cxnId="{0C7913E4-68B0-4D23-B014-95AABF1BA213}">
      <dgm:prSet/>
      <dgm:spPr/>
      <dgm:t>
        <a:bodyPr/>
        <a:lstStyle/>
        <a:p>
          <a:endParaRPr lang="ru-RU"/>
        </a:p>
      </dgm:t>
    </dgm:pt>
    <dgm:pt modelId="{093CBF0F-0E93-4719-9CAA-3D2F173343AD}" type="sibTrans" cxnId="{0C7913E4-68B0-4D23-B014-95AABF1BA213}">
      <dgm:prSet/>
      <dgm:spPr/>
      <dgm:t>
        <a:bodyPr/>
        <a:lstStyle/>
        <a:p>
          <a:endParaRPr lang="ru-RU"/>
        </a:p>
      </dgm:t>
    </dgm:pt>
    <dgm:pt modelId="{1E0EC888-3EFC-414E-A806-64BCE2D795F4}">
      <dgm:prSet phldrT="[Текст]"/>
      <dgm:spPr>
        <a:solidFill>
          <a:srgbClr val="F2E7F9"/>
        </a:solidFill>
        <a:ln>
          <a:noFill/>
        </a:ln>
      </dgm:spPr>
      <dgm:t>
        <a:bodyPr/>
        <a:lstStyle/>
        <a:p>
          <a:r>
            <a:rPr lang="ru-RU" dirty="0">
              <a:latin typeface="Times New Roman" panose="02020603050405020304" pitchFamily="18" charset="0"/>
              <a:cs typeface="Times New Roman" panose="02020603050405020304" pitchFamily="18" charset="0"/>
            </a:rPr>
            <a:t>время доставки;</a:t>
          </a:r>
        </a:p>
      </dgm:t>
    </dgm:pt>
    <dgm:pt modelId="{9E59A472-3AE3-4E6A-B622-2C2DCB21A300}" type="parTrans" cxnId="{69C613CB-F863-406F-ACD0-95F62F132447}">
      <dgm:prSet/>
      <dgm:spPr/>
      <dgm:t>
        <a:bodyPr/>
        <a:lstStyle/>
        <a:p>
          <a:endParaRPr lang="ru-RU"/>
        </a:p>
      </dgm:t>
    </dgm:pt>
    <dgm:pt modelId="{5052495A-73A7-40D7-9303-1CA21279CCE2}" type="sibTrans" cxnId="{69C613CB-F863-406F-ACD0-95F62F132447}">
      <dgm:prSet/>
      <dgm:spPr/>
      <dgm:t>
        <a:bodyPr/>
        <a:lstStyle/>
        <a:p>
          <a:endParaRPr lang="ru-RU"/>
        </a:p>
      </dgm:t>
    </dgm:pt>
    <dgm:pt modelId="{FD5B6B7B-197E-4785-B49A-6FA0DA4117DE}">
      <dgm:prSet phldrT="[Текст]"/>
      <dgm:spPr>
        <a:solidFill>
          <a:srgbClr val="F2E7F9"/>
        </a:solidFill>
        <a:ln>
          <a:noFill/>
        </a:ln>
      </dgm:spPr>
      <dgm:t>
        <a:bodyPr/>
        <a:lstStyle/>
        <a:p>
          <a:r>
            <a:rPr lang="ru-RU" dirty="0">
              <a:latin typeface="Times New Roman" panose="02020603050405020304" pitchFamily="18" charset="0"/>
              <a:cs typeface="Times New Roman" panose="02020603050405020304" pitchFamily="18" charset="0"/>
            </a:rPr>
            <a:t>запасы;</a:t>
          </a:r>
        </a:p>
      </dgm:t>
    </dgm:pt>
    <dgm:pt modelId="{5A189DC9-11A0-4A23-99C5-A07051C0BE9E}" type="parTrans" cxnId="{71C71083-1734-422F-AC6E-92DEF6D9E7F6}">
      <dgm:prSet/>
      <dgm:spPr/>
      <dgm:t>
        <a:bodyPr/>
        <a:lstStyle/>
        <a:p>
          <a:endParaRPr lang="ru-RU"/>
        </a:p>
      </dgm:t>
    </dgm:pt>
    <dgm:pt modelId="{00096C1E-C3F7-4481-9B21-F003E6C799AA}" type="sibTrans" cxnId="{71C71083-1734-422F-AC6E-92DEF6D9E7F6}">
      <dgm:prSet/>
      <dgm:spPr/>
      <dgm:t>
        <a:bodyPr/>
        <a:lstStyle/>
        <a:p>
          <a:endParaRPr lang="ru-RU"/>
        </a:p>
      </dgm:t>
    </dgm:pt>
    <dgm:pt modelId="{9C14776F-58BF-445F-9B52-1A518201659F}">
      <dgm:prSet phldrT="[Текст]"/>
      <dgm:spPr>
        <a:solidFill>
          <a:srgbClr val="F2E7F9"/>
        </a:solidFill>
        <a:ln>
          <a:noFill/>
        </a:ln>
      </dgm:spPr>
      <dgm:t>
        <a:bodyPr/>
        <a:lstStyle/>
        <a:p>
          <a:r>
            <a:rPr lang="ru-RU" dirty="0">
              <a:latin typeface="Times New Roman" panose="02020603050405020304" pitchFamily="18" charset="0"/>
              <a:cs typeface="Times New Roman" panose="02020603050405020304" pitchFamily="18" charset="0"/>
            </a:rPr>
            <a:t>транспорт.</a:t>
          </a:r>
        </a:p>
      </dgm:t>
    </dgm:pt>
    <dgm:pt modelId="{671314CC-37B6-45B7-A6EF-370D3F66C359}" type="parTrans" cxnId="{BD978EDF-2921-494F-AE0A-B9E676148D35}">
      <dgm:prSet/>
      <dgm:spPr/>
      <dgm:t>
        <a:bodyPr/>
        <a:lstStyle/>
        <a:p>
          <a:endParaRPr lang="ru-RU"/>
        </a:p>
      </dgm:t>
    </dgm:pt>
    <dgm:pt modelId="{2203EDCC-3FA5-4621-9E65-448CD8034191}" type="sibTrans" cxnId="{BD978EDF-2921-494F-AE0A-B9E676148D35}">
      <dgm:prSet/>
      <dgm:spPr/>
      <dgm:t>
        <a:bodyPr/>
        <a:lstStyle/>
        <a:p>
          <a:endParaRPr lang="ru-RU"/>
        </a:p>
      </dgm:t>
    </dgm:pt>
    <dgm:pt modelId="{41FE6574-D3EA-4BF0-9F67-170EEE197306}" type="pres">
      <dgm:prSet presAssocID="{62A5A83F-845D-4FE2-A7A6-02759B6E2C52}" presName="diagram" presStyleCnt="0">
        <dgm:presLayoutVars>
          <dgm:dir/>
          <dgm:resizeHandles val="exact"/>
        </dgm:presLayoutVars>
      </dgm:prSet>
      <dgm:spPr/>
    </dgm:pt>
    <dgm:pt modelId="{B14E3A35-065F-40C9-83E5-11F5A1DCACBA}" type="pres">
      <dgm:prSet presAssocID="{656F6893-EBCE-4192-AD91-6FF908A385E8}" presName="node" presStyleLbl="node1" presStyleIdx="0" presStyleCnt="4">
        <dgm:presLayoutVars>
          <dgm:bulletEnabled val="1"/>
        </dgm:presLayoutVars>
      </dgm:prSet>
      <dgm:spPr/>
    </dgm:pt>
    <dgm:pt modelId="{68918341-9E40-49D8-9DDF-F83762465C91}" type="pres">
      <dgm:prSet presAssocID="{5CBD663A-D3E0-4FC1-935F-A5B0C25DCB8A}" presName="sibTrans" presStyleCnt="0"/>
      <dgm:spPr/>
    </dgm:pt>
    <dgm:pt modelId="{7AB0C55D-D90C-41DA-87A2-3249BDA1AC32}" type="pres">
      <dgm:prSet presAssocID="{50E31BEF-D03B-46EF-93C8-AE9DF864429D}" presName="node" presStyleLbl="node1" presStyleIdx="1" presStyleCnt="4">
        <dgm:presLayoutVars>
          <dgm:bulletEnabled val="1"/>
        </dgm:presLayoutVars>
      </dgm:prSet>
      <dgm:spPr/>
    </dgm:pt>
    <dgm:pt modelId="{A8E6E6B0-656B-4027-9B9C-AB7DAA13E921}" type="pres">
      <dgm:prSet presAssocID="{B69D4E6E-DABA-4910-AC8C-69952F1D1B50}" presName="sibTrans" presStyleCnt="0"/>
      <dgm:spPr/>
    </dgm:pt>
    <dgm:pt modelId="{334B7C32-E634-468B-ACB2-EEDC243B5035}" type="pres">
      <dgm:prSet presAssocID="{CAE507D9-8EB6-409E-A48A-D87CEE0FD9DE}" presName="node" presStyleLbl="node1" presStyleIdx="2" presStyleCnt="4">
        <dgm:presLayoutVars>
          <dgm:bulletEnabled val="1"/>
        </dgm:presLayoutVars>
      </dgm:prSet>
      <dgm:spPr/>
    </dgm:pt>
    <dgm:pt modelId="{E18334F2-6322-4A8B-9A00-FD11DD5F2070}" type="pres">
      <dgm:prSet presAssocID="{52AEC238-E81D-4FF7-8D1E-EA45B5BA3BD1}" presName="sibTrans" presStyleCnt="0"/>
      <dgm:spPr/>
    </dgm:pt>
    <dgm:pt modelId="{EA68A42F-E562-425A-8BC4-1C286A533283}" type="pres">
      <dgm:prSet presAssocID="{FE8AD1AF-CEEA-4201-904D-777E30453EE2}" presName="node" presStyleLbl="node1" presStyleIdx="3" presStyleCnt="4">
        <dgm:presLayoutVars>
          <dgm:bulletEnabled val="1"/>
        </dgm:presLayoutVars>
      </dgm:prSet>
      <dgm:spPr/>
    </dgm:pt>
  </dgm:ptLst>
  <dgm:cxnLst>
    <dgm:cxn modelId="{22531E0B-C6C3-4F47-A4E0-086EC8762544}" srcId="{656F6893-EBCE-4192-AD91-6FF908A385E8}" destId="{D27CF815-6E89-4F74-B142-5206B40EC4B1}" srcOrd="4" destOrd="0" parTransId="{1F8F8861-9E03-4349-9C83-929B5EA0081C}" sibTransId="{8CDA95A9-8476-4B9D-BB06-F9473B411BCC}"/>
    <dgm:cxn modelId="{F5A9A30E-7A5B-45B9-BC23-028D519B4A4A}" type="presOf" srcId="{1E0EC888-3EFC-414E-A806-64BCE2D795F4}" destId="{EA68A42F-E562-425A-8BC4-1C286A533283}" srcOrd="0" destOrd="3" presId="urn:microsoft.com/office/officeart/2005/8/layout/default"/>
    <dgm:cxn modelId="{4159F712-D1F8-4B37-9CB9-D29A6CE93297}" type="presOf" srcId="{9F87BD98-44D1-497A-BD40-6EEEF923BDCB}" destId="{7AB0C55D-D90C-41DA-87A2-3249BDA1AC32}" srcOrd="0" destOrd="2" presId="urn:microsoft.com/office/officeart/2005/8/layout/default"/>
    <dgm:cxn modelId="{AFFC4818-1A01-4853-9574-0CC5EEBC72B3}" srcId="{656F6893-EBCE-4192-AD91-6FF908A385E8}" destId="{47FEFAEA-6AEF-486D-9FA8-5D181067F5E8}" srcOrd="1" destOrd="0" parTransId="{E22F8DE6-D843-4921-94A4-2807E983C9EC}" sibTransId="{B5DC3A1C-24CA-4844-BDC9-86021F470B85}"/>
    <dgm:cxn modelId="{9C01F01A-FFFF-4016-B2D4-64D4C1124C18}" srcId="{50E31BEF-D03B-46EF-93C8-AE9DF864429D}" destId="{9F87BD98-44D1-497A-BD40-6EEEF923BDCB}" srcOrd="1" destOrd="0" parTransId="{3FA7B80B-678B-43E4-B6B7-219A7E7BA43F}" sibTransId="{BDD46953-B485-46D0-ADFB-CFF39532ADB2}"/>
    <dgm:cxn modelId="{C8CC0429-71B6-43F8-A593-F20402A97A31}" type="presOf" srcId="{FE8AD1AF-CEEA-4201-904D-777E30453EE2}" destId="{EA68A42F-E562-425A-8BC4-1C286A533283}" srcOrd="0" destOrd="0" presId="urn:microsoft.com/office/officeart/2005/8/layout/default"/>
    <dgm:cxn modelId="{DB51632E-FD45-447B-8BA2-F90A200DAEA6}" type="presOf" srcId="{024DC4CB-FBDE-4394-BC01-29A1B797B0E0}" destId="{7AB0C55D-D90C-41DA-87A2-3249BDA1AC32}" srcOrd="0" destOrd="3" presId="urn:microsoft.com/office/officeart/2005/8/layout/default"/>
    <dgm:cxn modelId="{CFDD4932-0874-4FCB-8459-6DB1A4D2FEC7}" srcId="{62A5A83F-845D-4FE2-A7A6-02759B6E2C52}" destId="{656F6893-EBCE-4192-AD91-6FF908A385E8}" srcOrd="0" destOrd="0" parTransId="{3553BC40-AFF4-4B8C-BEA8-D8F6531D94C4}" sibTransId="{5CBD663A-D3E0-4FC1-935F-A5B0C25DCB8A}"/>
    <dgm:cxn modelId="{B02D6335-3A19-4BE3-B6C4-D3C1196B18C8}" srcId="{FE8AD1AF-CEEA-4201-904D-777E30453EE2}" destId="{F13DCB7F-0CA4-446B-9A65-53250027640D}" srcOrd="0" destOrd="0" parTransId="{8A083089-EF71-44FA-A129-D0555B60D5E8}" sibTransId="{8F3D2CD4-BE13-429B-A10D-5F40EE062160}"/>
    <dgm:cxn modelId="{5D25EE38-9401-4825-92E8-802E4CCCD99E}" srcId="{CAE507D9-8EB6-409E-A48A-D87CEE0FD9DE}" destId="{6553447F-E748-4410-87A8-FAD2EC98030F}" srcOrd="0" destOrd="0" parTransId="{DAC6A61D-0C3F-4BB8-B872-3B676FF14A32}" sibTransId="{963E39D4-D2A1-466C-8F1C-785A1CA0736A}"/>
    <dgm:cxn modelId="{D7EE5E3C-A1AF-4EBE-8E9A-2EC92A744B15}" srcId="{CAE507D9-8EB6-409E-A48A-D87CEE0FD9DE}" destId="{CB3D29F0-85C2-4036-8081-35A8A1EF618C}" srcOrd="2" destOrd="0" parTransId="{FBBA8460-C2F3-4207-AAA3-23673FD5E922}" sibTransId="{3EEE457A-58A5-475B-B4AC-AD36C8F342A8}"/>
    <dgm:cxn modelId="{2EEA6360-D06A-4319-9565-B123AEC973D6}" type="presOf" srcId="{D27CF815-6E89-4F74-B142-5206B40EC4B1}" destId="{B14E3A35-065F-40C9-83E5-11F5A1DCACBA}" srcOrd="0" destOrd="5" presId="urn:microsoft.com/office/officeart/2005/8/layout/default"/>
    <dgm:cxn modelId="{51433C42-24AF-427A-B6CE-14B5838D08DA}" srcId="{656F6893-EBCE-4192-AD91-6FF908A385E8}" destId="{3CF94E13-640C-4FFB-9DC6-F0352D5D1960}" srcOrd="3" destOrd="0" parTransId="{09357674-C590-43E0-8154-9B913C4621C5}" sibTransId="{C9B6675F-BC63-4637-92C5-1FE7A82A2BDF}"/>
    <dgm:cxn modelId="{3AB45063-CED6-477B-AF10-A5482098FA8C}" type="presOf" srcId="{F13DCB7F-0CA4-446B-9A65-53250027640D}" destId="{EA68A42F-E562-425A-8BC4-1C286A533283}" srcOrd="0" destOrd="1" presId="urn:microsoft.com/office/officeart/2005/8/layout/default"/>
    <dgm:cxn modelId="{B94C2A48-19E2-4AD6-A0A6-C721F0FB423C}" srcId="{CAE507D9-8EB6-409E-A48A-D87CEE0FD9DE}" destId="{ED70B13F-AB62-4866-B0FF-8B683C413C1E}" srcOrd="1" destOrd="0" parTransId="{7A32E24A-1F3F-4F53-9E51-265B2B5DA859}" sibTransId="{031F7224-DC2C-42B7-8E6F-DEDE3556435D}"/>
    <dgm:cxn modelId="{3C674C57-468F-4A59-8FEC-F9706C409CF9}" type="presOf" srcId="{FD5B6B7B-197E-4785-B49A-6FA0DA4117DE}" destId="{EA68A42F-E562-425A-8BC4-1C286A533283}" srcOrd="0" destOrd="4" presId="urn:microsoft.com/office/officeart/2005/8/layout/default"/>
    <dgm:cxn modelId="{79CCBE78-467B-4257-9254-10A2514103B7}" type="presOf" srcId="{47FEFAEA-6AEF-486D-9FA8-5D181067F5E8}" destId="{B14E3A35-065F-40C9-83E5-11F5A1DCACBA}" srcOrd="0" destOrd="2" presId="urn:microsoft.com/office/officeart/2005/8/layout/default"/>
    <dgm:cxn modelId="{9041E57D-E35B-4D1F-90A2-EC89384E6710}" type="presOf" srcId="{50E31BEF-D03B-46EF-93C8-AE9DF864429D}" destId="{7AB0C55D-D90C-41DA-87A2-3249BDA1AC32}" srcOrd="0" destOrd="0" presId="urn:microsoft.com/office/officeart/2005/8/layout/default"/>
    <dgm:cxn modelId="{633DF67F-AB41-4698-99FC-86A15AD1690D}" srcId="{50E31BEF-D03B-46EF-93C8-AE9DF864429D}" destId="{024DC4CB-FBDE-4394-BC01-29A1B797B0E0}" srcOrd="2" destOrd="0" parTransId="{3D9A273F-B137-40C8-B2B7-7532E33BE6B5}" sibTransId="{CA130EB8-8820-4555-B60A-BEADC1225B74}"/>
    <dgm:cxn modelId="{71C71083-1734-422F-AC6E-92DEF6D9E7F6}" srcId="{FE8AD1AF-CEEA-4201-904D-777E30453EE2}" destId="{FD5B6B7B-197E-4785-B49A-6FA0DA4117DE}" srcOrd="3" destOrd="0" parTransId="{5A189DC9-11A0-4A23-99C5-A07051C0BE9E}" sibTransId="{00096C1E-C3F7-4481-9B21-F003E6C799AA}"/>
    <dgm:cxn modelId="{A7473A89-56DB-4113-8BB3-FBEEA34E802D}" type="presOf" srcId="{656F6893-EBCE-4192-AD91-6FF908A385E8}" destId="{B14E3A35-065F-40C9-83E5-11F5A1DCACBA}" srcOrd="0" destOrd="0" presId="urn:microsoft.com/office/officeart/2005/8/layout/default"/>
    <dgm:cxn modelId="{1D44928C-7780-4D7B-AC00-F07AEE27B0A6}" srcId="{62A5A83F-845D-4FE2-A7A6-02759B6E2C52}" destId="{FE8AD1AF-CEEA-4201-904D-777E30453EE2}" srcOrd="3" destOrd="0" parTransId="{3A5B9B77-00DE-48B7-AEB6-1235DB514F88}" sibTransId="{0C891BB4-55C6-4562-A03B-C38628146A54}"/>
    <dgm:cxn modelId="{197FF38C-7605-4B67-9DEB-7B2591BE9371}" type="presOf" srcId="{5303A73B-6A29-43F7-BBE8-B241DEE8CD04}" destId="{B14E3A35-065F-40C9-83E5-11F5A1DCACBA}" srcOrd="0" destOrd="1" presId="urn:microsoft.com/office/officeart/2005/8/layout/default"/>
    <dgm:cxn modelId="{10D8DC8E-9779-4C4F-B07F-F95A8F8F725A}" type="presOf" srcId="{118B8C00-9A1B-4CA3-8425-973ED11B8F3B}" destId="{B14E3A35-065F-40C9-83E5-11F5A1DCACBA}" srcOrd="0" destOrd="6" presId="urn:microsoft.com/office/officeart/2005/8/layout/default"/>
    <dgm:cxn modelId="{51D12C8F-746E-4548-9CCA-7B8E4F754916}" srcId="{CAE507D9-8EB6-409E-A48A-D87CEE0FD9DE}" destId="{00BEA1FA-E1FB-41A3-9F4D-221DB8F3CC4F}" srcOrd="3" destOrd="0" parTransId="{FFDE1C59-5598-4721-B72B-E3BFE8DE7A8F}" sibTransId="{0AD9DC22-D8C7-44CA-9785-83E735CE27B7}"/>
    <dgm:cxn modelId="{2E22FD8F-0B7D-4EF8-80D0-40F57CF2EC76}" type="presOf" srcId="{ED70B13F-AB62-4866-B0FF-8B683C413C1E}" destId="{334B7C32-E634-468B-ACB2-EEDC243B5035}" srcOrd="0" destOrd="2" presId="urn:microsoft.com/office/officeart/2005/8/layout/default"/>
    <dgm:cxn modelId="{97D8B490-E4F3-4408-B86F-04BE90278E21}" srcId="{62A5A83F-845D-4FE2-A7A6-02759B6E2C52}" destId="{CAE507D9-8EB6-409E-A48A-D87CEE0FD9DE}" srcOrd="2" destOrd="0" parTransId="{06672D9D-B513-4808-A44F-AF882CC2294F}" sibTransId="{52AEC238-E81D-4FF7-8D1E-EA45B5BA3BD1}"/>
    <dgm:cxn modelId="{65D54293-1DC3-4EC5-BBCB-7FB3B4774965}" type="presOf" srcId="{B9F0DCE3-8C7F-4754-8CB3-CBBF712C2A4A}" destId="{7AB0C55D-D90C-41DA-87A2-3249BDA1AC32}" srcOrd="0" destOrd="1" presId="urn:microsoft.com/office/officeart/2005/8/layout/default"/>
    <dgm:cxn modelId="{5481E393-8519-402D-8EC0-E637465446D2}" srcId="{656F6893-EBCE-4192-AD91-6FF908A385E8}" destId="{3DAFACCD-B2C7-4010-8017-F420D047BD05}" srcOrd="2" destOrd="0" parTransId="{3A513F19-E756-4D6D-98A2-3DABD578A707}" sibTransId="{1FCA4A4C-68D7-4D1F-81E7-581D28DDD6BE}"/>
    <dgm:cxn modelId="{17F41FAB-2EE3-4851-A713-EB2F557F9A8F}" type="presOf" srcId="{3DAFACCD-B2C7-4010-8017-F420D047BD05}" destId="{B14E3A35-065F-40C9-83E5-11F5A1DCACBA}" srcOrd="0" destOrd="3" presId="urn:microsoft.com/office/officeart/2005/8/layout/default"/>
    <dgm:cxn modelId="{8B14EDAC-C13E-4B21-8D16-7E30C300FD46}" srcId="{656F6893-EBCE-4192-AD91-6FF908A385E8}" destId="{5303A73B-6A29-43F7-BBE8-B241DEE8CD04}" srcOrd="0" destOrd="0" parTransId="{4A7996EA-BCA5-4FFA-B35F-B2F75D779378}" sibTransId="{CC62DA29-64D5-440E-BD29-BFF7D0B2FCC8}"/>
    <dgm:cxn modelId="{2A0A24AD-A4CD-41D2-9569-307D5BF6B99D}" srcId="{656F6893-EBCE-4192-AD91-6FF908A385E8}" destId="{118B8C00-9A1B-4CA3-8425-973ED11B8F3B}" srcOrd="5" destOrd="0" parTransId="{25DED788-F305-45B3-B1C5-E03929ADC9BA}" sibTransId="{DFE172ED-581D-4D82-BD85-A4671BAF5EE1}"/>
    <dgm:cxn modelId="{2A3616B9-B239-468E-93F3-EC7ECB4163D6}" type="presOf" srcId="{CAE507D9-8EB6-409E-A48A-D87CEE0FD9DE}" destId="{334B7C32-E634-468B-ACB2-EEDC243B5035}" srcOrd="0" destOrd="0" presId="urn:microsoft.com/office/officeart/2005/8/layout/default"/>
    <dgm:cxn modelId="{7D8447C0-19A7-428D-87A5-CFB4B8E31CF6}" type="presOf" srcId="{CB3D29F0-85C2-4036-8081-35A8A1EF618C}" destId="{334B7C32-E634-468B-ACB2-EEDC243B5035}" srcOrd="0" destOrd="3" presId="urn:microsoft.com/office/officeart/2005/8/layout/default"/>
    <dgm:cxn modelId="{65BB9BC2-53A8-4803-9CEC-A0F64874671C}" type="presOf" srcId="{62A5A83F-845D-4FE2-A7A6-02759B6E2C52}" destId="{41FE6574-D3EA-4BF0-9F67-170EEE197306}" srcOrd="0" destOrd="0" presId="urn:microsoft.com/office/officeart/2005/8/layout/default"/>
    <dgm:cxn modelId="{CC5089C6-07AF-44F3-A911-CE68E0237550}" srcId="{62A5A83F-845D-4FE2-A7A6-02759B6E2C52}" destId="{50E31BEF-D03B-46EF-93C8-AE9DF864429D}" srcOrd="1" destOrd="0" parTransId="{909E5962-84EF-46F3-82B7-61F21E1FB9EB}" sibTransId="{B69D4E6E-DABA-4910-AC8C-69952F1D1B50}"/>
    <dgm:cxn modelId="{2AF5BCC6-D0CA-4452-9EDF-768B8D9FBC78}" type="presOf" srcId="{3CF94E13-640C-4FFB-9DC6-F0352D5D1960}" destId="{B14E3A35-065F-40C9-83E5-11F5A1DCACBA}" srcOrd="0" destOrd="4" presId="urn:microsoft.com/office/officeart/2005/8/layout/default"/>
    <dgm:cxn modelId="{69C613CB-F863-406F-ACD0-95F62F132447}" srcId="{FE8AD1AF-CEEA-4201-904D-777E30453EE2}" destId="{1E0EC888-3EFC-414E-A806-64BCE2D795F4}" srcOrd="2" destOrd="0" parTransId="{9E59A472-3AE3-4E6A-B622-2C2DCB21A300}" sibTransId="{5052495A-73A7-40D7-9303-1CA21279CCE2}"/>
    <dgm:cxn modelId="{9B43A0CD-26D3-4041-A086-CD3F7E4238F1}" type="presOf" srcId="{6553447F-E748-4410-87A8-FAD2EC98030F}" destId="{334B7C32-E634-468B-ACB2-EEDC243B5035}" srcOrd="0" destOrd="1" presId="urn:microsoft.com/office/officeart/2005/8/layout/default"/>
    <dgm:cxn modelId="{BD978EDF-2921-494F-AE0A-B9E676148D35}" srcId="{FE8AD1AF-CEEA-4201-904D-777E30453EE2}" destId="{9C14776F-58BF-445F-9B52-1A518201659F}" srcOrd="4" destOrd="0" parTransId="{671314CC-37B6-45B7-A6EF-370D3F66C359}" sibTransId="{2203EDCC-3FA5-4621-9E65-448CD8034191}"/>
    <dgm:cxn modelId="{0C7913E4-68B0-4D23-B014-95AABF1BA213}" srcId="{FE8AD1AF-CEEA-4201-904D-777E30453EE2}" destId="{28E862B7-2C03-47B6-A66B-0DD3F5643278}" srcOrd="1" destOrd="0" parTransId="{7E301D27-CE96-4F1D-9A1D-301F1950B910}" sibTransId="{093CBF0F-0E93-4719-9CAA-3D2F173343AD}"/>
    <dgm:cxn modelId="{583AA8E6-3E76-4BA5-BD0E-39837BBA07B3}" srcId="{50E31BEF-D03B-46EF-93C8-AE9DF864429D}" destId="{B9F0DCE3-8C7F-4754-8CB3-CBBF712C2A4A}" srcOrd="0" destOrd="0" parTransId="{D0947BF7-A244-4EC6-A6A5-0910BC11CCD0}" sibTransId="{FCBA4E48-E411-4B7E-91AE-2FD3F9F4A55C}"/>
    <dgm:cxn modelId="{3354EDE6-03DD-42DA-BDFD-162AC99154E7}" type="presOf" srcId="{00BEA1FA-E1FB-41A3-9F4D-221DB8F3CC4F}" destId="{334B7C32-E634-468B-ACB2-EEDC243B5035}" srcOrd="0" destOrd="4" presId="urn:microsoft.com/office/officeart/2005/8/layout/default"/>
    <dgm:cxn modelId="{DA59F6F7-0372-4B7D-A845-08F70A6B82E9}" type="presOf" srcId="{28E862B7-2C03-47B6-A66B-0DD3F5643278}" destId="{EA68A42F-E562-425A-8BC4-1C286A533283}" srcOrd="0" destOrd="2" presId="urn:microsoft.com/office/officeart/2005/8/layout/default"/>
    <dgm:cxn modelId="{E50D4EF9-64CD-45C9-B6DB-1AFD8725FB3A}" type="presOf" srcId="{9C14776F-58BF-445F-9B52-1A518201659F}" destId="{EA68A42F-E562-425A-8BC4-1C286A533283}" srcOrd="0" destOrd="5" presId="urn:microsoft.com/office/officeart/2005/8/layout/default"/>
    <dgm:cxn modelId="{942C6E55-B6EF-4BB2-8F82-57ADF8870B48}" type="presParOf" srcId="{41FE6574-D3EA-4BF0-9F67-170EEE197306}" destId="{B14E3A35-065F-40C9-83E5-11F5A1DCACBA}" srcOrd="0" destOrd="0" presId="urn:microsoft.com/office/officeart/2005/8/layout/default"/>
    <dgm:cxn modelId="{9B0B45D6-E242-42AD-946C-7541CD9476B3}" type="presParOf" srcId="{41FE6574-D3EA-4BF0-9F67-170EEE197306}" destId="{68918341-9E40-49D8-9DDF-F83762465C91}" srcOrd="1" destOrd="0" presId="urn:microsoft.com/office/officeart/2005/8/layout/default"/>
    <dgm:cxn modelId="{C411A813-8238-40BE-9F14-A9BFE67BE98B}" type="presParOf" srcId="{41FE6574-D3EA-4BF0-9F67-170EEE197306}" destId="{7AB0C55D-D90C-41DA-87A2-3249BDA1AC32}" srcOrd="2" destOrd="0" presId="urn:microsoft.com/office/officeart/2005/8/layout/default"/>
    <dgm:cxn modelId="{5BFCD685-E7FE-4BED-A91D-B98E5D1064F3}" type="presParOf" srcId="{41FE6574-D3EA-4BF0-9F67-170EEE197306}" destId="{A8E6E6B0-656B-4027-9B9C-AB7DAA13E921}" srcOrd="3" destOrd="0" presId="urn:microsoft.com/office/officeart/2005/8/layout/default"/>
    <dgm:cxn modelId="{11E82E7F-3A1D-4C19-B7DC-74530B7D7D79}" type="presParOf" srcId="{41FE6574-D3EA-4BF0-9F67-170EEE197306}" destId="{334B7C32-E634-468B-ACB2-EEDC243B5035}" srcOrd="4" destOrd="0" presId="urn:microsoft.com/office/officeart/2005/8/layout/default"/>
    <dgm:cxn modelId="{51215F1C-2B2F-4751-BED7-CD4E47E6E4D6}" type="presParOf" srcId="{41FE6574-D3EA-4BF0-9F67-170EEE197306}" destId="{E18334F2-6322-4A8B-9A00-FD11DD5F2070}" srcOrd="5" destOrd="0" presId="urn:microsoft.com/office/officeart/2005/8/layout/default"/>
    <dgm:cxn modelId="{2AFCBE45-032A-4266-89AE-1E22FBD065B3}" type="presParOf" srcId="{41FE6574-D3EA-4BF0-9F67-170EEE197306}" destId="{EA68A42F-E562-425A-8BC4-1C286A53328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F512CE2B-FEC8-9B4C-BEB5-B2A45661C1D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F810862D-D58C-3145-BA69-199F36A423CB}">
      <dgm:prSet/>
      <dgm:spPr/>
      <dgm:t>
        <a:bodyPr/>
        <a:lstStyle/>
        <a:p>
          <a:r>
            <a:rPr lang="ru-RU" b="1" i="1"/>
            <a:t>Матрицы</a:t>
          </a:r>
          <a:r>
            <a:rPr lang="ru-RU"/>
            <a:t> - это массивы данных с горизонтальным расположением в верхней части перечня работ по проекту и вертикальным - перечня параметров окружающей среды. Матрицы могут быть разного уровня сложности</a:t>
          </a:r>
        </a:p>
      </dgm:t>
    </dgm:pt>
    <dgm:pt modelId="{8FE1771F-90DE-C74D-A898-1DFCD0F96C07}" type="parTrans" cxnId="{DF4093BF-D01F-1545-8B4A-504B2FB63A13}">
      <dgm:prSet/>
      <dgm:spPr/>
      <dgm:t>
        <a:bodyPr/>
        <a:lstStyle/>
        <a:p>
          <a:endParaRPr lang="ru-RU"/>
        </a:p>
      </dgm:t>
    </dgm:pt>
    <dgm:pt modelId="{B9BE2A33-6101-5E45-963B-74052D0906F3}" type="sibTrans" cxnId="{DF4093BF-D01F-1545-8B4A-504B2FB63A13}">
      <dgm:prSet/>
      <dgm:spPr/>
      <dgm:t>
        <a:bodyPr/>
        <a:lstStyle/>
        <a:p>
          <a:endParaRPr lang="ru-RU"/>
        </a:p>
      </dgm:t>
    </dgm:pt>
    <dgm:pt modelId="{60915324-E6A8-FF4C-9A27-4F99DA2D3207}">
      <dgm:prSet/>
      <dgm:spPr/>
      <dgm:t>
        <a:bodyPr/>
        <a:lstStyle/>
        <a:p>
          <a:r>
            <a:rPr lang="ru-RU" b="1" i="1" u="sng"/>
            <a:t>Простая матрица </a:t>
          </a:r>
          <a:r>
            <a:rPr lang="ru-RU"/>
            <a:t>взаимодействия указывает связи между работами по проекту и параметрами окружающей среды.</a:t>
          </a:r>
        </a:p>
      </dgm:t>
    </dgm:pt>
    <dgm:pt modelId="{930AD7AB-C505-6649-A58A-EC12E15CB2C8}" type="parTrans" cxnId="{CE71B1E7-D2F7-FA42-BE5B-A48B6A612DAF}">
      <dgm:prSet/>
      <dgm:spPr/>
      <dgm:t>
        <a:bodyPr/>
        <a:lstStyle/>
        <a:p>
          <a:endParaRPr lang="ru-RU"/>
        </a:p>
      </dgm:t>
    </dgm:pt>
    <dgm:pt modelId="{ABE6CD2B-C475-194A-8B1F-3AF04B601EA6}" type="sibTrans" cxnId="{CE71B1E7-D2F7-FA42-BE5B-A48B6A612DAF}">
      <dgm:prSet/>
      <dgm:spPr/>
      <dgm:t>
        <a:bodyPr/>
        <a:lstStyle/>
        <a:p>
          <a:endParaRPr lang="ru-RU"/>
        </a:p>
      </dgm:t>
    </dgm:pt>
    <dgm:pt modelId="{08E6448E-79DF-8D4F-90BA-1DA1C8AFB3F3}">
      <dgm:prSet/>
      <dgm:spPr/>
      <dgm:t>
        <a:bodyPr/>
        <a:lstStyle/>
        <a:p>
          <a:r>
            <a:rPr lang="ru-RU" b="1" i="1" u="sng"/>
            <a:t>Количественные и градуированные матрицы </a:t>
          </a:r>
          <a:r>
            <a:rPr lang="ru-RU"/>
            <a:t>обеспечивают средства для анализа величины и значимости воздействия. </a:t>
          </a:r>
        </a:p>
      </dgm:t>
    </dgm:pt>
    <dgm:pt modelId="{F42651CE-8472-4F46-BE36-BA5653E1281F}" type="parTrans" cxnId="{9F8DD08E-C291-5147-90ED-04D05D9C6AE8}">
      <dgm:prSet/>
      <dgm:spPr/>
      <dgm:t>
        <a:bodyPr/>
        <a:lstStyle/>
        <a:p>
          <a:endParaRPr lang="ru-RU"/>
        </a:p>
      </dgm:t>
    </dgm:pt>
    <dgm:pt modelId="{229B2FD5-1DA4-154D-8FA3-8BDA1BE92BAE}" type="sibTrans" cxnId="{9F8DD08E-C291-5147-90ED-04D05D9C6AE8}">
      <dgm:prSet/>
      <dgm:spPr/>
      <dgm:t>
        <a:bodyPr/>
        <a:lstStyle/>
        <a:p>
          <a:endParaRPr lang="ru-RU"/>
        </a:p>
      </dgm:t>
    </dgm:pt>
    <dgm:pt modelId="{82FCEB34-25EB-744E-A972-6736C89C4F06}">
      <dgm:prSet/>
      <dgm:spPr/>
      <dgm:t>
        <a:bodyPr/>
        <a:lstStyle/>
        <a:p>
          <a:r>
            <a:rPr lang="ru-RU" b="1" i="1" u="sng" dirty="0"/>
            <a:t>Цифровые оценки </a:t>
          </a:r>
          <a:r>
            <a:rPr lang="ru-RU" dirty="0"/>
            <a:t>возможных воздействий при помощи различных методов сбора данных обеспечивают указание мест, где воздействия могут концентрироваться, распространяться, создавать компенсирующие эффекты и т.д. </a:t>
          </a:r>
        </a:p>
      </dgm:t>
    </dgm:pt>
    <dgm:pt modelId="{E30C9D2F-9FA5-8C40-904B-01341235DF0A}" type="parTrans" cxnId="{034FE65F-5804-6F4B-819C-A680D1D6B073}">
      <dgm:prSet/>
      <dgm:spPr/>
      <dgm:t>
        <a:bodyPr/>
        <a:lstStyle/>
        <a:p>
          <a:endParaRPr lang="ru-RU"/>
        </a:p>
      </dgm:t>
    </dgm:pt>
    <dgm:pt modelId="{1E88632E-C16C-6B48-B422-BEA7492CB58A}" type="sibTrans" cxnId="{034FE65F-5804-6F4B-819C-A680D1D6B073}">
      <dgm:prSet/>
      <dgm:spPr/>
      <dgm:t>
        <a:bodyPr/>
        <a:lstStyle/>
        <a:p>
          <a:endParaRPr lang="ru-RU"/>
        </a:p>
      </dgm:t>
    </dgm:pt>
    <dgm:pt modelId="{419D3397-D67F-D04A-9BC9-9EF2302CA03B}" type="pres">
      <dgm:prSet presAssocID="{F512CE2B-FEC8-9B4C-BEB5-B2A45661C1DE}" presName="vert0" presStyleCnt="0">
        <dgm:presLayoutVars>
          <dgm:dir/>
          <dgm:animOne val="branch"/>
          <dgm:animLvl val="lvl"/>
        </dgm:presLayoutVars>
      </dgm:prSet>
      <dgm:spPr/>
    </dgm:pt>
    <dgm:pt modelId="{63C84B79-B208-C343-806C-7C96DDF0B9DF}" type="pres">
      <dgm:prSet presAssocID="{F810862D-D58C-3145-BA69-199F36A423CB}" presName="thickLine" presStyleLbl="alignNode1" presStyleIdx="0" presStyleCnt="4"/>
      <dgm:spPr/>
    </dgm:pt>
    <dgm:pt modelId="{349B9F72-498C-CF4B-BF36-3D9A4A5390DD}" type="pres">
      <dgm:prSet presAssocID="{F810862D-D58C-3145-BA69-199F36A423CB}" presName="horz1" presStyleCnt="0"/>
      <dgm:spPr/>
    </dgm:pt>
    <dgm:pt modelId="{B90C5224-3908-9846-87C8-77EC759A400B}" type="pres">
      <dgm:prSet presAssocID="{F810862D-D58C-3145-BA69-199F36A423CB}" presName="tx1" presStyleLbl="revTx" presStyleIdx="0" presStyleCnt="4"/>
      <dgm:spPr/>
    </dgm:pt>
    <dgm:pt modelId="{7EF87CC3-E314-A640-BB3F-66AEBAE2952F}" type="pres">
      <dgm:prSet presAssocID="{F810862D-D58C-3145-BA69-199F36A423CB}" presName="vert1" presStyleCnt="0"/>
      <dgm:spPr/>
    </dgm:pt>
    <dgm:pt modelId="{B06D0179-6DDC-3E45-8FB3-0F0C2D7F47B9}" type="pres">
      <dgm:prSet presAssocID="{60915324-E6A8-FF4C-9A27-4F99DA2D3207}" presName="thickLine" presStyleLbl="alignNode1" presStyleIdx="1" presStyleCnt="4"/>
      <dgm:spPr/>
    </dgm:pt>
    <dgm:pt modelId="{3F4CD1D0-6564-3E40-902B-07E6F0208B62}" type="pres">
      <dgm:prSet presAssocID="{60915324-E6A8-FF4C-9A27-4F99DA2D3207}" presName="horz1" presStyleCnt="0"/>
      <dgm:spPr/>
    </dgm:pt>
    <dgm:pt modelId="{5FB3E558-D530-724C-AEC0-F5F91FF2BE59}" type="pres">
      <dgm:prSet presAssocID="{60915324-E6A8-FF4C-9A27-4F99DA2D3207}" presName="tx1" presStyleLbl="revTx" presStyleIdx="1" presStyleCnt="4"/>
      <dgm:spPr/>
    </dgm:pt>
    <dgm:pt modelId="{4A9D9B93-2FAD-CC44-A5F9-6A5B1C99D943}" type="pres">
      <dgm:prSet presAssocID="{60915324-E6A8-FF4C-9A27-4F99DA2D3207}" presName="vert1" presStyleCnt="0"/>
      <dgm:spPr/>
    </dgm:pt>
    <dgm:pt modelId="{DB3C0B96-5AD5-C841-B883-27486D5B683F}" type="pres">
      <dgm:prSet presAssocID="{08E6448E-79DF-8D4F-90BA-1DA1C8AFB3F3}" presName="thickLine" presStyleLbl="alignNode1" presStyleIdx="2" presStyleCnt="4"/>
      <dgm:spPr/>
    </dgm:pt>
    <dgm:pt modelId="{4824960A-DA58-694B-BA61-565DB8D92B9E}" type="pres">
      <dgm:prSet presAssocID="{08E6448E-79DF-8D4F-90BA-1DA1C8AFB3F3}" presName="horz1" presStyleCnt="0"/>
      <dgm:spPr/>
    </dgm:pt>
    <dgm:pt modelId="{5F638486-F5BC-7749-8E53-2D85BCF33FAF}" type="pres">
      <dgm:prSet presAssocID="{08E6448E-79DF-8D4F-90BA-1DA1C8AFB3F3}" presName="tx1" presStyleLbl="revTx" presStyleIdx="2" presStyleCnt="4"/>
      <dgm:spPr/>
    </dgm:pt>
    <dgm:pt modelId="{6769C7A8-8749-B044-8A0A-6628A19216BE}" type="pres">
      <dgm:prSet presAssocID="{08E6448E-79DF-8D4F-90BA-1DA1C8AFB3F3}" presName="vert1" presStyleCnt="0"/>
      <dgm:spPr/>
    </dgm:pt>
    <dgm:pt modelId="{08636EBB-408C-A746-B7DD-9CCF8B8EBB50}" type="pres">
      <dgm:prSet presAssocID="{82FCEB34-25EB-744E-A972-6736C89C4F06}" presName="thickLine" presStyleLbl="alignNode1" presStyleIdx="3" presStyleCnt="4"/>
      <dgm:spPr/>
    </dgm:pt>
    <dgm:pt modelId="{249ADE6D-B725-E745-90C9-34D38D1EB3C0}" type="pres">
      <dgm:prSet presAssocID="{82FCEB34-25EB-744E-A972-6736C89C4F06}" presName="horz1" presStyleCnt="0"/>
      <dgm:spPr/>
    </dgm:pt>
    <dgm:pt modelId="{05E69DC5-3F9E-F24E-9FC1-5E3D53024EE8}" type="pres">
      <dgm:prSet presAssocID="{82FCEB34-25EB-744E-A972-6736C89C4F06}" presName="tx1" presStyleLbl="revTx" presStyleIdx="3" presStyleCnt="4"/>
      <dgm:spPr/>
    </dgm:pt>
    <dgm:pt modelId="{2B4E3077-E7C8-6B4E-BF4C-E88641B81553}" type="pres">
      <dgm:prSet presAssocID="{82FCEB34-25EB-744E-A972-6736C89C4F06}" presName="vert1" presStyleCnt="0"/>
      <dgm:spPr/>
    </dgm:pt>
  </dgm:ptLst>
  <dgm:cxnLst>
    <dgm:cxn modelId="{034FE65F-5804-6F4B-819C-A680D1D6B073}" srcId="{F512CE2B-FEC8-9B4C-BEB5-B2A45661C1DE}" destId="{82FCEB34-25EB-744E-A972-6736C89C4F06}" srcOrd="3" destOrd="0" parTransId="{E30C9D2F-9FA5-8C40-904B-01341235DF0A}" sibTransId="{1E88632E-C16C-6B48-B422-BEA7492CB58A}"/>
    <dgm:cxn modelId="{DF9EBE70-08C3-2F4D-8743-E4DB204E7AFA}" type="presOf" srcId="{08E6448E-79DF-8D4F-90BA-1DA1C8AFB3F3}" destId="{5F638486-F5BC-7749-8E53-2D85BCF33FAF}" srcOrd="0" destOrd="0" presId="urn:microsoft.com/office/officeart/2008/layout/LinedList"/>
    <dgm:cxn modelId="{9F8DD08E-C291-5147-90ED-04D05D9C6AE8}" srcId="{F512CE2B-FEC8-9B4C-BEB5-B2A45661C1DE}" destId="{08E6448E-79DF-8D4F-90BA-1DA1C8AFB3F3}" srcOrd="2" destOrd="0" parTransId="{F42651CE-8472-4F46-BE36-BA5653E1281F}" sibTransId="{229B2FD5-1DA4-154D-8FA3-8BDA1BE92BAE}"/>
    <dgm:cxn modelId="{A4652A96-68E9-0444-A3BB-8387E9DA72BF}" type="presOf" srcId="{60915324-E6A8-FF4C-9A27-4F99DA2D3207}" destId="{5FB3E558-D530-724C-AEC0-F5F91FF2BE59}" srcOrd="0" destOrd="0" presId="urn:microsoft.com/office/officeart/2008/layout/LinedList"/>
    <dgm:cxn modelId="{DF4093BF-D01F-1545-8B4A-504B2FB63A13}" srcId="{F512CE2B-FEC8-9B4C-BEB5-B2A45661C1DE}" destId="{F810862D-D58C-3145-BA69-199F36A423CB}" srcOrd="0" destOrd="0" parTransId="{8FE1771F-90DE-C74D-A898-1DFCD0F96C07}" sibTransId="{B9BE2A33-6101-5E45-963B-74052D0906F3}"/>
    <dgm:cxn modelId="{4B044FCA-5BE1-D547-9306-0C59AD490CBE}" type="presOf" srcId="{F512CE2B-FEC8-9B4C-BEB5-B2A45661C1DE}" destId="{419D3397-D67F-D04A-9BC9-9EF2302CA03B}" srcOrd="0" destOrd="0" presId="urn:microsoft.com/office/officeart/2008/layout/LinedList"/>
    <dgm:cxn modelId="{505BF5CB-7A98-124A-A41F-DBBBD1C614E0}" type="presOf" srcId="{82FCEB34-25EB-744E-A972-6736C89C4F06}" destId="{05E69DC5-3F9E-F24E-9FC1-5E3D53024EE8}" srcOrd="0" destOrd="0" presId="urn:microsoft.com/office/officeart/2008/layout/LinedList"/>
    <dgm:cxn modelId="{CE71B1E7-D2F7-FA42-BE5B-A48B6A612DAF}" srcId="{F512CE2B-FEC8-9B4C-BEB5-B2A45661C1DE}" destId="{60915324-E6A8-FF4C-9A27-4F99DA2D3207}" srcOrd="1" destOrd="0" parTransId="{930AD7AB-C505-6649-A58A-EC12E15CB2C8}" sibTransId="{ABE6CD2B-C475-194A-8B1F-3AF04B601EA6}"/>
    <dgm:cxn modelId="{0F9994FC-E5C7-5345-B56F-2505BBD171CE}" type="presOf" srcId="{F810862D-D58C-3145-BA69-199F36A423CB}" destId="{B90C5224-3908-9846-87C8-77EC759A400B}" srcOrd="0" destOrd="0" presId="urn:microsoft.com/office/officeart/2008/layout/LinedList"/>
    <dgm:cxn modelId="{F437271E-9FB0-A84E-AEE9-2F6F435C32F0}" type="presParOf" srcId="{419D3397-D67F-D04A-9BC9-9EF2302CA03B}" destId="{63C84B79-B208-C343-806C-7C96DDF0B9DF}" srcOrd="0" destOrd="0" presId="urn:microsoft.com/office/officeart/2008/layout/LinedList"/>
    <dgm:cxn modelId="{15D8E2FD-B70D-3543-9A59-6A163708DE5C}" type="presParOf" srcId="{419D3397-D67F-D04A-9BC9-9EF2302CA03B}" destId="{349B9F72-498C-CF4B-BF36-3D9A4A5390DD}" srcOrd="1" destOrd="0" presId="urn:microsoft.com/office/officeart/2008/layout/LinedList"/>
    <dgm:cxn modelId="{C2CEA031-C7AA-A44D-8B88-8126493F109C}" type="presParOf" srcId="{349B9F72-498C-CF4B-BF36-3D9A4A5390DD}" destId="{B90C5224-3908-9846-87C8-77EC759A400B}" srcOrd="0" destOrd="0" presId="urn:microsoft.com/office/officeart/2008/layout/LinedList"/>
    <dgm:cxn modelId="{101EC2AD-58DE-C446-BD09-E9C27DA06506}" type="presParOf" srcId="{349B9F72-498C-CF4B-BF36-3D9A4A5390DD}" destId="{7EF87CC3-E314-A640-BB3F-66AEBAE2952F}" srcOrd="1" destOrd="0" presId="urn:microsoft.com/office/officeart/2008/layout/LinedList"/>
    <dgm:cxn modelId="{6E8E6A81-8B98-A247-8E37-E49EAA34232E}" type="presParOf" srcId="{419D3397-D67F-D04A-9BC9-9EF2302CA03B}" destId="{B06D0179-6DDC-3E45-8FB3-0F0C2D7F47B9}" srcOrd="2" destOrd="0" presId="urn:microsoft.com/office/officeart/2008/layout/LinedList"/>
    <dgm:cxn modelId="{DF3139E4-43F6-EF44-89F8-266F58E6ACA3}" type="presParOf" srcId="{419D3397-D67F-D04A-9BC9-9EF2302CA03B}" destId="{3F4CD1D0-6564-3E40-902B-07E6F0208B62}" srcOrd="3" destOrd="0" presId="urn:microsoft.com/office/officeart/2008/layout/LinedList"/>
    <dgm:cxn modelId="{A8B3054E-8959-7D4C-95DC-97E316FED621}" type="presParOf" srcId="{3F4CD1D0-6564-3E40-902B-07E6F0208B62}" destId="{5FB3E558-D530-724C-AEC0-F5F91FF2BE59}" srcOrd="0" destOrd="0" presId="urn:microsoft.com/office/officeart/2008/layout/LinedList"/>
    <dgm:cxn modelId="{17C46DED-FB1F-544B-9060-2B058370A2A3}" type="presParOf" srcId="{3F4CD1D0-6564-3E40-902B-07E6F0208B62}" destId="{4A9D9B93-2FAD-CC44-A5F9-6A5B1C99D943}" srcOrd="1" destOrd="0" presId="urn:microsoft.com/office/officeart/2008/layout/LinedList"/>
    <dgm:cxn modelId="{A7ACD1E1-17A6-B04C-A997-67944CD0E2DA}" type="presParOf" srcId="{419D3397-D67F-D04A-9BC9-9EF2302CA03B}" destId="{DB3C0B96-5AD5-C841-B883-27486D5B683F}" srcOrd="4" destOrd="0" presId="urn:microsoft.com/office/officeart/2008/layout/LinedList"/>
    <dgm:cxn modelId="{BC80688E-06A4-2147-9664-B76DBFF46988}" type="presParOf" srcId="{419D3397-D67F-D04A-9BC9-9EF2302CA03B}" destId="{4824960A-DA58-694B-BA61-565DB8D92B9E}" srcOrd="5" destOrd="0" presId="urn:microsoft.com/office/officeart/2008/layout/LinedList"/>
    <dgm:cxn modelId="{0E4303AD-2EC2-A646-956B-3AF48A18387D}" type="presParOf" srcId="{4824960A-DA58-694B-BA61-565DB8D92B9E}" destId="{5F638486-F5BC-7749-8E53-2D85BCF33FAF}" srcOrd="0" destOrd="0" presId="urn:microsoft.com/office/officeart/2008/layout/LinedList"/>
    <dgm:cxn modelId="{AF723DA8-DBB7-C842-82C2-385E211FA0C4}" type="presParOf" srcId="{4824960A-DA58-694B-BA61-565DB8D92B9E}" destId="{6769C7A8-8749-B044-8A0A-6628A19216BE}" srcOrd="1" destOrd="0" presId="urn:microsoft.com/office/officeart/2008/layout/LinedList"/>
    <dgm:cxn modelId="{4B915F23-13DD-914A-AE2A-B7EA2361EE5D}" type="presParOf" srcId="{419D3397-D67F-D04A-9BC9-9EF2302CA03B}" destId="{08636EBB-408C-A746-B7DD-9CCF8B8EBB50}" srcOrd="6" destOrd="0" presId="urn:microsoft.com/office/officeart/2008/layout/LinedList"/>
    <dgm:cxn modelId="{20D21DD0-5E18-3948-8332-11F1FF2769FB}" type="presParOf" srcId="{419D3397-D67F-D04A-9BC9-9EF2302CA03B}" destId="{249ADE6D-B725-E745-90C9-34D38D1EB3C0}" srcOrd="7" destOrd="0" presId="urn:microsoft.com/office/officeart/2008/layout/LinedList"/>
    <dgm:cxn modelId="{9E7B49BB-0DE5-DC4C-8FC2-0B3BBC265D33}" type="presParOf" srcId="{249ADE6D-B725-E745-90C9-34D38D1EB3C0}" destId="{05E69DC5-3F9E-F24E-9FC1-5E3D53024EE8}" srcOrd="0" destOrd="0" presId="urn:microsoft.com/office/officeart/2008/layout/LinedList"/>
    <dgm:cxn modelId="{B3E073D9-7612-BC44-B427-A08D459FF865}" type="presParOf" srcId="{249ADE6D-B725-E745-90C9-34D38D1EB3C0}" destId="{2B4E3077-E7C8-6B4E-BF4C-E88641B8155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B12055-BA2E-ED4E-BECF-B003CD58EDF2}"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ru-RU"/>
        </a:p>
      </dgm:t>
    </dgm:pt>
    <dgm:pt modelId="{925EDA90-753B-0448-98D1-CDC189A48E73}">
      <dgm:prSet custT="1"/>
      <dgm:spPr/>
      <dgm:t>
        <a:bodyPr/>
        <a:lstStyle/>
        <a:p>
          <a:r>
            <a:rPr lang="ru-RU" sz="1500" b="1" u="sng"/>
            <a:t>Идентификация воздействий </a:t>
          </a:r>
          <a:endParaRPr lang="ru-RU" sz="1500"/>
        </a:p>
      </dgm:t>
    </dgm:pt>
    <dgm:pt modelId="{CC5607D8-6F7C-CF4E-91DB-CF1329B83E99}" type="parTrans" cxnId="{F6E6900C-6033-C641-A9E8-71FEAE43B3B9}">
      <dgm:prSet/>
      <dgm:spPr/>
      <dgm:t>
        <a:bodyPr/>
        <a:lstStyle/>
        <a:p>
          <a:endParaRPr lang="ru-RU" sz="1500"/>
        </a:p>
      </dgm:t>
    </dgm:pt>
    <dgm:pt modelId="{1ECE567E-D1A9-1741-B676-B64D2364DF85}" type="sibTrans" cxnId="{F6E6900C-6033-C641-A9E8-71FEAE43B3B9}">
      <dgm:prSet/>
      <dgm:spPr/>
      <dgm:t>
        <a:bodyPr/>
        <a:lstStyle/>
        <a:p>
          <a:endParaRPr lang="ru-RU" sz="1500"/>
        </a:p>
      </dgm:t>
    </dgm:pt>
    <dgm:pt modelId="{51348A50-ACC7-F441-A003-10977B793214}">
      <dgm:prSet custT="1"/>
      <dgm:spPr/>
      <dgm:t>
        <a:bodyPr/>
        <a:lstStyle/>
        <a:p>
          <a:r>
            <a:rPr lang="ru-RU" sz="1500" b="1" dirty="0"/>
            <a:t>Определить </a:t>
          </a:r>
          <a:r>
            <a:rPr lang="ru-RU" sz="1500" dirty="0"/>
            <a:t>цели разработки и основные ограничения по осуществлению проекта </a:t>
          </a:r>
        </a:p>
      </dgm:t>
    </dgm:pt>
    <dgm:pt modelId="{0BCC3584-A570-B842-A22B-139A9B1A04D7}" type="parTrans" cxnId="{08F091AE-4FAF-6D4B-8124-B189D387AB8A}">
      <dgm:prSet/>
      <dgm:spPr/>
      <dgm:t>
        <a:bodyPr/>
        <a:lstStyle/>
        <a:p>
          <a:endParaRPr lang="ru-RU" sz="1500"/>
        </a:p>
      </dgm:t>
    </dgm:pt>
    <dgm:pt modelId="{38925F81-1973-A646-BDB4-C7F5134EA16B}" type="sibTrans" cxnId="{08F091AE-4FAF-6D4B-8124-B189D387AB8A}">
      <dgm:prSet/>
      <dgm:spPr/>
      <dgm:t>
        <a:bodyPr/>
        <a:lstStyle/>
        <a:p>
          <a:endParaRPr lang="ru-RU" sz="1500"/>
        </a:p>
      </dgm:t>
    </dgm:pt>
    <dgm:pt modelId="{EC623B25-9CD4-C54A-87B1-6A927DFC8C5A}">
      <dgm:prSet custT="1"/>
      <dgm:spPr/>
      <dgm:t>
        <a:bodyPr/>
        <a:lstStyle/>
        <a:p>
          <a:r>
            <a:rPr lang="ru-RU" sz="1500" b="1" dirty="0"/>
            <a:t>Выявить</a:t>
          </a:r>
          <a:r>
            <a:rPr lang="ru-RU" sz="1500" dirty="0"/>
            <a:t> варианты достижения основных целей проекта </a:t>
          </a:r>
        </a:p>
      </dgm:t>
    </dgm:pt>
    <dgm:pt modelId="{CFA0C86E-A5A6-DA4D-B0F3-B07DFA174190}" type="parTrans" cxnId="{BF6B6DCD-A178-DE40-AC72-026F005C7EED}">
      <dgm:prSet/>
      <dgm:spPr/>
      <dgm:t>
        <a:bodyPr/>
        <a:lstStyle/>
        <a:p>
          <a:endParaRPr lang="ru-RU" sz="1500"/>
        </a:p>
      </dgm:t>
    </dgm:pt>
    <dgm:pt modelId="{66AA6A0A-ACD2-594C-9BC5-5E358827C9C7}" type="sibTrans" cxnId="{BF6B6DCD-A178-DE40-AC72-026F005C7EED}">
      <dgm:prSet/>
      <dgm:spPr/>
      <dgm:t>
        <a:bodyPr/>
        <a:lstStyle/>
        <a:p>
          <a:endParaRPr lang="ru-RU" sz="1500"/>
        </a:p>
      </dgm:t>
    </dgm:pt>
    <dgm:pt modelId="{47CD15F2-5D4B-F74B-8EAF-6E7E5D8586B8}">
      <dgm:prSet custT="1"/>
      <dgm:spPr/>
      <dgm:t>
        <a:bodyPr/>
        <a:lstStyle/>
        <a:p>
          <a:r>
            <a:rPr lang="ru-RU" sz="1500" b="1" dirty="0"/>
            <a:t>Выявить</a:t>
          </a:r>
          <a:r>
            <a:rPr lang="ru-RU" sz="1500" dirty="0"/>
            <a:t> основные взаимосвязи предлагаемой разработки с природными ресурсами, экологической, социальной и социально-экономической системами и другими работами по проекту </a:t>
          </a:r>
        </a:p>
      </dgm:t>
    </dgm:pt>
    <dgm:pt modelId="{60A6C013-787F-F546-A5D6-C0AED1B17C57}" type="parTrans" cxnId="{E37A0D5C-AFB1-7346-9B29-FD7AE13486C2}">
      <dgm:prSet/>
      <dgm:spPr/>
      <dgm:t>
        <a:bodyPr/>
        <a:lstStyle/>
        <a:p>
          <a:endParaRPr lang="ru-RU" sz="1500"/>
        </a:p>
      </dgm:t>
    </dgm:pt>
    <dgm:pt modelId="{56CC8B6E-EB77-0647-8A33-86FE4D2CDF2A}" type="sibTrans" cxnId="{E37A0D5C-AFB1-7346-9B29-FD7AE13486C2}">
      <dgm:prSet/>
      <dgm:spPr/>
      <dgm:t>
        <a:bodyPr/>
        <a:lstStyle/>
        <a:p>
          <a:endParaRPr lang="ru-RU" sz="1500"/>
        </a:p>
      </dgm:t>
    </dgm:pt>
    <dgm:pt modelId="{CB791921-363B-1E40-9029-81846B9835C5}">
      <dgm:prSet custT="1"/>
      <dgm:spPr/>
      <dgm:t>
        <a:bodyPr/>
        <a:lstStyle/>
        <a:p>
          <a:r>
            <a:rPr lang="ru-RU" sz="1500" b="1" dirty="0"/>
            <a:t>Определить </a:t>
          </a:r>
          <a:r>
            <a:rPr lang="ru-RU" sz="1500" dirty="0"/>
            <a:t>требования к оценке воздействия на окружающую среду (юридические требования, включая процедуры утверждения проекта) и заявлениям о воздействии на нее среду </a:t>
          </a:r>
        </a:p>
      </dgm:t>
    </dgm:pt>
    <dgm:pt modelId="{D36C62E5-ED55-B04D-BE99-9016486967EC}" type="parTrans" cxnId="{360FF5C1-8196-9747-B40C-0F7B5E54E45C}">
      <dgm:prSet/>
      <dgm:spPr/>
      <dgm:t>
        <a:bodyPr/>
        <a:lstStyle/>
        <a:p>
          <a:endParaRPr lang="ru-RU" sz="1500"/>
        </a:p>
      </dgm:t>
    </dgm:pt>
    <dgm:pt modelId="{5F7B4720-B7A1-AF4D-9A7A-045A464292E3}" type="sibTrans" cxnId="{360FF5C1-8196-9747-B40C-0F7B5E54E45C}">
      <dgm:prSet/>
      <dgm:spPr/>
      <dgm:t>
        <a:bodyPr/>
        <a:lstStyle/>
        <a:p>
          <a:endParaRPr lang="ru-RU" sz="1500"/>
        </a:p>
      </dgm:t>
    </dgm:pt>
    <dgm:pt modelId="{7A68E6B5-418E-9A4D-9648-1FF42E7DAE29}">
      <dgm:prSet custT="1"/>
      <dgm:spPr/>
      <dgm:t>
        <a:bodyPr/>
        <a:lstStyle/>
        <a:p>
          <a:r>
            <a:rPr lang="ru-RU" sz="1500" b="1" dirty="0"/>
            <a:t>Определить</a:t>
          </a:r>
          <a:r>
            <a:rPr lang="ru-RU" sz="1500" dirty="0"/>
            <a:t> границы оценки воздействия на окружающую среду (в виде справки) Собрать основные данные о природной и социальной (социально-экономической и культурной) системах, о потенциально конфликтных политике или проектах развития и о вовлечении ключевых ресурсов </a:t>
          </a:r>
        </a:p>
      </dgm:t>
    </dgm:pt>
    <dgm:pt modelId="{03E7D413-CAD5-F347-B3A6-8D4E876D7F08}" type="parTrans" cxnId="{CBB09F00-A445-EA40-B8C4-C3E6EAE6602D}">
      <dgm:prSet/>
      <dgm:spPr/>
      <dgm:t>
        <a:bodyPr/>
        <a:lstStyle/>
        <a:p>
          <a:endParaRPr lang="ru-RU" sz="1500"/>
        </a:p>
      </dgm:t>
    </dgm:pt>
    <dgm:pt modelId="{B3287038-8C94-1943-A7AC-AF186A7D1E31}" type="sibTrans" cxnId="{CBB09F00-A445-EA40-B8C4-C3E6EAE6602D}">
      <dgm:prSet/>
      <dgm:spPr/>
      <dgm:t>
        <a:bodyPr/>
        <a:lstStyle/>
        <a:p>
          <a:endParaRPr lang="ru-RU" sz="1500"/>
        </a:p>
      </dgm:t>
    </dgm:pt>
    <dgm:pt modelId="{0CF5A31B-12CD-7649-BC82-0C7EC5012E02}">
      <dgm:prSet custT="1"/>
      <dgm:spPr/>
      <dgm:t>
        <a:bodyPr/>
        <a:lstStyle/>
        <a:p>
          <a:r>
            <a:rPr lang="ru-RU" sz="1500" b="1" dirty="0"/>
            <a:t>Проанализировать п</a:t>
          </a:r>
          <a:r>
            <a:rPr lang="ru-RU" sz="1500" dirty="0"/>
            <a:t>редполагаемый проект, чтобы определить потребности в ресурсах, объем выпускаемой продукции и их воздействия на окружающую среду</a:t>
          </a:r>
        </a:p>
      </dgm:t>
    </dgm:pt>
    <dgm:pt modelId="{0B14EE3E-99FE-ED4D-A3C3-B5994D9B83F7}" type="parTrans" cxnId="{9BBF098C-DB72-8A4E-B42E-9DDA945A7E8C}">
      <dgm:prSet/>
      <dgm:spPr/>
      <dgm:t>
        <a:bodyPr/>
        <a:lstStyle/>
        <a:p>
          <a:endParaRPr lang="ru-RU" sz="1500"/>
        </a:p>
      </dgm:t>
    </dgm:pt>
    <dgm:pt modelId="{F35246A6-0C4C-7F49-AB1E-C75409CE2899}" type="sibTrans" cxnId="{9BBF098C-DB72-8A4E-B42E-9DDA945A7E8C}">
      <dgm:prSet/>
      <dgm:spPr/>
      <dgm:t>
        <a:bodyPr/>
        <a:lstStyle/>
        <a:p>
          <a:endParaRPr lang="ru-RU" sz="1500"/>
        </a:p>
      </dgm:t>
    </dgm:pt>
    <dgm:pt modelId="{4BAAB9A8-B0A1-C842-B8F0-779B421C4309}" type="pres">
      <dgm:prSet presAssocID="{D5B12055-BA2E-ED4E-BECF-B003CD58EDF2}" presName="linear" presStyleCnt="0">
        <dgm:presLayoutVars>
          <dgm:animLvl val="lvl"/>
          <dgm:resizeHandles val="exact"/>
        </dgm:presLayoutVars>
      </dgm:prSet>
      <dgm:spPr/>
    </dgm:pt>
    <dgm:pt modelId="{D01EB982-FA39-D142-B429-E02C2658F3D5}" type="pres">
      <dgm:prSet presAssocID="{925EDA90-753B-0448-98D1-CDC189A48E73}" presName="parentText" presStyleLbl="node1" presStyleIdx="0" presStyleCnt="7">
        <dgm:presLayoutVars>
          <dgm:chMax val="0"/>
          <dgm:bulletEnabled val="1"/>
        </dgm:presLayoutVars>
      </dgm:prSet>
      <dgm:spPr/>
    </dgm:pt>
    <dgm:pt modelId="{8F8F3590-C280-0844-88D7-FF3B52E192D1}" type="pres">
      <dgm:prSet presAssocID="{1ECE567E-D1A9-1741-B676-B64D2364DF85}" presName="spacer" presStyleCnt="0"/>
      <dgm:spPr/>
    </dgm:pt>
    <dgm:pt modelId="{0379911B-495D-3145-9518-B373E719BB74}" type="pres">
      <dgm:prSet presAssocID="{51348A50-ACC7-F441-A003-10977B793214}" presName="parentText" presStyleLbl="node1" presStyleIdx="1" presStyleCnt="7">
        <dgm:presLayoutVars>
          <dgm:chMax val="0"/>
          <dgm:bulletEnabled val="1"/>
        </dgm:presLayoutVars>
      </dgm:prSet>
      <dgm:spPr/>
    </dgm:pt>
    <dgm:pt modelId="{675FF384-9667-6949-8552-BE53D6847CD3}" type="pres">
      <dgm:prSet presAssocID="{38925F81-1973-A646-BDB4-C7F5134EA16B}" presName="spacer" presStyleCnt="0"/>
      <dgm:spPr/>
    </dgm:pt>
    <dgm:pt modelId="{907739C5-B9EA-BF43-98F9-60A6EFD9BC74}" type="pres">
      <dgm:prSet presAssocID="{EC623B25-9CD4-C54A-87B1-6A927DFC8C5A}" presName="parentText" presStyleLbl="node1" presStyleIdx="2" presStyleCnt="7">
        <dgm:presLayoutVars>
          <dgm:chMax val="0"/>
          <dgm:bulletEnabled val="1"/>
        </dgm:presLayoutVars>
      </dgm:prSet>
      <dgm:spPr/>
    </dgm:pt>
    <dgm:pt modelId="{11A98D9D-0CBB-6241-BC32-3287D8FD5FFF}" type="pres">
      <dgm:prSet presAssocID="{66AA6A0A-ACD2-594C-9BC5-5E358827C9C7}" presName="spacer" presStyleCnt="0"/>
      <dgm:spPr/>
    </dgm:pt>
    <dgm:pt modelId="{5A12EBF8-C3F0-5349-8B1D-345949D817F0}" type="pres">
      <dgm:prSet presAssocID="{47CD15F2-5D4B-F74B-8EAF-6E7E5D8586B8}" presName="parentText" presStyleLbl="node1" presStyleIdx="3" presStyleCnt="7">
        <dgm:presLayoutVars>
          <dgm:chMax val="0"/>
          <dgm:bulletEnabled val="1"/>
        </dgm:presLayoutVars>
      </dgm:prSet>
      <dgm:spPr/>
    </dgm:pt>
    <dgm:pt modelId="{C80AAF2E-B7A1-E344-AD0A-3E590972659F}" type="pres">
      <dgm:prSet presAssocID="{56CC8B6E-EB77-0647-8A33-86FE4D2CDF2A}" presName="spacer" presStyleCnt="0"/>
      <dgm:spPr/>
    </dgm:pt>
    <dgm:pt modelId="{F6FFEFC9-7044-2A4B-96D4-9F1653513442}" type="pres">
      <dgm:prSet presAssocID="{CB791921-363B-1E40-9029-81846B9835C5}" presName="parentText" presStyleLbl="node1" presStyleIdx="4" presStyleCnt="7">
        <dgm:presLayoutVars>
          <dgm:chMax val="0"/>
          <dgm:bulletEnabled val="1"/>
        </dgm:presLayoutVars>
      </dgm:prSet>
      <dgm:spPr/>
    </dgm:pt>
    <dgm:pt modelId="{E019E182-8845-0148-8FE6-BF473FE97471}" type="pres">
      <dgm:prSet presAssocID="{5F7B4720-B7A1-AF4D-9A7A-045A464292E3}" presName="spacer" presStyleCnt="0"/>
      <dgm:spPr/>
    </dgm:pt>
    <dgm:pt modelId="{AF89204F-D5B9-2C4F-9E7D-6C475644216B}" type="pres">
      <dgm:prSet presAssocID="{7A68E6B5-418E-9A4D-9648-1FF42E7DAE29}" presName="parentText" presStyleLbl="node1" presStyleIdx="5" presStyleCnt="7">
        <dgm:presLayoutVars>
          <dgm:chMax val="0"/>
          <dgm:bulletEnabled val="1"/>
        </dgm:presLayoutVars>
      </dgm:prSet>
      <dgm:spPr/>
    </dgm:pt>
    <dgm:pt modelId="{31C7BBCC-BB07-AD45-8D4F-663B1E3C0191}" type="pres">
      <dgm:prSet presAssocID="{B3287038-8C94-1943-A7AC-AF186A7D1E31}" presName="spacer" presStyleCnt="0"/>
      <dgm:spPr/>
    </dgm:pt>
    <dgm:pt modelId="{B1EE76B6-7CAD-FC44-954E-D740B97FAB84}" type="pres">
      <dgm:prSet presAssocID="{0CF5A31B-12CD-7649-BC82-0C7EC5012E02}" presName="parentText" presStyleLbl="node1" presStyleIdx="6" presStyleCnt="7">
        <dgm:presLayoutVars>
          <dgm:chMax val="0"/>
          <dgm:bulletEnabled val="1"/>
        </dgm:presLayoutVars>
      </dgm:prSet>
      <dgm:spPr/>
    </dgm:pt>
  </dgm:ptLst>
  <dgm:cxnLst>
    <dgm:cxn modelId="{CBB09F00-A445-EA40-B8C4-C3E6EAE6602D}" srcId="{D5B12055-BA2E-ED4E-BECF-B003CD58EDF2}" destId="{7A68E6B5-418E-9A4D-9648-1FF42E7DAE29}" srcOrd="5" destOrd="0" parTransId="{03E7D413-CAD5-F347-B3A6-8D4E876D7F08}" sibTransId="{B3287038-8C94-1943-A7AC-AF186A7D1E31}"/>
    <dgm:cxn modelId="{F6E6900C-6033-C641-A9E8-71FEAE43B3B9}" srcId="{D5B12055-BA2E-ED4E-BECF-B003CD58EDF2}" destId="{925EDA90-753B-0448-98D1-CDC189A48E73}" srcOrd="0" destOrd="0" parTransId="{CC5607D8-6F7C-CF4E-91DB-CF1329B83E99}" sibTransId="{1ECE567E-D1A9-1741-B676-B64D2364DF85}"/>
    <dgm:cxn modelId="{FEF39234-6043-CE4E-8458-A8BA8025032C}" type="presOf" srcId="{EC623B25-9CD4-C54A-87B1-6A927DFC8C5A}" destId="{907739C5-B9EA-BF43-98F9-60A6EFD9BC74}" srcOrd="0" destOrd="0" presId="urn:microsoft.com/office/officeart/2005/8/layout/vList2"/>
    <dgm:cxn modelId="{E37A0D5C-AFB1-7346-9B29-FD7AE13486C2}" srcId="{D5B12055-BA2E-ED4E-BECF-B003CD58EDF2}" destId="{47CD15F2-5D4B-F74B-8EAF-6E7E5D8586B8}" srcOrd="3" destOrd="0" parTransId="{60A6C013-787F-F546-A5D6-C0AED1B17C57}" sibTransId="{56CC8B6E-EB77-0647-8A33-86FE4D2CDF2A}"/>
    <dgm:cxn modelId="{8EEEE041-C2FC-3F44-9BF0-045035B32558}" type="presOf" srcId="{0CF5A31B-12CD-7649-BC82-0C7EC5012E02}" destId="{B1EE76B6-7CAD-FC44-954E-D740B97FAB84}" srcOrd="0" destOrd="0" presId="urn:microsoft.com/office/officeart/2005/8/layout/vList2"/>
    <dgm:cxn modelId="{7AE35D47-FB9C-9241-9C88-544B3A36B1E4}" type="presOf" srcId="{47CD15F2-5D4B-F74B-8EAF-6E7E5D8586B8}" destId="{5A12EBF8-C3F0-5349-8B1D-345949D817F0}" srcOrd="0" destOrd="0" presId="urn:microsoft.com/office/officeart/2005/8/layout/vList2"/>
    <dgm:cxn modelId="{5BD78069-5056-424F-9971-4F73663C4829}" type="presOf" srcId="{925EDA90-753B-0448-98D1-CDC189A48E73}" destId="{D01EB982-FA39-D142-B429-E02C2658F3D5}" srcOrd="0" destOrd="0" presId="urn:microsoft.com/office/officeart/2005/8/layout/vList2"/>
    <dgm:cxn modelId="{F2F9957B-288C-9643-84D7-499DD0F2DDD5}" type="presOf" srcId="{51348A50-ACC7-F441-A003-10977B793214}" destId="{0379911B-495D-3145-9518-B373E719BB74}" srcOrd="0" destOrd="0" presId="urn:microsoft.com/office/officeart/2005/8/layout/vList2"/>
    <dgm:cxn modelId="{9BBF098C-DB72-8A4E-B42E-9DDA945A7E8C}" srcId="{D5B12055-BA2E-ED4E-BECF-B003CD58EDF2}" destId="{0CF5A31B-12CD-7649-BC82-0C7EC5012E02}" srcOrd="6" destOrd="0" parTransId="{0B14EE3E-99FE-ED4D-A3C3-B5994D9B83F7}" sibTransId="{F35246A6-0C4C-7F49-AB1E-C75409CE2899}"/>
    <dgm:cxn modelId="{07D15D90-2990-4C47-9928-8F29A05AA71E}" type="presOf" srcId="{7A68E6B5-418E-9A4D-9648-1FF42E7DAE29}" destId="{AF89204F-D5B9-2C4F-9E7D-6C475644216B}" srcOrd="0" destOrd="0" presId="urn:microsoft.com/office/officeart/2005/8/layout/vList2"/>
    <dgm:cxn modelId="{4A6686A5-C7B5-F748-A544-4FCC2DDE25F1}" type="presOf" srcId="{CB791921-363B-1E40-9029-81846B9835C5}" destId="{F6FFEFC9-7044-2A4B-96D4-9F1653513442}" srcOrd="0" destOrd="0" presId="urn:microsoft.com/office/officeart/2005/8/layout/vList2"/>
    <dgm:cxn modelId="{08F091AE-4FAF-6D4B-8124-B189D387AB8A}" srcId="{D5B12055-BA2E-ED4E-BECF-B003CD58EDF2}" destId="{51348A50-ACC7-F441-A003-10977B793214}" srcOrd="1" destOrd="0" parTransId="{0BCC3584-A570-B842-A22B-139A9B1A04D7}" sibTransId="{38925F81-1973-A646-BDB4-C7F5134EA16B}"/>
    <dgm:cxn modelId="{360FF5C1-8196-9747-B40C-0F7B5E54E45C}" srcId="{D5B12055-BA2E-ED4E-BECF-B003CD58EDF2}" destId="{CB791921-363B-1E40-9029-81846B9835C5}" srcOrd="4" destOrd="0" parTransId="{D36C62E5-ED55-B04D-BE99-9016486967EC}" sibTransId="{5F7B4720-B7A1-AF4D-9A7A-045A464292E3}"/>
    <dgm:cxn modelId="{441323C9-F211-B644-9F4E-46E4EB76CE13}" type="presOf" srcId="{D5B12055-BA2E-ED4E-BECF-B003CD58EDF2}" destId="{4BAAB9A8-B0A1-C842-B8F0-779B421C4309}" srcOrd="0" destOrd="0" presId="urn:microsoft.com/office/officeart/2005/8/layout/vList2"/>
    <dgm:cxn modelId="{BF6B6DCD-A178-DE40-AC72-026F005C7EED}" srcId="{D5B12055-BA2E-ED4E-BECF-B003CD58EDF2}" destId="{EC623B25-9CD4-C54A-87B1-6A927DFC8C5A}" srcOrd="2" destOrd="0" parTransId="{CFA0C86E-A5A6-DA4D-B0F3-B07DFA174190}" sibTransId="{66AA6A0A-ACD2-594C-9BC5-5E358827C9C7}"/>
    <dgm:cxn modelId="{4DCFA6B3-04E3-B748-A8BA-ABADBB9E7866}" type="presParOf" srcId="{4BAAB9A8-B0A1-C842-B8F0-779B421C4309}" destId="{D01EB982-FA39-D142-B429-E02C2658F3D5}" srcOrd="0" destOrd="0" presId="urn:microsoft.com/office/officeart/2005/8/layout/vList2"/>
    <dgm:cxn modelId="{272D12C9-4CFA-9D4D-9BAE-EE52677A4F12}" type="presParOf" srcId="{4BAAB9A8-B0A1-C842-B8F0-779B421C4309}" destId="{8F8F3590-C280-0844-88D7-FF3B52E192D1}" srcOrd="1" destOrd="0" presId="urn:microsoft.com/office/officeart/2005/8/layout/vList2"/>
    <dgm:cxn modelId="{8F8B3C99-AF93-144C-99C6-FFF6656ACDEA}" type="presParOf" srcId="{4BAAB9A8-B0A1-C842-B8F0-779B421C4309}" destId="{0379911B-495D-3145-9518-B373E719BB74}" srcOrd="2" destOrd="0" presId="urn:microsoft.com/office/officeart/2005/8/layout/vList2"/>
    <dgm:cxn modelId="{26298985-3461-8E45-B750-941637B7FEF0}" type="presParOf" srcId="{4BAAB9A8-B0A1-C842-B8F0-779B421C4309}" destId="{675FF384-9667-6949-8552-BE53D6847CD3}" srcOrd="3" destOrd="0" presId="urn:microsoft.com/office/officeart/2005/8/layout/vList2"/>
    <dgm:cxn modelId="{12C7060E-99AA-9C49-9D99-899DFA73EC6C}" type="presParOf" srcId="{4BAAB9A8-B0A1-C842-B8F0-779B421C4309}" destId="{907739C5-B9EA-BF43-98F9-60A6EFD9BC74}" srcOrd="4" destOrd="0" presId="urn:microsoft.com/office/officeart/2005/8/layout/vList2"/>
    <dgm:cxn modelId="{7A4655E4-59A8-0C44-B6A7-67171189D0D7}" type="presParOf" srcId="{4BAAB9A8-B0A1-C842-B8F0-779B421C4309}" destId="{11A98D9D-0CBB-6241-BC32-3287D8FD5FFF}" srcOrd="5" destOrd="0" presId="urn:microsoft.com/office/officeart/2005/8/layout/vList2"/>
    <dgm:cxn modelId="{1E54B9DC-3B85-D340-8562-C88ED31DBC8F}" type="presParOf" srcId="{4BAAB9A8-B0A1-C842-B8F0-779B421C4309}" destId="{5A12EBF8-C3F0-5349-8B1D-345949D817F0}" srcOrd="6" destOrd="0" presId="urn:microsoft.com/office/officeart/2005/8/layout/vList2"/>
    <dgm:cxn modelId="{020E06A6-E0D8-EF4C-BA27-83A4B7460C33}" type="presParOf" srcId="{4BAAB9A8-B0A1-C842-B8F0-779B421C4309}" destId="{C80AAF2E-B7A1-E344-AD0A-3E590972659F}" srcOrd="7" destOrd="0" presId="urn:microsoft.com/office/officeart/2005/8/layout/vList2"/>
    <dgm:cxn modelId="{6DCE8077-66C3-D542-A267-F0F95734C3D1}" type="presParOf" srcId="{4BAAB9A8-B0A1-C842-B8F0-779B421C4309}" destId="{F6FFEFC9-7044-2A4B-96D4-9F1653513442}" srcOrd="8" destOrd="0" presId="urn:microsoft.com/office/officeart/2005/8/layout/vList2"/>
    <dgm:cxn modelId="{EC3F33BF-8550-B24A-9169-70637FF863DF}" type="presParOf" srcId="{4BAAB9A8-B0A1-C842-B8F0-779B421C4309}" destId="{E019E182-8845-0148-8FE6-BF473FE97471}" srcOrd="9" destOrd="0" presId="urn:microsoft.com/office/officeart/2005/8/layout/vList2"/>
    <dgm:cxn modelId="{5E4330FD-14EA-2542-A68A-C9417603D0BB}" type="presParOf" srcId="{4BAAB9A8-B0A1-C842-B8F0-779B421C4309}" destId="{AF89204F-D5B9-2C4F-9E7D-6C475644216B}" srcOrd="10" destOrd="0" presId="urn:microsoft.com/office/officeart/2005/8/layout/vList2"/>
    <dgm:cxn modelId="{A96612D2-6F00-6149-8C99-BC953262CF47}" type="presParOf" srcId="{4BAAB9A8-B0A1-C842-B8F0-779B421C4309}" destId="{31C7BBCC-BB07-AD45-8D4F-663B1E3C0191}" srcOrd="11" destOrd="0" presId="urn:microsoft.com/office/officeart/2005/8/layout/vList2"/>
    <dgm:cxn modelId="{D512972D-DF02-B342-9FA2-A072D4664955}" type="presParOf" srcId="{4BAAB9A8-B0A1-C842-B8F0-779B421C4309}" destId="{B1EE76B6-7CAD-FC44-954E-D740B97FAB84}"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12ED95F-80E4-BE42-BBEE-A92CAA923378}"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ru-RU"/>
        </a:p>
      </dgm:t>
    </dgm:pt>
    <dgm:pt modelId="{272D55FB-2F54-0845-BBEE-C5CFC44712A9}">
      <dgm:prSet custT="1"/>
      <dgm:spPr/>
      <dgm:t>
        <a:bodyPr/>
        <a:lstStyle/>
        <a:p>
          <a:r>
            <a:rPr lang="ru-RU" sz="1600"/>
            <a:t>• </a:t>
          </a:r>
          <a:r>
            <a:rPr lang="ru-RU" sz="1600" b="1" u="sng"/>
            <a:t>Прогноз воздействия на окружающую среду </a:t>
          </a:r>
          <a:endParaRPr lang="ru-RU" sz="1600"/>
        </a:p>
      </dgm:t>
    </dgm:pt>
    <dgm:pt modelId="{E010EC56-3B5F-5543-A015-5A817602949E}" type="parTrans" cxnId="{367E96A9-3030-234A-AA27-D1CB8BDD878A}">
      <dgm:prSet/>
      <dgm:spPr/>
      <dgm:t>
        <a:bodyPr/>
        <a:lstStyle/>
        <a:p>
          <a:endParaRPr lang="ru-RU" sz="1600"/>
        </a:p>
      </dgm:t>
    </dgm:pt>
    <dgm:pt modelId="{A90098AC-EE65-7B44-940C-E28B5DF6E999}" type="sibTrans" cxnId="{367E96A9-3030-234A-AA27-D1CB8BDD878A}">
      <dgm:prSet/>
      <dgm:spPr/>
      <dgm:t>
        <a:bodyPr/>
        <a:lstStyle/>
        <a:p>
          <a:endParaRPr lang="ru-RU" sz="1600"/>
        </a:p>
      </dgm:t>
    </dgm:pt>
    <dgm:pt modelId="{E6127538-3745-BF44-8174-16E5D9607B3E}">
      <dgm:prSet custT="1"/>
      <dgm:spPr/>
      <dgm:t>
        <a:bodyPr/>
        <a:lstStyle/>
        <a:p>
          <a:r>
            <a:rPr lang="ru-RU" sz="1600" b="1" dirty="0"/>
            <a:t>Подготовить </a:t>
          </a:r>
          <a:r>
            <a:rPr lang="ru-RU" sz="1600" dirty="0"/>
            <a:t>прогноз величины и опасности возможных будущих воздействий предполагаемого инвестиционного проекта </a:t>
          </a:r>
        </a:p>
      </dgm:t>
    </dgm:pt>
    <dgm:pt modelId="{D722BB97-C0D9-2D48-BB92-EB27AD3D9DEE}" type="parTrans" cxnId="{0FF4A6F4-1DAC-8E4B-8828-7C1C24857F01}">
      <dgm:prSet/>
      <dgm:spPr/>
      <dgm:t>
        <a:bodyPr/>
        <a:lstStyle/>
        <a:p>
          <a:endParaRPr lang="ru-RU" sz="1600"/>
        </a:p>
      </dgm:t>
    </dgm:pt>
    <dgm:pt modelId="{B446E744-42F9-EE43-A535-91EF9D8020DB}" type="sibTrans" cxnId="{0FF4A6F4-1DAC-8E4B-8828-7C1C24857F01}">
      <dgm:prSet/>
      <dgm:spPr/>
      <dgm:t>
        <a:bodyPr/>
        <a:lstStyle/>
        <a:p>
          <a:endParaRPr lang="ru-RU" sz="1600"/>
        </a:p>
      </dgm:t>
    </dgm:pt>
    <dgm:pt modelId="{B04F308F-21B9-6441-98C9-62E8C92C1042}">
      <dgm:prSet custT="1"/>
      <dgm:spPr/>
      <dgm:t>
        <a:bodyPr/>
        <a:lstStyle/>
        <a:p>
          <a:r>
            <a:rPr lang="ru-RU" sz="1600" b="1" u="sng"/>
            <a:t>• Оценка</a:t>
          </a:r>
          <a:endParaRPr lang="ru-RU" sz="1600"/>
        </a:p>
      </dgm:t>
    </dgm:pt>
    <dgm:pt modelId="{97FD614B-FBDE-7F4C-980B-454363FC75EE}" type="parTrans" cxnId="{36146137-576F-C24D-8811-1AA6EA8A0B09}">
      <dgm:prSet/>
      <dgm:spPr/>
      <dgm:t>
        <a:bodyPr/>
        <a:lstStyle/>
        <a:p>
          <a:endParaRPr lang="ru-RU" sz="1600"/>
        </a:p>
      </dgm:t>
    </dgm:pt>
    <dgm:pt modelId="{E4822B63-0FDF-124D-9EFA-33BA2BE75542}" type="sibTrans" cxnId="{36146137-576F-C24D-8811-1AA6EA8A0B09}">
      <dgm:prSet/>
      <dgm:spPr/>
      <dgm:t>
        <a:bodyPr/>
        <a:lstStyle/>
        <a:p>
          <a:endParaRPr lang="ru-RU" sz="1600"/>
        </a:p>
      </dgm:t>
    </dgm:pt>
    <dgm:pt modelId="{2354CC36-99FD-1B4C-8D16-47525C365CAB}">
      <dgm:prSet custT="1"/>
      <dgm:spPr/>
      <dgm:t>
        <a:bodyPr/>
        <a:lstStyle/>
        <a:p>
          <a:r>
            <a:rPr lang="ru-RU" sz="1600" b="1" dirty="0"/>
            <a:t>Оценить </a:t>
          </a:r>
          <a:r>
            <a:rPr lang="ru-RU" sz="1600" dirty="0"/>
            <a:t>важность, распределение и постоянство прогнозируемых последствий с точки зрения населения, чьи интересы могут быть затронуты, экономические воздействия (конкуренция из-за дефицитных природных ресурсов, инфраструктура, контроль загрязнений и т.п.) и экологические последствия </a:t>
          </a:r>
        </a:p>
      </dgm:t>
    </dgm:pt>
    <dgm:pt modelId="{7D2695F6-362A-8D4D-ACB7-A5B4124FD544}" type="parTrans" cxnId="{1858EA28-2456-2D47-8029-E5AE70A4C2D3}">
      <dgm:prSet/>
      <dgm:spPr/>
      <dgm:t>
        <a:bodyPr/>
        <a:lstStyle/>
        <a:p>
          <a:endParaRPr lang="ru-RU" sz="1600"/>
        </a:p>
      </dgm:t>
    </dgm:pt>
    <dgm:pt modelId="{9F8180AA-8A38-6D47-808C-BF0158A1CE9E}" type="sibTrans" cxnId="{1858EA28-2456-2D47-8029-E5AE70A4C2D3}">
      <dgm:prSet/>
      <dgm:spPr/>
      <dgm:t>
        <a:bodyPr/>
        <a:lstStyle/>
        <a:p>
          <a:endParaRPr lang="ru-RU" sz="1600"/>
        </a:p>
      </dgm:t>
    </dgm:pt>
    <dgm:pt modelId="{03D30991-3CA6-7041-997C-FDF5FA65F5B4}">
      <dgm:prSet custT="1"/>
      <dgm:spPr/>
      <dgm:t>
        <a:bodyPr/>
        <a:lstStyle/>
        <a:p>
          <a:r>
            <a:rPr lang="ru-RU" sz="1600" b="1" dirty="0"/>
            <a:t>Установить </a:t>
          </a:r>
          <a:r>
            <a:rPr lang="ru-RU" sz="1600" dirty="0"/>
            <a:t>реальные издержки на ресурсы и выгоды, связанные с воздействием проекта на окружающую среду, и ввести их в общую экономическую оценку в той степени, в какой они могут иметь значение для принятия инвестиционного решения</a:t>
          </a:r>
        </a:p>
      </dgm:t>
    </dgm:pt>
    <dgm:pt modelId="{0589DE71-0F67-0144-ADB8-695FE9FF6A57}" type="parTrans" cxnId="{1CF9AE74-8307-F04D-B8FB-976A236FAF08}">
      <dgm:prSet/>
      <dgm:spPr/>
      <dgm:t>
        <a:bodyPr/>
        <a:lstStyle/>
        <a:p>
          <a:endParaRPr lang="ru-RU" sz="1600"/>
        </a:p>
      </dgm:t>
    </dgm:pt>
    <dgm:pt modelId="{D3EEBA4B-CA61-7240-8FEC-962440C88A96}" type="sibTrans" cxnId="{1CF9AE74-8307-F04D-B8FB-976A236FAF08}">
      <dgm:prSet/>
      <dgm:spPr/>
      <dgm:t>
        <a:bodyPr/>
        <a:lstStyle/>
        <a:p>
          <a:endParaRPr lang="ru-RU" sz="1600"/>
        </a:p>
      </dgm:t>
    </dgm:pt>
    <dgm:pt modelId="{37D95D8F-683C-B444-B1A6-BFF76A945912}" type="pres">
      <dgm:prSet presAssocID="{B12ED95F-80E4-BE42-BBEE-A92CAA923378}" presName="linear" presStyleCnt="0">
        <dgm:presLayoutVars>
          <dgm:animLvl val="lvl"/>
          <dgm:resizeHandles val="exact"/>
        </dgm:presLayoutVars>
      </dgm:prSet>
      <dgm:spPr/>
    </dgm:pt>
    <dgm:pt modelId="{18886157-E500-854D-82F6-45AF5EB7B326}" type="pres">
      <dgm:prSet presAssocID="{272D55FB-2F54-0845-BBEE-C5CFC44712A9}" presName="parentText" presStyleLbl="node1" presStyleIdx="0" presStyleCnt="5">
        <dgm:presLayoutVars>
          <dgm:chMax val="0"/>
          <dgm:bulletEnabled val="1"/>
        </dgm:presLayoutVars>
      </dgm:prSet>
      <dgm:spPr/>
    </dgm:pt>
    <dgm:pt modelId="{5064DBF6-1DD2-2543-A2CE-5D300E51A584}" type="pres">
      <dgm:prSet presAssocID="{A90098AC-EE65-7B44-940C-E28B5DF6E999}" presName="spacer" presStyleCnt="0"/>
      <dgm:spPr/>
    </dgm:pt>
    <dgm:pt modelId="{0AD77AC5-56D3-0B45-A362-888A3C0095A3}" type="pres">
      <dgm:prSet presAssocID="{E6127538-3745-BF44-8174-16E5D9607B3E}" presName="parentText" presStyleLbl="node1" presStyleIdx="1" presStyleCnt="5">
        <dgm:presLayoutVars>
          <dgm:chMax val="0"/>
          <dgm:bulletEnabled val="1"/>
        </dgm:presLayoutVars>
      </dgm:prSet>
      <dgm:spPr/>
    </dgm:pt>
    <dgm:pt modelId="{58AE31E2-23B6-184D-B601-35E585D2CBAC}" type="pres">
      <dgm:prSet presAssocID="{B446E744-42F9-EE43-A535-91EF9D8020DB}" presName="spacer" presStyleCnt="0"/>
      <dgm:spPr/>
    </dgm:pt>
    <dgm:pt modelId="{6CBEB3AB-3C77-504B-A40C-8A2BD7761624}" type="pres">
      <dgm:prSet presAssocID="{B04F308F-21B9-6441-98C9-62E8C92C1042}" presName="parentText" presStyleLbl="node1" presStyleIdx="2" presStyleCnt="5">
        <dgm:presLayoutVars>
          <dgm:chMax val="0"/>
          <dgm:bulletEnabled val="1"/>
        </dgm:presLayoutVars>
      </dgm:prSet>
      <dgm:spPr/>
    </dgm:pt>
    <dgm:pt modelId="{976994D9-2003-E241-B2D9-8031272C553D}" type="pres">
      <dgm:prSet presAssocID="{E4822B63-0FDF-124D-9EFA-33BA2BE75542}" presName="spacer" presStyleCnt="0"/>
      <dgm:spPr/>
    </dgm:pt>
    <dgm:pt modelId="{82482C66-441A-764E-B8A5-659AC8C8605C}" type="pres">
      <dgm:prSet presAssocID="{2354CC36-99FD-1B4C-8D16-47525C365CAB}" presName="parentText" presStyleLbl="node1" presStyleIdx="3" presStyleCnt="5">
        <dgm:presLayoutVars>
          <dgm:chMax val="0"/>
          <dgm:bulletEnabled val="1"/>
        </dgm:presLayoutVars>
      </dgm:prSet>
      <dgm:spPr/>
    </dgm:pt>
    <dgm:pt modelId="{9B7F734A-B31E-E24E-A422-8FC693A343CD}" type="pres">
      <dgm:prSet presAssocID="{9F8180AA-8A38-6D47-808C-BF0158A1CE9E}" presName="spacer" presStyleCnt="0"/>
      <dgm:spPr/>
    </dgm:pt>
    <dgm:pt modelId="{0E0317AA-F197-4348-8A47-DDD4B775D209}" type="pres">
      <dgm:prSet presAssocID="{03D30991-3CA6-7041-997C-FDF5FA65F5B4}" presName="parentText" presStyleLbl="node1" presStyleIdx="4" presStyleCnt="5">
        <dgm:presLayoutVars>
          <dgm:chMax val="0"/>
          <dgm:bulletEnabled val="1"/>
        </dgm:presLayoutVars>
      </dgm:prSet>
      <dgm:spPr/>
    </dgm:pt>
  </dgm:ptLst>
  <dgm:cxnLst>
    <dgm:cxn modelId="{8909F518-0F13-4F45-9093-AC407B65506F}" type="presOf" srcId="{B12ED95F-80E4-BE42-BBEE-A92CAA923378}" destId="{37D95D8F-683C-B444-B1A6-BFF76A945912}" srcOrd="0" destOrd="0" presId="urn:microsoft.com/office/officeart/2005/8/layout/vList2"/>
    <dgm:cxn modelId="{1858EA28-2456-2D47-8029-E5AE70A4C2D3}" srcId="{B12ED95F-80E4-BE42-BBEE-A92CAA923378}" destId="{2354CC36-99FD-1B4C-8D16-47525C365CAB}" srcOrd="3" destOrd="0" parTransId="{7D2695F6-362A-8D4D-ACB7-A5B4124FD544}" sibTransId="{9F8180AA-8A38-6D47-808C-BF0158A1CE9E}"/>
    <dgm:cxn modelId="{03A8E636-14C3-BA4F-B0C3-942BCC81FB76}" type="presOf" srcId="{E6127538-3745-BF44-8174-16E5D9607B3E}" destId="{0AD77AC5-56D3-0B45-A362-888A3C0095A3}" srcOrd="0" destOrd="0" presId="urn:microsoft.com/office/officeart/2005/8/layout/vList2"/>
    <dgm:cxn modelId="{36146137-576F-C24D-8811-1AA6EA8A0B09}" srcId="{B12ED95F-80E4-BE42-BBEE-A92CAA923378}" destId="{B04F308F-21B9-6441-98C9-62E8C92C1042}" srcOrd="2" destOrd="0" parTransId="{97FD614B-FBDE-7F4C-980B-454363FC75EE}" sibTransId="{E4822B63-0FDF-124D-9EFA-33BA2BE75542}"/>
    <dgm:cxn modelId="{1CF9AE74-8307-F04D-B8FB-976A236FAF08}" srcId="{B12ED95F-80E4-BE42-BBEE-A92CAA923378}" destId="{03D30991-3CA6-7041-997C-FDF5FA65F5B4}" srcOrd="4" destOrd="0" parTransId="{0589DE71-0F67-0144-ADB8-695FE9FF6A57}" sibTransId="{D3EEBA4B-CA61-7240-8FEC-962440C88A96}"/>
    <dgm:cxn modelId="{C50B0D82-924D-1241-B0A4-0BD75F0BF992}" type="presOf" srcId="{272D55FB-2F54-0845-BBEE-C5CFC44712A9}" destId="{18886157-E500-854D-82F6-45AF5EB7B326}" srcOrd="0" destOrd="0" presId="urn:microsoft.com/office/officeart/2005/8/layout/vList2"/>
    <dgm:cxn modelId="{333D7090-3D38-C44A-9D62-2AB163121672}" type="presOf" srcId="{03D30991-3CA6-7041-997C-FDF5FA65F5B4}" destId="{0E0317AA-F197-4348-8A47-DDD4B775D209}" srcOrd="0" destOrd="0" presId="urn:microsoft.com/office/officeart/2005/8/layout/vList2"/>
    <dgm:cxn modelId="{B01E6B96-FF26-0843-9513-AB29E41313BF}" type="presOf" srcId="{2354CC36-99FD-1B4C-8D16-47525C365CAB}" destId="{82482C66-441A-764E-B8A5-659AC8C8605C}" srcOrd="0" destOrd="0" presId="urn:microsoft.com/office/officeart/2005/8/layout/vList2"/>
    <dgm:cxn modelId="{367E96A9-3030-234A-AA27-D1CB8BDD878A}" srcId="{B12ED95F-80E4-BE42-BBEE-A92CAA923378}" destId="{272D55FB-2F54-0845-BBEE-C5CFC44712A9}" srcOrd="0" destOrd="0" parTransId="{E010EC56-3B5F-5543-A015-5A817602949E}" sibTransId="{A90098AC-EE65-7B44-940C-E28B5DF6E999}"/>
    <dgm:cxn modelId="{E356A9DC-748E-464A-A8CE-B705A8CC8EAD}" type="presOf" srcId="{B04F308F-21B9-6441-98C9-62E8C92C1042}" destId="{6CBEB3AB-3C77-504B-A40C-8A2BD7761624}" srcOrd="0" destOrd="0" presId="urn:microsoft.com/office/officeart/2005/8/layout/vList2"/>
    <dgm:cxn modelId="{0FF4A6F4-1DAC-8E4B-8828-7C1C24857F01}" srcId="{B12ED95F-80E4-BE42-BBEE-A92CAA923378}" destId="{E6127538-3745-BF44-8174-16E5D9607B3E}" srcOrd="1" destOrd="0" parTransId="{D722BB97-C0D9-2D48-BB92-EB27AD3D9DEE}" sibTransId="{B446E744-42F9-EE43-A535-91EF9D8020DB}"/>
    <dgm:cxn modelId="{6B4F818D-F05B-EB4A-A5D8-1E6DFFAC2E79}" type="presParOf" srcId="{37D95D8F-683C-B444-B1A6-BFF76A945912}" destId="{18886157-E500-854D-82F6-45AF5EB7B326}" srcOrd="0" destOrd="0" presId="urn:microsoft.com/office/officeart/2005/8/layout/vList2"/>
    <dgm:cxn modelId="{9E5F14C5-7125-A74A-8D9A-7AAD6F2D8BB4}" type="presParOf" srcId="{37D95D8F-683C-B444-B1A6-BFF76A945912}" destId="{5064DBF6-1DD2-2543-A2CE-5D300E51A584}" srcOrd="1" destOrd="0" presId="urn:microsoft.com/office/officeart/2005/8/layout/vList2"/>
    <dgm:cxn modelId="{70C74798-376A-B74F-A8E7-7A4630F007F8}" type="presParOf" srcId="{37D95D8F-683C-B444-B1A6-BFF76A945912}" destId="{0AD77AC5-56D3-0B45-A362-888A3C0095A3}" srcOrd="2" destOrd="0" presId="urn:microsoft.com/office/officeart/2005/8/layout/vList2"/>
    <dgm:cxn modelId="{A022C68A-455D-214D-9254-AA326BBB8092}" type="presParOf" srcId="{37D95D8F-683C-B444-B1A6-BFF76A945912}" destId="{58AE31E2-23B6-184D-B601-35E585D2CBAC}" srcOrd="3" destOrd="0" presId="urn:microsoft.com/office/officeart/2005/8/layout/vList2"/>
    <dgm:cxn modelId="{FF9D8785-8815-E24F-BA5D-53A3E48A3B67}" type="presParOf" srcId="{37D95D8F-683C-B444-B1A6-BFF76A945912}" destId="{6CBEB3AB-3C77-504B-A40C-8A2BD7761624}" srcOrd="4" destOrd="0" presId="urn:microsoft.com/office/officeart/2005/8/layout/vList2"/>
    <dgm:cxn modelId="{0A0DD73D-A2E9-214E-B7C0-87D01DE16C47}" type="presParOf" srcId="{37D95D8F-683C-B444-B1A6-BFF76A945912}" destId="{976994D9-2003-E241-B2D9-8031272C553D}" srcOrd="5" destOrd="0" presId="urn:microsoft.com/office/officeart/2005/8/layout/vList2"/>
    <dgm:cxn modelId="{1A26F2D6-4B01-CA4D-85FB-5B6F0D10B762}" type="presParOf" srcId="{37D95D8F-683C-B444-B1A6-BFF76A945912}" destId="{82482C66-441A-764E-B8A5-659AC8C8605C}" srcOrd="6" destOrd="0" presId="urn:microsoft.com/office/officeart/2005/8/layout/vList2"/>
    <dgm:cxn modelId="{B6A57E8D-1FCD-4842-B84A-0814D3BF28A1}" type="presParOf" srcId="{37D95D8F-683C-B444-B1A6-BFF76A945912}" destId="{9B7F734A-B31E-E24E-A422-8FC693A343CD}" srcOrd="7" destOrd="0" presId="urn:microsoft.com/office/officeart/2005/8/layout/vList2"/>
    <dgm:cxn modelId="{06211DF7-354C-664E-89E9-787B30E3022A}" type="presParOf" srcId="{37D95D8F-683C-B444-B1A6-BFF76A945912}" destId="{0E0317AA-F197-4348-8A47-DDD4B775D20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6143AEF-A1C3-DB42-B91E-3CD92631B697}"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ru-RU"/>
        </a:p>
      </dgm:t>
    </dgm:pt>
    <dgm:pt modelId="{2C22A13D-E4E5-EF4C-AA89-C511EF872F13}">
      <dgm:prSet/>
      <dgm:spPr/>
      <dgm:t>
        <a:bodyPr/>
        <a:lstStyle/>
        <a:p>
          <a:r>
            <a:rPr lang="ru-RU" b="1" u="sng"/>
            <a:t>• Представление результатов оценки</a:t>
          </a:r>
          <a:endParaRPr lang="ru-RU"/>
        </a:p>
      </dgm:t>
    </dgm:pt>
    <dgm:pt modelId="{EDF71D39-8D07-744C-B5BB-7CD72BE12403}" type="parTrans" cxnId="{50C347B2-BB28-8B46-A5F1-4D607C7E093E}">
      <dgm:prSet/>
      <dgm:spPr/>
      <dgm:t>
        <a:bodyPr/>
        <a:lstStyle/>
        <a:p>
          <a:endParaRPr lang="ru-RU"/>
        </a:p>
      </dgm:t>
    </dgm:pt>
    <dgm:pt modelId="{8406DF57-4C29-3F46-B017-6E1872A21D79}" type="sibTrans" cxnId="{50C347B2-BB28-8B46-A5F1-4D607C7E093E}">
      <dgm:prSet/>
      <dgm:spPr/>
      <dgm:t>
        <a:bodyPr/>
        <a:lstStyle/>
        <a:p>
          <a:endParaRPr lang="ru-RU"/>
        </a:p>
      </dgm:t>
    </dgm:pt>
    <dgm:pt modelId="{2DB40831-B742-9240-97DF-0FF2CB16FFEE}">
      <dgm:prSet/>
      <dgm:spPr/>
      <dgm:t>
        <a:bodyPr/>
        <a:lstStyle/>
        <a:p>
          <a:r>
            <a:rPr lang="ru-RU" b="1" dirty="0"/>
            <a:t>Определить,</a:t>
          </a:r>
          <a:r>
            <a:rPr lang="ru-RU" dirty="0"/>
            <a:t> каким образом представлять результаты оценки воздействия на окружающую среду, приводя альтернативы, основные факторы для принятия решения, источники информации, уровни достоверности, выводы и рекомендации относительно требований и возможных рисков</a:t>
          </a:r>
        </a:p>
      </dgm:t>
    </dgm:pt>
    <dgm:pt modelId="{EAC9B869-D81B-AE40-848E-4A08C05334AA}" type="parTrans" cxnId="{8D08B445-8163-3F42-8BD5-C4A44D3979CC}">
      <dgm:prSet/>
      <dgm:spPr/>
      <dgm:t>
        <a:bodyPr/>
        <a:lstStyle/>
        <a:p>
          <a:endParaRPr lang="ru-RU"/>
        </a:p>
      </dgm:t>
    </dgm:pt>
    <dgm:pt modelId="{D08BC10C-B4D5-BC4B-93D5-821BD9752949}" type="sibTrans" cxnId="{8D08B445-8163-3F42-8BD5-C4A44D3979CC}">
      <dgm:prSet/>
      <dgm:spPr/>
      <dgm:t>
        <a:bodyPr/>
        <a:lstStyle/>
        <a:p>
          <a:endParaRPr lang="ru-RU"/>
        </a:p>
      </dgm:t>
    </dgm:pt>
    <dgm:pt modelId="{93EFE1E1-35B8-D742-A135-8CCD5BA2EF35}">
      <dgm:prSet/>
      <dgm:spPr/>
      <dgm:t>
        <a:bodyPr/>
        <a:lstStyle/>
        <a:p>
          <a:r>
            <a:rPr lang="ru-RU" b="1" dirty="0"/>
            <a:t>Описать </a:t>
          </a:r>
          <a:r>
            <a:rPr lang="ru-RU" dirty="0"/>
            <a:t>возможные меры для снижения и регулирования отрицательных воздействий на окружающую среду и обосновать необходимые или рекомендуемые меры либо при разработке ТЭО, либо при внедрении проекта, либо на стадии эксплуатации</a:t>
          </a:r>
        </a:p>
      </dgm:t>
    </dgm:pt>
    <dgm:pt modelId="{D0D718B5-E400-404C-A680-AC86396A9ED9}" type="parTrans" cxnId="{29F21F0E-A939-C74C-B771-D08B7270DE5D}">
      <dgm:prSet/>
      <dgm:spPr/>
      <dgm:t>
        <a:bodyPr/>
        <a:lstStyle/>
        <a:p>
          <a:endParaRPr lang="ru-RU"/>
        </a:p>
      </dgm:t>
    </dgm:pt>
    <dgm:pt modelId="{5E43C39A-9CC4-5B49-92C7-13902BAC93D7}" type="sibTrans" cxnId="{29F21F0E-A939-C74C-B771-D08B7270DE5D}">
      <dgm:prSet/>
      <dgm:spPr/>
      <dgm:t>
        <a:bodyPr/>
        <a:lstStyle/>
        <a:p>
          <a:endParaRPr lang="ru-RU"/>
        </a:p>
      </dgm:t>
    </dgm:pt>
    <dgm:pt modelId="{613843E4-B120-754F-992D-93B0C509CD27}" type="pres">
      <dgm:prSet presAssocID="{F6143AEF-A1C3-DB42-B91E-3CD92631B697}" presName="linear" presStyleCnt="0">
        <dgm:presLayoutVars>
          <dgm:animLvl val="lvl"/>
          <dgm:resizeHandles val="exact"/>
        </dgm:presLayoutVars>
      </dgm:prSet>
      <dgm:spPr/>
    </dgm:pt>
    <dgm:pt modelId="{1E790403-5DF4-274F-85E0-3A98C7C42472}" type="pres">
      <dgm:prSet presAssocID="{2C22A13D-E4E5-EF4C-AA89-C511EF872F13}" presName="parentText" presStyleLbl="node1" presStyleIdx="0" presStyleCnt="3">
        <dgm:presLayoutVars>
          <dgm:chMax val="0"/>
          <dgm:bulletEnabled val="1"/>
        </dgm:presLayoutVars>
      </dgm:prSet>
      <dgm:spPr/>
    </dgm:pt>
    <dgm:pt modelId="{7C7106FE-DC7B-1944-AD67-F4273790CE31}" type="pres">
      <dgm:prSet presAssocID="{8406DF57-4C29-3F46-B017-6E1872A21D79}" presName="spacer" presStyleCnt="0"/>
      <dgm:spPr/>
    </dgm:pt>
    <dgm:pt modelId="{32E993E4-B2AB-6B44-B6A5-E0EE2D3F5616}" type="pres">
      <dgm:prSet presAssocID="{2DB40831-B742-9240-97DF-0FF2CB16FFEE}" presName="parentText" presStyleLbl="node1" presStyleIdx="1" presStyleCnt="3">
        <dgm:presLayoutVars>
          <dgm:chMax val="0"/>
          <dgm:bulletEnabled val="1"/>
        </dgm:presLayoutVars>
      </dgm:prSet>
      <dgm:spPr/>
    </dgm:pt>
    <dgm:pt modelId="{4C4D9D44-1712-2643-BD68-FF7ED461028D}" type="pres">
      <dgm:prSet presAssocID="{D08BC10C-B4D5-BC4B-93D5-821BD9752949}" presName="spacer" presStyleCnt="0"/>
      <dgm:spPr/>
    </dgm:pt>
    <dgm:pt modelId="{29E9B06D-A66C-B548-8C9E-5D5143CFD4AA}" type="pres">
      <dgm:prSet presAssocID="{93EFE1E1-35B8-D742-A135-8CCD5BA2EF35}" presName="parentText" presStyleLbl="node1" presStyleIdx="2" presStyleCnt="3">
        <dgm:presLayoutVars>
          <dgm:chMax val="0"/>
          <dgm:bulletEnabled val="1"/>
        </dgm:presLayoutVars>
      </dgm:prSet>
      <dgm:spPr/>
    </dgm:pt>
  </dgm:ptLst>
  <dgm:cxnLst>
    <dgm:cxn modelId="{2C768C01-AF34-024A-A2AA-3DED4600B97C}" type="presOf" srcId="{2DB40831-B742-9240-97DF-0FF2CB16FFEE}" destId="{32E993E4-B2AB-6B44-B6A5-E0EE2D3F5616}" srcOrd="0" destOrd="0" presId="urn:microsoft.com/office/officeart/2005/8/layout/vList2"/>
    <dgm:cxn modelId="{29F21F0E-A939-C74C-B771-D08B7270DE5D}" srcId="{F6143AEF-A1C3-DB42-B91E-3CD92631B697}" destId="{93EFE1E1-35B8-D742-A135-8CCD5BA2EF35}" srcOrd="2" destOrd="0" parTransId="{D0D718B5-E400-404C-A680-AC86396A9ED9}" sibTransId="{5E43C39A-9CC4-5B49-92C7-13902BAC93D7}"/>
    <dgm:cxn modelId="{90756631-6459-D94C-B360-1D48324C0A91}" type="presOf" srcId="{F6143AEF-A1C3-DB42-B91E-3CD92631B697}" destId="{613843E4-B120-754F-992D-93B0C509CD27}" srcOrd="0" destOrd="0" presId="urn:microsoft.com/office/officeart/2005/8/layout/vList2"/>
    <dgm:cxn modelId="{8D08B445-8163-3F42-8BD5-C4A44D3979CC}" srcId="{F6143AEF-A1C3-DB42-B91E-3CD92631B697}" destId="{2DB40831-B742-9240-97DF-0FF2CB16FFEE}" srcOrd="1" destOrd="0" parTransId="{EAC9B869-D81B-AE40-848E-4A08C05334AA}" sibTransId="{D08BC10C-B4D5-BC4B-93D5-821BD9752949}"/>
    <dgm:cxn modelId="{562A93A0-7744-5049-BA16-47136871AAE6}" type="presOf" srcId="{93EFE1E1-35B8-D742-A135-8CCD5BA2EF35}" destId="{29E9B06D-A66C-B548-8C9E-5D5143CFD4AA}" srcOrd="0" destOrd="0" presId="urn:microsoft.com/office/officeart/2005/8/layout/vList2"/>
    <dgm:cxn modelId="{50C347B2-BB28-8B46-A5F1-4D607C7E093E}" srcId="{F6143AEF-A1C3-DB42-B91E-3CD92631B697}" destId="{2C22A13D-E4E5-EF4C-AA89-C511EF872F13}" srcOrd="0" destOrd="0" parTransId="{EDF71D39-8D07-744C-B5BB-7CD72BE12403}" sibTransId="{8406DF57-4C29-3F46-B017-6E1872A21D79}"/>
    <dgm:cxn modelId="{F7AB90CB-E048-EC46-B693-62E0C918CEC4}" type="presOf" srcId="{2C22A13D-E4E5-EF4C-AA89-C511EF872F13}" destId="{1E790403-5DF4-274F-85E0-3A98C7C42472}" srcOrd="0" destOrd="0" presId="urn:microsoft.com/office/officeart/2005/8/layout/vList2"/>
    <dgm:cxn modelId="{A44FEA74-F921-F348-B555-E42BC58E9967}" type="presParOf" srcId="{613843E4-B120-754F-992D-93B0C509CD27}" destId="{1E790403-5DF4-274F-85E0-3A98C7C42472}" srcOrd="0" destOrd="0" presId="urn:microsoft.com/office/officeart/2005/8/layout/vList2"/>
    <dgm:cxn modelId="{D12C2EC5-1404-BB4D-904D-E7D351848677}" type="presParOf" srcId="{613843E4-B120-754F-992D-93B0C509CD27}" destId="{7C7106FE-DC7B-1944-AD67-F4273790CE31}" srcOrd="1" destOrd="0" presId="urn:microsoft.com/office/officeart/2005/8/layout/vList2"/>
    <dgm:cxn modelId="{216F5322-9834-6547-B83C-4C7F5BD8FDA1}" type="presParOf" srcId="{613843E4-B120-754F-992D-93B0C509CD27}" destId="{32E993E4-B2AB-6B44-B6A5-E0EE2D3F5616}" srcOrd="2" destOrd="0" presId="urn:microsoft.com/office/officeart/2005/8/layout/vList2"/>
    <dgm:cxn modelId="{BC8F9F7C-F231-A44A-917A-1835992D760A}" type="presParOf" srcId="{613843E4-B120-754F-992D-93B0C509CD27}" destId="{4C4D9D44-1712-2643-BD68-FF7ED461028D}" srcOrd="3" destOrd="0" presId="urn:microsoft.com/office/officeart/2005/8/layout/vList2"/>
    <dgm:cxn modelId="{21C629EF-D732-634F-AC90-75EBF0C77087}" type="presParOf" srcId="{613843E4-B120-754F-992D-93B0C509CD27}" destId="{29E9B06D-A66C-B548-8C9E-5D5143CFD4A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867ADF3-8FF3-E647-8ED1-0231192DDC6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4B37F3E1-2F4C-7849-B3AC-4701CFD44FD6}">
      <dgm:prSet/>
      <dgm:spPr/>
      <dgm:t>
        <a:bodyPr/>
        <a:lstStyle/>
        <a:p>
          <a:r>
            <a:rPr lang="ru-RU"/>
            <a:t>Оценка воздействия на окружающую среду и анализ затрат и выгод - в некоторых отношениях параллельные и частично совпадающие процессы.</a:t>
          </a:r>
        </a:p>
      </dgm:t>
    </dgm:pt>
    <dgm:pt modelId="{66F1A159-BAD9-9640-9FA2-71C9AB8D0F02}" type="parTrans" cxnId="{62674B8F-06F2-6241-80F3-1F94A4AA4C56}">
      <dgm:prSet/>
      <dgm:spPr/>
      <dgm:t>
        <a:bodyPr/>
        <a:lstStyle/>
        <a:p>
          <a:endParaRPr lang="ru-RU"/>
        </a:p>
      </dgm:t>
    </dgm:pt>
    <dgm:pt modelId="{76360104-9944-0147-82A7-089EEB6253FE}" type="sibTrans" cxnId="{62674B8F-06F2-6241-80F3-1F94A4AA4C56}">
      <dgm:prSet/>
      <dgm:spPr/>
      <dgm:t>
        <a:bodyPr/>
        <a:lstStyle/>
        <a:p>
          <a:endParaRPr lang="ru-RU"/>
        </a:p>
      </dgm:t>
    </dgm:pt>
    <dgm:pt modelId="{F72BD3F8-148D-A941-864D-1D35C4E4C766}">
      <dgm:prSet/>
      <dgm:spPr/>
      <dgm:t>
        <a:bodyPr/>
        <a:lstStyle/>
        <a:p>
          <a:r>
            <a:rPr lang="ru-RU"/>
            <a:t>Оценка воздействия на окружающую среду разработана как инструмент для размещения и использования ресурсов лишь в последние десятилетия. </a:t>
          </a:r>
        </a:p>
      </dgm:t>
    </dgm:pt>
    <dgm:pt modelId="{836B03D0-6E90-9649-9F8F-0C8E0896C488}" type="parTrans" cxnId="{94C9E81B-C05E-1945-AADC-62784E4736DA}">
      <dgm:prSet/>
      <dgm:spPr/>
      <dgm:t>
        <a:bodyPr/>
        <a:lstStyle/>
        <a:p>
          <a:endParaRPr lang="ru-RU"/>
        </a:p>
      </dgm:t>
    </dgm:pt>
    <dgm:pt modelId="{37D87748-ADB8-5D4A-9A1E-D727D112D08B}" type="sibTrans" cxnId="{94C9E81B-C05E-1945-AADC-62784E4736DA}">
      <dgm:prSet/>
      <dgm:spPr/>
      <dgm:t>
        <a:bodyPr/>
        <a:lstStyle/>
        <a:p>
          <a:endParaRPr lang="ru-RU"/>
        </a:p>
      </dgm:t>
    </dgm:pt>
    <dgm:pt modelId="{F210C30C-1675-7244-B04C-668ECC9B1699}">
      <dgm:prSet/>
      <dgm:spPr/>
      <dgm:t>
        <a:bodyPr/>
        <a:lstStyle/>
        <a:p>
          <a:r>
            <a:rPr lang="ru-RU"/>
            <a:t>В заявлении, при подготовке анализа затрат и выгод, должны быть рассмотрены взаимоотношения этого анализа с любым другим анализом не поддающихся количественному измерению воздействий, оценок и преимуществ, связанных с окружающей средой. </a:t>
          </a:r>
        </a:p>
      </dgm:t>
    </dgm:pt>
    <dgm:pt modelId="{8882F027-EDE1-794F-BC58-3286AE98F073}" type="parTrans" cxnId="{CD5570EF-EB9A-E540-B941-D34999BE3F6C}">
      <dgm:prSet/>
      <dgm:spPr/>
      <dgm:t>
        <a:bodyPr/>
        <a:lstStyle/>
        <a:p>
          <a:endParaRPr lang="ru-RU"/>
        </a:p>
      </dgm:t>
    </dgm:pt>
    <dgm:pt modelId="{92960C20-7023-D948-86F3-39C23284FD17}" type="sibTrans" cxnId="{CD5570EF-EB9A-E540-B941-D34999BE3F6C}">
      <dgm:prSet/>
      <dgm:spPr/>
      <dgm:t>
        <a:bodyPr/>
        <a:lstStyle/>
        <a:p>
          <a:endParaRPr lang="ru-RU"/>
        </a:p>
      </dgm:t>
    </dgm:pt>
    <dgm:pt modelId="{71608174-E5DC-1943-BE15-A26D960925F7}" type="pres">
      <dgm:prSet presAssocID="{B867ADF3-8FF3-E647-8ED1-0231192DDC6D}" presName="vert0" presStyleCnt="0">
        <dgm:presLayoutVars>
          <dgm:dir/>
          <dgm:animOne val="branch"/>
          <dgm:animLvl val="lvl"/>
        </dgm:presLayoutVars>
      </dgm:prSet>
      <dgm:spPr/>
    </dgm:pt>
    <dgm:pt modelId="{D523185C-5CB6-8D40-9EF1-5EACF812A2A7}" type="pres">
      <dgm:prSet presAssocID="{4B37F3E1-2F4C-7849-B3AC-4701CFD44FD6}" presName="thickLine" presStyleLbl="alignNode1" presStyleIdx="0" presStyleCnt="3"/>
      <dgm:spPr/>
    </dgm:pt>
    <dgm:pt modelId="{C71D4BC2-9585-5C4F-9065-3E5B860B3A72}" type="pres">
      <dgm:prSet presAssocID="{4B37F3E1-2F4C-7849-B3AC-4701CFD44FD6}" presName="horz1" presStyleCnt="0"/>
      <dgm:spPr/>
    </dgm:pt>
    <dgm:pt modelId="{E196EEEB-03F4-4C47-B680-E7C43E8E3D54}" type="pres">
      <dgm:prSet presAssocID="{4B37F3E1-2F4C-7849-B3AC-4701CFD44FD6}" presName="tx1" presStyleLbl="revTx" presStyleIdx="0" presStyleCnt="3"/>
      <dgm:spPr/>
    </dgm:pt>
    <dgm:pt modelId="{BA424347-B22D-9644-A837-DF4054583324}" type="pres">
      <dgm:prSet presAssocID="{4B37F3E1-2F4C-7849-B3AC-4701CFD44FD6}" presName="vert1" presStyleCnt="0"/>
      <dgm:spPr/>
    </dgm:pt>
    <dgm:pt modelId="{676F83A6-CFA3-8441-99BD-F48843A2204D}" type="pres">
      <dgm:prSet presAssocID="{F72BD3F8-148D-A941-864D-1D35C4E4C766}" presName="thickLine" presStyleLbl="alignNode1" presStyleIdx="1" presStyleCnt="3"/>
      <dgm:spPr/>
    </dgm:pt>
    <dgm:pt modelId="{05592D9E-8918-1445-B3D6-8AEAF97C21E0}" type="pres">
      <dgm:prSet presAssocID="{F72BD3F8-148D-A941-864D-1D35C4E4C766}" presName="horz1" presStyleCnt="0"/>
      <dgm:spPr/>
    </dgm:pt>
    <dgm:pt modelId="{95EB2184-7958-3048-93DC-16C259AC26FA}" type="pres">
      <dgm:prSet presAssocID="{F72BD3F8-148D-A941-864D-1D35C4E4C766}" presName="tx1" presStyleLbl="revTx" presStyleIdx="1" presStyleCnt="3"/>
      <dgm:spPr/>
    </dgm:pt>
    <dgm:pt modelId="{59AD89B1-7612-DC4E-8EB8-C072901BDB25}" type="pres">
      <dgm:prSet presAssocID="{F72BD3F8-148D-A941-864D-1D35C4E4C766}" presName="vert1" presStyleCnt="0"/>
      <dgm:spPr/>
    </dgm:pt>
    <dgm:pt modelId="{7FFAC7DB-1E05-EC45-93E6-1B9CB78CFFFD}" type="pres">
      <dgm:prSet presAssocID="{F210C30C-1675-7244-B04C-668ECC9B1699}" presName="thickLine" presStyleLbl="alignNode1" presStyleIdx="2" presStyleCnt="3"/>
      <dgm:spPr/>
    </dgm:pt>
    <dgm:pt modelId="{BDA102B7-84AE-5B46-8A92-FBC4B5FA89DF}" type="pres">
      <dgm:prSet presAssocID="{F210C30C-1675-7244-B04C-668ECC9B1699}" presName="horz1" presStyleCnt="0"/>
      <dgm:spPr/>
    </dgm:pt>
    <dgm:pt modelId="{547C5D28-FD86-D04D-B22A-5865071188FC}" type="pres">
      <dgm:prSet presAssocID="{F210C30C-1675-7244-B04C-668ECC9B1699}" presName="tx1" presStyleLbl="revTx" presStyleIdx="2" presStyleCnt="3"/>
      <dgm:spPr/>
    </dgm:pt>
    <dgm:pt modelId="{014F6EB5-31D3-0C49-A399-8435A76B04E0}" type="pres">
      <dgm:prSet presAssocID="{F210C30C-1675-7244-B04C-668ECC9B1699}" presName="vert1" presStyleCnt="0"/>
      <dgm:spPr/>
    </dgm:pt>
  </dgm:ptLst>
  <dgm:cxnLst>
    <dgm:cxn modelId="{94C9E81B-C05E-1945-AADC-62784E4736DA}" srcId="{B867ADF3-8FF3-E647-8ED1-0231192DDC6D}" destId="{F72BD3F8-148D-A941-864D-1D35C4E4C766}" srcOrd="1" destOrd="0" parTransId="{836B03D0-6E90-9649-9F8F-0C8E0896C488}" sibTransId="{37D87748-ADB8-5D4A-9A1E-D727D112D08B}"/>
    <dgm:cxn modelId="{35482B49-3D05-0446-857D-9F625863A27C}" type="presOf" srcId="{4B37F3E1-2F4C-7849-B3AC-4701CFD44FD6}" destId="{E196EEEB-03F4-4C47-B680-E7C43E8E3D54}" srcOrd="0" destOrd="0" presId="urn:microsoft.com/office/officeart/2008/layout/LinedList"/>
    <dgm:cxn modelId="{9E771077-456B-7249-9897-A628EA06BF3E}" type="presOf" srcId="{F72BD3F8-148D-A941-864D-1D35C4E4C766}" destId="{95EB2184-7958-3048-93DC-16C259AC26FA}" srcOrd="0" destOrd="0" presId="urn:microsoft.com/office/officeart/2008/layout/LinedList"/>
    <dgm:cxn modelId="{62674B8F-06F2-6241-80F3-1F94A4AA4C56}" srcId="{B867ADF3-8FF3-E647-8ED1-0231192DDC6D}" destId="{4B37F3E1-2F4C-7849-B3AC-4701CFD44FD6}" srcOrd="0" destOrd="0" parTransId="{66F1A159-BAD9-9640-9FA2-71C9AB8D0F02}" sibTransId="{76360104-9944-0147-82A7-089EEB6253FE}"/>
    <dgm:cxn modelId="{25AFC4CA-1A36-724F-AEDD-EE2CF67AA6D4}" type="presOf" srcId="{F210C30C-1675-7244-B04C-668ECC9B1699}" destId="{547C5D28-FD86-D04D-B22A-5865071188FC}" srcOrd="0" destOrd="0" presId="urn:microsoft.com/office/officeart/2008/layout/LinedList"/>
    <dgm:cxn modelId="{624140DD-C538-BB4B-B0BA-D58107B2B9C4}" type="presOf" srcId="{B867ADF3-8FF3-E647-8ED1-0231192DDC6D}" destId="{71608174-E5DC-1943-BE15-A26D960925F7}" srcOrd="0" destOrd="0" presId="urn:microsoft.com/office/officeart/2008/layout/LinedList"/>
    <dgm:cxn modelId="{CD5570EF-EB9A-E540-B941-D34999BE3F6C}" srcId="{B867ADF3-8FF3-E647-8ED1-0231192DDC6D}" destId="{F210C30C-1675-7244-B04C-668ECC9B1699}" srcOrd="2" destOrd="0" parTransId="{8882F027-EDE1-794F-BC58-3286AE98F073}" sibTransId="{92960C20-7023-D948-86F3-39C23284FD17}"/>
    <dgm:cxn modelId="{01D8476D-3AB6-E048-B216-D00DB92D49AC}" type="presParOf" srcId="{71608174-E5DC-1943-BE15-A26D960925F7}" destId="{D523185C-5CB6-8D40-9EF1-5EACF812A2A7}" srcOrd="0" destOrd="0" presId="urn:microsoft.com/office/officeart/2008/layout/LinedList"/>
    <dgm:cxn modelId="{B61FFC64-2901-CD4F-BC0D-69C8A2002B78}" type="presParOf" srcId="{71608174-E5DC-1943-BE15-A26D960925F7}" destId="{C71D4BC2-9585-5C4F-9065-3E5B860B3A72}" srcOrd="1" destOrd="0" presId="urn:microsoft.com/office/officeart/2008/layout/LinedList"/>
    <dgm:cxn modelId="{CA641E93-EAA0-4D46-8708-1F2A830FA41D}" type="presParOf" srcId="{C71D4BC2-9585-5C4F-9065-3E5B860B3A72}" destId="{E196EEEB-03F4-4C47-B680-E7C43E8E3D54}" srcOrd="0" destOrd="0" presId="urn:microsoft.com/office/officeart/2008/layout/LinedList"/>
    <dgm:cxn modelId="{60AD451A-D276-534C-822C-75F19FBAFC9B}" type="presParOf" srcId="{C71D4BC2-9585-5C4F-9065-3E5B860B3A72}" destId="{BA424347-B22D-9644-A837-DF4054583324}" srcOrd="1" destOrd="0" presId="urn:microsoft.com/office/officeart/2008/layout/LinedList"/>
    <dgm:cxn modelId="{93D98E95-7C5E-C245-A5D7-E1809FFD943C}" type="presParOf" srcId="{71608174-E5DC-1943-BE15-A26D960925F7}" destId="{676F83A6-CFA3-8441-99BD-F48843A2204D}" srcOrd="2" destOrd="0" presId="urn:microsoft.com/office/officeart/2008/layout/LinedList"/>
    <dgm:cxn modelId="{824F54B2-03C4-4847-9C10-1DD1BACCACD5}" type="presParOf" srcId="{71608174-E5DC-1943-BE15-A26D960925F7}" destId="{05592D9E-8918-1445-B3D6-8AEAF97C21E0}" srcOrd="3" destOrd="0" presId="urn:microsoft.com/office/officeart/2008/layout/LinedList"/>
    <dgm:cxn modelId="{A5802AD3-4742-C744-9CA1-71F56E8EE710}" type="presParOf" srcId="{05592D9E-8918-1445-B3D6-8AEAF97C21E0}" destId="{95EB2184-7958-3048-93DC-16C259AC26FA}" srcOrd="0" destOrd="0" presId="urn:microsoft.com/office/officeart/2008/layout/LinedList"/>
    <dgm:cxn modelId="{EE190DE1-86BE-CA40-8B6D-61BF6DCBA29E}" type="presParOf" srcId="{05592D9E-8918-1445-B3D6-8AEAF97C21E0}" destId="{59AD89B1-7612-DC4E-8EB8-C072901BDB25}" srcOrd="1" destOrd="0" presId="urn:microsoft.com/office/officeart/2008/layout/LinedList"/>
    <dgm:cxn modelId="{620B9CE6-DA90-B247-94DE-C707D2D824FB}" type="presParOf" srcId="{71608174-E5DC-1943-BE15-A26D960925F7}" destId="{7FFAC7DB-1E05-EC45-93E6-1B9CB78CFFFD}" srcOrd="4" destOrd="0" presId="urn:microsoft.com/office/officeart/2008/layout/LinedList"/>
    <dgm:cxn modelId="{343CD5D9-07A9-044A-9B50-5FC19D4052B6}" type="presParOf" srcId="{71608174-E5DC-1943-BE15-A26D960925F7}" destId="{BDA102B7-84AE-5B46-8A92-FBC4B5FA89DF}" srcOrd="5" destOrd="0" presId="urn:microsoft.com/office/officeart/2008/layout/LinedList"/>
    <dgm:cxn modelId="{E5F3DB2F-9EAF-2848-AE11-80620E9BB9AB}" type="presParOf" srcId="{BDA102B7-84AE-5B46-8A92-FBC4B5FA89DF}" destId="{547C5D28-FD86-D04D-B22A-5865071188FC}" srcOrd="0" destOrd="0" presId="urn:microsoft.com/office/officeart/2008/layout/LinedList"/>
    <dgm:cxn modelId="{3A03F46C-C259-5242-9375-8DF8A0971417}" type="presParOf" srcId="{BDA102B7-84AE-5B46-8A92-FBC4B5FA89DF}" destId="{014F6EB5-31D3-0C49-A399-8435A76B04E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10361C8-20C4-FB46-AD3A-FE31388767E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18D47EBD-B324-A847-AB69-FFEBC42FA521}">
      <dgm:prSet/>
      <dgm:spPr/>
      <dgm:t>
        <a:bodyPr/>
        <a:lstStyle/>
        <a:p>
          <a:r>
            <a:rPr lang="ru-RU" b="1" dirty="0"/>
            <a:t>Метод экономии расходов </a:t>
          </a:r>
          <a:r>
            <a:rPr lang="ru-RU" dirty="0"/>
            <a:t>(воздействия на издержки) оценивает изменения в бытовых расходах и производственных издержках для других видов промышленной деятельности, на которые влияет изменение окружающей среды из-за проекта, находящегося на рассмотрении. </a:t>
          </a:r>
        </a:p>
      </dgm:t>
    </dgm:pt>
    <dgm:pt modelId="{BB714DED-F645-914A-B624-731009F6D237}" type="parTrans" cxnId="{0963BB1E-7BA8-C244-9DA0-E24319DA1C0B}">
      <dgm:prSet/>
      <dgm:spPr/>
      <dgm:t>
        <a:bodyPr/>
        <a:lstStyle/>
        <a:p>
          <a:endParaRPr lang="ru-RU"/>
        </a:p>
      </dgm:t>
    </dgm:pt>
    <dgm:pt modelId="{A065B3BA-B001-F743-A888-F2CB57D851CD}" type="sibTrans" cxnId="{0963BB1E-7BA8-C244-9DA0-E24319DA1C0B}">
      <dgm:prSet/>
      <dgm:spPr/>
      <dgm:t>
        <a:bodyPr/>
        <a:lstStyle/>
        <a:p>
          <a:endParaRPr lang="ru-RU"/>
        </a:p>
      </dgm:t>
    </dgm:pt>
    <dgm:pt modelId="{EF4AD47C-FD23-DA46-95BB-DCA6251E8DC1}">
      <dgm:prSet/>
      <dgm:spPr/>
      <dgm:t>
        <a:bodyPr/>
        <a:lstStyle/>
        <a:p>
          <a:r>
            <a:rPr lang="ru-RU" b="1" dirty="0"/>
            <a:t>Метод функции убытков </a:t>
          </a:r>
          <a:r>
            <a:rPr lang="ru-RU" dirty="0"/>
            <a:t>использует функцию дозированной реакции для оценки физических изменений воспринимающих организмов или материалов, которая затем переводится в денежное выражение путем оценки величины изменений. </a:t>
          </a:r>
        </a:p>
      </dgm:t>
    </dgm:pt>
    <dgm:pt modelId="{869F1F94-121D-2544-B54F-FCA9409DF214}" type="parTrans" cxnId="{6403D958-82D7-6949-A2F0-1D28A2BEAD09}">
      <dgm:prSet/>
      <dgm:spPr/>
      <dgm:t>
        <a:bodyPr/>
        <a:lstStyle/>
        <a:p>
          <a:endParaRPr lang="ru-RU"/>
        </a:p>
      </dgm:t>
    </dgm:pt>
    <dgm:pt modelId="{1FBC6667-89A1-6B40-B2BA-E06A3F3177A4}" type="sibTrans" cxnId="{6403D958-82D7-6949-A2F0-1D28A2BEAD09}">
      <dgm:prSet/>
      <dgm:spPr/>
      <dgm:t>
        <a:bodyPr/>
        <a:lstStyle/>
        <a:p>
          <a:endParaRPr lang="ru-RU"/>
        </a:p>
      </dgm:t>
    </dgm:pt>
    <dgm:pt modelId="{C9507458-6912-364F-A960-69EEF8155901}" type="pres">
      <dgm:prSet presAssocID="{C10361C8-20C4-FB46-AD3A-FE31388767E0}" presName="vert0" presStyleCnt="0">
        <dgm:presLayoutVars>
          <dgm:dir/>
          <dgm:animOne val="branch"/>
          <dgm:animLvl val="lvl"/>
        </dgm:presLayoutVars>
      </dgm:prSet>
      <dgm:spPr/>
    </dgm:pt>
    <dgm:pt modelId="{542F2825-863F-A749-A283-50E5CD3CB023}" type="pres">
      <dgm:prSet presAssocID="{18D47EBD-B324-A847-AB69-FFEBC42FA521}" presName="thickLine" presStyleLbl="alignNode1" presStyleIdx="0" presStyleCnt="2"/>
      <dgm:spPr/>
    </dgm:pt>
    <dgm:pt modelId="{0064D29A-ED49-4D41-8934-2B1823E7EF7B}" type="pres">
      <dgm:prSet presAssocID="{18D47EBD-B324-A847-AB69-FFEBC42FA521}" presName="horz1" presStyleCnt="0"/>
      <dgm:spPr/>
    </dgm:pt>
    <dgm:pt modelId="{A5601EF7-10F3-2E42-B414-6A56F5ABE201}" type="pres">
      <dgm:prSet presAssocID="{18D47EBD-B324-A847-AB69-FFEBC42FA521}" presName="tx1" presStyleLbl="revTx" presStyleIdx="0" presStyleCnt="2"/>
      <dgm:spPr/>
    </dgm:pt>
    <dgm:pt modelId="{04CCE5E1-CF3A-3F46-BEA5-390AEC6ABDD8}" type="pres">
      <dgm:prSet presAssocID="{18D47EBD-B324-A847-AB69-FFEBC42FA521}" presName="vert1" presStyleCnt="0"/>
      <dgm:spPr/>
    </dgm:pt>
    <dgm:pt modelId="{4A2543F7-6F9A-724F-8EB8-CCBAA31280A2}" type="pres">
      <dgm:prSet presAssocID="{EF4AD47C-FD23-DA46-95BB-DCA6251E8DC1}" presName="thickLine" presStyleLbl="alignNode1" presStyleIdx="1" presStyleCnt="2"/>
      <dgm:spPr/>
    </dgm:pt>
    <dgm:pt modelId="{6535D1D0-E075-2B44-8863-73BA4B49A2CB}" type="pres">
      <dgm:prSet presAssocID="{EF4AD47C-FD23-DA46-95BB-DCA6251E8DC1}" presName="horz1" presStyleCnt="0"/>
      <dgm:spPr/>
    </dgm:pt>
    <dgm:pt modelId="{0ACBB0EC-5EA2-DD48-9426-10CA91167F27}" type="pres">
      <dgm:prSet presAssocID="{EF4AD47C-FD23-DA46-95BB-DCA6251E8DC1}" presName="tx1" presStyleLbl="revTx" presStyleIdx="1" presStyleCnt="2"/>
      <dgm:spPr/>
    </dgm:pt>
    <dgm:pt modelId="{600809E5-E789-2045-BCC1-149AD8F0BBBD}" type="pres">
      <dgm:prSet presAssocID="{EF4AD47C-FD23-DA46-95BB-DCA6251E8DC1}" presName="vert1" presStyleCnt="0"/>
      <dgm:spPr/>
    </dgm:pt>
  </dgm:ptLst>
  <dgm:cxnLst>
    <dgm:cxn modelId="{0963BB1E-7BA8-C244-9DA0-E24319DA1C0B}" srcId="{C10361C8-20C4-FB46-AD3A-FE31388767E0}" destId="{18D47EBD-B324-A847-AB69-FFEBC42FA521}" srcOrd="0" destOrd="0" parTransId="{BB714DED-F645-914A-B624-731009F6D237}" sibTransId="{A065B3BA-B001-F743-A888-F2CB57D851CD}"/>
    <dgm:cxn modelId="{6403D958-82D7-6949-A2F0-1D28A2BEAD09}" srcId="{C10361C8-20C4-FB46-AD3A-FE31388767E0}" destId="{EF4AD47C-FD23-DA46-95BB-DCA6251E8DC1}" srcOrd="1" destOrd="0" parTransId="{869F1F94-121D-2544-B54F-FCA9409DF214}" sibTransId="{1FBC6667-89A1-6B40-B2BA-E06A3F3177A4}"/>
    <dgm:cxn modelId="{24139F96-1B33-414E-9769-7FBB52832CDB}" type="presOf" srcId="{18D47EBD-B324-A847-AB69-FFEBC42FA521}" destId="{A5601EF7-10F3-2E42-B414-6A56F5ABE201}" srcOrd="0" destOrd="0" presId="urn:microsoft.com/office/officeart/2008/layout/LinedList"/>
    <dgm:cxn modelId="{322845B2-9B02-404D-A413-A98989DEC4EE}" type="presOf" srcId="{EF4AD47C-FD23-DA46-95BB-DCA6251E8DC1}" destId="{0ACBB0EC-5EA2-DD48-9426-10CA91167F27}" srcOrd="0" destOrd="0" presId="urn:microsoft.com/office/officeart/2008/layout/LinedList"/>
    <dgm:cxn modelId="{2C259BDA-75FC-4D4F-B754-76E9FA590C8F}" type="presOf" srcId="{C10361C8-20C4-FB46-AD3A-FE31388767E0}" destId="{C9507458-6912-364F-A960-69EEF8155901}" srcOrd="0" destOrd="0" presId="urn:microsoft.com/office/officeart/2008/layout/LinedList"/>
    <dgm:cxn modelId="{7CF95495-E757-984E-A20C-CCD5ECD65D16}" type="presParOf" srcId="{C9507458-6912-364F-A960-69EEF8155901}" destId="{542F2825-863F-A749-A283-50E5CD3CB023}" srcOrd="0" destOrd="0" presId="urn:microsoft.com/office/officeart/2008/layout/LinedList"/>
    <dgm:cxn modelId="{B87984AA-3450-344C-B512-F333C7B51769}" type="presParOf" srcId="{C9507458-6912-364F-A960-69EEF8155901}" destId="{0064D29A-ED49-4D41-8934-2B1823E7EF7B}" srcOrd="1" destOrd="0" presId="urn:microsoft.com/office/officeart/2008/layout/LinedList"/>
    <dgm:cxn modelId="{F2148276-7039-9A49-B38F-9F0346032569}" type="presParOf" srcId="{0064D29A-ED49-4D41-8934-2B1823E7EF7B}" destId="{A5601EF7-10F3-2E42-B414-6A56F5ABE201}" srcOrd="0" destOrd="0" presId="urn:microsoft.com/office/officeart/2008/layout/LinedList"/>
    <dgm:cxn modelId="{3DA437CA-5DD2-BF4D-940D-FC4DFB909F12}" type="presParOf" srcId="{0064D29A-ED49-4D41-8934-2B1823E7EF7B}" destId="{04CCE5E1-CF3A-3F46-BEA5-390AEC6ABDD8}" srcOrd="1" destOrd="0" presId="urn:microsoft.com/office/officeart/2008/layout/LinedList"/>
    <dgm:cxn modelId="{11FC3ABF-AA83-B44C-876F-78D2F4C2840C}" type="presParOf" srcId="{C9507458-6912-364F-A960-69EEF8155901}" destId="{4A2543F7-6F9A-724F-8EB8-CCBAA31280A2}" srcOrd="2" destOrd="0" presId="urn:microsoft.com/office/officeart/2008/layout/LinedList"/>
    <dgm:cxn modelId="{DE88EB43-62FA-C944-A633-D0BD2CCA7777}" type="presParOf" srcId="{C9507458-6912-364F-A960-69EEF8155901}" destId="{6535D1D0-E075-2B44-8863-73BA4B49A2CB}" srcOrd="3" destOrd="0" presId="urn:microsoft.com/office/officeart/2008/layout/LinedList"/>
    <dgm:cxn modelId="{4B135F4E-50D8-6044-B746-5B3BFADAC4BF}" type="presParOf" srcId="{6535D1D0-E075-2B44-8863-73BA4B49A2CB}" destId="{0ACBB0EC-5EA2-DD48-9426-10CA91167F27}" srcOrd="0" destOrd="0" presId="urn:microsoft.com/office/officeart/2008/layout/LinedList"/>
    <dgm:cxn modelId="{AE14EE8F-91FD-4849-AC51-7365F5DA4FE7}" type="presParOf" srcId="{6535D1D0-E075-2B44-8863-73BA4B49A2CB}" destId="{600809E5-E789-2045-BCC1-149AD8F0BBB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D7116DD-6260-7F40-97B1-C965F9ED90A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95565A47-7844-F849-81FA-CF5C2EA7EA69}">
      <dgm:prSet/>
      <dgm:spPr/>
      <dgm:t>
        <a:bodyPr/>
        <a:lstStyle/>
        <a:p>
          <a:r>
            <a:rPr lang="ru-RU" b="1" i="1" dirty="0"/>
            <a:t>Метод оценки контингентом</a:t>
          </a:r>
          <a:r>
            <a:rPr lang="ru-RU" dirty="0"/>
            <a:t> использует опросы для определения стоимостной оценки, которую население, подвергаемое воздействию, дает изменениям окружающей среды.</a:t>
          </a:r>
        </a:p>
      </dgm:t>
    </dgm:pt>
    <dgm:pt modelId="{A7693FFB-D414-CD49-A43C-0CF5E34CE3E1}" type="parTrans" cxnId="{05A0041A-A37E-C844-8CAE-0CEFBA9E946F}">
      <dgm:prSet/>
      <dgm:spPr/>
      <dgm:t>
        <a:bodyPr/>
        <a:lstStyle/>
        <a:p>
          <a:endParaRPr lang="ru-RU"/>
        </a:p>
      </dgm:t>
    </dgm:pt>
    <dgm:pt modelId="{E1CEDCE4-251D-D64A-A9CD-0DE562B18F53}" type="sibTrans" cxnId="{05A0041A-A37E-C844-8CAE-0CEFBA9E946F}">
      <dgm:prSet/>
      <dgm:spPr/>
      <dgm:t>
        <a:bodyPr/>
        <a:lstStyle/>
        <a:p>
          <a:endParaRPr lang="ru-RU"/>
        </a:p>
      </dgm:t>
    </dgm:pt>
    <dgm:pt modelId="{A4A0D0F7-2406-1F49-BB7C-A90237BB337F}">
      <dgm:prSet/>
      <dgm:spPr/>
      <dgm:t>
        <a:bodyPr/>
        <a:lstStyle/>
        <a:p>
          <a:r>
            <a:rPr lang="ru-RU" dirty="0"/>
            <a:t>Обследуемым лицам описывают предполагаемые изменения окружающей среды и задают вопрос о максимальной сумме, которую они готовы заплатить за ее улучшение, либо о максимальной сумме, которую они готовы принять в качестве компенсации или за предотвращение изменения в случае ухудшения окружающей среды.</a:t>
          </a:r>
        </a:p>
      </dgm:t>
    </dgm:pt>
    <dgm:pt modelId="{6F9DB414-99B8-EE4A-97A7-90F9D6F12FAC}" type="parTrans" cxnId="{39535983-4594-F045-9F4B-5FE2864DDB65}">
      <dgm:prSet/>
      <dgm:spPr/>
      <dgm:t>
        <a:bodyPr/>
        <a:lstStyle/>
        <a:p>
          <a:endParaRPr lang="ru-RU"/>
        </a:p>
      </dgm:t>
    </dgm:pt>
    <dgm:pt modelId="{E1024879-5172-FF46-AD79-5588C6FC4575}" type="sibTrans" cxnId="{39535983-4594-F045-9F4B-5FE2864DDB65}">
      <dgm:prSet/>
      <dgm:spPr/>
      <dgm:t>
        <a:bodyPr/>
        <a:lstStyle/>
        <a:p>
          <a:endParaRPr lang="ru-RU"/>
        </a:p>
      </dgm:t>
    </dgm:pt>
    <dgm:pt modelId="{F8E5F83C-DEE6-6D4C-9E58-D11CD8B36C66}">
      <dgm:prSet/>
      <dgm:spPr/>
      <dgm:t>
        <a:bodyPr/>
        <a:lstStyle/>
        <a:p>
          <a:r>
            <a:rPr lang="ru-RU"/>
            <a:t>Затем данные обследования подвергаются статистическому анализу и агрегируются через семьи чтобы получить оценку изменения окружающей среды.</a:t>
          </a:r>
        </a:p>
      </dgm:t>
    </dgm:pt>
    <dgm:pt modelId="{B8CCFF8B-76D8-0D4B-92A1-13721909E5C6}" type="parTrans" cxnId="{39A06148-0696-7644-9D35-F3F9485CF6A5}">
      <dgm:prSet/>
      <dgm:spPr/>
      <dgm:t>
        <a:bodyPr/>
        <a:lstStyle/>
        <a:p>
          <a:endParaRPr lang="ru-RU"/>
        </a:p>
      </dgm:t>
    </dgm:pt>
    <dgm:pt modelId="{6F37C67A-DAB1-6947-A32F-B51C01B44D88}" type="sibTrans" cxnId="{39A06148-0696-7644-9D35-F3F9485CF6A5}">
      <dgm:prSet/>
      <dgm:spPr/>
      <dgm:t>
        <a:bodyPr/>
        <a:lstStyle/>
        <a:p>
          <a:endParaRPr lang="ru-RU"/>
        </a:p>
      </dgm:t>
    </dgm:pt>
    <dgm:pt modelId="{7B073933-DAF2-FE4D-A652-BE991EB7B50A}" type="pres">
      <dgm:prSet presAssocID="{6D7116DD-6260-7F40-97B1-C965F9ED90AD}" presName="vert0" presStyleCnt="0">
        <dgm:presLayoutVars>
          <dgm:dir/>
          <dgm:animOne val="branch"/>
          <dgm:animLvl val="lvl"/>
        </dgm:presLayoutVars>
      </dgm:prSet>
      <dgm:spPr/>
    </dgm:pt>
    <dgm:pt modelId="{DA7606CE-37C5-7049-AD27-E6495F7D9932}" type="pres">
      <dgm:prSet presAssocID="{95565A47-7844-F849-81FA-CF5C2EA7EA69}" presName="thickLine" presStyleLbl="alignNode1" presStyleIdx="0" presStyleCnt="3"/>
      <dgm:spPr/>
    </dgm:pt>
    <dgm:pt modelId="{346CBC15-BC50-884E-82A7-882EC9514512}" type="pres">
      <dgm:prSet presAssocID="{95565A47-7844-F849-81FA-CF5C2EA7EA69}" presName="horz1" presStyleCnt="0"/>
      <dgm:spPr/>
    </dgm:pt>
    <dgm:pt modelId="{9E493273-54B2-BE4E-8534-C98A342AF9AA}" type="pres">
      <dgm:prSet presAssocID="{95565A47-7844-F849-81FA-CF5C2EA7EA69}" presName="tx1" presStyleLbl="revTx" presStyleIdx="0" presStyleCnt="3"/>
      <dgm:spPr/>
    </dgm:pt>
    <dgm:pt modelId="{943445C9-EC83-BF4E-90B6-BFF0DFDA0B01}" type="pres">
      <dgm:prSet presAssocID="{95565A47-7844-F849-81FA-CF5C2EA7EA69}" presName="vert1" presStyleCnt="0"/>
      <dgm:spPr/>
    </dgm:pt>
    <dgm:pt modelId="{5FBD7E5A-CFE0-F942-B9C7-2F974A205568}" type="pres">
      <dgm:prSet presAssocID="{A4A0D0F7-2406-1F49-BB7C-A90237BB337F}" presName="thickLine" presStyleLbl="alignNode1" presStyleIdx="1" presStyleCnt="3"/>
      <dgm:spPr/>
    </dgm:pt>
    <dgm:pt modelId="{07A7ED9F-2607-5943-8106-0283BDBE24BA}" type="pres">
      <dgm:prSet presAssocID="{A4A0D0F7-2406-1F49-BB7C-A90237BB337F}" presName="horz1" presStyleCnt="0"/>
      <dgm:spPr/>
    </dgm:pt>
    <dgm:pt modelId="{0489301B-4DAA-A148-90E4-2C4A7453E7A4}" type="pres">
      <dgm:prSet presAssocID="{A4A0D0F7-2406-1F49-BB7C-A90237BB337F}" presName="tx1" presStyleLbl="revTx" presStyleIdx="1" presStyleCnt="3"/>
      <dgm:spPr/>
    </dgm:pt>
    <dgm:pt modelId="{4A044836-8E09-1F42-877F-17852E25513C}" type="pres">
      <dgm:prSet presAssocID="{A4A0D0F7-2406-1F49-BB7C-A90237BB337F}" presName="vert1" presStyleCnt="0"/>
      <dgm:spPr/>
    </dgm:pt>
    <dgm:pt modelId="{0D9F9642-85BF-6743-AAA6-366A4774BB18}" type="pres">
      <dgm:prSet presAssocID="{F8E5F83C-DEE6-6D4C-9E58-D11CD8B36C66}" presName="thickLine" presStyleLbl="alignNode1" presStyleIdx="2" presStyleCnt="3"/>
      <dgm:spPr/>
    </dgm:pt>
    <dgm:pt modelId="{4830A2F3-F621-0541-8316-A64C3461C6C1}" type="pres">
      <dgm:prSet presAssocID="{F8E5F83C-DEE6-6D4C-9E58-D11CD8B36C66}" presName="horz1" presStyleCnt="0"/>
      <dgm:spPr/>
    </dgm:pt>
    <dgm:pt modelId="{6FF662C2-9D45-9B45-A4FA-A037E90EC768}" type="pres">
      <dgm:prSet presAssocID="{F8E5F83C-DEE6-6D4C-9E58-D11CD8B36C66}" presName="tx1" presStyleLbl="revTx" presStyleIdx="2" presStyleCnt="3"/>
      <dgm:spPr/>
    </dgm:pt>
    <dgm:pt modelId="{52C349AE-D013-5341-A01D-DDCC7735CCE1}" type="pres">
      <dgm:prSet presAssocID="{F8E5F83C-DEE6-6D4C-9E58-D11CD8B36C66}" presName="vert1" presStyleCnt="0"/>
      <dgm:spPr/>
    </dgm:pt>
  </dgm:ptLst>
  <dgm:cxnLst>
    <dgm:cxn modelId="{05A0041A-A37E-C844-8CAE-0CEFBA9E946F}" srcId="{6D7116DD-6260-7F40-97B1-C965F9ED90AD}" destId="{95565A47-7844-F849-81FA-CF5C2EA7EA69}" srcOrd="0" destOrd="0" parTransId="{A7693FFB-D414-CD49-A43C-0CF5E34CE3E1}" sibTransId="{E1CEDCE4-251D-D64A-A9CD-0DE562B18F53}"/>
    <dgm:cxn modelId="{39A06148-0696-7644-9D35-F3F9485CF6A5}" srcId="{6D7116DD-6260-7F40-97B1-C965F9ED90AD}" destId="{F8E5F83C-DEE6-6D4C-9E58-D11CD8B36C66}" srcOrd="2" destOrd="0" parTransId="{B8CCFF8B-76D8-0D4B-92A1-13721909E5C6}" sibTransId="{6F37C67A-DAB1-6947-A32F-B51C01B44D88}"/>
    <dgm:cxn modelId="{6249686B-75B3-9D44-B715-75CDB9D4FB42}" type="presOf" srcId="{A4A0D0F7-2406-1F49-BB7C-A90237BB337F}" destId="{0489301B-4DAA-A148-90E4-2C4A7453E7A4}" srcOrd="0" destOrd="0" presId="urn:microsoft.com/office/officeart/2008/layout/LinedList"/>
    <dgm:cxn modelId="{39535983-4594-F045-9F4B-5FE2864DDB65}" srcId="{6D7116DD-6260-7F40-97B1-C965F9ED90AD}" destId="{A4A0D0F7-2406-1F49-BB7C-A90237BB337F}" srcOrd="1" destOrd="0" parTransId="{6F9DB414-99B8-EE4A-97A7-90F9D6F12FAC}" sibTransId="{E1024879-5172-FF46-AD79-5588C6FC4575}"/>
    <dgm:cxn modelId="{16E7CDB0-D2DC-4944-BF03-1BEBBF9AA319}" type="presOf" srcId="{6D7116DD-6260-7F40-97B1-C965F9ED90AD}" destId="{7B073933-DAF2-FE4D-A652-BE991EB7B50A}" srcOrd="0" destOrd="0" presId="urn:microsoft.com/office/officeart/2008/layout/LinedList"/>
    <dgm:cxn modelId="{0F138CD3-10A3-AD43-93FB-904298915D7D}" type="presOf" srcId="{F8E5F83C-DEE6-6D4C-9E58-D11CD8B36C66}" destId="{6FF662C2-9D45-9B45-A4FA-A037E90EC768}" srcOrd="0" destOrd="0" presId="urn:microsoft.com/office/officeart/2008/layout/LinedList"/>
    <dgm:cxn modelId="{9813F5D3-5CD2-694E-97A0-4F54D8888F09}" type="presOf" srcId="{95565A47-7844-F849-81FA-CF5C2EA7EA69}" destId="{9E493273-54B2-BE4E-8534-C98A342AF9AA}" srcOrd="0" destOrd="0" presId="urn:microsoft.com/office/officeart/2008/layout/LinedList"/>
    <dgm:cxn modelId="{B3348FC7-C17C-1245-9346-EF14369082B4}" type="presParOf" srcId="{7B073933-DAF2-FE4D-A652-BE991EB7B50A}" destId="{DA7606CE-37C5-7049-AD27-E6495F7D9932}" srcOrd="0" destOrd="0" presId="urn:microsoft.com/office/officeart/2008/layout/LinedList"/>
    <dgm:cxn modelId="{05C456F5-0531-3049-866E-973F48044E35}" type="presParOf" srcId="{7B073933-DAF2-FE4D-A652-BE991EB7B50A}" destId="{346CBC15-BC50-884E-82A7-882EC9514512}" srcOrd="1" destOrd="0" presId="urn:microsoft.com/office/officeart/2008/layout/LinedList"/>
    <dgm:cxn modelId="{0B34A3FC-0155-354A-91A0-E6F0C0AAFD76}" type="presParOf" srcId="{346CBC15-BC50-884E-82A7-882EC9514512}" destId="{9E493273-54B2-BE4E-8534-C98A342AF9AA}" srcOrd="0" destOrd="0" presId="urn:microsoft.com/office/officeart/2008/layout/LinedList"/>
    <dgm:cxn modelId="{98E7E2BC-F094-6541-8557-265782323002}" type="presParOf" srcId="{346CBC15-BC50-884E-82A7-882EC9514512}" destId="{943445C9-EC83-BF4E-90B6-BFF0DFDA0B01}" srcOrd="1" destOrd="0" presId="urn:microsoft.com/office/officeart/2008/layout/LinedList"/>
    <dgm:cxn modelId="{A30EF23C-67CC-B747-A0B2-538471CF7B70}" type="presParOf" srcId="{7B073933-DAF2-FE4D-A652-BE991EB7B50A}" destId="{5FBD7E5A-CFE0-F942-B9C7-2F974A205568}" srcOrd="2" destOrd="0" presId="urn:microsoft.com/office/officeart/2008/layout/LinedList"/>
    <dgm:cxn modelId="{04186BBB-B649-1C4A-8A5B-0BE0B68569CC}" type="presParOf" srcId="{7B073933-DAF2-FE4D-A652-BE991EB7B50A}" destId="{07A7ED9F-2607-5943-8106-0283BDBE24BA}" srcOrd="3" destOrd="0" presId="urn:microsoft.com/office/officeart/2008/layout/LinedList"/>
    <dgm:cxn modelId="{B5D68282-D1E2-8F47-880A-F89BE7D66609}" type="presParOf" srcId="{07A7ED9F-2607-5943-8106-0283BDBE24BA}" destId="{0489301B-4DAA-A148-90E4-2C4A7453E7A4}" srcOrd="0" destOrd="0" presId="urn:microsoft.com/office/officeart/2008/layout/LinedList"/>
    <dgm:cxn modelId="{287A5090-C0DC-7E4F-A850-41C595F53A75}" type="presParOf" srcId="{07A7ED9F-2607-5943-8106-0283BDBE24BA}" destId="{4A044836-8E09-1F42-877F-17852E25513C}" srcOrd="1" destOrd="0" presId="urn:microsoft.com/office/officeart/2008/layout/LinedList"/>
    <dgm:cxn modelId="{170D1022-4934-1C4E-834B-20252B31AE1F}" type="presParOf" srcId="{7B073933-DAF2-FE4D-A652-BE991EB7B50A}" destId="{0D9F9642-85BF-6743-AAA6-366A4774BB18}" srcOrd="4" destOrd="0" presId="urn:microsoft.com/office/officeart/2008/layout/LinedList"/>
    <dgm:cxn modelId="{16CC1563-46FB-3C49-B2A0-ADF0E5A5D023}" type="presParOf" srcId="{7B073933-DAF2-FE4D-A652-BE991EB7B50A}" destId="{4830A2F3-F621-0541-8316-A64C3461C6C1}" srcOrd="5" destOrd="0" presId="urn:microsoft.com/office/officeart/2008/layout/LinedList"/>
    <dgm:cxn modelId="{D91CE540-29A0-3A44-BB23-4773DFA0692B}" type="presParOf" srcId="{4830A2F3-F621-0541-8316-A64C3461C6C1}" destId="{6FF662C2-9D45-9B45-A4FA-A037E90EC768}" srcOrd="0" destOrd="0" presId="urn:microsoft.com/office/officeart/2008/layout/LinedList"/>
    <dgm:cxn modelId="{20AC241E-0CC2-4344-92AB-8A8EC9724CB4}" type="presParOf" srcId="{4830A2F3-F621-0541-8316-A64C3461C6C1}" destId="{52C349AE-D013-5341-A01D-DDCC7735CCE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83FF5BA-3B77-F54A-99D7-1F96C6D4C63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A0C6EC1D-4137-4C41-972C-75606B701D87}">
      <dgm:prSet/>
      <dgm:spPr/>
      <dgm:t>
        <a:bodyPr/>
        <a:lstStyle/>
        <a:p>
          <a:r>
            <a:rPr lang="ru-RU" b="1" i="1"/>
            <a:t>Метод гедонического ценообразования </a:t>
          </a:r>
          <a:r>
            <a:rPr lang="ru-RU"/>
            <a:t>делает попытку условно дать стоимостные оценки изменениям окружающей среды путем определения их влияния на рыночные цены и динамику цен на экономические ресурсы. Уровень качества окружающей среды может отражаться, например, в ценах на местное жилищное строительство или на рынках труда</a:t>
          </a:r>
        </a:p>
      </dgm:t>
    </dgm:pt>
    <dgm:pt modelId="{253B4A14-A37B-1944-A852-05C9401ABFA6}" type="parTrans" cxnId="{A34095CC-D8CA-B749-8D50-DEBC045451C1}">
      <dgm:prSet/>
      <dgm:spPr/>
      <dgm:t>
        <a:bodyPr/>
        <a:lstStyle/>
        <a:p>
          <a:endParaRPr lang="ru-RU"/>
        </a:p>
      </dgm:t>
    </dgm:pt>
    <dgm:pt modelId="{D79FD0F7-A087-2143-980E-7BB2A0F250CC}" type="sibTrans" cxnId="{A34095CC-D8CA-B749-8D50-DEBC045451C1}">
      <dgm:prSet/>
      <dgm:spPr/>
      <dgm:t>
        <a:bodyPr/>
        <a:lstStyle/>
        <a:p>
          <a:endParaRPr lang="ru-RU"/>
        </a:p>
      </dgm:t>
    </dgm:pt>
    <dgm:pt modelId="{55794421-18EA-5541-B8CA-A5AD9E3283E7}">
      <dgm:prSet/>
      <dgm:spPr/>
      <dgm:t>
        <a:bodyPr/>
        <a:lstStyle/>
        <a:p>
          <a:r>
            <a:rPr lang="ru-RU" b="1" i="1"/>
            <a:t>Метод транспортных расходов </a:t>
          </a:r>
          <a:r>
            <a:rPr lang="ru-RU"/>
            <a:t>устанавливает взаимосвязь между посещениями мест отдыха с различными уровнями качества окружающей среды и расходами на поездки к этим местам. В контексте промышленного развития этот метод может применяться, если воздействие проекта на окружающую среду изменяет привычные маршруты, которыми пользуется население для поездки на курорты или в другие места.</a:t>
          </a:r>
        </a:p>
      </dgm:t>
    </dgm:pt>
    <dgm:pt modelId="{F081FF8B-E43E-A34F-87B8-B5918983E071}" type="parTrans" cxnId="{AD91EDA1-04E2-8A44-AD6A-8B48E1E01FCA}">
      <dgm:prSet/>
      <dgm:spPr/>
      <dgm:t>
        <a:bodyPr/>
        <a:lstStyle/>
        <a:p>
          <a:endParaRPr lang="ru-RU"/>
        </a:p>
      </dgm:t>
    </dgm:pt>
    <dgm:pt modelId="{0FE4677B-4C61-C04F-9F1A-5D0C2A9BC0CB}" type="sibTrans" cxnId="{AD91EDA1-04E2-8A44-AD6A-8B48E1E01FCA}">
      <dgm:prSet/>
      <dgm:spPr/>
      <dgm:t>
        <a:bodyPr/>
        <a:lstStyle/>
        <a:p>
          <a:endParaRPr lang="ru-RU"/>
        </a:p>
      </dgm:t>
    </dgm:pt>
    <dgm:pt modelId="{08AEFD1E-E47F-4C4A-8AB4-476038415226}" type="pres">
      <dgm:prSet presAssocID="{483FF5BA-3B77-F54A-99D7-1F96C6D4C636}" presName="vert0" presStyleCnt="0">
        <dgm:presLayoutVars>
          <dgm:dir/>
          <dgm:animOne val="branch"/>
          <dgm:animLvl val="lvl"/>
        </dgm:presLayoutVars>
      </dgm:prSet>
      <dgm:spPr/>
    </dgm:pt>
    <dgm:pt modelId="{E77476C9-C5CC-F048-BBA0-6FBB40466F49}" type="pres">
      <dgm:prSet presAssocID="{A0C6EC1D-4137-4C41-972C-75606B701D87}" presName="thickLine" presStyleLbl="alignNode1" presStyleIdx="0" presStyleCnt="2"/>
      <dgm:spPr/>
    </dgm:pt>
    <dgm:pt modelId="{229D7FFC-A087-A543-BDB7-49DB40EB399F}" type="pres">
      <dgm:prSet presAssocID="{A0C6EC1D-4137-4C41-972C-75606B701D87}" presName="horz1" presStyleCnt="0"/>
      <dgm:spPr/>
    </dgm:pt>
    <dgm:pt modelId="{0F63DF62-BDFA-A547-B7BD-B7DBBB1D950D}" type="pres">
      <dgm:prSet presAssocID="{A0C6EC1D-4137-4C41-972C-75606B701D87}" presName="tx1" presStyleLbl="revTx" presStyleIdx="0" presStyleCnt="2"/>
      <dgm:spPr/>
    </dgm:pt>
    <dgm:pt modelId="{F587A9EA-CDAD-F746-8542-FC43CF1FA361}" type="pres">
      <dgm:prSet presAssocID="{A0C6EC1D-4137-4C41-972C-75606B701D87}" presName="vert1" presStyleCnt="0"/>
      <dgm:spPr/>
    </dgm:pt>
    <dgm:pt modelId="{FAD5A2D8-71C3-7C4B-AD0D-FB40A62E74BF}" type="pres">
      <dgm:prSet presAssocID="{55794421-18EA-5541-B8CA-A5AD9E3283E7}" presName="thickLine" presStyleLbl="alignNode1" presStyleIdx="1" presStyleCnt="2"/>
      <dgm:spPr/>
    </dgm:pt>
    <dgm:pt modelId="{B456DE4A-042E-8443-8CC7-4210B864DA3C}" type="pres">
      <dgm:prSet presAssocID="{55794421-18EA-5541-B8CA-A5AD9E3283E7}" presName="horz1" presStyleCnt="0"/>
      <dgm:spPr/>
    </dgm:pt>
    <dgm:pt modelId="{7BF9B92D-DFFB-404D-A88A-6AECB4F76BE4}" type="pres">
      <dgm:prSet presAssocID="{55794421-18EA-5541-B8CA-A5AD9E3283E7}" presName="tx1" presStyleLbl="revTx" presStyleIdx="1" presStyleCnt="2"/>
      <dgm:spPr/>
    </dgm:pt>
    <dgm:pt modelId="{2E394CFD-9F78-654F-8836-3B85F4DD7AB5}" type="pres">
      <dgm:prSet presAssocID="{55794421-18EA-5541-B8CA-A5AD9E3283E7}" presName="vert1" presStyleCnt="0"/>
      <dgm:spPr/>
    </dgm:pt>
  </dgm:ptLst>
  <dgm:cxnLst>
    <dgm:cxn modelId="{ABFEC114-FA77-3748-8439-1B5EB991B3E3}" type="presOf" srcId="{55794421-18EA-5541-B8CA-A5AD9E3283E7}" destId="{7BF9B92D-DFFB-404D-A88A-6AECB4F76BE4}" srcOrd="0" destOrd="0" presId="urn:microsoft.com/office/officeart/2008/layout/LinedList"/>
    <dgm:cxn modelId="{CEEF1F60-9C68-9543-B771-FDF34B404F3A}" type="presOf" srcId="{A0C6EC1D-4137-4C41-972C-75606B701D87}" destId="{0F63DF62-BDFA-A547-B7BD-B7DBBB1D950D}" srcOrd="0" destOrd="0" presId="urn:microsoft.com/office/officeart/2008/layout/LinedList"/>
    <dgm:cxn modelId="{AD91EDA1-04E2-8A44-AD6A-8B48E1E01FCA}" srcId="{483FF5BA-3B77-F54A-99D7-1F96C6D4C636}" destId="{55794421-18EA-5541-B8CA-A5AD9E3283E7}" srcOrd="1" destOrd="0" parTransId="{F081FF8B-E43E-A34F-87B8-B5918983E071}" sibTransId="{0FE4677B-4C61-C04F-9F1A-5D0C2A9BC0CB}"/>
    <dgm:cxn modelId="{A34095CC-D8CA-B749-8D50-DEBC045451C1}" srcId="{483FF5BA-3B77-F54A-99D7-1F96C6D4C636}" destId="{A0C6EC1D-4137-4C41-972C-75606B701D87}" srcOrd="0" destOrd="0" parTransId="{253B4A14-A37B-1944-A852-05C9401ABFA6}" sibTransId="{D79FD0F7-A087-2143-980E-7BB2A0F250CC}"/>
    <dgm:cxn modelId="{BEF76AFD-CCC7-044B-8C3D-6D65AAC8000B}" type="presOf" srcId="{483FF5BA-3B77-F54A-99D7-1F96C6D4C636}" destId="{08AEFD1E-E47F-4C4A-8AB4-476038415226}" srcOrd="0" destOrd="0" presId="urn:microsoft.com/office/officeart/2008/layout/LinedList"/>
    <dgm:cxn modelId="{11A4814D-5C7B-5B4E-8A62-94A748152FEF}" type="presParOf" srcId="{08AEFD1E-E47F-4C4A-8AB4-476038415226}" destId="{E77476C9-C5CC-F048-BBA0-6FBB40466F49}" srcOrd="0" destOrd="0" presId="urn:microsoft.com/office/officeart/2008/layout/LinedList"/>
    <dgm:cxn modelId="{AF2F4C27-7EFF-B945-8F9E-EBCDBF042554}" type="presParOf" srcId="{08AEFD1E-E47F-4C4A-8AB4-476038415226}" destId="{229D7FFC-A087-A543-BDB7-49DB40EB399F}" srcOrd="1" destOrd="0" presId="urn:microsoft.com/office/officeart/2008/layout/LinedList"/>
    <dgm:cxn modelId="{C6A2079A-1161-E545-B6E3-C0F0094C98BD}" type="presParOf" srcId="{229D7FFC-A087-A543-BDB7-49DB40EB399F}" destId="{0F63DF62-BDFA-A547-B7BD-B7DBBB1D950D}" srcOrd="0" destOrd="0" presId="urn:microsoft.com/office/officeart/2008/layout/LinedList"/>
    <dgm:cxn modelId="{E970D260-652B-DC43-A7B4-015001EBE76C}" type="presParOf" srcId="{229D7FFC-A087-A543-BDB7-49DB40EB399F}" destId="{F587A9EA-CDAD-F746-8542-FC43CF1FA361}" srcOrd="1" destOrd="0" presId="urn:microsoft.com/office/officeart/2008/layout/LinedList"/>
    <dgm:cxn modelId="{322A67EF-9661-6D4C-B0FC-2DBC29198620}" type="presParOf" srcId="{08AEFD1E-E47F-4C4A-8AB4-476038415226}" destId="{FAD5A2D8-71C3-7C4B-AD0D-FB40A62E74BF}" srcOrd="2" destOrd="0" presId="urn:microsoft.com/office/officeart/2008/layout/LinedList"/>
    <dgm:cxn modelId="{5AFA97A5-8531-5F40-925E-D2DAF136A6B0}" type="presParOf" srcId="{08AEFD1E-E47F-4C4A-8AB4-476038415226}" destId="{B456DE4A-042E-8443-8CC7-4210B864DA3C}" srcOrd="3" destOrd="0" presId="urn:microsoft.com/office/officeart/2008/layout/LinedList"/>
    <dgm:cxn modelId="{87E3DB35-CAF9-F34F-A5EC-10C69149BA3C}" type="presParOf" srcId="{B456DE4A-042E-8443-8CC7-4210B864DA3C}" destId="{7BF9B92D-DFFB-404D-A88A-6AECB4F76BE4}" srcOrd="0" destOrd="0" presId="urn:microsoft.com/office/officeart/2008/layout/LinedList"/>
    <dgm:cxn modelId="{F470B12A-9422-DA4D-9C13-73B48C7100DC}" type="presParOf" srcId="{B456DE4A-042E-8443-8CC7-4210B864DA3C}" destId="{2E394CFD-9F78-654F-8836-3B85F4DD7AB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4CCD3D5-9F81-4745-9204-A7D6D619225E}"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ru-RU"/>
        </a:p>
      </dgm:t>
    </dgm:pt>
    <dgm:pt modelId="{A1B8C0B1-71E0-974C-9278-B3A2020CC6EC}">
      <dgm:prSet/>
      <dgm:spPr/>
      <dgm:t>
        <a:bodyPr/>
        <a:lstStyle/>
        <a:p>
          <a:r>
            <a:rPr lang="ru-RU" b="1" u="sng" dirty="0"/>
            <a:t>Физические и химические воздействия</a:t>
          </a:r>
          <a:r>
            <a:rPr lang="ru-RU" dirty="0"/>
            <a:t>, включая шумы и воздействия на энергоресурсы, охватывают влияния на физические и химические характеристики всей экологической системы, состоящей из атмосферы, воды, земли, фауны и флоры.</a:t>
          </a:r>
        </a:p>
      </dgm:t>
    </dgm:pt>
    <dgm:pt modelId="{3B2B4E86-24F9-F44F-9728-D4A52ACF5827}" type="parTrans" cxnId="{7A8D25A2-2F3C-3C40-83B6-3151BBCDDBF1}">
      <dgm:prSet/>
      <dgm:spPr/>
      <dgm:t>
        <a:bodyPr/>
        <a:lstStyle/>
        <a:p>
          <a:endParaRPr lang="ru-RU"/>
        </a:p>
      </dgm:t>
    </dgm:pt>
    <dgm:pt modelId="{E311D108-9D8A-7E49-A080-FB98FB19F1C4}" type="sibTrans" cxnId="{7A8D25A2-2F3C-3C40-83B6-3151BBCDDBF1}">
      <dgm:prSet/>
      <dgm:spPr/>
      <dgm:t>
        <a:bodyPr/>
        <a:lstStyle/>
        <a:p>
          <a:endParaRPr lang="ru-RU"/>
        </a:p>
      </dgm:t>
    </dgm:pt>
    <dgm:pt modelId="{A20CE11D-7FBC-5641-89B0-86E9565D3F0E}">
      <dgm:prSet/>
      <dgm:spPr/>
      <dgm:t>
        <a:bodyPr/>
        <a:lstStyle/>
        <a:p>
          <a:r>
            <a:rPr lang="ru-RU" b="1" u="sng" dirty="0"/>
            <a:t>Экологические факторы </a:t>
          </a:r>
          <a:r>
            <a:rPr lang="ru-RU" dirty="0"/>
            <a:t>включают в себя флору и фауну отдельно и совместно с учетом экосистем, в которых рассматриваются население, темпы его роста, внутри- и межвидовые взаимодействия, продолжительность жизни и т.д. каждого вида и среда его обитания.</a:t>
          </a:r>
        </a:p>
      </dgm:t>
    </dgm:pt>
    <dgm:pt modelId="{53E2C631-69C5-AA49-A8FF-943BD9F34F59}" type="parTrans" cxnId="{9F83BC54-7B4F-3948-9ABE-9981FCDAB00F}">
      <dgm:prSet/>
      <dgm:spPr/>
      <dgm:t>
        <a:bodyPr/>
        <a:lstStyle/>
        <a:p>
          <a:endParaRPr lang="ru-RU"/>
        </a:p>
      </dgm:t>
    </dgm:pt>
    <dgm:pt modelId="{D324F720-BB41-474D-B3E6-887DB0C778D5}" type="sibTrans" cxnId="{9F83BC54-7B4F-3948-9ABE-9981FCDAB00F}">
      <dgm:prSet/>
      <dgm:spPr/>
      <dgm:t>
        <a:bodyPr/>
        <a:lstStyle/>
        <a:p>
          <a:endParaRPr lang="ru-RU"/>
        </a:p>
      </dgm:t>
    </dgm:pt>
    <dgm:pt modelId="{A6A34BBA-B8B5-674F-BADA-1791A0ACB8F4}">
      <dgm:prSet/>
      <dgm:spPr/>
      <dgm:t>
        <a:bodyPr/>
        <a:lstStyle/>
        <a:p>
          <a:r>
            <a:rPr lang="ru-RU" b="1" u="sng" dirty="0"/>
            <a:t>Эстетические факторы </a:t>
          </a:r>
          <a:r>
            <a:rPr lang="ru-RU" dirty="0"/>
            <a:t>в основном касаются воздействий на органы чувств - главным образом, на зрение - от использования земли и сооружений предлагаемого проекта.</a:t>
          </a:r>
        </a:p>
      </dgm:t>
    </dgm:pt>
    <dgm:pt modelId="{C4ECEA2F-3546-694C-8ABE-C7104337A0F8}" type="parTrans" cxnId="{F3534EDB-9E24-3D41-85A0-6F60D85EF39A}">
      <dgm:prSet/>
      <dgm:spPr/>
      <dgm:t>
        <a:bodyPr/>
        <a:lstStyle/>
        <a:p>
          <a:endParaRPr lang="ru-RU"/>
        </a:p>
      </dgm:t>
    </dgm:pt>
    <dgm:pt modelId="{BBE26F19-63FE-F542-B3B6-9C17F85095E0}" type="sibTrans" cxnId="{F3534EDB-9E24-3D41-85A0-6F60D85EF39A}">
      <dgm:prSet/>
      <dgm:spPr/>
      <dgm:t>
        <a:bodyPr/>
        <a:lstStyle/>
        <a:p>
          <a:endParaRPr lang="ru-RU"/>
        </a:p>
      </dgm:t>
    </dgm:pt>
    <dgm:pt modelId="{8A91D10B-F319-BF47-AA24-00B2B021DFFA}">
      <dgm:prSet/>
      <dgm:spPr/>
      <dgm:t>
        <a:bodyPr/>
        <a:lstStyle/>
        <a:p>
          <a:r>
            <a:rPr lang="ru-RU" b="1" u="sng" dirty="0"/>
            <a:t>Социальные факторы </a:t>
          </a:r>
          <a:r>
            <a:rPr lang="ru-RU" dirty="0"/>
            <a:t>связаны с культурными и экономическими воздействиями, такими как качество человеческой жизни с точки зрения здоровья, благополучия и социальной инфраструктуры.</a:t>
          </a:r>
        </a:p>
      </dgm:t>
    </dgm:pt>
    <dgm:pt modelId="{412F9DBB-11C7-134E-AC49-1717CACFEE29}" type="parTrans" cxnId="{4A317277-5576-604B-870E-FC757AA06526}">
      <dgm:prSet/>
      <dgm:spPr/>
      <dgm:t>
        <a:bodyPr/>
        <a:lstStyle/>
        <a:p>
          <a:endParaRPr lang="ru-RU"/>
        </a:p>
      </dgm:t>
    </dgm:pt>
    <dgm:pt modelId="{A3BB5419-7CAB-1D4E-A122-5ED5AA9A5A50}" type="sibTrans" cxnId="{4A317277-5576-604B-870E-FC757AA06526}">
      <dgm:prSet/>
      <dgm:spPr/>
      <dgm:t>
        <a:bodyPr/>
        <a:lstStyle/>
        <a:p>
          <a:endParaRPr lang="ru-RU"/>
        </a:p>
      </dgm:t>
    </dgm:pt>
    <dgm:pt modelId="{BFB6805A-986B-D940-B56D-5C627940C5AE}" type="pres">
      <dgm:prSet presAssocID="{34CCD3D5-9F81-4745-9204-A7D6D619225E}" presName="linear" presStyleCnt="0">
        <dgm:presLayoutVars>
          <dgm:animLvl val="lvl"/>
          <dgm:resizeHandles val="exact"/>
        </dgm:presLayoutVars>
      </dgm:prSet>
      <dgm:spPr/>
    </dgm:pt>
    <dgm:pt modelId="{7DF64794-EBD8-A54F-BEC4-5FB30B59C752}" type="pres">
      <dgm:prSet presAssocID="{A1B8C0B1-71E0-974C-9278-B3A2020CC6EC}" presName="parentText" presStyleLbl="node1" presStyleIdx="0" presStyleCnt="4">
        <dgm:presLayoutVars>
          <dgm:chMax val="0"/>
          <dgm:bulletEnabled val="1"/>
        </dgm:presLayoutVars>
      </dgm:prSet>
      <dgm:spPr/>
    </dgm:pt>
    <dgm:pt modelId="{BD0B08A9-2E1B-774C-A863-961148FCD85E}" type="pres">
      <dgm:prSet presAssocID="{E311D108-9D8A-7E49-A080-FB98FB19F1C4}" presName="spacer" presStyleCnt="0"/>
      <dgm:spPr/>
    </dgm:pt>
    <dgm:pt modelId="{A5CDC5A2-B2FF-3347-AE0E-3A6F93FE5042}" type="pres">
      <dgm:prSet presAssocID="{A20CE11D-7FBC-5641-89B0-86E9565D3F0E}" presName="parentText" presStyleLbl="node1" presStyleIdx="1" presStyleCnt="4">
        <dgm:presLayoutVars>
          <dgm:chMax val="0"/>
          <dgm:bulletEnabled val="1"/>
        </dgm:presLayoutVars>
      </dgm:prSet>
      <dgm:spPr/>
    </dgm:pt>
    <dgm:pt modelId="{38BB841C-C105-3E49-AB5E-0E6CAC38831D}" type="pres">
      <dgm:prSet presAssocID="{D324F720-BB41-474D-B3E6-887DB0C778D5}" presName="spacer" presStyleCnt="0"/>
      <dgm:spPr/>
    </dgm:pt>
    <dgm:pt modelId="{428CB738-5059-E24C-B934-7F7C5EEFFE96}" type="pres">
      <dgm:prSet presAssocID="{A6A34BBA-B8B5-674F-BADA-1791A0ACB8F4}" presName="parentText" presStyleLbl="node1" presStyleIdx="2" presStyleCnt="4">
        <dgm:presLayoutVars>
          <dgm:chMax val="0"/>
          <dgm:bulletEnabled val="1"/>
        </dgm:presLayoutVars>
      </dgm:prSet>
      <dgm:spPr/>
    </dgm:pt>
    <dgm:pt modelId="{74AA4BFD-1686-754C-A057-E51057935DB6}" type="pres">
      <dgm:prSet presAssocID="{BBE26F19-63FE-F542-B3B6-9C17F85095E0}" presName="spacer" presStyleCnt="0"/>
      <dgm:spPr/>
    </dgm:pt>
    <dgm:pt modelId="{A98E2043-404E-264C-92D6-6804244942BD}" type="pres">
      <dgm:prSet presAssocID="{8A91D10B-F319-BF47-AA24-00B2B021DFFA}" presName="parentText" presStyleLbl="node1" presStyleIdx="3" presStyleCnt="4">
        <dgm:presLayoutVars>
          <dgm:chMax val="0"/>
          <dgm:bulletEnabled val="1"/>
        </dgm:presLayoutVars>
      </dgm:prSet>
      <dgm:spPr/>
    </dgm:pt>
  </dgm:ptLst>
  <dgm:cxnLst>
    <dgm:cxn modelId="{674D7A07-1420-D343-8509-C24F43C9AA7F}" type="presOf" srcId="{A6A34BBA-B8B5-674F-BADA-1791A0ACB8F4}" destId="{428CB738-5059-E24C-B934-7F7C5EEFFE96}" srcOrd="0" destOrd="0" presId="urn:microsoft.com/office/officeart/2005/8/layout/vList2"/>
    <dgm:cxn modelId="{2A425F74-CC05-274F-B819-D8FEC6366140}" type="presOf" srcId="{A20CE11D-7FBC-5641-89B0-86E9565D3F0E}" destId="{A5CDC5A2-B2FF-3347-AE0E-3A6F93FE5042}" srcOrd="0" destOrd="0" presId="urn:microsoft.com/office/officeart/2005/8/layout/vList2"/>
    <dgm:cxn modelId="{9F83BC54-7B4F-3948-9ABE-9981FCDAB00F}" srcId="{34CCD3D5-9F81-4745-9204-A7D6D619225E}" destId="{A20CE11D-7FBC-5641-89B0-86E9565D3F0E}" srcOrd="1" destOrd="0" parTransId="{53E2C631-69C5-AA49-A8FF-943BD9F34F59}" sibTransId="{D324F720-BB41-474D-B3E6-887DB0C778D5}"/>
    <dgm:cxn modelId="{4A317277-5576-604B-870E-FC757AA06526}" srcId="{34CCD3D5-9F81-4745-9204-A7D6D619225E}" destId="{8A91D10B-F319-BF47-AA24-00B2B021DFFA}" srcOrd="3" destOrd="0" parTransId="{412F9DBB-11C7-134E-AC49-1717CACFEE29}" sibTransId="{A3BB5419-7CAB-1D4E-A122-5ED5AA9A5A50}"/>
    <dgm:cxn modelId="{D5D1F585-D86B-0342-BDB2-1526B9501921}" type="presOf" srcId="{34CCD3D5-9F81-4745-9204-A7D6D619225E}" destId="{BFB6805A-986B-D940-B56D-5C627940C5AE}" srcOrd="0" destOrd="0" presId="urn:microsoft.com/office/officeart/2005/8/layout/vList2"/>
    <dgm:cxn modelId="{7A8D25A2-2F3C-3C40-83B6-3151BBCDDBF1}" srcId="{34CCD3D5-9F81-4745-9204-A7D6D619225E}" destId="{A1B8C0B1-71E0-974C-9278-B3A2020CC6EC}" srcOrd="0" destOrd="0" parTransId="{3B2B4E86-24F9-F44F-9728-D4A52ACF5827}" sibTransId="{E311D108-9D8A-7E49-A080-FB98FB19F1C4}"/>
    <dgm:cxn modelId="{2BA5ABB7-7460-274A-8BDC-BFEB0A1B05A0}" type="presOf" srcId="{8A91D10B-F319-BF47-AA24-00B2B021DFFA}" destId="{A98E2043-404E-264C-92D6-6804244942BD}" srcOrd="0" destOrd="0" presId="urn:microsoft.com/office/officeart/2005/8/layout/vList2"/>
    <dgm:cxn modelId="{7650E2B9-17F3-0C4B-8042-D8D849E4360B}" type="presOf" srcId="{A1B8C0B1-71E0-974C-9278-B3A2020CC6EC}" destId="{7DF64794-EBD8-A54F-BEC4-5FB30B59C752}" srcOrd="0" destOrd="0" presId="urn:microsoft.com/office/officeart/2005/8/layout/vList2"/>
    <dgm:cxn modelId="{F3534EDB-9E24-3D41-85A0-6F60D85EF39A}" srcId="{34CCD3D5-9F81-4745-9204-A7D6D619225E}" destId="{A6A34BBA-B8B5-674F-BADA-1791A0ACB8F4}" srcOrd="2" destOrd="0" parTransId="{C4ECEA2F-3546-694C-8ABE-C7104337A0F8}" sibTransId="{BBE26F19-63FE-F542-B3B6-9C17F85095E0}"/>
    <dgm:cxn modelId="{CD573DDC-00D1-1A41-8F09-730EA1E5A3F1}" type="presParOf" srcId="{BFB6805A-986B-D940-B56D-5C627940C5AE}" destId="{7DF64794-EBD8-A54F-BEC4-5FB30B59C752}" srcOrd="0" destOrd="0" presId="urn:microsoft.com/office/officeart/2005/8/layout/vList2"/>
    <dgm:cxn modelId="{49A0222F-9676-7543-96A9-20D0F9CAF02C}" type="presParOf" srcId="{BFB6805A-986B-D940-B56D-5C627940C5AE}" destId="{BD0B08A9-2E1B-774C-A863-961148FCD85E}" srcOrd="1" destOrd="0" presId="urn:microsoft.com/office/officeart/2005/8/layout/vList2"/>
    <dgm:cxn modelId="{4A61CB1E-CEAC-5A45-8FDD-FF2FC25BF1B4}" type="presParOf" srcId="{BFB6805A-986B-D940-B56D-5C627940C5AE}" destId="{A5CDC5A2-B2FF-3347-AE0E-3A6F93FE5042}" srcOrd="2" destOrd="0" presId="urn:microsoft.com/office/officeart/2005/8/layout/vList2"/>
    <dgm:cxn modelId="{1D4CA423-6785-CC4D-9F67-5CA856DE530A}" type="presParOf" srcId="{BFB6805A-986B-D940-B56D-5C627940C5AE}" destId="{38BB841C-C105-3E49-AB5E-0E6CAC38831D}" srcOrd="3" destOrd="0" presId="urn:microsoft.com/office/officeart/2005/8/layout/vList2"/>
    <dgm:cxn modelId="{6DBF2392-4245-A440-A44E-FA354081F52E}" type="presParOf" srcId="{BFB6805A-986B-D940-B56D-5C627940C5AE}" destId="{428CB738-5059-E24C-B934-7F7C5EEFFE96}" srcOrd="4" destOrd="0" presId="urn:microsoft.com/office/officeart/2005/8/layout/vList2"/>
    <dgm:cxn modelId="{D77183C0-684A-5647-B456-A8608AB472DE}" type="presParOf" srcId="{BFB6805A-986B-D940-B56D-5C627940C5AE}" destId="{74AA4BFD-1686-754C-A057-E51057935DB6}" srcOrd="5" destOrd="0" presId="urn:microsoft.com/office/officeart/2005/8/layout/vList2"/>
    <dgm:cxn modelId="{AC1BD663-29FF-E144-BED4-11941B4B8B64}" type="presParOf" srcId="{BFB6805A-986B-D940-B56D-5C627940C5AE}" destId="{A98E2043-404E-264C-92D6-6804244942B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010B5C3-DBB8-D945-AA4D-8E9CB89DFC1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ru-RU"/>
        </a:p>
      </dgm:t>
    </dgm:pt>
    <dgm:pt modelId="{F7713DDF-F592-F147-A720-A8A4802AD569}">
      <dgm:prSet/>
      <dgm:spPr/>
      <dgm:t>
        <a:bodyPr/>
        <a:lstStyle/>
        <a:p>
          <a:r>
            <a:rPr lang="ru-RU" b="1" dirty="0"/>
            <a:t>Техническая инфраструктура.  </a:t>
          </a:r>
          <a:r>
            <a:rPr lang="ru-RU" dirty="0"/>
            <a:t>При подготовке ТЭО следует проанализировать, не являются ли требования проекта в отношении технической инфраструктуры ограничением для выбора месторасположения. Анализ должен содержать не только количественные требования, но и другие характеристики (такие как надежность, качество и физические аспекты). ТЭО должно определить разницу между желаемыми и критическими требованиями и нуждами</a:t>
          </a:r>
        </a:p>
      </dgm:t>
    </dgm:pt>
    <dgm:pt modelId="{75568D2E-1FAB-9343-A78C-BD593EB74DCF}" type="parTrans" cxnId="{440ABC00-C3AD-9D4B-B0F4-67F6B691201C}">
      <dgm:prSet/>
      <dgm:spPr/>
      <dgm:t>
        <a:bodyPr/>
        <a:lstStyle/>
        <a:p>
          <a:endParaRPr lang="ru-RU"/>
        </a:p>
      </dgm:t>
    </dgm:pt>
    <dgm:pt modelId="{2C4FACFD-D018-EF40-AF22-2101E6C37288}" type="sibTrans" cxnId="{440ABC00-C3AD-9D4B-B0F4-67F6B691201C}">
      <dgm:prSet/>
      <dgm:spPr/>
      <dgm:t>
        <a:bodyPr/>
        <a:lstStyle/>
        <a:p>
          <a:endParaRPr lang="ru-RU"/>
        </a:p>
      </dgm:t>
    </dgm:pt>
    <dgm:pt modelId="{B66D1D48-39FD-5F4D-997E-E68DE3DB8FE5}">
      <dgm:prSet/>
      <dgm:spPr/>
      <dgm:t>
        <a:bodyPr/>
        <a:lstStyle/>
        <a:p>
          <a:r>
            <a:rPr lang="ru-RU" b="1" dirty="0"/>
            <a:t>Транспорт и связь</a:t>
          </a:r>
          <a:r>
            <a:rPr lang="ru-RU" dirty="0"/>
            <a:t>. Транспортные средства (железнодорожные, шоссейные, воздушные или водные) могут использоваться для ввоза различных ресурсов и сбыта продукции. Следует тщательно рассмотреть наличие и стоимость общего объема ввозимых на проектируемое предприятие ресурсов и продукции, вывозимой с предприятия, сравнивая различные альтернативные месторасположения. </a:t>
          </a:r>
        </a:p>
      </dgm:t>
    </dgm:pt>
    <dgm:pt modelId="{BF65004E-0A5A-C145-8703-BFD22143FF5C}" type="parTrans" cxnId="{45AF0C8E-9BFE-8A45-8F20-537724581EC9}">
      <dgm:prSet/>
      <dgm:spPr/>
      <dgm:t>
        <a:bodyPr/>
        <a:lstStyle/>
        <a:p>
          <a:endParaRPr lang="ru-RU"/>
        </a:p>
      </dgm:t>
    </dgm:pt>
    <dgm:pt modelId="{747613D2-D0B3-4245-9183-5489B4619445}" type="sibTrans" cxnId="{45AF0C8E-9BFE-8A45-8F20-537724581EC9}">
      <dgm:prSet/>
      <dgm:spPr/>
      <dgm:t>
        <a:bodyPr/>
        <a:lstStyle/>
        <a:p>
          <a:endParaRPr lang="ru-RU"/>
        </a:p>
      </dgm:t>
    </dgm:pt>
    <dgm:pt modelId="{C262001A-07B1-724B-9FF3-E5CF631DC804}" type="pres">
      <dgm:prSet presAssocID="{A010B5C3-DBB8-D945-AA4D-8E9CB89DFC13}" presName="vert0" presStyleCnt="0">
        <dgm:presLayoutVars>
          <dgm:dir/>
          <dgm:animOne val="branch"/>
          <dgm:animLvl val="lvl"/>
        </dgm:presLayoutVars>
      </dgm:prSet>
      <dgm:spPr/>
    </dgm:pt>
    <dgm:pt modelId="{A3735C6D-F67B-BA44-9A1B-DF4A863C0F3C}" type="pres">
      <dgm:prSet presAssocID="{F7713DDF-F592-F147-A720-A8A4802AD569}" presName="thickLine" presStyleLbl="alignNode1" presStyleIdx="0" presStyleCnt="2"/>
      <dgm:spPr/>
    </dgm:pt>
    <dgm:pt modelId="{FB424154-2576-6047-87A5-BBC359834AC9}" type="pres">
      <dgm:prSet presAssocID="{F7713DDF-F592-F147-A720-A8A4802AD569}" presName="horz1" presStyleCnt="0"/>
      <dgm:spPr/>
    </dgm:pt>
    <dgm:pt modelId="{18662ABA-453F-6B48-83B4-D46E764D6874}" type="pres">
      <dgm:prSet presAssocID="{F7713DDF-F592-F147-A720-A8A4802AD569}" presName="tx1" presStyleLbl="revTx" presStyleIdx="0" presStyleCnt="2"/>
      <dgm:spPr/>
    </dgm:pt>
    <dgm:pt modelId="{9E77F807-5262-C54A-9879-5436A769D080}" type="pres">
      <dgm:prSet presAssocID="{F7713DDF-F592-F147-A720-A8A4802AD569}" presName="vert1" presStyleCnt="0"/>
      <dgm:spPr/>
    </dgm:pt>
    <dgm:pt modelId="{34B334BE-878C-4A48-886A-DD95E3A41FA3}" type="pres">
      <dgm:prSet presAssocID="{B66D1D48-39FD-5F4D-997E-E68DE3DB8FE5}" presName="thickLine" presStyleLbl="alignNode1" presStyleIdx="1" presStyleCnt="2"/>
      <dgm:spPr/>
    </dgm:pt>
    <dgm:pt modelId="{57F43DEE-FA76-CB40-86E3-B3E587F74BC8}" type="pres">
      <dgm:prSet presAssocID="{B66D1D48-39FD-5F4D-997E-E68DE3DB8FE5}" presName="horz1" presStyleCnt="0"/>
      <dgm:spPr/>
    </dgm:pt>
    <dgm:pt modelId="{7DC7EA40-853C-2D42-A8FA-ED06A1BEAE18}" type="pres">
      <dgm:prSet presAssocID="{B66D1D48-39FD-5F4D-997E-E68DE3DB8FE5}" presName="tx1" presStyleLbl="revTx" presStyleIdx="1" presStyleCnt="2"/>
      <dgm:spPr/>
    </dgm:pt>
    <dgm:pt modelId="{A06E1868-86C0-0E4E-999B-0FD5D96A5ACC}" type="pres">
      <dgm:prSet presAssocID="{B66D1D48-39FD-5F4D-997E-E68DE3DB8FE5}" presName="vert1" presStyleCnt="0"/>
      <dgm:spPr/>
    </dgm:pt>
  </dgm:ptLst>
  <dgm:cxnLst>
    <dgm:cxn modelId="{440ABC00-C3AD-9D4B-B0F4-67F6B691201C}" srcId="{A010B5C3-DBB8-D945-AA4D-8E9CB89DFC13}" destId="{F7713DDF-F592-F147-A720-A8A4802AD569}" srcOrd="0" destOrd="0" parTransId="{75568D2E-1FAB-9343-A78C-BD593EB74DCF}" sibTransId="{2C4FACFD-D018-EF40-AF22-2101E6C37288}"/>
    <dgm:cxn modelId="{3B3B9C3D-D6BD-B745-919C-231820C08DA4}" type="presOf" srcId="{F7713DDF-F592-F147-A720-A8A4802AD569}" destId="{18662ABA-453F-6B48-83B4-D46E764D6874}" srcOrd="0" destOrd="0" presId="urn:microsoft.com/office/officeart/2008/layout/LinedList"/>
    <dgm:cxn modelId="{B8BBBA70-0542-BD4B-9A90-A75198EDD202}" type="presOf" srcId="{B66D1D48-39FD-5F4D-997E-E68DE3DB8FE5}" destId="{7DC7EA40-853C-2D42-A8FA-ED06A1BEAE18}" srcOrd="0" destOrd="0" presId="urn:microsoft.com/office/officeart/2008/layout/LinedList"/>
    <dgm:cxn modelId="{45AF0C8E-9BFE-8A45-8F20-537724581EC9}" srcId="{A010B5C3-DBB8-D945-AA4D-8E9CB89DFC13}" destId="{B66D1D48-39FD-5F4D-997E-E68DE3DB8FE5}" srcOrd="1" destOrd="0" parTransId="{BF65004E-0A5A-C145-8703-BFD22143FF5C}" sibTransId="{747613D2-D0B3-4245-9183-5489B4619445}"/>
    <dgm:cxn modelId="{DD8331E6-E7C2-7C4B-A45C-B76E551D6F97}" type="presOf" srcId="{A010B5C3-DBB8-D945-AA4D-8E9CB89DFC13}" destId="{C262001A-07B1-724B-9FF3-E5CF631DC804}" srcOrd="0" destOrd="0" presId="urn:microsoft.com/office/officeart/2008/layout/LinedList"/>
    <dgm:cxn modelId="{48B3561A-35C7-1947-BB34-DFC71A19CF80}" type="presParOf" srcId="{C262001A-07B1-724B-9FF3-E5CF631DC804}" destId="{A3735C6D-F67B-BA44-9A1B-DF4A863C0F3C}" srcOrd="0" destOrd="0" presId="urn:microsoft.com/office/officeart/2008/layout/LinedList"/>
    <dgm:cxn modelId="{9341AE73-3623-D748-95C3-D736AF7D12C0}" type="presParOf" srcId="{C262001A-07B1-724B-9FF3-E5CF631DC804}" destId="{FB424154-2576-6047-87A5-BBC359834AC9}" srcOrd="1" destOrd="0" presId="urn:microsoft.com/office/officeart/2008/layout/LinedList"/>
    <dgm:cxn modelId="{C77A9BE6-D8D7-2646-A5B6-9205F20CE2B2}" type="presParOf" srcId="{FB424154-2576-6047-87A5-BBC359834AC9}" destId="{18662ABA-453F-6B48-83B4-D46E764D6874}" srcOrd="0" destOrd="0" presId="urn:microsoft.com/office/officeart/2008/layout/LinedList"/>
    <dgm:cxn modelId="{DC03385B-E901-B14F-AA56-528940FD1271}" type="presParOf" srcId="{FB424154-2576-6047-87A5-BBC359834AC9}" destId="{9E77F807-5262-C54A-9879-5436A769D080}" srcOrd="1" destOrd="0" presId="urn:microsoft.com/office/officeart/2008/layout/LinedList"/>
    <dgm:cxn modelId="{7D03252B-5941-E640-8A3A-C469D2E8CEE6}" type="presParOf" srcId="{C262001A-07B1-724B-9FF3-E5CF631DC804}" destId="{34B334BE-878C-4A48-886A-DD95E3A41FA3}" srcOrd="2" destOrd="0" presId="urn:microsoft.com/office/officeart/2008/layout/LinedList"/>
    <dgm:cxn modelId="{E9227901-B8A8-0444-ACD9-A81244C65671}" type="presParOf" srcId="{C262001A-07B1-724B-9FF3-E5CF631DC804}" destId="{57F43DEE-FA76-CB40-86E3-B3E587F74BC8}" srcOrd="3" destOrd="0" presId="urn:microsoft.com/office/officeart/2008/layout/LinedList"/>
    <dgm:cxn modelId="{1607124D-4A03-3748-AF80-FC746F045E3F}" type="presParOf" srcId="{57F43DEE-FA76-CB40-86E3-B3E587F74BC8}" destId="{7DC7EA40-853C-2D42-A8FA-ED06A1BEAE18}" srcOrd="0" destOrd="0" presId="urn:microsoft.com/office/officeart/2008/layout/LinedList"/>
    <dgm:cxn modelId="{DA96A677-2528-9244-9EE0-48C1E47AFB62}" type="presParOf" srcId="{57F43DEE-FA76-CB40-86E3-B3E587F74BC8}" destId="{A06E1868-86C0-0E4E-999B-0FD5D96A5AC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AEDF90-B832-4F81-8B03-E3C954FB5C47}"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ru-RU"/>
        </a:p>
      </dgm:t>
    </dgm:pt>
    <dgm:pt modelId="{272EBB9A-C103-4CB3-84A3-201B3F32E4F3}">
      <dgm:prSet phldrT="[Текст]" custT="1"/>
      <dgm:spPr>
        <a:solidFill>
          <a:srgbClr val="F2E7F9">
            <a:alpha val="90000"/>
          </a:srgbClr>
        </a:solidFill>
      </dgm:spPr>
      <dgm:t>
        <a:bodyPr/>
        <a:lstStyle/>
        <a:p>
          <a:r>
            <a:rPr lang="ru-RU" sz="2400" dirty="0">
              <a:solidFill>
                <a:schemeClr val="tx1"/>
              </a:solidFill>
              <a:latin typeface="Times New Roman" panose="02020603050405020304" pitchFamily="18" charset="0"/>
              <a:cs typeface="Times New Roman" panose="02020603050405020304" pitchFamily="18" charset="0"/>
            </a:rPr>
            <a:t>Сбыт через </a:t>
          </a:r>
          <a:r>
            <a:rPr lang="ru-RU" sz="2400" b="1" dirty="0">
              <a:solidFill>
                <a:schemeClr val="tx1"/>
              </a:solidFill>
              <a:latin typeface="Times New Roman" panose="02020603050405020304" pitchFamily="18" charset="0"/>
              <a:cs typeface="Times New Roman" panose="02020603050405020304" pitchFamily="18" charset="0"/>
            </a:rPr>
            <a:t>оптовых</a:t>
          </a:r>
          <a:r>
            <a:rPr lang="ru-RU" sz="2400" dirty="0">
              <a:solidFill>
                <a:schemeClr val="tx1"/>
              </a:solidFill>
              <a:latin typeface="Times New Roman" panose="02020603050405020304" pitchFamily="18" charset="0"/>
              <a:cs typeface="Times New Roman" panose="02020603050405020304" pitchFamily="18" charset="0"/>
            </a:rPr>
            <a:t> торговцев</a:t>
          </a:r>
        </a:p>
      </dgm:t>
    </dgm:pt>
    <dgm:pt modelId="{2B0BF9F5-8251-41BE-9303-996B20319472}" type="parTrans" cxnId="{42CA78A2-3081-496F-93C8-C26F79AC685E}">
      <dgm:prSet/>
      <dgm:spPr/>
      <dgm:t>
        <a:bodyPr/>
        <a:lstStyle/>
        <a:p>
          <a:endParaRPr lang="ru-RU" sz="2000">
            <a:solidFill>
              <a:schemeClr val="tx1"/>
            </a:solidFill>
            <a:latin typeface="Times New Roman" panose="02020603050405020304" pitchFamily="18" charset="0"/>
            <a:cs typeface="Times New Roman" panose="02020603050405020304" pitchFamily="18" charset="0"/>
          </a:endParaRPr>
        </a:p>
      </dgm:t>
    </dgm:pt>
    <dgm:pt modelId="{74B9FA11-5277-46F1-8DF9-D4D4657470C0}" type="sibTrans" cxnId="{42CA78A2-3081-496F-93C8-C26F79AC685E}">
      <dgm:prSet/>
      <dgm:spPr/>
      <dgm:t>
        <a:bodyPr/>
        <a:lstStyle/>
        <a:p>
          <a:endParaRPr lang="ru-RU" sz="2000">
            <a:solidFill>
              <a:schemeClr val="tx1"/>
            </a:solidFill>
            <a:latin typeface="Times New Roman" panose="02020603050405020304" pitchFamily="18" charset="0"/>
            <a:cs typeface="Times New Roman" panose="02020603050405020304" pitchFamily="18" charset="0"/>
          </a:endParaRPr>
        </a:p>
      </dgm:t>
    </dgm:pt>
    <dgm:pt modelId="{1D43FB66-A5B7-4434-B80F-2E9F64F8BA44}">
      <dgm:prSet phldrT="[Текст]" custT="1"/>
      <dgm:spPr>
        <a:solidFill>
          <a:srgbClr val="E3EDFD">
            <a:alpha val="70000"/>
          </a:srgbClr>
        </a:solidFill>
      </dgm:spPr>
      <dgm:t>
        <a:bodyPr/>
        <a:lstStyle/>
        <a:p>
          <a:r>
            <a:rPr lang="ru-RU" sz="2400" dirty="0">
              <a:solidFill>
                <a:schemeClr val="tx1"/>
              </a:solidFill>
              <a:latin typeface="Times New Roman" panose="02020603050405020304" pitchFamily="18" charset="0"/>
              <a:cs typeface="Times New Roman" panose="02020603050405020304" pitchFamily="18" charset="0"/>
            </a:rPr>
            <a:t>Сбыт через </a:t>
          </a:r>
          <a:r>
            <a:rPr lang="ru-RU" sz="2400" b="1" dirty="0">
              <a:solidFill>
                <a:schemeClr val="tx1"/>
              </a:solidFill>
              <a:latin typeface="Times New Roman" panose="02020603050405020304" pitchFamily="18" charset="0"/>
              <a:cs typeface="Times New Roman" panose="02020603050405020304" pitchFamily="18" charset="0"/>
            </a:rPr>
            <a:t>розничных</a:t>
          </a:r>
          <a:r>
            <a:rPr lang="ru-RU" sz="2400" dirty="0">
              <a:solidFill>
                <a:schemeClr val="tx1"/>
              </a:solidFill>
              <a:latin typeface="Times New Roman" panose="02020603050405020304" pitchFamily="18" charset="0"/>
              <a:cs typeface="Times New Roman" panose="02020603050405020304" pitchFamily="18" charset="0"/>
            </a:rPr>
            <a:t> торговцев</a:t>
          </a:r>
        </a:p>
      </dgm:t>
    </dgm:pt>
    <dgm:pt modelId="{B3FD8BD9-CD5F-4B08-8AD1-808EF7B20BA1}" type="parTrans" cxnId="{FACA617D-8A7A-438F-8769-0102FB671F8B}">
      <dgm:prSet/>
      <dgm:spPr/>
      <dgm:t>
        <a:bodyPr/>
        <a:lstStyle/>
        <a:p>
          <a:endParaRPr lang="ru-RU" sz="2000">
            <a:solidFill>
              <a:schemeClr val="tx1"/>
            </a:solidFill>
            <a:latin typeface="Times New Roman" panose="02020603050405020304" pitchFamily="18" charset="0"/>
            <a:cs typeface="Times New Roman" panose="02020603050405020304" pitchFamily="18" charset="0"/>
          </a:endParaRPr>
        </a:p>
      </dgm:t>
    </dgm:pt>
    <dgm:pt modelId="{0239D1B2-DADB-43D8-A0E4-88F7AFB584B1}" type="sibTrans" cxnId="{FACA617D-8A7A-438F-8769-0102FB671F8B}">
      <dgm:prSet/>
      <dgm:spPr/>
      <dgm:t>
        <a:bodyPr/>
        <a:lstStyle/>
        <a:p>
          <a:endParaRPr lang="ru-RU" sz="2000">
            <a:solidFill>
              <a:schemeClr val="tx1"/>
            </a:solidFill>
            <a:latin typeface="Times New Roman" panose="02020603050405020304" pitchFamily="18" charset="0"/>
            <a:cs typeface="Times New Roman" panose="02020603050405020304" pitchFamily="18" charset="0"/>
          </a:endParaRPr>
        </a:p>
      </dgm:t>
    </dgm:pt>
    <dgm:pt modelId="{A3CC31F6-CF7C-47D9-8E66-0F9602C1EC75}">
      <dgm:prSet phldrT="[Текст]" custT="1"/>
      <dgm:spPr/>
      <dgm:t>
        <a:bodyPr/>
        <a:lstStyle/>
        <a:p>
          <a:r>
            <a:rPr lang="ru-RU" sz="1800" dirty="0">
              <a:solidFill>
                <a:schemeClr val="tx1"/>
              </a:solidFill>
              <a:latin typeface="Times New Roman" panose="02020603050405020304" pitchFamily="18" charset="0"/>
              <a:cs typeface="Times New Roman" panose="02020603050405020304" pitchFamily="18" charset="0"/>
            </a:rPr>
            <a:t>принимает большие партии товаров,</a:t>
          </a:r>
        </a:p>
      </dgm:t>
    </dgm:pt>
    <dgm:pt modelId="{DFDAEE57-BE5F-450C-B1A2-1F99871F29C7}" type="parTrans" cxnId="{476B67C2-8A6C-4667-99E3-CBAC9E61D95B}">
      <dgm:prSet/>
      <dgm:spPr/>
      <dgm:t>
        <a:bodyPr/>
        <a:lstStyle/>
        <a:p>
          <a:endParaRPr lang="ru-RU" sz="2000">
            <a:solidFill>
              <a:schemeClr val="tx1"/>
            </a:solidFill>
          </a:endParaRPr>
        </a:p>
      </dgm:t>
    </dgm:pt>
    <dgm:pt modelId="{63637B3E-8B03-4515-AB2D-C81DB9F6AE75}" type="sibTrans" cxnId="{476B67C2-8A6C-4667-99E3-CBAC9E61D95B}">
      <dgm:prSet/>
      <dgm:spPr/>
      <dgm:t>
        <a:bodyPr/>
        <a:lstStyle/>
        <a:p>
          <a:endParaRPr lang="ru-RU" sz="2000">
            <a:solidFill>
              <a:schemeClr val="tx1"/>
            </a:solidFill>
          </a:endParaRPr>
        </a:p>
      </dgm:t>
    </dgm:pt>
    <dgm:pt modelId="{AF1618D9-2BE8-4E2D-8220-77CA9F439145}">
      <dgm:prSet custT="1"/>
      <dgm:spPr/>
      <dgm:t>
        <a:bodyPr/>
        <a:lstStyle/>
        <a:p>
          <a:r>
            <a:rPr lang="ru-RU" sz="1800" dirty="0">
              <a:solidFill>
                <a:schemeClr val="tx1"/>
              </a:solidFill>
              <a:latin typeface="Times New Roman" panose="02020603050405020304" pitchFamily="18" charset="0"/>
              <a:cs typeface="Times New Roman" panose="02020603050405020304" pitchFamily="18" charset="0"/>
            </a:rPr>
            <a:t>простое решение транспортных проблем, оформление счетов и кредитный контроль,</a:t>
          </a:r>
        </a:p>
      </dgm:t>
    </dgm:pt>
    <dgm:pt modelId="{4392CD58-73FE-4DF8-846C-84E751E07D5C}" type="parTrans" cxnId="{91350D4F-3388-4097-91D6-C741264627C0}">
      <dgm:prSet/>
      <dgm:spPr/>
      <dgm:t>
        <a:bodyPr/>
        <a:lstStyle/>
        <a:p>
          <a:endParaRPr lang="ru-RU" sz="2000">
            <a:solidFill>
              <a:schemeClr val="tx1"/>
            </a:solidFill>
          </a:endParaRPr>
        </a:p>
      </dgm:t>
    </dgm:pt>
    <dgm:pt modelId="{1589B29B-84E4-4080-8D0E-68E986456E4A}" type="sibTrans" cxnId="{91350D4F-3388-4097-91D6-C741264627C0}">
      <dgm:prSet/>
      <dgm:spPr/>
      <dgm:t>
        <a:bodyPr/>
        <a:lstStyle/>
        <a:p>
          <a:endParaRPr lang="ru-RU" sz="2000">
            <a:solidFill>
              <a:schemeClr val="tx1"/>
            </a:solidFill>
          </a:endParaRPr>
        </a:p>
      </dgm:t>
    </dgm:pt>
    <dgm:pt modelId="{149C1205-CA79-461E-A3D4-B8CBD3497E60}">
      <dgm:prSet phldrT="[Текст]" custT="1"/>
      <dgm:spPr/>
      <dgm:t>
        <a:bodyPr/>
        <a:lstStyle/>
        <a:p>
          <a:r>
            <a:rPr lang="ru-RU" sz="1800" dirty="0">
              <a:solidFill>
                <a:schemeClr val="tx1"/>
              </a:solidFill>
              <a:latin typeface="Times New Roman" panose="02020603050405020304" pitchFamily="18" charset="0"/>
              <a:cs typeface="Times New Roman" panose="02020603050405020304" pitchFamily="18" charset="0"/>
            </a:rPr>
            <a:t>охватывает большинство мелких торговцев,</a:t>
          </a:r>
        </a:p>
      </dgm:t>
    </dgm:pt>
    <dgm:pt modelId="{68DF23EE-BB44-423C-B44B-18AE032D02EF}" type="parTrans" cxnId="{1EFD7A9D-E6A0-4594-818D-17E97E5B91C1}">
      <dgm:prSet/>
      <dgm:spPr/>
      <dgm:t>
        <a:bodyPr/>
        <a:lstStyle/>
        <a:p>
          <a:endParaRPr lang="ru-RU" sz="2000">
            <a:solidFill>
              <a:schemeClr val="tx1"/>
            </a:solidFill>
          </a:endParaRPr>
        </a:p>
      </dgm:t>
    </dgm:pt>
    <dgm:pt modelId="{58BC28F4-6F59-4935-AA07-5D0BFE011B63}" type="sibTrans" cxnId="{1EFD7A9D-E6A0-4594-818D-17E97E5B91C1}">
      <dgm:prSet/>
      <dgm:spPr/>
      <dgm:t>
        <a:bodyPr/>
        <a:lstStyle/>
        <a:p>
          <a:endParaRPr lang="ru-RU" sz="2000">
            <a:solidFill>
              <a:schemeClr val="tx1"/>
            </a:solidFill>
          </a:endParaRPr>
        </a:p>
      </dgm:t>
    </dgm:pt>
    <dgm:pt modelId="{69C9DB1C-119F-4A43-92CA-7BE0E796F69E}">
      <dgm:prSet custT="1"/>
      <dgm:spPr/>
      <dgm:t>
        <a:bodyPr/>
        <a:lstStyle/>
        <a:p>
          <a:r>
            <a:rPr lang="ru-RU" sz="1800" dirty="0">
              <a:solidFill>
                <a:schemeClr val="tx1"/>
              </a:solidFill>
              <a:latin typeface="Times New Roman" panose="02020603050405020304" pitchFamily="18" charset="0"/>
              <a:cs typeface="Times New Roman" panose="02020603050405020304" pitchFamily="18" charset="0"/>
            </a:rPr>
            <a:t>относительно небольшой круг продавцов.</a:t>
          </a:r>
        </a:p>
      </dgm:t>
    </dgm:pt>
    <dgm:pt modelId="{252DD263-65B8-4AE3-B559-C8F007EAC55E}" type="parTrans" cxnId="{DA97F0E9-BBE7-46FE-B0CC-9E282D7DF38A}">
      <dgm:prSet/>
      <dgm:spPr/>
      <dgm:t>
        <a:bodyPr/>
        <a:lstStyle/>
        <a:p>
          <a:endParaRPr lang="ru-RU" sz="2000">
            <a:solidFill>
              <a:schemeClr val="tx1"/>
            </a:solidFill>
          </a:endParaRPr>
        </a:p>
      </dgm:t>
    </dgm:pt>
    <dgm:pt modelId="{73374FF5-D6A9-4536-B0C7-31197A8F7D2F}" type="sibTrans" cxnId="{DA97F0E9-BBE7-46FE-B0CC-9E282D7DF38A}">
      <dgm:prSet/>
      <dgm:spPr/>
      <dgm:t>
        <a:bodyPr/>
        <a:lstStyle/>
        <a:p>
          <a:endParaRPr lang="ru-RU" sz="2000">
            <a:solidFill>
              <a:schemeClr val="tx1"/>
            </a:solidFill>
          </a:endParaRPr>
        </a:p>
      </dgm:t>
    </dgm:pt>
    <dgm:pt modelId="{561F0404-F5E3-4F73-A41B-544D956FDF83}">
      <dgm:prSet phldrT="[Текст]" custT="1"/>
      <dgm:spPr/>
      <dgm:t>
        <a:bodyPr/>
        <a:lstStyle/>
        <a:p>
          <a:r>
            <a:rPr lang="ru-RU" sz="1800" dirty="0">
              <a:solidFill>
                <a:schemeClr val="tx1"/>
              </a:solidFill>
              <a:latin typeface="Times New Roman" panose="02020603050405020304" pitchFamily="18" charset="0"/>
              <a:cs typeface="Times New Roman" panose="02020603050405020304" pitchFamily="18" charset="0"/>
            </a:rPr>
            <a:t>выборочный сбыт,</a:t>
          </a:r>
        </a:p>
      </dgm:t>
    </dgm:pt>
    <dgm:pt modelId="{2D58B10E-5802-4233-AD19-147E2092D980}" type="parTrans" cxnId="{E1548E26-3FC0-47E3-A1CB-C4FC18B4EE18}">
      <dgm:prSet/>
      <dgm:spPr/>
      <dgm:t>
        <a:bodyPr/>
        <a:lstStyle/>
        <a:p>
          <a:endParaRPr lang="ru-RU" sz="2000">
            <a:solidFill>
              <a:schemeClr val="tx1"/>
            </a:solidFill>
          </a:endParaRPr>
        </a:p>
      </dgm:t>
    </dgm:pt>
    <dgm:pt modelId="{E75F8CB8-5E05-49E1-8039-B3B6F0BEF2D1}" type="sibTrans" cxnId="{E1548E26-3FC0-47E3-A1CB-C4FC18B4EE18}">
      <dgm:prSet/>
      <dgm:spPr/>
      <dgm:t>
        <a:bodyPr/>
        <a:lstStyle/>
        <a:p>
          <a:endParaRPr lang="ru-RU" sz="2000">
            <a:solidFill>
              <a:schemeClr val="tx1"/>
            </a:solidFill>
          </a:endParaRPr>
        </a:p>
      </dgm:t>
    </dgm:pt>
    <dgm:pt modelId="{63F297D4-7FD3-405C-BA6C-B5F0A19600A7}">
      <dgm:prSet custT="1"/>
      <dgm:spPr/>
      <dgm:t>
        <a:bodyPr/>
        <a:lstStyle/>
        <a:p>
          <a:r>
            <a:rPr lang="ru-RU" sz="1800" dirty="0">
              <a:solidFill>
                <a:schemeClr val="tx1"/>
              </a:solidFill>
              <a:latin typeface="Times New Roman" panose="02020603050405020304" pitchFamily="18" charset="0"/>
              <a:cs typeface="Times New Roman" panose="02020603050405020304" pitchFamily="18" charset="0"/>
            </a:rPr>
            <a:t>пригоден для:</a:t>
          </a:r>
        </a:p>
      </dgm:t>
    </dgm:pt>
    <dgm:pt modelId="{6CBDBC7D-FA91-4222-9EEA-6912999FAE29}" type="parTrans" cxnId="{845EFF04-50F0-486C-B5C3-96AA3E63E770}">
      <dgm:prSet/>
      <dgm:spPr/>
      <dgm:t>
        <a:bodyPr/>
        <a:lstStyle/>
        <a:p>
          <a:endParaRPr lang="ru-RU" sz="2000">
            <a:solidFill>
              <a:schemeClr val="tx1"/>
            </a:solidFill>
          </a:endParaRPr>
        </a:p>
      </dgm:t>
    </dgm:pt>
    <dgm:pt modelId="{99AAD194-25C1-4045-9491-902F8DA2EEAC}" type="sibTrans" cxnId="{845EFF04-50F0-486C-B5C3-96AA3E63E770}">
      <dgm:prSet/>
      <dgm:spPr/>
      <dgm:t>
        <a:bodyPr/>
        <a:lstStyle/>
        <a:p>
          <a:endParaRPr lang="ru-RU" sz="2000">
            <a:solidFill>
              <a:schemeClr val="tx1"/>
            </a:solidFill>
          </a:endParaRPr>
        </a:p>
      </dgm:t>
    </dgm:pt>
    <dgm:pt modelId="{261697A5-2D96-4AC7-A27F-2FE90C25B8C6}">
      <dgm:prSet custT="1"/>
      <dgm:spPr/>
      <dgm:t>
        <a:bodyPr/>
        <a:lstStyle/>
        <a:p>
          <a:r>
            <a:rPr lang="ru-RU" sz="1800" dirty="0">
              <a:solidFill>
                <a:schemeClr val="tx1"/>
              </a:solidFill>
              <a:latin typeface="Times New Roman" panose="02020603050405020304" pitchFamily="18" charset="0"/>
              <a:cs typeface="Times New Roman" panose="02020603050405020304" pitchFamily="18" charset="0"/>
            </a:rPr>
            <a:t>продуктов высокого качества, имеющих торговую марку и рекламируемых в национальном или региональном масштабе, а также для тех, установка которых может потребовать послепродажного обслуживания.</a:t>
          </a:r>
        </a:p>
      </dgm:t>
    </dgm:pt>
    <dgm:pt modelId="{31F5C4DE-595D-4136-AA29-2C15D86149E0}" type="parTrans" cxnId="{E2B88B06-AD27-42A2-A5E3-BEACA633FA23}">
      <dgm:prSet/>
      <dgm:spPr/>
      <dgm:t>
        <a:bodyPr/>
        <a:lstStyle/>
        <a:p>
          <a:endParaRPr lang="ru-RU" sz="2000">
            <a:solidFill>
              <a:schemeClr val="tx1"/>
            </a:solidFill>
          </a:endParaRPr>
        </a:p>
      </dgm:t>
    </dgm:pt>
    <dgm:pt modelId="{9E610109-4AEC-41F3-BBFE-F229F149018C}" type="sibTrans" cxnId="{E2B88B06-AD27-42A2-A5E3-BEACA633FA23}">
      <dgm:prSet/>
      <dgm:spPr/>
      <dgm:t>
        <a:bodyPr/>
        <a:lstStyle/>
        <a:p>
          <a:endParaRPr lang="ru-RU" sz="2000">
            <a:solidFill>
              <a:schemeClr val="tx1"/>
            </a:solidFill>
          </a:endParaRPr>
        </a:p>
      </dgm:t>
    </dgm:pt>
    <dgm:pt modelId="{BA09CCE4-14E1-44C6-BD64-DD86457BF8E4}">
      <dgm:prSet custT="1"/>
      <dgm:spPr>
        <a:solidFill>
          <a:srgbClr val="FDDFF7">
            <a:alpha val="50000"/>
          </a:srgbClr>
        </a:solidFill>
      </dgm:spPr>
      <dgm:t>
        <a:bodyPr/>
        <a:lstStyle/>
        <a:p>
          <a:r>
            <a:rPr lang="ru-RU" sz="2400" dirty="0">
              <a:solidFill>
                <a:schemeClr val="tx1"/>
              </a:solidFill>
              <a:latin typeface="Times New Roman" panose="02020603050405020304" pitchFamily="18" charset="0"/>
              <a:cs typeface="Times New Roman" panose="02020603050405020304" pitchFamily="18" charset="0"/>
            </a:rPr>
            <a:t>Сбыт </a:t>
          </a:r>
          <a:r>
            <a:rPr lang="ru-RU" sz="2400" b="1" dirty="0">
              <a:solidFill>
                <a:schemeClr val="tx1"/>
              </a:solidFill>
              <a:latin typeface="Times New Roman" panose="02020603050405020304" pitchFamily="18" charset="0"/>
              <a:cs typeface="Times New Roman" panose="02020603050405020304" pitchFamily="18" charset="0"/>
            </a:rPr>
            <a:t>напрямую</a:t>
          </a:r>
          <a:r>
            <a:rPr lang="ru-RU" sz="2400" dirty="0">
              <a:solidFill>
                <a:schemeClr val="tx1"/>
              </a:solidFill>
              <a:latin typeface="Times New Roman" panose="02020603050405020304" pitchFamily="18" charset="0"/>
              <a:cs typeface="Times New Roman" panose="02020603050405020304" pitchFamily="18" charset="0"/>
            </a:rPr>
            <a:t> потребителю:</a:t>
          </a:r>
        </a:p>
      </dgm:t>
    </dgm:pt>
    <dgm:pt modelId="{6912A321-10CF-4C2F-8663-53CFFFB8B4C7}" type="parTrans" cxnId="{C88146B4-F9E1-41F1-8386-5A029A501461}">
      <dgm:prSet/>
      <dgm:spPr/>
      <dgm:t>
        <a:bodyPr/>
        <a:lstStyle/>
        <a:p>
          <a:endParaRPr lang="ru-RU" sz="2000">
            <a:solidFill>
              <a:schemeClr val="tx1"/>
            </a:solidFill>
          </a:endParaRPr>
        </a:p>
      </dgm:t>
    </dgm:pt>
    <dgm:pt modelId="{A4FA3B12-8975-4569-BABC-C9609651B469}" type="sibTrans" cxnId="{C88146B4-F9E1-41F1-8386-5A029A501461}">
      <dgm:prSet/>
      <dgm:spPr/>
      <dgm:t>
        <a:bodyPr/>
        <a:lstStyle/>
        <a:p>
          <a:endParaRPr lang="ru-RU" sz="2000">
            <a:solidFill>
              <a:schemeClr val="tx1"/>
            </a:solidFill>
          </a:endParaRPr>
        </a:p>
      </dgm:t>
    </dgm:pt>
    <dgm:pt modelId="{BBF68654-BEDF-4031-AFCF-60F94DECFBFC}">
      <dgm:prSet custT="1"/>
      <dgm:spPr/>
      <dgm:t>
        <a:bodyPr/>
        <a:lstStyle/>
        <a:p>
          <a:r>
            <a:rPr lang="ru-RU" sz="1800" dirty="0">
              <a:solidFill>
                <a:schemeClr val="tx1"/>
              </a:solidFill>
              <a:latin typeface="Times New Roman" panose="02020603050405020304" pitchFamily="18" charset="0"/>
              <a:cs typeface="Times New Roman" panose="02020603050405020304" pitchFamily="18" charset="0"/>
            </a:rPr>
            <a:t>обычный канал для реализации промышленной продукции и товаров производственного назначения. </a:t>
          </a:r>
        </a:p>
      </dgm:t>
    </dgm:pt>
    <dgm:pt modelId="{E9E7F2EE-AFA3-4372-A0EC-29B6F768CA28}" type="parTrans" cxnId="{30DA6B20-BCF0-470D-89F8-4AD5E41F53C0}">
      <dgm:prSet/>
      <dgm:spPr/>
      <dgm:t>
        <a:bodyPr/>
        <a:lstStyle/>
        <a:p>
          <a:endParaRPr lang="ru-RU" sz="2000">
            <a:solidFill>
              <a:schemeClr val="tx1"/>
            </a:solidFill>
          </a:endParaRPr>
        </a:p>
      </dgm:t>
    </dgm:pt>
    <dgm:pt modelId="{B30188E0-66F7-4742-A22B-E48F1576709F}" type="sibTrans" cxnId="{30DA6B20-BCF0-470D-89F8-4AD5E41F53C0}">
      <dgm:prSet/>
      <dgm:spPr/>
      <dgm:t>
        <a:bodyPr/>
        <a:lstStyle/>
        <a:p>
          <a:endParaRPr lang="ru-RU" sz="2000">
            <a:solidFill>
              <a:schemeClr val="tx1"/>
            </a:solidFill>
          </a:endParaRPr>
        </a:p>
      </dgm:t>
    </dgm:pt>
    <dgm:pt modelId="{3802F7C4-5191-4577-B069-EB1A4A60DA12}" type="pres">
      <dgm:prSet presAssocID="{A8AEDF90-B832-4F81-8B03-E3C954FB5C47}" presName="linear" presStyleCnt="0">
        <dgm:presLayoutVars>
          <dgm:animLvl val="lvl"/>
          <dgm:resizeHandles val="exact"/>
        </dgm:presLayoutVars>
      </dgm:prSet>
      <dgm:spPr/>
    </dgm:pt>
    <dgm:pt modelId="{1795C585-B0D9-4505-B87C-4445521CD41E}" type="pres">
      <dgm:prSet presAssocID="{272EBB9A-C103-4CB3-84A3-201B3F32E4F3}" presName="parentText" presStyleLbl="node1" presStyleIdx="0" presStyleCnt="3">
        <dgm:presLayoutVars>
          <dgm:chMax val="0"/>
          <dgm:bulletEnabled val="1"/>
        </dgm:presLayoutVars>
      </dgm:prSet>
      <dgm:spPr/>
    </dgm:pt>
    <dgm:pt modelId="{54ED6866-334C-417A-94F3-CF3E0288BA35}" type="pres">
      <dgm:prSet presAssocID="{272EBB9A-C103-4CB3-84A3-201B3F32E4F3}" presName="childText" presStyleLbl="revTx" presStyleIdx="0" presStyleCnt="3">
        <dgm:presLayoutVars>
          <dgm:bulletEnabled val="1"/>
        </dgm:presLayoutVars>
      </dgm:prSet>
      <dgm:spPr/>
    </dgm:pt>
    <dgm:pt modelId="{B3581FD0-9310-481A-A07A-96E6B59BF5A7}" type="pres">
      <dgm:prSet presAssocID="{1D43FB66-A5B7-4434-B80F-2E9F64F8BA44}" presName="parentText" presStyleLbl="node1" presStyleIdx="1" presStyleCnt="3">
        <dgm:presLayoutVars>
          <dgm:chMax val="0"/>
          <dgm:bulletEnabled val="1"/>
        </dgm:presLayoutVars>
      </dgm:prSet>
      <dgm:spPr/>
    </dgm:pt>
    <dgm:pt modelId="{4B0462EE-B794-470C-AB11-47DE43A370B5}" type="pres">
      <dgm:prSet presAssocID="{1D43FB66-A5B7-4434-B80F-2E9F64F8BA44}" presName="childText" presStyleLbl="revTx" presStyleIdx="1" presStyleCnt="3">
        <dgm:presLayoutVars>
          <dgm:bulletEnabled val="1"/>
        </dgm:presLayoutVars>
      </dgm:prSet>
      <dgm:spPr/>
    </dgm:pt>
    <dgm:pt modelId="{A5F16F16-BDA8-40BC-8B57-3360BF303DF5}" type="pres">
      <dgm:prSet presAssocID="{BA09CCE4-14E1-44C6-BD64-DD86457BF8E4}" presName="parentText" presStyleLbl="node1" presStyleIdx="2" presStyleCnt="3">
        <dgm:presLayoutVars>
          <dgm:chMax val="0"/>
          <dgm:bulletEnabled val="1"/>
        </dgm:presLayoutVars>
      </dgm:prSet>
      <dgm:spPr/>
    </dgm:pt>
    <dgm:pt modelId="{3153CFD1-377F-4490-B4CF-9A6AB8B852FA}" type="pres">
      <dgm:prSet presAssocID="{BA09CCE4-14E1-44C6-BD64-DD86457BF8E4}" presName="childText" presStyleLbl="revTx" presStyleIdx="2" presStyleCnt="3">
        <dgm:presLayoutVars>
          <dgm:bulletEnabled val="1"/>
        </dgm:presLayoutVars>
      </dgm:prSet>
      <dgm:spPr/>
    </dgm:pt>
  </dgm:ptLst>
  <dgm:cxnLst>
    <dgm:cxn modelId="{845EFF04-50F0-486C-B5C3-96AA3E63E770}" srcId="{1D43FB66-A5B7-4434-B80F-2E9F64F8BA44}" destId="{63F297D4-7FD3-405C-BA6C-B5F0A19600A7}" srcOrd="1" destOrd="0" parTransId="{6CBDBC7D-FA91-4222-9EEA-6912999FAE29}" sibTransId="{99AAD194-25C1-4045-9491-902F8DA2EEAC}"/>
    <dgm:cxn modelId="{E2B88B06-AD27-42A2-A5E3-BEACA633FA23}" srcId="{63F297D4-7FD3-405C-BA6C-B5F0A19600A7}" destId="{261697A5-2D96-4AC7-A27F-2FE90C25B8C6}" srcOrd="0" destOrd="0" parTransId="{31F5C4DE-595D-4136-AA29-2C15D86149E0}" sibTransId="{9E610109-4AEC-41F3-BBFE-F229F149018C}"/>
    <dgm:cxn modelId="{30DA6B20-BCF0-470D-89F8-4AD5E41F53C0}" srcId="{BA09CCE4-14E1-44C6-BD64-DD86457BF8E4}" destId="{BBF68654-BEDF-4031-AFCF-60F94DECFBFC}" srcOrd="0" destOrd="0" parTransId="{E9E7F2EE-AFA3-4372-A0EC-29B6F768CA28}" sibTransId="{B30188E0-66F7-4742-A22B-E48F1576709F}"/>
    <dgm:cxn modelId="{E1548E26-3FC0-47E3-A1CB-C4FC18B4EE18}" srcId="{1D43FB66-A5B7-4434-B80F-2E9F64F8BA44}" destId="{561F0404-F5E3-4F73-A41B-544D956FDF83}" srcOrd="0" destOrd="0" parTransId="{2D58B10E-5802-4233-AD19-147E2092D980}" sibTransId="{E75F8CB8-5E05-49E1-8039-B3B6F0BEF2D1}"/>
    <dgm:cxn modelId="{D892EE36-EAFC-4ECF-9D25-3F6E5CCEF9A4}" type="presOf" srcId="{69C9DB1C-119F-4A43-92CA-7BE0E796F69E}" destId="{54ED6866-334C-417A-94F3-CF3E0288BA35}" srcOrd="0" destOrd="3" presId="urn:microsoft.com/office/officeart/2005/8/layout/vList2"/>
    <dgm:cxn modelId="{D9F4F237-675B-4C36-9723-C2F59646C927}" type="presOf" srcId="{A3CC31F6-CF7C-47D9-8E66-0F9602C1EC75}" destId="{54ED6866-334C-417A-94F3-CF3E0288BA35}" srcOrd="0" destOrd="0" presId="urn:microsoft.com/office/officeart/2005/8/layout/vList2"/>
    <dgm:cxn modelId="{5653FA37-1353-467D-91A2-2E3517D9AE9D}" type="presOf" srcId="{1D43FB66-A5B7-4434-B80F-2E9F64F8BA44}" destId="{B3581FD0-9310-481A-A07A-96E6B59BF5A7}" srcOrd="0" destOrd="0" presId="urn:microsoft.com/office/officeart/2005/8/layout/vList2"/>
    <dgm:cxn modelId="{A9399A4D-E988-4C0E-AE19-DA38D5AE7349}" type="presOf" srcId="{A8AEDF90-B832-4F81-8B03-E3C954FB5C47}" destId="{3802F7C4-5191-4577-B069-EB1A4A60DA12}" srcOrd="0" destOrd="0" presId="urn:microsoft.com/office/officeart/2005/8/layout/vList2"/>
    <dgm:cxn modelId="{1B965F6E-2783-45AF-94B6-B859AC23921A}" type="presOf" srcId="{BBF68654-BEDF-4031-AFCF-60F94DECFBFC}" destId="{3153CFD1-377F-4490-B4CF-9A6AB8B852FA}" srcOrd="0" destOrd="0" presId="urn:microsoft.com/office/officeart/2005/8/layout/vList2"/>
    <dgm:cxn modelId="{91350D4F-3388-4097-91D6-C741264627C0}" srcId="{272EBB9A-C103-4CB3-84A3-201B3F32E4F3}" destId="{AF1618D9-2BE8-4E2D-8220-77CA9F439145}" srcOrd="2" destOrd="0" parTransId="{4392CD58-73FE-4DF8-846C-84E751E07D5C}" sibTransId="{1589B29B-84E4-4080-8D0E-68E986456E4A}"/>
    <dgm:cxn modelId="{FACA617D-8A7A-438F-8769-0102FB671F8B}" srcId="{A8AEDF90-B832-4F81-8B03-E3C954FB5C47}" destId="{1D43FB66-A5B7-4434-B80F-2E9F64F8BA44}" srcOrd="1" destOrd="0" parTransId="{B3FD8BD9-CD5F-4B08-8AD1-808EF7B20BA1}" sibTransId="{0239D1B2-DADB-43D8-A0E4-88F7AFB584B1}"/>
    <dgm:cxn modelId="{371AC67D-7E2C-45E5-AD8F-EE59C85C06E7}" type="presOf" srcId="{AF1618D9-2BE8-4E2D-8220-77CA9F439145}" destId="{54ED6866-334C-417A-94F3-CF3E0288BA35}" srcOrd="0" destOrd="2" presId="urn:microsoft.com/office/officeart/2005/8/layout/vList2"/>
    <dgm:cxn modelId="{FCD75E96-35B6-4BDA-9231-E568B240CDBF}" type="presOf" srcId="{149C1205-CA79-461E-A3D4-B8CBD3497E60}" destId="{54ED6866-334C-417A-94F3-CF3E0288BA35}" srcOrd="0" destOrd="1" presId="urn:microsoft.com/office/officeart/2005/8/layout/vList2"/>
    <dgm:cxn modelId="{1EFD7A9D-E6A0-4594-818D-17E97E5B91C1}" srcId="{272EBB9A-C103-4CB3-84A3-201B3F32E4F3}" destId="{149C1205-CA79-461E-A3D4-B8CBD3497E60}" srcOrd="1" destOrd="0" parTransId="{68DF23EE-BB44-423C-B44B-18AE032D02EF}" sibTransId="{58BC28F4-6F59-4935-AA07-5D0BFE011B63}"/>
    <dgm:cxn modelId="{42CA78A2-3081-496F-93C8-C26F79AC685E}" srcId="{A8AEDF90-B832-4F81-8B03-E3C954FB5C47}" destId="{272EBB9A-C103-4CB3-84A3-201B3F32E4F3}" srcOrd="0" destOrd="0" parTransId="{2B0BF9F5-8251-41BE-9303-996B20319472}" sibTransId="{74B9FA11-5277-46F1-8DF9-D4D4657470C0}"/>
    <dgm:cxn modelId="{DC57B5A9-6FC9-4790-BA94-A5F17E430D17}" type="presOf" srcId="{63F297D4-7FD3-405C-BA6C-B5F0A19600A7}" destId="{4B0462EE-B794-470C-AB11-47DE43A370B5}" srcOrd="0" destOrd="1" presId="urn:microsoft.com/office/officeart/2005/8/layout/vList2"/>
    <dgm:cxn modelId="{C88146B4-F9E1-41F1-8386-5A029A501461}" srcId="{A8AEDF90-B832-4F81-8B03-E3C954FB5C47}" destId="{BA09CCE4-14E1-44C6-BD64-DD86457BF8E4}" srcOrd="2" destOrd="0" parTransId="{6912A321-10CF-4C2F-8663-53CFFFB8B4C7}" sibTransId="{A4FA3B12-8975-4569-BABC-C9609651B469}"/>
    <dgm:cxn modelId="{898CF0C0-2F73-452A-891F-290C1A4FB31D}" type="presOf" srcId="{BA09CCE4-14E1-44C6-BD64-DD86457BF8E4}" destId="{A5F16F16-BDA8-40BC-8B57-3360BF303DF5}" srcOrd="0" destOrd="0" presId="urn:microsoft.com/office/officeart/2005/8/layout/vList2"/>
    <dgm:cxn modelId="{476B67C2-8A6C-4667-99E3-CBAC9E61D95B}" srcId="{272EBB9A-C103-4CB3-84A3-201B3F32E4F3}" destId="{A3CC31F6-CF7C-47D9-8E66-0F9602C1EC75}" srcOrd="0" destOrd="0" parTransId="{DFDAEE57-BE5F-450C-B1A2-1F99871F29C7}" sibTransId="{63637B3E-8B03-4515-AB2D-C81DB9F6AE75}"/>
    <dgm:cxn modelId="{91E41AE6-9A72-4D5A-9E53-C94C4FAEE3C6}" type="presOf" srcId="{561F0404-F5E3-4F73-A41B-544D956FDF83}" destId="{4B0462EE-B794-470C-AB11-47DE43A370B5}" srcOrd="0" destOrd="0" presId="urn:microsoft.com/office/officeart/2005/8/layout/vList2"/>
    <dgm:cxn modelId="{DA97F0E9-BBE7-46FE-B0CC-9E282D7DF38A}" srcId="{272EBB9A-C103-4CB3-84A3-201B3F32E4F3}" destId="{69C9DB1C-119F-4A43-92CA-7BE0E796F69E}" srcOrd="3" destOrd="0" parTransId="{252DD263-65B8-4AE3-B559-C8F007EAC55E}" sibTransId="{73374FF5-D6A9-4536-B0C7-31197A8F7D2F}"/>
    <dgm:cxn modelId="{A13BE7F3-D8F6-438B-B1E8-DF38EBA86521}" type="presOf" srcId="{272EBB9A-C103-4CB3-84A3-201B3F32E4F3}" destId="{1795C585-B0D9-4505-B87C-4445521CD41E}" srcOrd="0" destOrd="0" presId="urn:microsoft.com/office/officeart/2005/8/layout/vList2"/>
    <dgm:cxn modelId="{57712FF5-50EF-4CC6-AE81-4FBD60A58279}" type="presOf" srcId="{261697A5-2D96-4AC7-A27F-2FE90C25B8C6}" destId="{4B0462EE-B794-470C-AB11-47DE43A370B5}" srcOrd="0" destOrd="2" presId="urn:microsoft.com/office/officeart/2005/8/layout/vList2"/>
    <dgm:cxn modelId="{D4841A63-0449-4A67-A0DA-D201A4A08B89}" type="presParOf" srcId="{3802F7C4-5191-4577-B069-EB1A4A60DA12}" destId="{1795C585-B0D9-4505-B87C-4445521CD41E}" srcOrd="0" destOrd="0" presId="urn:microsoft.com/office/officeart/2005/8/layout/vList2"/>
    <dgm:cxn modelId="{63BBFDB5-2CC8-47D3-9F50-C930056A43D6}" type="presParOf" srcId="{3802F7C4-5191-4577-B069-EB1A4A60DA12}" destId="{54ED6866-334C-417A-94F3-CF3E0288BA35}" srcOrd="1" destOrd="0" presId="urn:microsoft.com/office/officeart/2005/8/layout/vList2"/>
    <dgm:cxn modelId="{38843D3E-3550-4A71-BF6F-CFA3E99A3A7B}" type="presParOf" srcId="{3802F7C4-5191-4577-B069-EB1A4A60DA12}" destId="{B3581FD0-9310-481A-A07A-96E6B59BF5A7}" srcOrd="2" destOrd="0" presId="urn:microsoft.com/office/officeart/2005/8/layout/vList2"/>
    <dgm:cxn modelId="{731AC4A3-C8A5-4824-8D39-7EA48810FE53}" type="presParOf" srcId="{3802F7C4-5191-4577-B069-EB1A4A60DA12}" destId="{4B0462EE-B794-470C-AB11-47DE43A370B5}" srcOrd="3" destOrd="0" presId="urn:microsoft.com/office/officeart/2005/8/layout/vList2"/>
    <dgm:cxn modelId="{CC7828CC-C9A4-499F-9383-FD2E5626D128}" type="presParOf" srcId="{3802F7C4-5191-4577-B069-EB1A4A60DA12}" destId="{A5F16F16-BDA8-40BC-8B57-3360BF303DF5}" srcOrd="4" destOrd="0" presId="urn:microsoft.com/office/officeart/2005/8/layout/vList2"/>
    <dgm:cxn modelId="{EAE68BDF-14D3-4590-955D-5566E9F9E260}" type="presParOf" srcId="{3802F7C4-5191-4577-B069-EB1A4A60DA12}" destId="{3153CFD1-377F-4490-B4CF-9A6AB8B852FA}"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37FA23B-85A5-2241-91F3-93BD3D9AB8B1}" type="doc">
      <dgm:prSet loTypeId="urn:microsoft.com/office/officeart/2005/8/layout/orgChart1" loCatId="hierarchy" qsTypeId="urn:microsoft.com/office/officeart/2005/8/quickstyle/simple1" qsCatId="simple" csTypeId="urn:microsoft.com/office/officeart/2005/8/colors/accent0_1" csCatId="mainScheme"/>
      <dgm:spPr/>
      <dgm:t>
        <a:bodyPr/>
        <a:lstStyle/>
        <a:p>
          <a:endParaRPr lang="ru-RU"/>
        </a:p>
      </dgm:t>
    </dgm:pt>
    <dgm:pt modelId="{6C5884A0-4367-D440-820B-E25740987A78}">
      <dgm:prSet/>
      <dgm:spPr/>
      <dgm:t>
        <a:bodyPr/>
        <a:lstStyle/>
        <a:p>
          <a:r>
            <a:rPr lang="ru-RU"/>
            <a:t>Вода</a:t>
          </a:r>
        </a:p>
      </dgm:t>
    </dgm:pt>
    <dgm:pt modelId="{B9032577-CA7B-5347-8119-00D39F34483B}" type="parTrans" cxnId="{3C62A357-A74B-704E-BB8B-E40ED24D8F2D}">
      <dgm:prSet/>
      <dgm:spPr/>
      <dgm:t>
        <a:bodyPr/>
        <a:lstStyle/>
        <a:p>
          <a:endParaRPr lang="ru-RU"/>
        </a:p>
      </dgm:t>
    </dgm:pt>
    <dgm:pt modelId="{7FBB82F4-43F6-A94C-B6C2-D7F364BD81ED}" type="sibTrans" cxnId="{3C62A357-A74B-704E-BB8B-E40ED24D8F2D}">
      <dgm:prSet/>
      <dgm:spPr/>
      <dgm:t>
        <a:bodyPr/>
        <a:lstStyle/>
        <a:p>
          <a:endParaRPr lang="ru-RU"/>
        </a:p>
      </dgm:t>
    </dgm:pt>
    <dgm:pt modelId="{0F81263E-880B-5B43-A16A-F94EEB87FF9D}">
      <dgm:prSet/>
      <dgm:spPr/>
      <dgm:t>
        <a:bodyPr/>
        <a:lstStyle/>
        <a:p>
          <a:r>
            <a:rPr lang="ru-RU"/>
            <a:t>Электроэнергия </a:t>
          </a:r>
        </a:p>
      </dgm:t>
    </dgm:pt>
    <dgm:pt modelId="{D4B75078-C3D1-A647-9557-15D0D10659A2}" type="parTrans" cxnId="{E647348D-CC0B-D848-9E10-DC3D234FF64E}">
      <dgm:prSet/>
      <dgm:spPr/>
      <dgm:t>
        <a:bodyPr/>
        <a:lstStyle/>
        <a:p>
          <a:endParaRPr lang="ru-RU"/>
        </a:p>
      </dgm:t>
    </dgm:pt>
    <dgm:pt modelId="{0AE19679-CE07-AB4A-884B-2ADBD20EF818}" type="sibTrans" cxnId="{E647348D-CC0B-D848-9E10-DC3D234FF64E}">
      <dgm:prSet/>
      <dgm:spPr/>
      <dgm:t>
        <a:bodyPr/>
        <a:lstStyle/>
        <a:p>
          <a:endParaRPr lang="ru-RU"/>
        </a:p>
      </dgm:t>
    </dgm:pt>
    <dgm:pt modelId="{0E1EFB20-B2A4-8945-819A-5746895EF7AF}">
      <dgm:prSet/>
      <dgm:spPr/>
      <dgm:t>
        <a:bodyPr/>
        <a:lstStyle/>
        <a:p>
          <a:r>
            <a:rPr lang="ru-RU"/>
            <a:t>Топливо</a:t>
          </a:r>
        </a:p>
      </dgm:t>
    </dgm:pt>
    <dgm:pt modelId="{09ED5B76-6CC0-8343-B95A-6102CDE2E10F}" type="parTrans" cxnId="{2EC52BE7-329D-A640-A2D2-C77AE2B18958}">
      <dgm:prSet/>
      <dgm:spPr/>
      <dgm:t>
        <a:bodyPr/>
        <a:lstStyle/>
        <a:p>
          <a:endParaRPr lang="ru-RU"/>
        </a:p>
      </dgm:t>
    </dgm:pt>
    <dgm:pt modelId="{D872212C-653C-FE48-89CC-0FD5366F971B}" type="sibTrans" cxnId="{2EC52BE7-329D-A640-A2D2-C77AE2B18958}">
      <dgm:prSet/>
      <dgm:spPr/>
      <dgm:t>
        <a:bodyPr/>
        <a:lstStyle/>
        <a:p>
          <a:endParaRPr lang="ru-RU"/>
        </a:p>
      </dgm:t>
    </dgm:pt>
    <dgm:pt modelId="{57461D6A-6EA8-8549-BEAC-C87905EFBDFE}" type="pres">
      <dgm:prSet presAssocID="{B37FA23B-85A5-2241-91F3-93BD3D9AB8B1}" presName="hierChild1" presStyleCnt="0">
        <dgm:presLayoutVars>
          <dgm:orgChart val="1"/>
          <dgm:chPref val="1"/>
          <dgm:dir/>
          <dgm:animOne val="branch"/>
          <dgm:animLvl val="lvl"/>
          <dgm:resizeHandles/>
        </dgm:presLayoutVars>
      </dgm:prSet>
      <dgm:spPr/>
    </dgm:pt>
    <dgm:pt modelId="{C7AD87C7-B595-CA46-9CF9-B8C289E80283}" type="pres">
      <dgm:prSet presAssocID="{6C5884A0-4367-D440-820B-E25740987A78}" presName="hierRoot1" presStyleCnt="0">
        <dgm:presLayoutVars>
          <dgm:hierBranch val="init"/>
        </dgm:presLayoutVars>
      </dgm:prSet>
      <dgm:spPr/>
    </dgm:pt>
    <dgm:pt modelId="{E946EA3E-1786-554C-BDC5-2BFF38DC2655}" type="pres">
      <dgm:prSet presAssocID="{6C5884A0-4367-D440-820B-E25740987A78}" presName="rootComposite1" presStyleCnt="0"/>
      <dgm:spPr/>
    </dgm:pt>
    <dgm:pt modelId="{AB29AB0A-4A8D-0548-806E-1FC07DCB7D84}" type="pres">
      <dgm:prSet presAssocID="{6C5884A0-4367-D440-820B-E25740987A78}" presName="rootText1" presStyleLbl="node0" presStyleIdx="0" presStyleCnt="3">
        <dgm:presLayoutVars>
          <dgm:chPref val="3"/>
        </dgm:presLayoutVars>
      </dgm:prSet>
      <dgm:spPr/>
    </dgm:pt>
    <dgm:pt modelId="{50934C35-A7E5-5D4A-B077-6E0DE3666BF2}" type="pres">
      <dgm:prSet presAssocID="{6C5884A0-4367-D440-820B-E25740987A78}" presName="rootConnector1" presStyleLbl="node1" presStyleIdx="0" presStyleCnt="0"/>
      <dgm:spPr/>
    </dgm:pt>
    <dgm:pt modelId="{B7EA9419-F133-0041-A5BB-73E60D42FE07}" type="pres">
      <dgm:prSet presAssocID="{6C5884A0-4367-D440-820B-E25740987A78}" presName="hierChild2" presStyleCnt="0"/>
      <dgm:spPr/>
    </dgm:pt>
    <dgm:pt modelId="{65FDF413-533C-BF4B-ACCC-722F880EA228}" type="pres">
      <dgm:prSet presAssocID="{6C5884A0-4367-D440-820B-E25740987A78}" presName="hierChild3" presStyleCnt="0"/>
      <dgm:spPr/>
    </dgm:pt>
    <dgm:pt modelId="{926C6000-7DBC-CB43-8D0D-404F64076F5D}" type="pres">
      <dgm:prSet presAssocID="{0F81263E-880B-5B43-A16A-F94EEB87FF9D}" presName="hierRoot1" presStyleCnt="0">
        <dgm:presLayoutVars>
          <dgm:hierBranch val="init"/>
        </dgm:presLayoutVars>
      </dgm:prSet>
      <dgm:spPr/>
    </dgm:pt>
    <dgm:pt modelId="{C590DCC3-E1C9-8948-8A98-4540C3099795}" type="pres">
      <dgm:prSet presAssocID="{0F81263E-880B-5B43-A16A-F94EEB87FF9D}" presName="rootComposite1" presStyleCnt="0"/>
      <dgm:spPr/>
    </dgm:pt>
    <dgm:pt modelId="{FAE78636-6256-D949-A691-0824179E76BD}" type="pres">
      <dgm:prSet presAssocID="{0F81263E-880B-5B43-A16A-F94EEB87FF9D}" presName="rootText1" presStyleLbl="node0" presStyleIdx="1" presStyleCnt="3">
        <dgm:presLayoutVars>
          <dgm:chPref val="3"/>
        </dgm:presLayoutVars>
      </dgm:prSet>
      <dgm:spPr/>
    </dgm:pt>
    <dgm:pt modelId="{FF3ECAC6-A463-8B43-9611-8E3D7511CEF2}" type="pres">
      <dgm:prSet presAssocID="{0F81263E-880B-5B43-A16A-F94EEB87FF9D}" presName="rootConnector1" presStyleLbl="node1" presStyleIdx="0" presStyleCnt="0"/>
      <dgm:spPr/>
    </dgm:pt>
    <dgm:pt modelId="{303AF29F-5810-BC4D-9EF6-5D90C4E52E1D}" type="pres">
      <dgm:prSet presAssocID="{0F81263E-880B-5B43-A16A-F94EEB87FF9D}" presName="hierChild2" presStyleCnt="0"/>
      <dgm:spPr/>
    </dgm:pt>
    <dgm:pt modelId="{01CA228E-2606-C549-B10D-114C7B6E3A0C}" type="pres">
      <dgm:prSet presAssocID="{0F81263E-880B-5B43-A16A-F94EEB87FF9D}" presName="hierChild3" presStyleCnt="0"/>
      <dgm:spPr/>
    </dgm:pt>
    <dgm:pt modelId="{C55D771A-E808-1B4E-B64B-ADEDD953E189}" type="pres">
      <dgm:prSet presAssocID="{0E1EFB20-B2A4-8945-819A-5746895EF7AF}" presName="hierRoot1" presStyleCnt="0">
        <dgm:presLayoutVars>
          <dgm:hierBranch val="init"/>
        </dgm:presLayoutVars>
      </dgm:prSet>
      <dgm:spPr/>
    </dgm:pt>
    <dgm:pt modelId="{0386D4BD-099E-6243-BD0E-DE657B63D9E0}" type="pres">
      <dgm:prSet presAssocID="{0E1EFB20-B2A4-8945-819A-5746895EF7AF}" presName="rootComposite1" presStyleCnt="0"/>
      <dgm:spPr/>
    </dgm:pt>
    <dgm:pt modelId="{A6335542-E921-B643-80CB-C1CAE6C02780}" type="pres">
      <dgm:prSet presAssocID="{0E1EFB20-B2A4-8945-819A-5746895EF7AF}" presName="rootText1" presStyleLbl="node0" presStyleIdx="2" presStyleCnt="3">
        <dgm:presLayoutVars>
          <dgm:chPref val="3"/>
        </dgm:presLayoutVars>
      </dgm:prSet>
      <dgm:spPr/>
    </dgm:pt>
    <dgm:pt modelId="{620DAE5B-28DB-134C-90DF-11F94CFCBD32}" type="pres">
      <dgm:prSet presAssocID="{0E1EFB20-B2A4-8945-819A-5746895EF7AF}" presName="rootConnector1" presStyleLbl="node1" presStyleIdx="0" presStyleCnt="0"/>
      <dgm:spPr/>
    </dgm:pt>
    <dgm:pt modelId="{6ACC0750-9A93-E54F-95FA-7AF63300D3DC}" type="pres">
      <dgm:prSet presAssocID="{0E1EFB20-B2A4-8945-819A-5746895EF7AF}" presName="hierChild2" presStyleCnt="0"/>
      <dgm:spPr/>
    </dgm:pt>
    <dgm:pt modelId="{764E116C-EE75-AE4B-B1B4-69EA3E3FEEF0}" type="pres">
      <dgm:prSet presAssocID="{0E1EFB20-B2A4-8945-819A-5746895EF7AF}" presName="hierChild3" presStyleCnt="0"/>
      <dgm:spPr/>
    </dgm:pt>
  </dgm:ptLst>
  <dgm:cxnLst>
    <dgm:cxn modelId="{FC331F11-3A69-BD4A-B621-D9289C4765AE}" type="presOf" srcId="{0E1EFB20-B2A4-8945-819A-5746895EF7AF}" destId="{620DAE5B-28DB-134C-90DF-11F94CFCBD32}" srcOrd="1" destOrd="0" presId="urn:microsoft.com/office/officeart/2005/8/layout/orgChart1"/>
    <dgm:cxn modelId="{460A1A5E-A369-A24E-A7A2-6B5DD0A91BBB}" type="presOf" srcId="{6C5884A0-4367-D440-820B-E25740987A78}" destId="{50934C35-A7E5-5D4A-B077-6E0DE3666BF2}" srcOrd="1" destOrd="0" presId="urn:microsoft.com/office/officeart/2005/8/layout/orgChart1"/>
    <dgm:cxn modelId="{48CABE6B-FCE5-D144-A390-CBD4ED24C03F}" type="presOf" srcId="{0E1EFB20-B2A4-8945-819A-5746895EF7AF}" destId="{A6335542-E921-B643-80CB-C1CAE6C02780}" srcOrd="0" destOrd="0" presId="urn:microsoft.com/office/officeart/2005/8/layout/orgChart1"/>
    <dgm:cxn modelId="{D16C9376-DBE2-2747-9F09-3C852C25A104}" type="presOf" srcId="{0F81263E-880B-5B43-A16A-F94EEB87FF9D}" destId="{FF3ECAC6-A463-8B43-9611-8E3D7511CEF2}" srcOrd="1" destOrd="0" presId="urn:microsoft.com/office/officeart/2005/8/layout/orgChart1"/>
    <dgm:cxn modelId="{3C62A357-A74B-704E-BB8B-E40ED24D8F2D}" srcId="{B37FA23B-85A5-2241-91F3-93BD3D9AB8B1}" destId="{6C5884A0-4367-D440-820B-E25740987A78}" srcOrd="0" destOrd="0" parTransId="{B9032577-CA7B-5347-8119-00D39F34483B}" sibTransId="{7FBB82F4-43F6-A94C-B6C2-D7F364BD81ED}"/>
    <dgm:cxn modelId="{E647348D-CC0B-D848-9E10-DC3D234FF64E}" srcId="{B37FA23B-85A5-2241-91F3-93BD3D9AB8B1}" destId="{0F81263E-880B-5B43-A16A-F94EEB87FF9D}" srcOrd="1" destOrd="0" parTransId="{D4B75078-C3D1-A647-9557-15D0D10659A2}" sibTransId="{0AE19679-CE07-AB4A-884B-2ADBD20EF818}"/>
    <dgm:cxn modelId="{F29CB68F-0D3F-C042-A7C6-529CD9495434}" type="presOf" srcId="{B37FA23B-85A5-2241-91F3-93BD3D9AB8B1}" destId="{57461D6A-6EA8-8549-BEAC-C87905EFBDFE}" srcOrd="0" destOrd="0" presId="urn:microsoft.com/office/officeart/2005/8/layout/orgChart1"/>
    <dgm:cxn modelId="{650B37A7-EF7B-7C44-8BFE-6DE237A4640D}" type="presOf" srcId="{6C5884A0-4367-D440-820B-E25740987A78}" destId="{AB29AB0A-4A8D-0548-806E-1FC07DCB7D84}" srcOrd="0" destOrd="0" presId="urn:microsoft.com/office/officeart/2005/8/layout/orgChart1"/>
    <dgm:cxn modelId="{2EC52BE7-329D-A640-A2D2-C77AE2B18958}" srcId="{B37FA23B-85A5-2241-91F3-93BD3D9AB8B1}" destId="{0E1EFB20-B2A4-8945-819A-5746895EF7AF}" srcOrd="2" destOrd="0" parTransId="{09ED5B76-6CC0-8343-B95A-6102CDE2E10F}" sibTransId="{D872212C-653C-FE48-89CC-0FD5366F971B}"/>
    <dgm:cxn modelId="{CD5281EF-6B99-4343-BC8F-A911CBB22DD5}" type="presOf" srcId="{0F81263E-880B-5B43-A16A-F94EEB87FF9D}" destId="{FAE78636-6256-D949-A691-0824179E76BD}" srcOrd="0" destOrd="0" presId="urn:microsoft.com/office/officeart/2005/8/layout/orgChart1"/>
    <dgm:cxn modelId="{5CBE6ECA-6E4A-2B45-8283-1699E7D24A2B}" type="presParOf" srcId="{57461D6A-6EA8-8549-BEAC-C87905EFBDFE}" destId="{C7AD87C7-B595-CA46-9CF9-B8C289E80283}" srcOrd="0" destOrd="0" presId="urn:microsoft.com/office/officeart/2005/8/layout/orgChart1"/>
    <dgm:cxn modelId="{AAEBE5B0-E331-3A42-A376-D19B7B5D5B55}" type="presParOf" srcId="{C7AD87C7-B595-CA46-9CF9-B8C289E80283}" destId="{E946EA3E-1786-554C-BDC5-2BFF38DC2655}" srcOrd="0" destOrd="0" presId="urn:microsoft.com/office/officeart/2005/8/layout/orgChart1"/>
    <dgm:cxn modelId="{6AF95F54-6807-B34D-8723-DAD826511E99}" type="presParOf" srcId="{E946EA3E-1786-554C-BDC5-2BFF38DC2655}" destId="{AB29AB0A-4A8D-0548-806E-1FC07DCB7D84}" srcOrd="0" destOrd="0" presId="urn:microsoft.com/office/officeart/2005/8/layout/orgChart1"/>
    <dgm:cxn modelId="{A4FA3E98-1219-8141-8FDD-89B0EFEC2671}" type="presParOf" srcId="{E946EA3E-1786-554C-BDC5-2BFF38DC2655}" destId="{50934C35-A7E5-5D4A-B077-6E0DE3666BF2}" srcOrd="1" destOrd="0" presId="urn:microsoft.com/office/officeart/2005/8/layout/orgChart1"/>
    <dgm:cxn modelId="{AD0755DA-D10A-8048-A70B-81F082E06ACA}" type="presParOf" srcId="{C7AD87C7-B595-CA46-9CF9-B8C289E80283}" destId="{B7EA9419-F133-0041-A5BB-73E60D42FE07}" srcOrd="1" destOrd="0" presId="urn:microsoft.com/office/officeart/2005/8/layout/orgChart1"/>
    <dgm:cxn modelId="{F312B95A-0D40-9141-A8E1-01B6A581D0BA}" type="presParOf" srcId="{C7AD87C7-B595-CA46-9CF9-B8C289E80283}" destId="{65FDF413-533C-BF4B-ACCC-722F880EA228}" srcOrd="2" destOrd="0" presId="urn:microsoft.com/office/officeart/2005/8/layout/orgChart1"/>
    <dgm:cxn modelId="{BEF0B0DF-DC0F-DB49-B2A5-F96A2BAC9D3C}" type="presParOf" srcId="{57461D6A-6EA8-8549-BEAC-C87905EFBDFE}" destId="{926C6000-7DBC-CB43-8D0D-404F64076F5D}" srcOrd="1" destOrd="0" presId="urn:microsoft.com/office/officeart/2005/8/layout/orgChart1"/>
    <dgm:cxn modelId="{1DC15D96-77A2-9440-81A0-2A5DC8AABC9A}" type="presParOf" srcId="{926C6000-7DBC-CB43-8D0D-404F64076F5D}" destId="{C590DCC3-E1C9-8948-8A98-4540C3099795}" srcOrd="0" destOrd="0" presId="urn:microsoft.com/office/officeart/2005/8/layout/orgChart1"/>
    <dgm:cxn modelId="{C09A639D-607C-A840-A7A4-29394352D120}" type="presParOf" srcId="{C590DCC3-E1C9-8948-8A98-4540C3099795}" destId="{FAE78636-6256-D949-A691-0824179E76BD}" srcOrd="0" destOrd="0" presId="urn:microsoft.com/office/officeart/2005/8/layout/orgChart1"/>
    <dgm:cxn modelId="{6073BB22-C0FF-BC4B-AF41-016DCF7887C8}" type="presParOf" srcId="{C590DCC3-E1C9-8948-8A98-4540C3099795}" destId="{FF3ECAC6-A463-8B43-9611-8E3D7511CEF2}" srcOrd="1" destOrd="0" presId="urn:microsoft.com/office/officeart/2005/8/layout/orgChart1"/>
    <dgm:cxn modelId="{BB015C6C-EB44-7145-97D8-E01445780B13}" type="presParOf" srcId="{926C6000-7DBC-CB43-8D0D-404F64076F5D}" destId="{303AF29F-5810-BC4D-9EF6-5D90C4E52E1D}" srcOrd="1" destOrd="0" presId="urn:microsoft.com/office/officeart/2005/8/layout/orgChart1"/>
    <dgm:cxn modelId="{8EE18CAE-8A8F-474C-96D1-4DCA9AB6982A}" type="presParOf" srcId="{926C6000-7DBC-CB43-8D0D-404F64076F5D}" destId="{01CA228E-2606-C549-B10D-114C7B6E3A0C}" srcOrd="2" destOrd="0" presId="urn:microsoft.com/office/officeart/2005/8/layout/orgChart1"/>
    <dgm:cxn modelId="{064AF918-421C-D44E-B9BE-1C8A9C0C398E}" type="presParOf" srcId="{57461D6A-6EA8-8549-BEAC-C87905EFBDFE}" destId="{C55D771A-E808-1B4E-B64B-ADEDD953E189}" srcOrd="2" destOrd="0" presId="urn:microsoft.com/office/officeart/2005/8/layout/orgChart1"/>
    <dgm:cxn modelId="{2F3DDF7C-3B23-744F-9F01-823AC04AE3E8}" type="presParOf" srcId="{C55D771A-E808-1B4E-B64B-ADEDD953E189}" destId="{0386D4BD-099E-6243-BD0E-DE657B63D9E0}" srcOrd="0" destOrd="0" presId="urn:microsoft.com/office/officeart/2005/8/layout/orgChart1"/>
    <dgm:cxn modelId="{CD6E6D92-B905-8740-BAAA-605D71CBED8B}" type="presParOf" srcId="{0386D4BD-099E-6243-BD0E-DE657B63D9E0}" destId="{A6335542-E921-B643-80CB-C1CAE6C02780}" srcOrd="0" destOrd="0" presId="urn:microsoft.com/office/officeart/2005/8/layout/orgChart1"/>
    <dgm:cxn modelId="{B10D5632-0A69-AB43-A234-39940D4BD796}" type="presParOf" srcId="{0386D4BD-099E-6243-BD0E-DE657B63D9E0}" destId="{620DAE5B-28DB-134C-90DF-11F94CFCBD32}" srcOrd="1" destOrd="0" presId="urn:microsoft.com/office/officeart/2005/8/layout/orgChart1"/>
    <dgm:cxn modelId="{B83B5EBA-3E4D-B647-A3BB-D1C7FDBE1695}" type="presParOf" srcId="{C55D771A-E808-1B4E-B64B-ADEDD953E189}" destId="{6ACC0750-9A93-E54F-95FA-7AF63300D3DC}" srcOrd="1" destOrd="0" presId="urn:microsoft.com/office/officeart/2005/8/layout/orgChart1"/>
    <dgm:cxn modelId="{8DBD75A0-875E-0845-8CB5-76EAD78086B2}" type="presParOf" srcId="{C55D771A-E808-1B4E-B64B-ADEDD953E189}" destId="{764E116C-EE75-AE4B-B1B4-69EA3E3FEEF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640257F-BC57-8745-A1FF-D5CEAB0D24E4}" type="doc">
      <dgm:prSet loTypeId="urn:microsoft.com/office/officeart/2005/8/layout/orgChart1" loCatId="hierarchy" qsTypeId="urn:microsoft.com/office/officeart/2005/8/quickstyle/simple1" qsCatId="simple" csTypeId="urn:microsoft.com/office/officeart/2005/8/colors/accent0_1" csCatId="mainScheme"/>
      <dgm:spPr/>
      <dgm:t>
        <a:bodyPr/>
        <a:lstStyle/>
        <a:p>
          <a:endParaRPr lang="ru-RU"/>
        </a:p>
      </dgm:t>
    </dgm:pt>
    <dgm:pt modelId="{A585A871-1897-0642-A22F-EEAEAFB70965}">
      <dgm:prSet/>
      <dgm:spPr/>
      <dgm:t>
        <a:bodyPr/>
        <a:lstStyle/>
        <a:p>
          <a:r>
            <a:rPr lang="ru-RU"/>
            <a:t>Наличие управляющего персонала и квалифицированной рабочей силы</a:t>
          </a:r>
        </a:p>
      </dgm:t>
    </dgm:pt>
    <dgm:pt modelId="{23B84D1C-9A77-9B48-A2C6-630869D8AD93}" type="parTrans" cxnId="{2C33893D-A29F-CB4E-A4D1-BF7589657DDD}">
      <dgm:prSet/>
      <dgm:spPr/>
      <dgm:t>
        <a:bodyPr/>
        <a:lstStyle/>
        <a:p>
          <a:endParaRPr lang="ru-RU"/>
        </a:p>
      </dgm:t>
    </dgm:pt>
    <dgm:pt modelId="{E06F10C4-B4F9-E747-BA34-B6C82C84066A}" type="sibTrans" cxnId="{2C33893D-A29F-CB4E-A4D1-BF7589657DDD}">
      <dgm:prSet/>
      <dgm:spPr/>
      <dgm:t>
        <a:bodyPr/>
        <a:lstStyle/>
        <a:p>
          <a:endParaRPr lang="ru-RU"/>
        </a:p>
      </dgm:t>
    </dgm:pt>
    <dgm:pt modelId="{1DE65729-3975-2D44-A003-329A21571840}">
      <dgm:prSet/>
      <dgm:spPr/>
      <dgm:t>
        <a:bodyPr/>
        <a:lstStyle/>
        <a:p>
          <a:r>
            <a:rPr lang="ru-RU"/>
            <a:t>Род профессий</a:t>
          </a:r>
        </a:p>
      </dgm:t>
    </dgm:pt>
    <dgm:pt modelId="{E61E5266-6F6E-C649-9DDC-904BEA4F1989}" type="parTrans" cxnId="{BDC4FBB4-B6F7-1F4E-9D95-8472E70A4E70}">
      <dgm:prSet/>
      <dgm:spPr/>
      <dgm:t>
        <a:bodyPr/>
        <a:lstStyle/>
        <a:p>
          <a:endParaRPr lang="ru-RU"/>
        </a:p>
      </dgm:t>
    </dgm:pt>
    <dgm:pt modelId="{2F1ABCB2-8EB5-A342-9E81-283832DF505D}" type="sibTrans" cxnId="{BDC4FBB4-B6F7-1F4E-9D95-8472E70A4E70}">
      <dgm:prSet/>
      <dgm:spPr/>
      <dgm:t>
        <a:bodyPr/>
        <a:lstStyle/>
        <a:p>
          <a:endParaRPr lang="ru-RU"/>
        </a:p>
      </dgm:t>
    </dgm:pt>
    <dgm:pt modelId="{B3F808BA-967F-5D41-A778-2AC82EC4FFDA}">
      <dgm:prSet/>
      <dgm:spPr/>
      <dgm:t>
        <a:bodyPr/>
        <a:lstStyle/>
        <a:p>
          <a:r>
            <a:rPr lang="ru-RU"/>
            <a:t>История трудовых ресурсов</a:t>
          </a:r>
        </a:p>
      </dgm:t>
    </dgm:pt>
    <dgm:pt modelId="{1F542325-43DA-B747-8C8D-A3E44B97A789}" type="parTrans" cxnId="{8E7C0053-8A7E-6141-9DFE-F5D049B943EC}">
      <dgm:prSet/>
      <dgm:spPr/>
      <dgm:t>
        <a:bodyPr/>
        <a:lstStyle/>
        <a:p>
          <a:endParaRPr lang="ru-RU"/>
        </a:p>
      </dgm:t>
    </dgm:pt>
    <dgm:pt modelId="{D0A2547D-CCE0-6F4E-A47A-16222FBAD759}" type="sibTrans" cxnId="{8E7C0053-8A7E-6141-9DFE-F5D049B943EC}">
      <dgm:prSet/>
      <dgm:spPr/>
      <dgm:t>
        <a:bodyPr/>
        <a:lstStyle/>
        <a:p>
          <a:endParaRPr lang="ru-RU"/>
        </a:p>
      </dgm:t>
    </dgm:pt>
    <dgm:pt modelId="{68AD5D7A-DC97-454C-9A9C-1A43E076A6D3}" type="pres">
      <dgm:prSet presAssocID="{C640257F-BC57-8745-A1FF-D5CEAB0D24E4}" presName="hierChild1" presStyleCnt="0">
        <dgm:presLayoutVars>
          <dgm:orgChart val="1"/>
          <dgm:chPref val="1"/>
          <dgm:dir/>
          <dgm:animOne val="branch"/>
          <dgm:animLvl val="lvl"/>
          <dgm:resizeHandles/>
        </dgm:presLayoutVars>
      </dgm:prSet>
      <dgm:spPr/>
    </dgm:pt>
    <dgm:pt modelId="{C162164A-C5C4-8A48-B648-324449D809C9}" type="pres">
      <dgm:prSet presAssocID="{A585A871-1897-0642-A22F-EEAEAFB70965}" presName="hierRoot1" presStyleCnt="0">
        <dgm:presLayoutVars>
          <dgm:hierBranch val="init"/>
        </dgm:presLayoutVars>
      </dgm:prSet>
      <dgm:spPr/>
    </dgm:pt>
    <dgm:pt modelId="{540CF1D3-7FD0-D54F-9061-4B46A54437E1}" type="pres">
      <dgm:prSet presAssocID="{A585A871-1897-0642-A22F-EEAEAFB70965}" presName="rootComposite1" presStyleCnt="0"/>
      <dgm:spPr/>
    </dgm:pt>
    <dgm:pt modelId="{33506196-2AB9-C84B-A872-2C7C7CDFE559}" type="pres">
      <dgm:prSet presAssocID="{A585A871-1897-0642-A22F-EEAEAFB70965}" presName="rootText1" presStyleLbl="node0" presStyleIdx="0" presStyleCnt="3">
        <dgm:presLayoutVars>
          <dgm:chPref val="3"/>
        </dgm:presLayoutVars>
      </dgm:prSet>
      <dgm:spPr/>
    </dgm:pt>
    <dgm:pt modelId="{1F20FBF9-AFA5-B641-A402-C7333A132BFF}" type="pres">
      <dgm:prSet presAssocID="{A585A871-1897-0642-A22F-EEAEAFB70965}" presName="rootConnector1" presStyleLbl="node1" presStyleIdx="0" presStyleCnt="0"/>
      <dgm:spPr/>
    </dgm:pt>
    <dgm:pt modelId="{8B02C903-6B6E-D748-9ABC-92C359202D26}" type="pres">
      <dgm:prSet presAssocID="{A585A871-1897-0642-A22F-EEAEAFB70965}" presName="hierChild2" presStyleCnt="0"/>
      <dgm:spPr/>
    </dgm:pt>
    <dgm:pt modelId="{54AEC3FD-67C4-C44A-8FDC-1277F9A76E77}" type="pres">
      <dgm:prSet presAssocID="{A585A871-1897-0642-A22F-EEAEAFB70965}" presName="hierChild3" presStyleCnt="0"/>
      <dgm:spPr/>
    </dgm:pt>
    <dgm:pt modelId="{F3C78115-CD97-934A-9454-AA509980A202}" type="pres">
      <dgm:prSet presAssocID="{1DE65729-3975-2D44-A003-329A21571840}" presName="hierRoot1" presStyleCnt="0">
        <dgm:presLayoutVars>
          <dgm:hierBranch val="init"/>
        </dgm:presLayoutVars>
      </dgm:prSet>
      <dgm:spPr/>
    </dgm:pt>
    <dgm:pt modelId="{731CCB1F-715C-384E-B0C9-91EFEBA2519B}" type="pres">
      <dgm:prSet presAssocID="{1DE65729-3975-2D44-A003-329A21571840}" presName="rootComposite1" presStyleCnt="0"/>
      <dgm:spPr/>
    </dgm:pt>
    <dgm:pt modelId="{D9688208-69D3-4B46-A92D-04C3EF3075FD}" type="pres">
      <dgm:prSet presAssocID="{1DE65729-3975-2D44-A003-329A21571840}" presName="rootText1" presStyleLbl="node0" presStyleIdx="1" presStyleCnt="3">
        <dgm:presLayoutVars>
          <dgm:chPref val="3"/>
        </dgm:presLayoutVars>
      </dgm:prSet>
      <dgm:spPr/>
    </dgm:pt>
    <dgm:pt modelId="{8DD1A1C5-7714-6443-8EEA-1F74928130FF}" type="pres">
      <dgm:prSet presAssocID="{1DE65729-3975-2D44-A003-329A21571840}" presName="rootConnector1" presStyleLbl="node1" presStyleIdx="0" presStyleCnt="0"/>
      <dgm:spPr/>
    </dgm:pt>
    <dgm:pt modelId="{E36AE961-9B5E-0A4A-898E-628097BFD330}" type="pres">
      <dgm:prSet presAssocID="{1DE65729-3975-2D44-A003-329A21571840}" presName="hierChild2" presStyleCnt="0"/>
      <dgm:spPr/>
    </dgm:pt>
    <dgm:pt modelId="{1724690A-4179-9A43-B9F6-97BE9CAF9F7C}" type="pres">
      <dgm:prSet presAssocID="{1DE65729-3975-2D44-A003-329A21571840}" presName="hierChild3" presStyleCnt="0"/>
      <dgm:spPr/>
    </dgm:pt>
    <dgm:pt modelId="{2E9DAA6C-C7B3-924B-9495-449BA68E4669}" type="pres">
      <dgm:prSet presAssocID="{B3F808BA-967F-5D41-A778-2AC82EC4FFDA}" presName="hierRoot1" presStyleCnt="0">
        <dgm:presLayoutVars>
          <dgm:hierBranch val="init"/>
        </dgm:presLayoutVars>
      </dgm:prSet>
      <dgm:spPr/>
    </dgm:pt>
    <dgm:pt modelId="{8692AA15-476E-C548-85C7-B22C2CAA6A91}" type="pres">
      <dgm:prSet presAssocID="{B3F808BA-967F-5D41-A778-2AC82EC4FFDA}" presName="rootComposite1" presStyleCnt="0"/>
      <dgm:spPr/>
    </dgm:pt>
    <dgm:pt modelId="{44122F25-8B58-854B-9872-D4EE7B5F46A2}" type="pres">
      <dgm:prSet presAssocID="{B3F808BA-967F-5D41-A778-2AC82EC4FFDA}" presName="rootText1" presStyleLbl="node0" presStyleIdx="2" presStyleCnt="3">
        <dgm:presLayoutVars>
          <dgm:chPref val="3"/>
        </dgm:presLayoutVars>
      </dgm:prSet>
      <dgm:spPr/>
    </dgm:pt>
    <dgm:pt modelId="{568E2261-58CE-9D43-BB96-1C685B95E51F}" type="pres">
      <dgm:prSet presAssocID="{B3F808BA-967F-5D41-A778-2AC82EC4FFDA}" presName="rootConnector1" presStyleLbl="node1" presStyleIdx="0" presStyleCnt="0"/>
      <dgm:spPr/>
    </dgm:pt>
    <dgm:pt modelId="{47BAFFFC-76CF-564C-9E61-B85C992DA83A}" type="pres">
      <dgm:prSet presAssocID="{B3F808BA-967F-5D41-A778-2AC82EC4FFDA}" presName="hierChild2" presStyleCnt="0"/>
      <dgm:spPr/>
    </dgm:pt>
    <dgm:pt modelId="{1681F731-90EA-994E-90C2-75D123B679A9}" type="pres">
      <dgm:prSet presAssocID="{B3F808BA-967F-5D41-A778-2AC82EC4FFDA}" presName="hierChild3" presStyleCnt="0"/>
      <dgm:spPr/>
    </dgm:pt>
  </dgm:ptLst>
  <dgm:cxnLst>
    <dgm:cxn modelId="{4BFD042A-D0C9-E647-A3E3-9484E880BA63}" type="presOf" srcId="{B3F808BA-967F-5D41-A778-2AC82EC4FFDA}" destId="{568E2261-58CE-9D43-BB96-1C685B95E51F}" srcOrd="1" destOrd="0" presId="urn:microsoft.com/office/officeart/2005/8/layout/orgChart1"/>
    <dgm:cxn modelId="{2C33893D-A29F-CB4E-A4D1-BF7589657DDD}" srcId="{C640257F-BC57-8745-A1FF-D5CEAB0D24E4}" destId="{A585A871-1897-0642-A22F-EEAEAFB70965}" srcOrd="0" destOrd="0" parTransId="{23B84D1C-9A77-9B48-A2C6-630869D8AD93}" sibTransId="{E06F10C4-B4F9-E747-BA34-B6C82C84066A}"/>
    <dgm:cxn modelId="{43F2A140-1482-AA4E-8DD2-93418B6482EA}" type="presOf" srcId="{A585A871-1897-0642-A22F-EEAEAFB70965}" destId="{33506196-2AB9-C84B-A872-2C7C7CDFE559}" srcOrd="0" destOrd="0" presId="urn:microsoft.com/office/officeart/2005/8/layout/orgChart1"/>
    <dgm:cxn modelId="{8E7C0053-8A7E-6141-9DFE-F5D049B943EC}" srcId="{C640257F-BC57-8745-A1FF-D5CEAB0D24E4}" destId="{B3F808BA-967F-5D41-A778-2AC82EC4FFDA}" srcOrd="2" destOrd="0" parTransId="{1F542325-43DA-B747-8C8D-A3E44B97A789}" sibTransId="{D0A2547D-CCE0-6F4E-A47A-16222FBAD759}"/>
    <dgm:cxn modelId="{242A0556-C334-6C43-B8B7-6E311DC26B41}" type="presOf" srcId="{1DE65729-3975-2D44-A003-329A21571840}" destId="{D9688208-69D3-4B46-A92D-04C3EF3075FD}" srcOrd="0" destOrd="0" presId="urn:microsoft.com/office/officeart/2005/8/layout/orgChart1"/>
    <dgm:cxn modelId="{849EEA82-A72E-A048-88F6-BC15368BAC3F}" type="presOf" srcId="{B3F808BA-967F-5D41-A778-2AC82EC4FFDA}" destId="{44122F25-8B58-854B-9872-D4EE7B5F46A2}" srcOrd="0" destOrd="0" presId="urn:microsoft.com/office/officeart/2005/8/layout/orgChart1"/>
    <dgm:cxn modelId="{BDC4FBB4-B6F7-1F4E-9D95-8472E70A4E70}" srcId="{C640257F-BC57-8745-A1FF-D5CEAB0D24E4}" destId="{1DE65729-3975-2D44-A003-329A21571840}" srcOrd="1" destOrd="0" parTransId="{E61E5266-6F6E-C649-9DDC-904BEA4F1989}" sibTransId="{2F1ABCB2-8EB5-A342-9E81-283832DF505D}"/>
    <dgm:cxn modelId="{7B5962CF-C0ED-C746-B627-746C0E95E015}" type="presOf" srcId="{A585A871-1897-0642-A22F-EEAEAFB70965}" destId="{1F20FBF9-AFA5-B641-A402-C7333A132BFF}" srcOrd="1" destOrd="0" presId="urn:microsoft.com/office/officeart/2005/8/layout/orgChart1"/>
    <dgm:cxn modelId="{E6ABD4DD-2988-BF47-8765-2638C09BB78C}" type="presOf" srcId="{C640257F-BC57-8745-A1FF-D5CEAB0D24E4}" destId="{68AD5D7A-DC97-454C-9A9C-1A43E076A6D3}" srcOrd="0" destOrd="0" presId="urn:microsoft.com/office/officeart/2005/8/layout/orgChart1"/>
    <dgm:cxn modelId="{78B961FA-2E97-EC4A-BE7B-6D5A218B6DD3}" type="presOf" srcId="{1DE65729-3975-2D44-A003-329A21571840}" destId="{8DD1A1C5-7714-6443-8EEA-1F74928130FF}" srcOrd="1" destOrd="0" presId="urn:microsoft.com/office/officeart/2005/8/layout/orgChart1"/>
    <dgm:cxn modelId="{16616111-F06F-5443-A523-5EB0A247A08C}" type="presParOf" srcId="{68AD5D7A-DC97-454C-9A9C-1A43E076A6D3}" destId="{C162164A-C5C4-8A48-B648-324449D809C9}" srcOrd="0" destOrd="0" presId="urn:microsoft.com/office/officeart/2005/8/layout/orgChart1"/>
    <dgm:cxn modelId="{C2426BA4-22F9-9040-9D45-D02663FB3B47}" type="presParOf" srcId="{C162164A-C5C4-8A48-B648-324449D809C9}" destId="{540CF1D3-7FD0-D54F-9061-4B46A54437E1}" srcOrd="0" destOrd="0" presId="urn:microsoft.com/office/officeart/2005/8/layout/orgChart1"/>
    <dgm:cxn modelId="{E0238A4B-7ACB-5A4C-967B-FDEF51E9DB1B}" type="presParOf" srcId="{540CF1D3-7FD0-D54F-9061-4B46A54437E1}" destId="{33506196-2AB9-C84B-A872-2C7C7CDFE559}" srcOrd="0" destOrd="0" presId="urn:microsoft.com/office/officeart/2005/8/layout/orgChart1"/>
    <dgm:cxn modelId="{F678C702-9C3B-3C49-9ACD-EDF8BA942B50}" type="presParOf" srcId="{540CF1D3-7FD0-D54F-9061-4B46A54437E1}" destId="{1F20FBF9-AFA5-B641-A402-C7333A132BFF}" srcOrd="1" destOrd="0" presId="urn:microsoft.com/office/officeart/2005/8/layout/orgChart1"/>
    <dgm:cxn modelId="{89F2B3C8-F312-9C42-B3C7-7C4E0B259E2F}" type="presParOf" srcId="{C162164A-C5C4-8A48-B648-324449D809C9}" destId="{8B02C903-6B6E-D748-9ABC-92C359202D26}" srcOrd="1" destOrd="0" presId="urn:microsoft.com/office/officeart/2005/8/layout/orgChart1"/>
    <dgm:cxn modelId="{421EE022-1607-F648-BF5E-B849CCDD0E8A}" type="presParOf" srcId="{C162164A-C5C4-8A48-B648-324449D809C9}" destId="{54AEC3FD-67C4-C44A-8FDC-1277F9A76E77}" srcOrd="2" destOrd="0" presId="urn:microsoft.com/office/officeart/2005/8/layout/orgChart1"/>
    <dgm:cxn modelId="{49751903-E631-DA45-8387-0531D608142E}" type="presParOf" srcId="{68AD5D7A-DC97-454C-9A9C-1A43E076A6D3}" destId="{F3C78115-CD97-934A-9454-AA509980A202}" srcOrd="1" destOrd="0" presId="urn:microsoft.com/office/officeart/2005/8/layout/orgChart1"/>
    <dgm:cxn modelId="{DF5D4E94-0076-8248-86FD-763C20ED00BA}" type="presParOf" srcId="{F3C78115-CD97-934A-9454-AA509980A202}" destId="{731CCB1F-715C-384E-B0C9-91EFEBA2519B}" srcOrd="0" destOrd="0" presId="urn:microsoft.com/office/officeart/2005/8/layout/orgChart1"/>
    <dgm:cxn modelId="{3F4B462D-AA33-8A4B-8E62-49C04E337521}" type="presParOf" srcId="{731CCB1F-715C-384E-B0C9-91EFEBA2519B}" destId="{D9688208-69D3-4B46-A92D-04C3EF3075FD}" srcOrd="0" destOrd="0" presId="urn:microsoft.com/office/officeart/2005/8/layout/orgChart1"/>
    <dgm:cxn modelId="{F6712069-3508-1045-B6ED-15862B08A15E}" type="presParOf" srcId="{731CCB1F-715C-384E-B0C9-91EFEBA2519B}" destId="{8DD1A1C5-7714-6443-8EEA-1F74928130FF}" srcOrd="1" destOrd="0" presId="urn:microsoft.com/office/officeart/2005/8/layout/orgChart1"/>
    <dgm:cxn modelId="{5F1963A3-491B-E249-BBAB-689E282BA3E1}" type="presParOf" srcId="{F3C78115-CD97-934A-9454-AA509980A202}" destId="{E36AE961-9B5E-0A4A-898E-628097BFD330}" srcOrd="1" destOrd="0" presId="urn:microsoft.com/office/officeart/2005/8/layout/orgChart1"/>
    <dgm:cxn modelId="{65C49F01-23EF-4B40-974C-922643AC1A08}" type="presParOf" srcId="{F3C78115-CD97-934A-9454-AA509980A202}" destId="{1724690A-4179-9A43-B9F6-97BE9CAF9F7C}" srcOrd="2" destOrd="0" presId="urn:microsoft.com/office/officeart/2005/8/layout/orgChart1"/>
    <dgm:cxn modelId="{1BC8462E-FFD0-5949-8696-66E6ED0AF343}" type="presParOf" srcId="{68AD5D7A-DC97-454C-9A9C-1A43E076A6D3}" destId="{2E9DAA6C-C7B3-924B-9495-449BA68E4669}" srcOrd="2" destOrd="0" presId="urn:microsoft.com/office/officeart/2005/8/layout/orgChart1"/>
    <dgm:cxn modelId="{E945D2F2-EB91-D543-8097-7F3A8B520410}" type="presParOf" srcId="{2E9DAA6C-C7B3-924B-9495-449BA68E4669}" destId="{8692AA15-476E-C548-85C7-B22C2CAA6A91}" srcOrd="0" destOrd="0" presId="urn:microsoft.com/office/officeart/2005/8/layout/orgChart1"/>
    <dgm:cxn modelId="{B151D5ED-0974-9344-AE0D-FF2E449DE085}" type="presParOf" srcId="{8692AA15-476E-C548-85C7-B22C2CAA6A91}" destId="{44122F25-8B58-854B-9872-D4EE7B5F46A2}" srcOrd="0" destOrd="0" presId="urn:microsoft.com/office/officeart/2005/8/layout/orgChart1"/>
    <dgm:cxn modelId="{EB5B9CC3-0D51-2E46-8130-A7C89C2F5224}" type="presParOf" srcId="{8692AA15-476E-C548-85C7-B22C2CAA6A91}" destId="{568E2261-58CE-9D43-BB96-1C685B95E51F}" srcOrd="1" destOrd="0" presId="urn:microsoft.com/office/officeart/2005/8/layout/orgChart1"/>
    <dgm:cxn modelId="{653BA4B3-23F3-5A4C-AD9E-01BAB3B6CEC6}" type="presParOf" srcId="{2E9DAA6C-C7B3-924B-9495-449BA68E4669}" destId="{47BAFFFC-76CF-564C-9E61-B85C992DA83A}" srcOrd="1" destOrd="0" presId="urn:microsoft.com/office/officeart/2005/8/layout/orgChart1"/>
    <dgm:cxn modelId="{E396BFF7-DCF0-C549-8920-A8782D0FEE6A}" type="presParOf" srcId="{2E9DAA6C-C7B3-924B-9495-449BA68E4669}" destId="{1681F731-90EA-994E-90C2-75D123B679A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0FE5958-3116-5C4B-8148-EA73F2C1D63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66ADC5B0-84B7-7E40-B62B-CA4839D31008}">
      <dgm:prSet/>
      <dgm:spPr/>
      <dgm:t>
        <a:bodyPr/>
        <a:lstStyle/>
        <a:p>
          <a:pPr algn="just"/>
          <a:r>
            <a:rPr lang="ru-RU" dirty="0"/>
            <a:t>Если при выборе месторасположения существенным фактором является стоимость транспортировки материалов от источников к альтернативным месторасположениям, то должна быть оценена возможность замены материалов и потребляемых ресурсов.</a:t>
          </a:r>
        </a:p>
      </dgm:t>
    </dgm:pt>
    <dgm:pt modelId="{A56EB127-652F-B246-9419-AE1355278222}" type="parTrans" cxnId="{A1AA1290-48CB-8342-8718-9BC17C634D67}">
      <dgm:prSet/>
      <dgm:spPr/>
      <dgm:t>
        <a:bodyPr/>
        <a:lstStyle/>
        <a:p>
          <a:endParaRPr lang="ru-RU"/>
        </a:p>
      </dgm:t>
    </dgm:pt>
    <dgm:pt modelId="{347FE96B-2D67-354F-B33C-E84A82AFEB3C}" type="sibTrans" cxnId="{A1AA1290-48CB-8342-8718-9BC17C634D67}">
      <dgm:prSet/>
      <dgm:spPr/>
      <dgm:t>
        <a:bodyPr/>
        <a:lstStyle/>
        <a:p>
          <a:endParaRPr lang="ru-RU"/>
        </a:p>
      </dgm:t>
    </dgm:pt>
    <dgm:pt modelId="{92285A3B-33D3-7545-B326-35F131B25728}">
      <dgm:prSet/>
      <dgm:spPr/>
      <dgm:t>
        <a:bodyPr/>
        <a:lstStyle/>
        <a:p>
          <a:pPr algn="just"/>
          <a:r>
            <a:rPr lang="ru-RU" dirty="0"/>
            <a:t>Для проектов, где полные издержки на проданную продукцию не слишком отличаются для альтернативных месторасположений, качественная оценка </a:t>
          </a:r>
          <a:r>
            <a:rPr lang="ru-RU" dirty="0" err="1"/>
            <a:t>социальноэкономических</a:t>
          </a:r>
          <a:r>
            <a:rPr lang="ru-RU" dirty="0"/>
            <a:t> факторов окружающей среды может иметь решающее значение для рекомендации относительно выбора месторасположения.</a:t>
          </a:r>
        </a:p>
      </dgm:t>
    </dgm:pt>
    <dgm:pt modelId="{D62B2FF0-BB20-A045-BA76-8A6E302129FC}" type="parTrans" cxnId="{9C53539C-BC94-524D-938B-23F4061CA70B}">
      <dgm:prSet/>
      <dgm:spPr/>
      <dgm:t>
        <a:bodyPr/>
        <a:lstStyle/>
        <a:p>
          <a:endParaRPr lang="ru-RU"/>
        </a:p>
      </dgm:t>
    </dgm:pt>
    <dgm:pt modelId="{409BE3D5-534E-E944-8CB0-822B8F888921}" type="sibTrans" cxnId="{9C53539C-BC94-524D-938B-23F4061CA70B}">
      <dgm:prSet/>
      <dgm:spPr/>
      <dgm:t>
        <a:bodyPr/>
        <a:lstStyle/>
        <a:p>
          <a:endParaRPr lang="ru-RU"/>
        </a:p>
      </dgm:t>
    </dgm:pt>
    <dgm:pt modelId="{86E5A010-3C2B-BC40-8ABE-764532F31538}" type="pres">
      <dgm:prSet presAssocID="{F0FE5958-3116-5C4B-8148-EA73F2C1D63F}" presName="vert0" presStyleCnt="0">
        <dgm:presLayoutVars>
          <dgm:dir/>
          <dgm:animOne val="branch"/>
          <dgm:animLvl val="lvl"/>
        </dgm:presLayoutVars>
      </dgm:prSet>
      <dgm:spPr/>
    </dgm:pt>
    <dgm:pt modelId="{F0415EB5-6CE5-2E44-9792-772D9AEEF81A}" type="pres">
      <dgm:prSet presAssocID="{66ADC5B0-84B7-7E40-B62B-CA4839D31008}" presName="thickLine" presStyleLbl="alignNode1" presStyleIdx="0" presStyleCnt="2"/>
      <dgm:spPr/>
    </dgm:pt>
    <dgm:pt modelId="{56D78041-515F-2E4C-A97A-C7EFFD1A1E84}" type="pres">
      <dgm:prSet presAssocID="{66ADC5B0-84B7-7E40-B62B-CA4839D31008}" presName="horz1" presStyleCnt="0"/>
      <dgm:spPr/>
    </dgm:pt>
    <dgm:pt modelId="{86AA017C-8A84-F443-B9E8-AE5332A68613}" type="pres">
      <dgm:prSet presAssocID="{66ADC5B0-84B7-7E40-B62B-CA4839D31008}" presName="tx1" presStyleLbl="revTx" presStyleIdx="0" presStyleCnt="2"/>
      <dgm:spPr/>
    </dgm:pt>
    <dgm:pt modelId="{6C93EFDF-1764-0C4E-A218-E161BFB76D38}" type="pres">
      <dgm:prSet presAssocID="{66ADC5B0-84B7-7E40-B62B-CA4839D31008}" presName="vert1" presStyleCnt="0"/>
      <dgm:spPr/>
    </dgm:pt>
    <dgm:pt modelId="{3DC290B2-2E06-A44F-B603-4D5CB343CF65}" type="pres">
      <dgm:prSet presAssocID="{92285A3B-33D3-7545-B326-35F131B25728}" presName="thickLine" presStyleLbl="alignNode1" presStyleIdx="1" presStyleCnt="2"/>
      <dgm:spPr/>
    </dgm:pt>
    <dgm:pt modelId="{2CB8D79C-37DC-9E4E-BDDD-4F4ED202FB3A}" type="pres">
      <dgm:prSet presAssocID="{92285A3B-33D3-7545-B326-35F131B25728}" presName="horz1" presStyleCnt="0"/>
      <dgm:spPr/>
    </dgm:pt>
    <dgm:pt modelId="{9C4CED82-F22D-E049-A87A-BE05EFFFE449}" type="pres">
      <dgm:prSet presAssocID="{92285A3B-33D3-7545-B326-35F131B25728}" presName="tx1" presStyleLbl="revTx" presStyleIdx="1" presStyleCnt="2"/>
      <dgm:spPr/>
    </dgm:pt>
    <dgm:pt modelId="{338F66AE-C09F-424B-96BF-130738D61BC6}" type="pres">
      <dgm:prSet presAssocID="{92285A3B-33D3-7545-B326-35F131B25728}" presName="vert1" presStyleCnt="0"/>
      <dgm:spPr/>
    </dgm:pt>
  </dgm:ptLst>
  <dgm:cxnLst>
    <dgm:cxn modelId="{848F1814-13BA-CD41-9C0B-D60B92D3633F}" type="presOf" srcId="{66ADC5B0-84B7-7E40-B62B-CA4839D31008}" destId="{86AA017C-8A84-F443-B9E8-AE5332A68613}" srcOrd="0" destOrd="0" presId="urn:microsoft.com/office/officeart/2008/layout/LinedList"/>
    <dgm:cxn modelId="{A1AA1290-48CB-8342-8718-9BC17C634D67}" srcId="{F0FE5958-3116-5C4B-8148-EA73F2C1D63F}" destId="{66ADC5B0-84B7-7E40-B62B-CA4839D31008}" srcOrd="0" destOrd="0" parTransId="{A56EB127-652F-B246-9419-AE1355278222}" sibTransId="{347FE96B-2D67-354F-B33C-E84A82AFEB3C}"/>
    <dgm:cxn modelId="{9C53539C-BC94-524D-938B-23F4061CA70B}" srcId="{F0FE5958-3116-5C4B-8148-EA73F2C1D63F}" destId="{92285A3B-33D3-7545-B326-35F131B25728}" srcOrd="1" destOrd="0" parTransId="{D62B2FF0-BB20-A045-BA76-8A6E302129FC}" sibTransId="{409BE3D5-534E-E944-8CB0-822B8F888921}"/>
    <dgm:cxn modelId="{B33B6CBB-B27C-E347-8F76-7162108F37D4}" type="presOf" srcId="{92285A3B-33D3-7545-B326-35F131B25728}" destId="{9C4CED82-F22D-E049-A87A-BE05EFFFE449}" srcOrd="0" destOrd="0" presId="urn:microsoft.com/office/officeart/2008/layout/LinedList"/>
    <dgm:cxn modelId="{A296E3C7-22F1-5249-AF6B-997D15FE239F}" type="presOf" srcId="{F0FE5958-3116-5C4B-8148-EA73F2C1D63F}" destId="{86E5A010-3C2B-BC40-8ABE-764532F31538}" srcOrd="0" destOrd="0" presId="urn:microsoft.com/office/officeart/2008/layout/LinedList"/>
    <dgm:cxn modelId="{98163639-4D5A-2140-A1BD-3F32A4B811AE}" type="presParOf" srcId="{86E5A010-3C2B-BC40-8ABE-764532F31538}" destId="{F0415EB5-6CE5-2E44-9792-772D9AEEF81A}" srcOrd="0" destOrd="0" presId="urn:microsoft.com/office/officeart/2008/layout/LinedList"/>
    <dgm:cxn modelId="{DECA57B5-FC8A-1B4B-B146-586FE0A88BBF}" type="presParOf" srcId="{86E5A010-3C2B-BC40-8ABE-764532F31538}" destId="{56D78041-515F-2E4C-A97A-C7EFFD1A1E84}" srcOrd="1" destOrd="0" presId="urn:microsoft.com/office/officeart/2008/layout/LinedList"/>
    <dgm:cxn modelId="{41D8A9A7-FA69-F547-86FC-60849EE31C55}" type="presParOf" srcId="{56D78041-515F-2E4C-A97A-C7EFFD1A1E84}" destId="{86AA017C-8A84-F443-B9E8-AE5332A68613}" srcOrd="0" destOrd="0" presId="urn:microsoft.com/office/officeart/2008/layout/LinedList"/>
    <dgm:cxn modelId="{13726F29-4092-FF4E-A3C0-5EB34ECCD1EB}" type="presParOf" srcId="{56D78041-515F-2E4C-A97A-C7EFFD1A1E84}" destId="{6C93EFDF-1764-0C4E-A218-E161BFB76D38}" srcOrd="1" destOrd="0" presId="urn:microsoft.com/office/officeart/2008/layout/LinedList"/>
    <dgm:cxn modelId="{C983958D-EAFE-A64E-8333-EFA21C70D808}" type="presParOf" srcId="{86E5A010-3C2B-BC40-8ABE-764532F31538}" destId="{3DC290B2-2E06-A44F-B603-4D5CB343CF65}" srcOrd="2" destOrd="0" presId="urn:microsoft.com/office/officeart/2008/layout/LinedList"/>
    <dgm:cxn modelId="{0B98E05E-5CF2-1548-A3CD-6E86941DB9FB}" type="presParOf" srcId="{86E5A010-3C2B-BC40-8ABE-764532F31538}" destId="{2CB8D79C-37DC-9E4E-BDDD-4F4ED202FB3A}" srcOrd="3" destOrd="0" presId="urn:microsoft.com/office/officeart/2008/layout/LinedList"/>
    <dgm:cxn modelId="{D786A715-C748-F94F-B6AA-68A9933B40B1}" type="presParOf" srcId="{2CB8D79C-37DC-9E4E-BDDD-4F4ED202FB3A}" destId="{9C4CED82-F22D-E049-A87A-BE05EFFFE449}" srcOrd="0" destOrd="0" presId="urn:microsoft.com/office/officeart/2008/layout/LinedList"/>
    <dgm:cxn modelId="{2B523094-AD2E-1548-B357-8BF52849B820}" type="presParOf" srcId="{2CB8D79C-37DC-9E4E-BDDD-4F4ED202FB3A}" destId="{338F66AE-C09F-424B-96BF-130738D61BC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9E64EB5-F1EB-174B-A2B8-C802C36C3180}"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ru-RU"/>
        </a:p>
      </dgm:t>
    </dgm:pt>
    <dgm:pt modelId="{F15B0F7B-CAE9-E142-9698-7FE6C61E9E49}">
      <dgm:prSet/>
      <dgm:spPr/>
      <dgm:t>
        <a:bodyPr/>
        <a:lstStyle/>
        <a:p>
          <a:r>
            <a:rPr lang="ru-RU"/>
            <a:t>Проекты, для которых требуется определенное сырье, по понятным причинам размещаются около его источника. </a:t>
          </a:r>
        </a:p>
      </dgm:t>
    </dgm:pt>
    <dgm:pt modelId="{2784959E-9CB8-1747-8E3E-5DE0837464F0}" type="parTrans" cxnId="{61B5D365-91E5-B547-809F-D081B2BAD364}">
      <dgm:prSet/>
      <dgm:spPr/>
      <dgm:t>
        <a:bodyPr/>
        <a:lstStyle/>
        <a:p>
          <a:endParaRPr lang="ru-RU"/>
        </a:p>
      </dgm:t>
    </dgm:pt>
    <dgm:pt modelId="{0B998B33-325D-6745-B625-E70F140B1374}" type="sibTrans" cxnId="{61B5D365-91E5-B547-809F-D081B2BAD364}">
      <dgm:prSet/>
      <dgm:spPr/>
      <dgm:t>
        <a:bodyPr/>
        <a:lstStyle/>
        <a:p>
          <a:endParaRPr lang="ru-RU"/>
        </a:p>
      </dgm:t>
    </dgm:pt>
    <dgm:pt modelId="{6346C103-1896-0840-9C9E-58B9F0BF4A6D}">
      <dgm:prSet/>
      <dgm:spPr/>
      <dgm:t>
        <a:bodyPr/>
        <a:lstStyle/>
        <a:p>
          <a:r>
            <a:rPr lang="ru-RU" b="1" dirty="0"/>
            <a:t>Вода, нефть, уголь, минералы, строевой лес, а также сельскохозяйственная продукция </a:t>
          </a:r>
          <a:r>
            <a:rPr lang="ru-RU" dirty="0"/>
            <a:t>и т.п. должны использоваться там, где имеются адекватные количественные, качественные и другие условия. </a:t>
          </a:r>
        </a:p>
      </dgm:t>
    </dgm:pt>
    <dgm:pt modelId="{0C679F8A-818A-D44C-BE82-9536F4C4C612}" type="parTrans" cxnId="{A2BA77E3-2DDF-1F45-BBDD-F3630D991EF2}">
      <dgm:prSet/>
      <dgm:spPr/>
      <dgm:t>
        <a:bodyPr/>
        <a:lstStyle/>
        <a:p>
          <a:endParaRPr lang="ru-RU"/>
        </a:p>
      </dgm:t>
    </dgm:pt>
    <dgm:pt modelId="{24201FDC-86F2-1548-8E56-0C6AA2EF454C}" type="sibTrans" cxnId="{A2BA77E3-2DDF-1F45-BBDD-F3630D991EF2}">
      <dgm:prSet/>
      <dgm:spPr/>
      <dgm:t>
        <a:bodyPr/>
        <a:lstStyle/>
        <a:p>
          <a:endParaRPr lang="ru-RU"/>
        </a:p>
      </dgm:t>
    </dgm:pt>
    <dgm:pt modelId="{D9544B62-BC43-3244-84F2-7EA6BB7CC5B2}">
      <dgm:prSet/>
      <dgm:spPr/>
      <dgm:t>
        <a:bodyPr/>
        <a:lstStyle/>
        <a:p>
          <a:r>
            <a:rPr lang="ru-RU"/>
            <a:t>Некоторые проекты могут реализовывать свою деятельность в более чем одном месторасположении (например, лесоповал и обработка древесины).</a:t>
          </a:r>
        </a:p>
      </dgm:t>
    </dgm:pt>
    <dgm:pt modelId="{AF2DF13E-63F2-C840-B91A-CF92DEF9A1A5}" type="parTrans" cxnId="{5F2561C3-12CE-4546-8537-DC9C25D099A6}">
      <dgm:prSet/>
      <dgm:spPr/>
      <dgm:t>
        <a:bodyPr/>
        <a:lstStyle/>
        <a:p>
          <a:endParaRPr lang="ru-RU"/>
        </a:p>
      </dgm:t>
    </dgm:pt>
    <dgm:pt modelId="{140C3731-AF8A-2D4C-8F16-7A2EA08B9098}" type="sibTrans" cxnId="{5F2561C3-12CE-4546-8537-DC9C25D099A6}">
      <dgm:prSet/>
      <dgm:spPr/>
      <dgm:t>
        <a:bodyPr/>
        <a:lstStyle/>
        <a:p>
          <a:endParaRPr lang="ru-RU"/>
        </a:p>
      </dgm:t>
    </dgm:pt>
    <dgm:pt modelId="{E9F91193-0F3D-0E4B-9E16-FA4D7702951E}" type="pres">
      <dgm:prSet presAssocID="{99E64EB5-F1EB-174B-A2B8-C802C36C3180}" presName="linear" presStyleCnt="0">
        <dgm:presLayoutVars>
          <dgm:animLvl val="lvl"/>
          <dgm:resizeHandles val="exact"/>
        </dgm:presLayoutVars>
      </dgm:prSet>
      <dgm:spPr/>
    </dgm:pt>
    <dgm:pt modelId="{BAB4D5D2-776C-3043-8FE7-14E6C78F2509}" type="pres">
      <dgm:prSet presAssocID="{F15B0F7B-CAE9-E142-9698-7FE6C61E9E49}" presName="parentText" presStyleLbl="node1" presStyleIdx="0" presStyleCnt="3">
        <dgm:presLayoutVars>
          <dgm:chMax val="0"/>
          <dgm:bulletEnabled val="1"/>
        </dgm:presLayoutVars>
      </dgm:prSet>
      <dgm:spPr/>
    </dgm:pt>
    <dgm:pt modelId="{250178B2-8919-294D-AE9E-6D46DC703D43}" type="pres">
      <dgm:prSet presAssocID="{0B998B33-325D-6745-B625-E70F140B1374}" presName="spacer" presStyleCnt="0"/>
      <dgm:spPr/>
    </dgm:pt>
    <dgm:pt modelId="{506CA1AF-6E4F-F548-9DCC-3153C2474BE6}" type="pres">
      <dgm:prSet presAssocID="{6346C103-1896-0840-9C9E-58B9F0BF4A6D}" presName="parentText" presStyleLbl="node1" presStyleIdx="1" presStyleCnt="3">
        <dgm:presLayoutVars>
          <dgm:chMax val="0"/>
          <dgm:bulletEnabled val="1"/>
        </dgm:presLayoutVars>
      </dgm:prSet>
      <dgm:spPr/>
    </dgm:pt>
    <dgm:pt modelId="{CECD5279-A6FC-A340-93A5-F9BB9CBB4FB5}" type="pres">
      <dgm:prSet presAssocID="{24201FDC-86F2-1548-8E56-0C6AA2EF454C}" presName="spacer" presStyleCnt="0"/>
      <dgm:spPr/>
    </dgm:pt>
    <dgm:pt modelId="{CF6D5E20-81ED-EE47-BE5D-34318A39D9AC}" type="pres">
      <dgm:prSet presAssocID="{D9544B62-BC43-3244-84F2-7EA6BB7CC5B2}" presName="parentText" presStyleLbl="node1" presStyleIdx="2" presStyleCnt="3">
        <dgm:presLayoutVars>
          <dgm:chMax val="0"/>
          <dgm:bulletEnabled val="1"/>
        </dgm:presLayoutVars>
      </dgm:prSet>
      <dgm:spPr/>
    </dgm:pt>
  </dgm:ptLst>
  <dgm:cxnLst>
    <dgm:cxn modelId="{74AF1503-776B-0F4A-A7AC-35BB5F23261D}" type="presOf" srcId="{D9544B62-BC43-3244-84F2-7EA6BB7CC5B2}" destId="{CF6D5E20-81ED-EE47-BE5D-34318A39D9AC}" srcOrd="0" destOrd="0" presId="urn:microsoft.com/office/officeart/2005/8/layout/vList2"/>
    <dgm:cxn modelId="{28A01B08-F312-6A44-9434-A9AB44F1C73B}" type="presOf" srcId="{99E64EB5-F1EB-174B-A2B8-C802C36C3180}" destId="{E9F91193-0F3D-0E4B-9E16-FA4D7702951E}" srcOrd="0" destOrd="0" presId="urn:microsoft.com/office/officeart/2005/8/layout/vList2"/>
    <dgm:cxn modelId="{B41EE011-CDC7-4A4F-8774-313D72B7F8AF}" type="presOf" srcId="{F15B0F7B-CAE9-E142-9698-7FE6C61E9E49}" destId="{BAB4D5D2-776C-3043-8FE7-14E6C78F2509}" srcOrd="0" destOrd="0" presId="urn:microsoft.com/office/officeart/2005/8/layout/vList2"/>
    <dgm:cxn modelId="{04FECE2D-FDCA-5B4E-8827-CF01431E963E}" type="presOf" srcId="{6346C103-1896-0840-9C9E-58B9F0BF4A6D}" destId="{506CA1AF-6E4F-F548-9DCC-3153C2474BE6}" srcOrd="0" destOrd="0" presId="urn:microsoft.com/office/officeart/2005/8/layout/vList2"/>
    <dgm:cxn modelId="{61B5D365-91E5-B547-809F-D081B2BAD364}" srcId="{99E64EB5-F1EB-174B-A2B8-C802C36C3180}" destId="{F15B0F7B-CAE9-E142-9698-7FE6C61E9E49}" srcOrd="0" destOrd="0" parTransId="{2784959E-9CB8-1747-8E3E-5DE0837464F0}" sibTransId="{0B998B33-325D-6745-B625-E70F140B1374}"/>
    <dgm:cxn modelId="{5F2561C3-12CE-4546-8537-DC9C25D099A6}" srcId="{99E64EB5-F1EB-174B-A2B8-C802C36C3180}" destId="{D9544B62-BC43-3244-84F2-7EA6BB7CC5B2}" srcOrd="2" destOrd="0" parTransId="{AF2DF13E-63F2-C840-B91A-CF92DEF9A1A5}" sibTransId="{140C3731-AF8A-2D4C-8F16-7A2EA08B9098}"/>
    <dgm:cxn modelId="{A2BA77E3-2DDF-1F45-BBDD-F3630D991EF2}" srcId="{99E64EB5-F1EB-174B-A2B8-C802C36C3180}" destId="{6346C103-1896-0840-9C9E-58B9F0BF4A6D}" srcOrd="1" destOrd="0" parTransId="{0C679F8A-818A-D44C-BE82-9536F4C4C612}" sibTransId="{24201FDC-86F2-1548-8E56-0C6AA2EF454C}"/>
    <dgm:cxn modelId="{BE724799-1A7F-5146-942F-B6BED7C3CDCD}" type="presParOf" srcId="{E9F91193-0F3D-0E4B-9E16-FA4D7702951E}" destId="{BAB4D5D2-776C-3043-8FE7-14E6C78F2509}" srcOrd="0" destOrd="0" presId="urn:microsoft.com/office/officeart/2005/8/layout/vList2"/>
    <dgm:cxn modelId="{0901D3F6-B0FB-E04C-8432-89529DA8A0B6}" type="presParOf" srcId="{E9F91193-0F3D-0E4B-9E16-FA4D7702951E}" destId="{250178B2-8919-294D-AE9E-6D46DC703D43}" srcOrd="1" destOrd="0" presId="urn:microsoft.com/office/officeart/2005/8/layout/vList2"/>
    <dgm:cxn modelId="{58D1F4C7-306C-7E4E-A99A-6FDD7FC5F5E2}" type="presParOf" srcId="{E9F91193-0F3D-0E4B-9E16-FA4D7702951E}" destId="{506CA1AF-6E4F-F548-9DCC-3153C2474BE6}" srcOrd="2" destOrd="0" presId="urn:microsoft.com/office/officeart/2005/8/layout/vList2"/>
    <dgm:cxn modelId="{D1CDC923-5FFA-A046-A862-41B8EF40E0DF}" type="presParOf" srcId="{E9F91193-0F3D-0E4B-9E16-FA4D7702951E}" destId="{CECD5279-A6FC-A340-93A5-F9BB9CBB4FB5}" srcOrd="3" destOrd="0" presId="urn:microsoft.com/office/officeart/2005/8/layout/vList2"/>
    <dgm:cxn modelId="{01E469CB-8DCF-7E4A-B66A-A275CC0824B3}" type="presParOf" srcId="{E9F91193-0F3D-0E4B-9E16-FA4D7702951E}" destId="{CF6D5E20-81ED-EE47-BE5D-34318A39D9A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26F935F-F8CA-B749-85ED-14D7FD361612}"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ru-RU"/>
        </a:p>
      </dgm:t>
    </dgm:pt>
    <dgm:pt modelId="{CA6E9B8B-2938-4846-9F71-6E20D269F1AA}">
      <dgm:prSet/>
      <dgm:spPr/>
      <dgm:t>
        <a:bodyPr/>
        <a:lstStyle/>
        <a:p>
          <a:r>
            <a:rPr lang="ru-RU"/>
            <a:t>• Производственные издержки, включая расходы на защиту окружающей среды </a:t>
          </a:r>
        </a:p>
      </dgm:t>
    </dgm:pt>
    <dgm:pt modelId="{6F1287F7-1349-B348-96F7-835DD5432500}" type="parTrans" cxnId="{FB2A96C0-AA97-6C4E-9210-047432DFAF6B}">
      <dgm:prSet/>
      <dgm:spPr/>
      <dgm:t>
        <a:bodyPr/>
        <a:lstStyle/>
        <a:p>
          <a:endParaRPr lang="ru-RU"/>
        </a:p>
      </dgm:t>
    </dgm:pt>
    <dgm:pt modelId="{257DD053-89CD-194A-A4F0-519972F83937}" type="sibTrans" cxnId="{FB2A96C0-AA97-6C4E-9210-047432DFAF6B}">
      <dgm:prSet/>
      <dgm:spPr/>
      <dgm:t>
        <a:bodyPr/>
        <a:lstStyle/>
        <a:p>
          <a:endParaRPr lang="ru-RU"/>
        </a:p>
      </dgm:t>
    </dgm:pt>
    <dgm:pt modelId="{260AA2DD-78C1-3E4E-91CD-0C2CE08980EF}">
      <dgm:prSet/>
      <dgm:spPr/>
      <dgm:t>
        <a:bodyPr/>
        <a:lstStyle/>
        <a:p>
          <a:r>
            <a:rPr lang="ru-RU"/>
            <a:t>• Издержки на маркетинг </a:t>
          </a:r>
        </a:p>
      </dgm:t>
    </dgm:pt>
    <dgm:pt modelId="{3F3E3A1B-08FF-1F40-A5E6-57FE5D668728}" type="parTrans" cxnId="{885F795B-A5B4-9248-AA90-82C3824D75B7}">
      <dgm:prSet/>
      <dgm:spPr/>
      <dgm:t>
        <a:bodyPr/>
        <a:lstStyle/>
        <a:p>
          <a:endParaRPr lang="ru-RU"/>
        </a:p>
      </dgm:t>
    </dgm:pt>
    <dgm:pt modelId="{6A014270-46CD-1C4E-886B-23BA4BAD0177}" type="sibTrans" cxnId="{885F795B-A5B4-9248-AA90-82C3824D75B7}">
      <dgm:prSet/>
      <dgm:spPr/>
      <dgm:t>
        <a:bodyPr/>
        <a:lstStyle/>
        <a:p>
          <a:endParaRPr lang="ru-RU"/>
        </a:p>
      </dgm:t>
    </dgm:pt>
    <dgm:pt modelId="{1A267822-8A4F-A24A-9458-A4BF9EE86B65}">
      <dgm:prSet/>
      <dgm:spPr/>
      <dgm:t>
        <a:bodyPr/>
        <a:lstStyle/>
        <a:p>
          <a:r>
            <a:rPr lang="ru-RU"/>
            <a:t>• Инвестиционные издержки (включая расходы на защиту окружающей среды) </a:t>
          </a:r>
        </a:p>
      </dgm:t>
    </dgm:pt>
    <dgm:pt modelId="{522ADB7A-55B0-D74A-8D1A-02A57E5F037B}" type="parTrans" cxnId="{5659D12E-ED38-5147-AF30-5FD4161EA2A0}">
      <dgm:prSet/>
      <dgm:spPr/>
      <dgm:t>
        <a:bodyPr/>
        <a:lstStyle/>
        <a:p>
          <a:endParaRPr lang="ru-RU"/>
        </a:p>
      </dgm:t>
    </dgm:pt>
    <dgm:pt modelId="{38B1041B-B8BA-8044-B803-1D5FBB36D4E8}" type="sibTrans" cxnId="{5659D12E-ED38-5147-AF30-5FD4161EA2A0}">
      <dgm:prSet/>
      <dgm:spPr/>
      <dgm:t>
        <a:bodyPr/>
        <a:lstStyle/>
        <a:p>
          <a:endParaRPr lang="ru-RU"/>
        </a:p>
      </dgm:t>
    </dgm:pt>
    <dgm:pt modelId="{7C1E65B7-F723-E441-91BD-432FCEBA0E49}">
      <dgm:prSet/>
      <dgm:spPr/>
      <dgm:t>
        <a:bodyPr/>
        <a:lstStyle/>
        <a:p>
          <a:r>
            <a:rPr lang="ru-RU"/>
            <a:t>• Поступления</a:t>
          </a:r>
        </a:p>
      </dgm:t>
    </dgm:pt>
    <dgm:pt modelId="{D712BFF8-F6FB-3345-9662-382EC8A2EE7E}" type="parTrans" cxnId="{58B4BFD4-4773-7441-A6F9-04086688F6FC}">
      <dgm:prSet/>
      <dgm:spPr/>
      <dgm:t>
        <a:bodyPr/>
        <a:lstStyle/>
        <a:p>
          <a:endParaRPr lang="ru-RU"/>
        </a:p>
      </dgm:t>
    </dgm:pt>
    <dgm:pt modelId="{F9579F07-E886-DF48-B103-3A08CE470550}" type="sibTrans" cxnId="{58B4BFD4-4773-7441-A6F9-04086688F6FC}">
      <dgm:prSet/>
      <dgm:spPr/>
      <dgm:t>
        <a:bodyPr/>
        <a:lstStyle/>
        <a:p>
          <a:endParaRPr lang="ru-RU"/>
        </a:p>
      </dgm:t>
    </dgm:pt>
    <dgm:pt modelId="{803AAAC0-68D5-F64B-8F9C-1DD8E1D97E86}">
      <dgm:prSet/>
      <dgm:spPr/>
      <dgm:t>
        <a:bodyPr/>
        <a:lstStyle/>
        <a:p>
          <a:r>
            <a:rPr lang="ru-RU"/>
            <a:t>• Налоги, субсидии, дотации и льготы </a:t>
          </a:r>
        </a:p>
      </dgm:t>
    </dgm:pt>
    <dgm:pt modelId="{7E20B422-30B8-8F49-8D6B-BDFC152287EC}" type="parTrans" cxnId="{86A03F01-05F4-2248-A058-78BB6830A0EC}">
      <dgm:prSet/>
      <dgm:spPr/>
      <dgm:t>
        <a:bodyPr/>
        <a:lstStyle/>
        <a:p>
          <a:endParaRPr lang="ru-RU"/>
        </a:p>
      </dgm:t>
    </dgm:pt>
    <dgm:pt modelId="{378894ED-8BD4-1945-80BD-25BA4F2F1EC2}" type="sibTrans" cxnId="{86A03F01-05F4-2248-A058-78BB6830A0EC}">
      <dgm:prSet/>
      <dgm:spPr/>
      <dgm:t>
        <a:bodyPr/>
        <a:lstStyle/>
        <a:p>
          <a:endParaRPr lang="ru-RU"/>
        </a:p>
      </dgm:t>
    </dgm:pt>
    <dgm:pt modelId="{3B84E86A-753E-4745-AD90-328F3785B166}">
      <dgm:prSet/>
      <dgm:spPr/>
      <dgm:t>
        <a:bodyPr/>
        <a:lstStyle/>
        <a:p>
          <a:r>
            <a:rPr lang="ru-RU"/>
            <a:t>• Чистые потоки реальных денег</a:t>
          </a:r>
        </a:p>
      </dgm:t>
    </dgm:pt>
    <dgm:pt modelId="{8980B897-91C9-6045-B878-90E0EFEA2EA9}" type="parTrans" cxnId="{2E599466-CCD8-AA4F-A6A0-45DF1ACB7C6D}">
      <dgm:prSet/>
      <dgm:spPr/>
      <dgm:t>
        <a:bodyPr/>
        <a:lstStyle/>
        <a:p>
          <a:endParaRPr lang="ru-RU"/>
        </a:p>
      </dgm:t>
    </dgm:pt>
    <dgm:pt modelId="{AE6C5EE6-D465-E64B-8398-1F91ECACEE94}" type="sibTrans" cxnId="{2E599466-CCD8-AA4F-A6A0-45DF1ACB7C6D}">
      <dgm:prSet/>
      <dgm:spPr/>
      <dgm:t>
        <a:bodyPr/>
        <a:lstStyle/>
        <a:p>
          <a:endParaRPr lang="ru-RU"/>
        </a:p>
      </dgm:t>
    </dgm:pt>
    <dgm:pt modelId="{D1A4974E-D3B5-A84B-9276-F5774F260D9B}" type="pres">
      <dgm:prSet presAssocID="{C26F935F-F8CA-B749-85ED-14D7FD361612}" presName="linear" presStyleCnt="0">
        <dgm:presLayoutVars>
          <dgm:animLvl val="lvl"/>
          <dgm:resizeHandles val="exact"/>
        </dgm:presLayoutVars>
      </dgm:prSet>
      <dgm:spPr/>
    </dgm:pt>
    <dgm:pt modelId="{CA08B61A-8D6B-E544-A084-795AE7F2950F}" type="pres">
      <dgm:prSet presAssocID="{CA6E9B8B-2938-4846-9F71-6E20D269F1AA}" presName="parentText" presStyleLbl="node1" presStyleIdx="0" presStyleCnt="6">
        <dgm:presLayoutVars>
          <dgm:chMax val="0"/>
          <dgm:bulletEnabled val="1"/>
        </dgm:presLayoutVars>
      </dgm:prSet>
      <dgm:spPr/>
    </dgm:pt>
    <dgm:pt modelId="{1FA313CC-1A81-3744-AECF-C306F1981D3E}" type="pres">
      <dgm:prSet presAssocID="{257DD053-89CD-194A-A4F0-519972F83937}" presName="spacer" presStyleCnt="0"/>
      <dgm:spPr/>
    </dgm:pt>
    <dgm:pt modelId="{783B6516-ABF9-E248-B21F-26BACEC968CE}" type="pres">
      <dgm:prSet presAssocID="{260AA2DD-78C1-3E4E-91CD-0C2CE08980EF}" presName="parentText" presStyleLbl="node1" presStyleIdx="1" presStyleCnt="6">
        <dgm:presLayoutVars>
          <dgm:chMax val="0"/>
          <dgm:bulletEnabled val="1"/>
        </dgm:presLayoutVars>
      </dgm:prSet>
      <dgm:spPr/>
    </dgm:pt>
    <dgm:pt modelId="{C2DFF948-1370-0E4F-944A-A30079C4FE9B}" type="pres">
      <dgm:prSet presAssocID="{6A014270-46CD-1C4E-886B-23BA4BAD0177}" presName="spacer" presStyleCnt="0"/>
      <dgm:spPr/>
    </dgm:pt>
    <dgm:pt modelId="{8EBCC792-7A74-3E4E-B8AF-CC3BCFAB4649}" type="pres">
      <dgm:prSet presAssocID="{1A267822-8A4F-A24A-9458-A4BF9EE86B65}" presName="parentText" presStyleLbl="node1" presStyleIdx="2" presStyleCnt="6">
        <dgm:presLayoutVars>
          <dgm:chMax val="0"/>
          <dgm:bulletEnabled val="1"/>
        </dgm:presLayoutVars>
      </dgm:prSet>
      <dgm:spPr/>
    </dgm:pt>
    <dgm:pt modelId="{C08E8200-0669-E341-B4C1-E0B5A22983CD}" type="pres">
      <dgm:prSet presAssocID="{38B1041B-B8BA-8044-B803-1D5FBB36D4E8}" presName="spacer" presStyleCnt="0"/>
      <dgm:spPr/>
    </dgm:pt>
    <dgm:pt modelId="{261EF502-BE95-9F47-92E5-1E458C0CAF3F}" type="pres">
      <dgm:prSet presAssocID="{7C1E65B7-F723-E441-91BD-432FCEBA0E49}" presName="parentText" presStyleLbl="node1" presStyleIdx="3" presStyleCnt="6">
        <dgm:presLayoutVars>
          <dgm:chMax val="0"/>
          <dgm:bulletEnabled val="1"/>
        </dgm:presLayoutVars>
      </dgm:prSet>
      <dgm:spPr/>
    </dgm:pt>
    <dgm:pt modelId="{C213E053-56D7-0F43-928B-8CB80EFF7C58}" type="pres">
      <dgm:prSet presAssocID="{F9579F07-E886-DF48-B103-3A08CE470550}" presName="spacer" presStyleCnt="0"/>
      <dgm:spPr/>
    </dgm:pt>
    <dgm:pt modelId="{57536919-5AB3-5C4C-93EF-4D470A6E989D}" type="pres">
      <dgm:prSet presAssocID="{803AAAC0-68D5-F64B-8F9C-1DD8E1D97E86}" presName="parentText" presStyleLbl="node1" presStyleIdx="4" presStyleCnt="6">
        <dgm:presLayoutVars>
          <dgm:chMax val="0"/>
          <dgm:bulletEnabled val="1"/>
        </dgm:presLayoutVars>
      </dgm:prSet>
      <dgm:spPr/>
    </dgm:pt>
    <dgm:pt modelId="{2A929415-6747-ED49-B51A-B46BCD158266}" type="pres">
      <dgm:prSet presAssocID="{378894ED-8BD4-1945-80BD-25BA4F2F1EC2}" presName="spacer" presStyleCnt="0"/>
      <dgm:spPr/>
    </dgm:pt>
    <dgm:pt modelId="{2074528F-9F56-8243-997C-8821F83ECDF2}" type="pres">
      <dgm:prSet presAssocID="{3B84E86A-753E-4745-AD90-328F3785B166}" presName="parentText" presStyleLbl="node1" presStyleIdx="5" presStyleCnt="6">
        <dgm:presLayoutVars>
          <dgm:chMax val="0"/>
          <dgm:bulletEnabled val="1"/>
        </dgm:presLayoutVars>
      </dgm:prSet>
      <dgm:spPr/>
    </dgm:pt>
  </dgm:ptLst>
  <dgm:cxnLst>
    <dgm:cxn modelId="{86A03F01-05F4-2248-A058-78BB6830A0EC}" srcId="{C26F935F-F8CA-B749-85ED-14D7FD361612}" destId="{803AAAC0-68D5-F64B-8F9C-1DD8E1D97E86}" srcOrd="4" destOrd="0" parTransId="{7E20B422-30B8-8F49-8D6B-BDFC152287EC}" sibTransId="{378894ED-8BD4-1945-80BD-25BA4F2F1EC2}"/>
    <dgm:cxn modelId="{5659D12E-ED38-5147-AF30-5FD4161EA2A0}" srcId="{C26F935F-F8CA-B749-85ED-14D7FD361612}" destId="{1A267822-8A4F-A24A-9458-A4BF9EE86B65}" srcOrd="2" destOrd="0" parTransId="{522ADB7A-55B0-D74A-8D1A-02A57E5F037B}" sibTransId="{38B1041B-B8BA-8044-B803-1D5FBB36D4E8}"/>
    <dgm:cxn modelId="{885F795B-A5B4-9248-AA90-82C3824D75B7}" srcId="{C26F935F-F8CA-B749-85ED-14D7FD361612}" destId="{260AA2DD-78C1-3E4E-91CD-0C2CE08980EF}" srcOrd="1" destOrd="0" parTransId="{3F3E3A1B-08FF-1F40-A5E6-57FE5D668728}" sibTransId="{6A014270-46CD-1C4E-886B-23BA4BAD0177}"/>
    <dgm:cxn modelId="{2E599466-CCD8-AA4F-A6A0-45DF1ACB7C6D}" srcId="{C26F935F-F8CA-B749-85ED-14D7FD361612}" destId="{3B84E86A-753E-4745-AD90-328F3785B166}" srcOrd="5" destOrd="0" parTransId="{8980B897-91C9-6045-B878-90E0EFEA2EA9}" sibTransId="{AE6C5EE6-D465-E64B-8398-1F91ECACEE94}"/>
    <dgm:cxn modelId="{5222EA4C-2831-AE48-AC07-4E64696B0BC4}" type="presOf" srcId="{C26F935F-F8CA-B749-85ED-14D7FD361612}" destId="{D1A4974E-D3B5-A84B-9276-F5774F260D9B}" srcOrd="0" destOrd="0" presId="urn:microsoft.com/office/officeart/2005/8/layout/vList2"/>
    <dgm:cxn modelId="{8FAAF673-3FD7-B743-B7E2-D4CB9C2D7975}" type="presOf" srcId="{7C1E65B7-F723-E441-91BD-432FCEBA0E49}" destId="{261EF502-BE95-9F47-92E5-1E458C0CAF3F}" srcOrd="0" destOrd="0" presId="urn:microsoft.com/office/officeart/2005/8/layout/vList2"/>
    <dgm:cxn modelId="{24E5E382-05CE-4240-9CA2-C5CECC28A29C}" type="presOf" srcId="{260AA2DD-78C1-3E4E-91CD-0C2CE08980EF}" destId="{783B6516-ABF9-E248-B21F-26BACEC968CE}" srcOrd="0" destOrd="0" presId="urn:microsoft.com/office/officeart/2005/8/layout/vList2"/>
    <dgm:cxn modelId="{FB2A96C0-AA97-6C4E-9210-047432DFAF6B}" srcId="{C26F935F-F8CA-B749-85ED-14D7FD361612}" destId="{CA6E9B8B-2938-4846-9F71-6E20D269F1AA}" srcOrd="0" destOrd="0" parTransId="{6F1287F7-1349-B348-96F7-835DD5432500}" sibTransId="{257DD053-89CD-194A-A4F0-519972F83937}"/>
    <dgm:cxn modelId="{B3C869CC-5EFE-4F4E-9502-E03B220DCDDD}" type="presOf" srcId="{3B84E86A-753E-4745-AD90-328F3785B166}" destId="{2074528F-9F56-8243-997C-8821F83ECDF2}" srcOrd="0" destOrd="0" presId="urn:microsoft.com/office/officeart/2005/8/layout/vList2"/>
    <dgm:cxn modelId="{940FC6CD-DA4D-7F4E-B5D8-6E0B6688387A}" type="presOf" srcId="{CA6E9B8B-2938-4846-9F71-6E20D269F1AA}" destId="{CA08B61A-8D6B-E544-A084-795AE7F2950F}" srcOrd="0" destOrd="0" presId="urn:microsoft.com/office/officeart/2005/8/layout/vList2"/>
    <dgm:cxn modelId="{1D06A9D2-AD4D-7F4E-89AD-6EE0FC4ADFE6}" type="presOf" srcId="{1A267822-8A4F-A24A-9458-A4BF9EE86B65}" destId="{8EBCC792-7A74-3E4E-B8AF-CC3BCFAB4649}" srcOrd="0" destOrd="0" presId="urn:microsoft.com/office/officeart/2005/8/layout/vList2"/>
    <dgm:cxn modelId="{58B4BFD4-4773-7441-A6F9-04086688F6FC}" srcId="{C26F935F-F8CA-B749-85ED-14D7FD361612}" destId="{7C1E65B7-F723-E441-91BD-432FCEBA0E49}" srcOrd="3" destOrd="0" parTransId="{D712BFF8-F6FB-3345-9662-382EC8A2EE7E}" sibTransId="{F9579F07-E886-DF48-B103-3A08CE470550}"/>
    <dgm:cxn modelId="{D02D07DD-B51E-5049-9356-8852DE4B1407}" type="presOf" srcId="{803AAAC0-68D5-F64B-8F9C-1DD8E1D97E86}" destId="{57536919-5AB3-5C4C-93EF-4D470A6E989D}" srcOrd="0" destOrd="0" presId="urn:microsoft.com/office/officeart/2005/8/layout/vList2"/>
    <dgm:cxn modelId="{3E4FFBBB-18F1-7A46-BE7D-081E1005FB84}" type="presParOf" srcId="{D1A4974E-D3B5-A84B-9276-F5774F260D9B}" destId="{CA08B61A-8D6B-E544-A084-795AE7F2950F}" srcOrd="0" destOrd="0" presId="urn:microsoft.com/office/officeart/2005/8/layout/vList2"/>
    <dgm:cxn modelId="{B0E2A32E-EC66-0146-B140-D55B47AD1325}" type="presParOf" srcId="{D1A4974E-D3B5-A84B-9276-F5774F260D9B}" destId="{1FA313CC-1A81-3744-AECF-C306F1981D3E}" srcOrd="1" destOrd="0" presId="urn:microsoft.com/office/officeart/2005/8/layout/vList2"/>
    <dgm:cxn modelId="{1E88BA5B-3D7D-6346-BE6C-79F3FAA12879}" type="presParOf" srcId="{D1A4974E-D3B5-A84B-9276-F5774F260D9B}" destId="{783B6516-ABF9-E248-B21F-26BACEC968CE}" srcOrd="2" destOrd="0" presId="urn:microsoft.com/office/officeart/2005/8/layout/vList2"/>
    <dgm:cxn modelId="{8290E848-71AE-5A41-86F6-2A82698D095B}" type="presParOf" srcId="{D1A4974E-D3B5-A84B-9276-F5774F260D9B}" destId="{C2DFF948-1370-0E4F-944A-A30079C4FE9B}" srcOrd="3" destOrd="0" presId="urn:microsoft.com/office/officeart/2005/8/layout/vList2"/>
    <dgm:cxn modelId="{05555922-336E-2146-A5F9-F8D951934720}" type="presParOf" srcId="{D1A4974E-D3B5-A84B-9276-F5774F260D9B}" destId="{8EBCC792-7A74-3E4E-B8AF-CC3BCFAB4649}" srcOrd="4" destOrd="0" presId="urn:microsoft.com/office/officeart/2005/8/layout/vList2"/>
    <dgm:cxn modelId="{844DDCA7-A602-1048-A813-F40B5E327040}" type="presParOf" srcId="{D1A4974E-D3B5-A84B-9276-F5774F260D9B}" destId="{C08E8200-0669-E341-B4C1-E0B5A22983CD}" srcOrd="5" destOrd="0" presId="urn:microsoft.com/office/officeart/2005/8/layout/vList2"/>
    <dgm:cxn modelId="{61300BF5-1314-2E40-BE8D-6B3F4FF2C043}" type="presParOf" srcId="{D1A4974E-D3B5-A84B-9276-F5774F260D9B}" destId="{261EF502-BE95-9F47-92E5-1E458C0CAF3F}" srcOrd="6" destOrd="0" presId="urn:microsoft.com/office/officeart/2005/8/layout/vList2"/>
    <dgm:cxn modelId="{32995D88-F4B7-1947-8A28-355FD30E2CB5}" type="presParOf" srcId="{D1A4974E-D3B5-A84B-9276-F5774F260D9B}" destId="{C213E053-56D7-0F43-928B-8CB80EFF7C58}" srcOrd="7" destOrd="0" presId="urn:microsoft.com/office/officeart/2005/8/layout/vList2"/>
    <dgm:cxn modelId="{F5043810-06BD-6D40-A818-DEC0F8A7DBDD}" type="presParOf" srcId="{D1A4974E-D3B5-A84B-9276-F5774F260D9B}" destId="{57536919-5AB3-5C4C-93EF-4D470A6E989D}" srcOrd="8" destOrd="0" presId="urn:microsoft.com/office/officeart/2005/8/layout/vList2"/>
    <dgm:cxn modelId="{F5142D05-2791-DF47-B0AF-23176E36310B}" type="presParOf" srcId="{D1A4974E-D3B5-A84B-9276-F5774F260D9B}" destId="{2A929415-6747-ED49-B51A-B46BCD158266}" srcOrd="9" destOrd="0" presId="urn:microsoft.com/office/officeart/2005/8/layout/vList2"/>
    <dgm:cxn modelId="{6BA8ACC5-B084-5447-AD1D-88B2E4DDCEA3}" type="presParOf" srcId="{D1A4974E-D3B5-A84B-9276-F5774F260D9B}" destId="{2074528F-9F56-8243-997C-8821F83ECDF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7CB1934-D10F-6C4A-AA1F-FEB607B1CEA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72C5B686-A9F1-434F-8A5D-B8E551EE2D4D}">
      <dgm:prSet/>
      <dgm:spPr/>
      <dgm:t>
        <a:bodyPr/>
        <a:lstStyle/>
        <a:p>
          <a:r>
            <a:rPr lang="ru-RU" b="1" dirty="0"/>
            <a:t>Гибкость</a:t>
          </a:r>
          <a:r>
            <a:rPr lang="ru-RU" dirty="0"/>
            <a:t>. Концепция проекта основывается на различных условиях, предположениях и суждениях. Однако условия меняются, и можно ожидать, что в будущем потребуются модификация и изменение рассматриваемого промышленного объекта.</a:t>
          </a:r>
        </a:p>
      </dgm:t>
    </dgm:pt>
    <dgm:pt modelId="{C80CCDF9-35B6-C540-A915-EF6700BDE763}" type="parTrans" cxnId="{5444950D-11BB-6F40-93E9-6FDD1E6B1A4F}">
      <dgm:prSet/>
      <dgm:spPr/>
      <dgm:t>
        <a:bodyPr/>
        <a:lstStyle/>
        <a:p>
          <a:endParaRPr lang="ru-RU"/>
        </a:p>
      </dgm:t>
    </dgm:pt>
    <dgm:pt modelId="{FFBEFAE3-9B4B-FE45-8192-28D65E1F7D20}" type="sibTrans" cxnId="{5444950D-11BB-6F40-93E9-6FDD1E6B1A4F}">
      <dgm:prSet/>
      <dgm:spPr/>
      <dgm:t>
        <a:bodyPr/>
        <a:lstStyle/>
        <a:p>
          <a:endParaRPr lang="ru-RU"/>
        </a:p>
      </dgm:t>
    </dgm:pt>
    <dgm:pt modelId="{BB0E7452-5D7E-5A4C-988E-2D063D0762E0}">
      <dgm:prSet/>
      <dgm:spPr/>
      <dgm:t>
        <a:bodyPr/>
        <a:lstStyle/>
        <a:p>
          <a:r>
            <a:rPr lang="ru-RU" b="1" dirty="0"/>
            <a:t>Опыт и предпочтения</a:t>
          </a:r>
          <a:r>
            <a:rPr lang="ru-RU" dirty="0"/>
            <a:t>. Важным фактором для выбора месторасположения и участка в некоторых исследованиях по промышленно развитым странам считаются опыт и предпочтения проектоустроителя.</a:t>
          </a:r>
        </a:p>
      </dgm:t>
    </dgm:pt>
    <dgm:pt modelId="{2D57FF29-4963-2244-B1DD-E423ABE91B8F}" type="parTrans" cxnId="{71FD71D2-3405-0841-82C7-584A840DB879}">
      <dgm:prSet/>
      <dgm:spPr/>
      <dgm:t>
        <a:bodyPr/>
        <a:lstStyle/>
        <a:p>
          <a:endParaRPr lang="ru-RU"/>
        </a:p>
      </dgm:t>
    </dgm:pt>
    <dgm:pt modelId="{8E6B7A1A-F571-9345-B68C-C934C823C419}" type="sibTrans" cxnId="{71FD71D2-3405-0841-82C7-584A840DB879}">
      <dgm:prSet/>
      <dgm:spPr/>
      <dgm:t>
        <a:bodyPr/>
        <a:lstStyle/>
        <a:p>
          <a:endParaRPr lang="ru-RU"/>
        </a:p>
      </dgm:t>
    </dgm:pt>
    <dgm:pt modelId="{26B7FEC8-2059-0E45-9EF2-FFA44FAD792D}" type="pres">
      <dgm:prSet presAssocID="{D7CB1934-D10F-6C4A-AA1F-FEB607B1CEAA}" presName="vert0" presStyleCnt="0">
        <dgm:presLayoutVars>
          <dgm:dir/>
          <dgm:animOne val="branch"/>
          <dgm:animLvl val="lvl"/>
        </dgm:presLayoutVars>
      </dgm:prSet>
      <dgm:spPr/>
    </dgm:pt>
    <dgm:pt modelId="{BAB12C22-9CF4-1F43-A5AB-976D1DEF7F43}" type="pres">
      <dgm:prSet presAssocID="{72C5B686-A9F1-434F-8A5D-B8E551EE2D4D}" presName="thickLine" presStyleLbl="alignNode1" presStyleIdx="0" presStyleCnt="2"/>
      <dgm:spPr/>
    </dgm:pt>
    <dgm:pt modelId="{BB2B404D-23E9-0B46-AC64-45975889F2E2}" type="pres">
      <dgm:prSet presAssocID="{72C5B686-A9F1-434F-8A5D-B8E551EE2D4D}" presName="horz1" presStyleCnt="0"/>
      <dgm:spPr/>
    </dgm:pt>
    <dgm:pt modelId="{194BD2D8-0A32-674B-88E3-61A6C8AFE449}" type="pres">
      <dgm:prSet presAssocID="{72C5B686-A9F1-434F-8A5D-B8E551EE2D4D}" presName="tx1" presStyleLbl="revTx" presStyleIdx="0" presStyleCnt="2"/>
      <dgm:spPr/>
    </dgm:pt>
    <dgm:pt modelId="{31A4DBCF-030C-2048-A5F9-66BB33ED6A8C}" type="pres">
      <dgm:prSet presAssocID="{72C5B686-A9F1-434F-8A5D-B8E551EE2D4D}" presName="vert1" presStyleCnt="0"/>
      <dgm:spPr/>
    </dgm:pt>
    <dgm:pt modelId="{5ADD3F0E-C57E-4743-AD06-4F8E8DB9209C}" type="pres">
      <dgm:prSet presAssocID="{BB0E7452-5D7E-5A4C-988E-2D063D0762E0}" presName="thickLine" presStyleLbl="alignNode1" presStyleIdx="1" presStyleCnt="2"/>
      <dgm:spPr/>
    </dgm:pt>
    <dgm:pt modelId="{578F0F92-DD34-0048-ACC2-640465277793}" type="pres">
      <dgm:prSet presAssocID="{BB0E7452-5D7E-5A4C-988E-2D063D0762E0}" presName="horz1" presStyleCnt="0"/>
      <dgm:spPr/>
    </dgm:pt>
    <dgm:pt modelId="{E190F8A6-2E0A-574E-A80C-EA7FF34D43B6}" type="pres">
      <dgm:prSet presAssocID="{BB0E7452-5D7E-5A4C-988E-2D063D0762E0}" presName="tx1" presStyleLbl="revTx" presStyleIdx="1" presStyleCnt="2"/>
      <dgm:spPr/>
    </dgm:pt>
    <dgm:pt modelId="{20E77BDF-0420-A845-B8A8-A04EA02A6749}" type="pres">
      <dgm:prSet presAssocID="{BB0E7452-5D7E-5A4C-988E-2D063D0762E0}" presName="vert1" presStyleCnt="0"/>
      <dgm:spPr/>
    </dgm:pt>
  </dgm:ptLst>
  <dgm:cxnLst>
    <dgm:cxn modelId="{5444950D-11BB-6F40-93E9-6FDD1E6B1A4F}" srcId="{D7CB1934-D10F-6C4A-AA1F-FEB607B1CEAA}" destId="{72C5B686-A9F1-434F-8A5D-B8E551EE2D4D}" srcOrd="0" destOrd="0" parTransId="{C80CCDF9-35B6-C540-A915-EF6700BDE763}" sibTransId="{FFBEFAE3-9B4B-FE45-8192-28D65E1F7D20}"/>
    <dgm:cxn modelId="{2CE0FD24-2C91-E648-9A32-AFE4B00AC2B5}" type="presOf" srcId="{72C5B686-A9F1-434F-8A5D-B8E551EE2D4D}" destId="{194BD2D8-0A32-674B-88E3-61A6C8AFE449}" srcOrd="0" destOrd="0" presId="urn:microsoft.com/office/officeart/2008/layout/LinedList"/>
    <dgm:cxn modelId="{126D1BAE-038A-B343-BDCF-E6476A45C322}" type="presOf" srcId="{D7CB1934-D10F-6C4A-AA1F-FEB607B1CEAA}" destId="{26B7FEC8-2059-0E45-9EF2-FFA44FAD792D}" srcOrd="0" destOrd="0" presId="urn:microsoft.com/office/officeart/2008/layout/LinedList"/>
    <dgm:cxn modelId="{767205C7-B13E-FA4C-A11A-334E5BD42424}" type="presOf" srcId="{BB0E7452-5D7E-5A4C-988E-2D063D0762E0}" destId="{E190F8A6-2E0A-574E-A80C-EA7FF34D43B6}" srcOrd="0" destOrd="0" presId="urn:microsoft.com/office/officeart/2008/layout/LinedList"/>
    <dgm:cxn modelId="{71FD71D2-3405-0841-82C7-584A840DB879}" srcId="{D7CB1934-D10F-6C4A-AA1F-FEB607B1CEAA}" destId="{BB0E7452-5D7E-5A4C-988E-2D063D0762E0}" srcOrd="1" destOrd="0" parTransId="{2D57FF29-4963-2244-B1DD-E423ABE91B8F}" sibTransId="{8E6B7A1A-F571-9345-B68C-C934C823C419}"/>
    <dgm:cxn modelId="{45728E45-685C-B749-85DE-D5B5046DE3F7}" type="presParOf" srcId="{26B7FEC8-2059-0E45-9EF2-FFA44FAD792D}" destId="{BAB12C22-9CF4-1F43-A5AB-976D1DEF7F43}" srcOrd="0" destOrd="0" presId="urn:microsoft.com/office/officeart/2008/layout/LinedList"/>
    <dgm:cxn modelId="{A223256C-622A-6842-B62A-8689F0419226}" type="presParOf" srcId="{26B7FEC8-2059-0E45-9EF2-FFA44FAD792D}" destId="{BB2B404D-23E9-0B46-AC64-45975889F2E2}" srcOrd="1" destOrd="0" presId="urn:microsoft.com/office/officeart/2008/layout/LinedList"/>
    <dgm:cxn modelId="{91E5CA39-0AB6-854F-B0EF-BA4FA20A622B}" type="presParOf" srcId="{BB2B404D-23E9-0B46-AC64-45975889F2E2}" destId="{194BD2D8-0A32-674B-88E3-61A6C8AFE449}" srcOrd="0" destOrd="0" presId="urn:microsoft.com/office/officeart/2008/layout/LinedList"/>
    <dgm:cxn modelId="{14134437-A8BD-3A4F-A6F9-0BBD4D6B473F}" type="presParOf" srcId="{BB2B404D-23E9-0B46-AC64-45975889F2E2}" destId="{31A4DBCF-030C-2048-A5F9-66BB33ED6A8C}" srcOrd="1" destOrd="0" presId="urn:microsoft.com/office/officeart/2008/layout/LinedList"/>
    <dgm:cxn modelId="{DA54FCE6-E9C7-7A41-93DA-A6C49976B42E}" type="presParOf" srcId="{26B7FEC8-2059-0E45-9EF2-FFA44FAD792D}" destId="{5ADD3F0E-C57E-4743-AD06-4F8E8DB9209C}" srcOrd="2" destOrd="0" presId="urn:microsoft.com/office/officeart/2008/layout/LinedList"/>
    <dgm:cxn modelId="{CF92298A-6179-F848-9D3C-AD98FD1F5A54}" type="presParOf" srcId="{26B7FEC8-2059-0E45-9EF2-FFA44FAD792D}" destId="{578F0F92-DD34-0048-ACC2-640465277793}" srcOrd="3" destOrd="0" presId="urn:microsoft.com/office/officeart/2008/layout/LinedList"/>
    <dgm:cxn modelId="{AB64EF38-6240-C443-9A69-996D5852E591}" type="presParOf" srcId="{578F0F92-DD34-0048-ACC2-640465277793}" destId="{E190F8A6-2E0A-574E-A80C-EA7FF34D43B6}" srcOrd="0" destOrd="0" presId="urn:microsoft.com/office/officeart/2008/layout/LinedList"/>
    <dgm:cxn modelId="{EE48B03C-9102-4446-A6C7-30F2D30DEFC1}" type="presParOf" srcId="{578F0F92-DD34-0048-ACC2-640465277793}" destId="{20E77BDF-0420-A845-B8A8-A04EA02A674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2BC8204-20D3-5743-BB7C-062F99A56E39}"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35534DE1-7E92-574C-97F1-AB0449DC477D}">
      <dgm:prSet custT="1"/>
      <dgm:spPr/>
      <dgm:t>
        <a:bodyPr/>
        <a:lstStyle/>
        <a:p>
          <a:r>
            <a:rPr lang="ru-RU" sz="1700" b="1" u="sng"/>
            <a:t>Для участков, находящихся в выбранном районе, должны быть определены следующие требования и условия: </a:t>
          </a:r>
          <a:endParaRPr lang="ru-RU" sz="1700"/>
        </a:p>
      </dgm:t>
    </dgm:pt>
    <dgm:pt modelId="{D6E11406-5E49-BB47-9BE7-19862F97D375}" type="parTrans" cxnId="{DA72F2BB-EA63-8049-9F6E-1D9FB021A626}">
      <dgm:prSet/>
      <dgm:spPr/>
      <dgm:t>
        <a:bodyPr/>
        <a:lstStyle/>
        <a:p>
          <a:endParaRPr lang="ru-RU" sz="1700"/>
        </a:p>
      </dgm:t>
    </dgm:pt>
    <dgm:pt modelId="{8548C64F-6EB4-C243-B809-2C82EC88F005}" type="sibTrans" cxnId="{DA72F2BB-EA63-8049-9F6E-1D9FB021A626}">
      <dgm:prSet/>
      <dgm:spPr/>
      <dgm:t>
        <a:bodyPr/>
        <a:lstStyle/>
        <a:p>
          <a:endParaRPr lang="ru-RU" sz="1700"/>
        </a:p>
      </dgm:t>
    </dgm:pt>
    <dgm:pt modelId="{0EBD7C97-2D3E-EF4C-BF35-98EA841D458E}">
      <dgm:prSet custT="1"/>
      <dgm:spPr/>
      <dgm:t>
        <a:bodyPr/>
        <a:lstStyle/>
        <a:p>
          <a:r>
            <a:rPr lang="ru-RU" sz="1700"/>
            <a:t>• Экологические условия на участке (почва, опасные особенности участка, климат и т.д.)</a:t>
          </a:r>
        </a:p>
      </dgm:t>
    </dgm:pt>
    <dgm:pt modelId="{8C2A77B0-BB2C-3D40-B4C9-A7BCADEE2BDA}" type="parTrans" cxnId="{91DB35F5-5EA4-AB44-92B4-842F590F10E3}">
      <dgm:prSet/>
      <dgm:spPr/>
      <dgm:t>
        <a:bodyPr/>
        <a:lstStyle/>
        <a:p>
          <a:endParaRPr lang="ru-RU" sz="1700"/>
        </a:p>
      </dgm:t>
    </dgm:pt>
    <dgm:pt modelId="{A40C6FF3-479F-BC4D-8B63-1FBA8C9339A1}" type="sibTrans" cxnId="{91DB35F5-5EA4-AB44-92B4-842F590F10E3}">
      <dgm:prSet/>
      <dgm:spPr/>
      <dgm:t>
        <a:bodyPr/>
        <a:lstStyle/>
        <a:p>
          <a:endParaRPr lang="ru-RU" sz="1700"/>
        </a:p>
      </dgm:t>
    </dgm:pt>
    <dgm:pt modelId="{8C09FB34-9083-8142-98A2-71DE0298F4E3}">
      <dgm:prSet custT="1"/>
      <dgm:spPr/>
      <dgm:t>
        <a:bodyPr/>
        <a:lstStyle/>
        <a:p>
          <a:r>
            <a:rPr lang="ru-RU" sz="1700"/>
            <a:t>• Воздействие на окружающую среду (ограничения, стандарты, руководства)</a:t>
          </a:r>
        </a:p>
      </dgm:t>
    </dgm:pt>
    <dgm:pt modelId="{3A7B20E4-E628-314C-AFF0-E2C0186B09DC}" type="parTrans" cxnId="{5F5888A9-4F9C-144B-BE1A-18463DCB17E7}">
      <dgm:prSet/>
      <dgm:spPr/>
      <dgm:t>
        <a:bodyPr/>
        <a:lstStyle/>
        <a:p>
          <a:endParaRPr lang="ru-RU" sz="1700"/>
        </a:p>
      </dgm:t>
    </dgm:pt>
    <dgm:pt modelId="{E02A7588-3AA8-694D-9B41-F25AA00785A9}" type="sibTrans" cxnId="{5F5888A9-4F9C-144B-BE1A-18463DCB17E7}">
      <dgm:prSet/>
      <dgm:spPr/>
      <dgm:t>
        <a:bodyPr/>
        <a:lstStyle/>
        <a:p>
          <a:endParaRPr lang="ru-RU" sz="1700"/>
        </a:p>
      </dgm:t>
    </dgm:pt>
    <dgm:pt modelId="{25D34764-E692-8447-8272-3C58B7287E48}">
      <dgm:prSet custT="1"/>
      <dgm:spPr/>
      <dgm:t>
        <a:bodyPr/>
        <a:lstStyle/>
        <a:p>
          <a:r>
            <a:rPr lang="ru-RU" sz="1700"/>
            <a:t>• Социально-экономические условия (ограничения, стимулы, требования) </a:t>
          </a:r>
        </a:p>
      </dgm:t>
    </dgm:pt>
    <dgm:pt modelId="{7C2A3D90-A021-1B46-A98C-F0B748693992}" type="parTrans" cxnId="{2363AEB9-079E-FF46-A916-145F30EE9DA1}">
      <dgm:prSet/>
      <dgm:spPr/>
      <dgm:t>
        <a:bodyPr/>
        <a:lstStyle/>
        <a:p>
          <a:endParaRPr lang="ru-RU" sz="1700"/>
        </a:p>
      </dgm:t>
    </dgm:pt>
    <dgm:pt modelId="{154BA074-56D0-4547-A2D2-245EC727EFF8}" type="sibTrans" cxnId="{2363AEB9-079E-FF46-A916-145F30EE9DA1}">
      <dgm:prSet/>
      <dgm:spPr/>
      <dgm:t>
        <a:bodyPr/>
        <a:lstStyle/>
        <a:p>
          <a:endParaRPr lang="ru-RU" sz="1700"/>
        </a:p>
      </dgm:t>
    </dgm:pt>
    <dgm:pt modelId="{A120F3A7-A03A-5540-A6EF-E21542E80F16}">
      <dgm:prSet custT="1"/>
      <dgm:spPr/>
      <dgm:t>
        <a:bodyPr/>
        <a:lstStyle/>
        <a:p>
          <a:r>
            <a:rPr lang="ru-RU" sz="1700"/>
            <a:t>• Инфраструктура в месте нахождения участка (существующая промышленная инфраструктура, экономическая и социальная инфраструктура)</a:t>
          </a:r>
        </a:p>
      </dgm:t>
    </dgm:pt>
    <dgm:pt modelId="{1723671C-1929-8E40-A1A9-3722863187D5}" type="parTrans" cxnId="{A750ADF1-B512-D844-9178-BE24D4B8D5E2}">
      <dgm:prSet/>
      <dgm:spPr/>
      <dgm:t>
        <a:bodyPr/>
        <a:lstStyle/>
        <a:p>
          <a:endParaRPr lang="ru-RU" sz="1700"/>
        </a:p>
      </dgm:t>
    </dgm:pt>
    <dgm:pt modelId="{37679925-EEA2-2144-BE64-3072FB588CE3}" type="sibTrans" cxnId="{A750ADF1-B512-D844-9178-BE24D4B8D5E2}">
      <dgm:prSet/>
      <dgm:spPr/>
      <dgm:t>
        <a:bodyPr/>
        <a:lstStyle/>
        <a:p>
          <a:endParaRPr lang="ru-RU" sz="1700"/>
        </a:p>
      </dgm:t>
    </dgm:pt>
    <dgm:pt modelId="{13F7281A-C008-544C-BE37-220715D4312A}">
      <dgm:prSet custT="1"/>
      <dgm:spPr/>
      <dgm:t>
        <a:bodyPr/>
        <a:lstStyle/>
        <a:p>
          <a:r>
            <a:rPr lang="ru-RU" sz="1700"/>
            <a:t>• Стратегические аспекты (корпоративные стратегии относительно возможного расширения производства в будущем, политика поставок и маркетинга)</a:t>
          </a:r>
        </a:p>
      </dgm:t>
    </dgm:pt>
    <dgm:pt modelId="{33E481BF-69DE-4942-BC6C-E51A272D926D}" type="parTrans" cxnId="{798BCDAB-9262-8B44-B98E-09F03E46C55E}">
      <dgm:prSet/>
      <dgm:spPr/>
      <dgm:t>
        <a:bodyPr/>
        <a:lstStyle/>
        <a:p>
          <a:endParaRPr lang="ru-RU" sz="1700"/>
        </a:p>
      </dgm:t>
    </dgm:pt>
    <dgm:pt modelId="{B352433C-8A30-C040-9C66-8F11B4CE981C}" type="sibTrans" cxnId="{798BCDAB-9262-8B44-B98E-09F03E46C55E}">
      <dgm:prSet/>
      <dgm:spPr/>
      <dgm:t>
        <a:bodyPr/>
        <a:lstStyle/>
        <a:p>
          <a:endParaRPr lang="ru-RU" sz="1700"/>
        </a:p>
      </dgm:t>
    </dgm:pt>
    <dgm:pt modelId="{AFCCA8D8-8120-F640-BC1B-043EE191234D}">
      <dgm:prSet custT="1"/>
      <dgm:spPr/>
      <dgm:t>
        <a:bodyPr/>
        <a:lstStyle/>
        <a:p>
          <a:r>
            <a:rPr lang="ru-RU" sz="1700"/>
            <a:t>• Стоимость земли</a:t>
          </a:r>
        </a:p>
      </dgm:t>
    </dgm:pt>
    <dgm:pt modelId="{66350B84-3848-544A-B602-415A303E7BD5}" type="parTrans" cxnId="{BDD9B855-203C-524F-8257-F65C5E194BE0}">
      <dgm:prSet/>
      <dgm:spPr/>
      <dgm:t>
        <a:bodyPr/>
        <a:lstStyle/>
        <a:p>
          <a:endParaRPr lang="ru-RU" sz="1700"/>
        </a:p>
      </dgm:t>
    </dgm:pt>
    <dgm:pt modelId="{C7D90031-7C21-454A-ACE9-E3214067B979}" type="sibTrans" cxnId="{BDD9B855-203C-524F-8257-F65C5E194BE0}">
      <dgm:prSet/>
      <dgm:spPr/>
      <dgm:t>
        <a:bodyPr/>
        <a:lstStyle/>
        <a:p>
          <a:endParaRPr lang="ru-RU" sz="1700"/>
        </a:p>
      </dgm:t>
    </dgm:pt>
    <dgm:pt modelId="{EFB240E4-9458-9B4C-81F5-B3F7870F1BE6}">
      <dgm:prSet custT="1"/>
      <dgm:spPr/>
      <dgm:t>
        <a:bodyPr/>
        <a:lstStyle/>
        <a:p>
          <a:r>
            <a:rPr lang="ru-RU" sz="1700"/>
            <a:t>• Подготовка и освоение участка, требования и издержки</a:t>
          </a:r>
        </a:p>
      </dgm:t>
    </dgm:pt>
    <dgm:pt modelId="{87D0AF7A-5408-7F4B-9857-36CAC4251E12}" type="parTrans" cxnId="{726E6308-B691-C74E-8F89-9ACAAD2BEC85}">
      <dgm:prSet/>
      <dgm:spPr/>
      <dgm:t>
        <a:bodyPr/>
        <a:lstStyle/>
        <a:p>
          <a:endParaRPr lang="ru-RU" sz="1700"/>
        </a:p>
      </dgm:t>
    </dgm:pt>
    <dgm:pt modelId="{ADA4CD7D-4FAD-F042-9AA4-C875C48F3DF4}" type="sibTrans" cxnId="{726E6308-B691-C74E-8F89-9ACAAD2BEC85}">
      <dgm:prSet/>
      <dgm:spPr/>
      <dgm:t>
        <a:bodyPr/>
        <a:lstStyle/>
        <a:p>
          <a:endParaRPr lang="ru-RU" sz="1700"/>
        </a:p>
      </dgm:t>
    </dgm:pt>
    <dgm:pt modelId="{27E5C8A9-D2F8-BA40-BBC6-4BFD0A9AC162}" type="pres">
      <dgm:prSet presAssocID="{12BC8204-20D3-5743-BB7C-062F99A56E39}" presName="vert0" presStyleCnt="0">
        <dgm:presLayoutVars>
          <dgm:dir/>
          <dgm:animOne val="branch"/>
          <dgm:animLvl val="lvl"/>
        </dgm:presLayoutVars>
      </dgm:prSet>
      <dgm:spPr/>
    </dgm:pt>
    <dgm:pt modelId="{E7F7AB04-24E3-EE46-971D-1D9209E769CA}" type="pres">
      <dgm:prSet presAssocID="{35534DE1-7E92-574C-97F1-AB0449DC477D}" presName="thickLine" presStyleLbl="alignNode1" presStyleIdx="0" presStyleCnt="8"/>
      <dgm:spPr/>
    </dgm:pt>
    <dgm:pt modelId="{D2D2C990-383D-AB47-A7C6-D85E0D3BFB4C}" type="pres">
      <dgm:prSet presAssocID="{35534DE1-7E92-574C-97F1-AB0449DC477D}" presName="horz1" presStyleCnt="0"/>
      <dgm:spPr/>
    </dgm:pt>
    <dgm:pt modelId="{80306BEA-10E0-8B48-8235-E62C23A5B5FB}" type="pres">
      <dgm:prSet presAssocID="{35534DE1-7E92-574C-97F1-AB0449DC477D}" presName="tx1" presStyleLbl="revTx" presStyleIdx="0" presStyleCnt="8"/>
      <dgm:spPr/>
    </dgm:pt>
    <dgm:pt modelId="{91BB3D9D-5D2A-5445-BF14-40F2A53F9FF5}" type="pres">
      <dgm:prSet presAssocID="{35534DE1-7E92-574C-97F1-AB0449DC477D}" presName="vert1" presStyleCnt="0"/>
      <dgm:spPr/>
    </dgm:pt>
    <dgm:pt modelId="{C3BC6D74-803A-C24E-ADEF-3DB6DF55516B}" type="pres">
      <dgm:prSet presAssocID="{0EBD7C97-2D3E-EF4C-BF35-98EA841D458E}" presName="thickLine" presStyleLbl="alignNode1" presStyleIdx="1" presStyleCnt="8"/>
      <dgm:spPr/>
    </dgm:pt>
    <dgm:pt modelId="{7699E6E4-D10E-6D4C-A7DB-0B80565086C6}" type="pres">
      <dgm:prSet presAssocID="{0EBD7C97-2D3E-EF4C-BF35-98EA841D458E}" presName="horz1" presStyleCnt="0"/>
      <dgm:spPr/>
    </dgm:pt>
    <dgm:pt modelId="{83C19F29-2014-134C-BB81-9B1FB83F7272}" type="pres">
      <dgm:prSet presAssocID="{0EBD7C97-2D3E-EF4C-BF35-98EA841D458E}" presName="tx1" presStyleLbl="revTx" presStyleIdx="1" presStyleCnt="8"/>
      <dgm:spPr/>
    </dgm:pt>
    <dgm:pt modelId="{97C3C8B5-6077-F140-9620-524EA7D1FCDF}" type="pres">
      <dgm:prSet presAssocID="{0EBD7C97-2D3E-EF4C-BF35-98EA841D458E}" presName="vert1" presStyleCnt="0"/>
      <dgm:spPr/>
    </dgm:pt>
    <dgm:pt modelId="{43C11860-E36D-AD45-8056-94B5812F75CE}" type="pres">
      <dgm:prSet presAssocID="{8C09FB34-9083-8142-98A2-71DE0298F4E3}" presName="thickLine" presStyleLbl="alignNode1" presStyleIdx="2" presStyleCnt="8"/>
      <dgm:spPr/>
    </dgm:pt>
    <dgm:pt modelId="{515DC319-455B-C147-AFDA-0E6877F33BB4}" type="pres">
      <dgm:prSet presAssocID="{8C09FB34-9083-8142-98A2-71DE0298F4E3}" presName="horz1" presStyleCnt="0"/>
      <dgm:spPr/>
    </dgm:pt>
    <dgm:pt modelId="{B63B91BB-E9F6-1B41-B72D-DE1AAADB45C5}" type="pres">
      <dgm:prSet presAssocID="{8C09FB34-9083-8142-98A2-71DE0298F4E3}" presName="tx1" presStyleLbl="revTx" presStyleIdx="2" presStyleCnt="8"/>
      <dgm:spPr/>
    </dgm:pt>
    <dgm:pt modelId="{85DAB146-EB5C-CD4A-877D-731C656F06BE}" type="pres">
      <dgm:prSet presAssocID="{8C09FB34-9083-8142-98A2-71DE0298F4E3}" presName="vert1" presStyleCnt="0"/>
      <dgm:spPr/>
    </dgm:pt>
    <dgm:pt modelId="{53D46AB7-6A42-7B4B-A7C6-201E9FB4CA5D}" type="pres">
      <dgm:prSet presAssocID="{25D34764-E692-8447-8272-3C58B7287E48}" presName="thickLine" presStyleLbl="alignNode1" presStyleIdx="3" presStyleCnt="8"/>
      <dgm:spPr/>
    </dgm:pt>
    <dgm:pt modelId="{701CD64A-AE8C-EF46-A0E5-3F84ECFF6A3D}" type="pres">
      <dgm:prSet presAssocID="{25D34764-E692-8447-8272-3C58B7287E48}" presName="horz1" presStyleCnt="0"/>
      <dgm:spPr/>
    </dgm:pt>
    <dgm:pt modelId="{6F0863DC-389D-CE44-8154-1D017B46025B}" type="pres">
      <dgm:prSet presAssocID="{25D34764-E692-8447-8272-3C58B7287E48}" presName="tx1" presStyleLbl="revTx" presStyleIdx="3" presStyleCnt="8"/>
      <dgm:spPr/>
    </dgm:pt>
    <dgm:pt modelId="{0E57FCC4-4D01-FB41-9689-B8351EFA31FE}" type="pres">
      <dgm:prSet presAssocID="{25D34764-E692-8447-8272-3C58B7287E48}" presName="vert1" presStyleCnt="0"/>
      <dgm:spPr/>
    </dgm:pt>
    <dgm:pt modelId="{E1EB4186-FBC2-824A-9A36-42D2FD76CB43}" type="pres">
      <dgm:prSet presAssocID="{A120F3A7-A03A-5540-A6EF-E21542E80F16}" presName="thickLine" presStyleLbl="alignNode1" presStyleIdx="4" presStyleCnt="8"/>
      <dgm:spPr/>
    </dgm:pt>
    <dgm:pt modelId="{B843AF12-8411-134B-B77D-41AE43A34BEA}" type="pres">
      <dgm:prSet presAssocID="{A120F3A7-A03A-5540-A6EF-E21542E80F16}" presName="horz1" presStyleCnt="0"/>
      <dgm:spPr/>
    </dgm:pt>
    <dgm:pt modelId="{469DBEF9-E167-6040-8654-280440373A33}" type="pres">
      <dgm:prSet presAssocID="{A120F3A7-A03A-5540-A6EF-E21542E80F16}" presName="tx1" presStyleLbl="revTx" presStyleIdx="4" presStyleCnt="8"/>
      <dgm:spPr/>
    </dgm:pt>
    <dgm:pt modelId="{F31E9B4D-B55A-8A46-85DB-96E89B0BF9C8}" type="pres">
      <dgm:prSet presAssocID="{A120F3A7-A03A-5540-A6EF-E21542E80F16}" presName="vert1" presStyleCnt="0"/>
      <dgm:spPr/>
    </dgm:pt>
    <dgm:pt modelId="{34608D4F-FDE3-7044-B2DF-90220C3A0356}" type="pres">
      <dgm:prSet presAssocID="{13F7281A-C008-544C-BE37-220715D4312A}" presName="thickLine" presStyleLbl="alignNode1" presStyleIdx="5" presStyleCnt="8"/>
      <dgm:spPr/>
    </dgm:pt>
    <dgm:pt modelId="{123BC4B5-3E79-5643-88B8-82D886C66B7F}" type="pres">
      <dgm:prSet presAssocID="{13F7281A-C008-544C-BE37-220715D4312A}" presName="horz1" presStyleCnt="0"/>
      <dgm:spPr/>
    </dgm:pt>
    <dgm:pt modelId="{2AEBD2DE-EB39-DB48-AD93-FF39A119C0F6}" type="pres">
      <dgm:prSet presAssocID="{13F7281A-C008-544C-BE37-220715D4312A}" presName="tx1" presStyleLbl="revTx" presStyleIdx="5" presStyleCnt="8"/>
      <dgm:spPr/>
    </dgm:pt>
    <dgm:pt modelId="{64DCB63D-D2EA-BA4A-B598-CD5A23392C39}" type="pres">
      <dgm:prSet presAssocID="{13F7281A-C008-544C-BE37-220715D4312A}" presName="vert1" presStyleCnt="0"/>
      <dgm:spPr/>
    </dgm:pt>
    <dgm:pt modelId="{B2197B5D-54F1-9F43-86A8-B7C4DC9D7B25}" type="pres">
      <dgm:prSet presAssocID="{AFCCA8D8-8120-F640-BC1B-043EE191234D}" presName="thickLine" presStyleLbl="alignNode1" presStyleIdx="6" presStyleCnt="8"/>
      <dgm:spPr/>
    </dgm:pt>
    <dgm:pt modelId="{D1BA6BC3-F8F2-0A48-A33E-FED5895CEC26}" type="pres">
      <dgm:prSet presAssocID="{AFCCA8D8-8120-F640-BC1B-043EE191234D}" presName="horz1" presStyleCnt="0"/>
      <dgm:spPr/>
    </dgm:pt>
    <dgm:pt modelId="{11E3EAE0-9B06-F943-B408-246A46152CAA}" type="pres">
      <dgm:prSet presAssocID="{AFCCA8D8-8120-F640-BC1B-043EE191234D}" presName="tx1" presStyleLbl="revTx" presStyleIdx="6" presStyleCnt="8"/>
      <dgm:spPr/>
    </dgm:pt>
    <dgm:pt modelId="{5AB9F10D-FA0B-AF4A-9E5E-860B73965D29}" type="pres">
      <dgm:prSet presAssocID="{AFCCA8D8-8120-F640-BC1B-043EE191234D}" presName="vert1" presStyleCnt="0"/>
      <dgm:spPr/>
    </dgm:pt>
    <dgm:pt modelId="{8DB943C2-7986-4844-B4D3-C666D280B17E}" type="pres">
      <dgm:prSet presAssocID="{EFB240E4-9458-9B4C-81F5-B3F7870F1BE6}" presName="thickLine" presStyleLbl="alignNode1" presStyleIdx="7" presStyleCnt="8"/>
      <dgm:spPr/>
    </dgm:pt>
    <dgm:pt modelId="{81C2263D-BF67-CC43-B198-5F99121A0CA7}" type="pres">
      <dgm:prSet presAssocID="{EFB240E4-9458-9B4C-81F5-B3F7870F1BE6}" presName="horz1" presStyleCnt="0"/>
      <dgm:spPr/>
    </dgm:pt>
    <dgm:pt modelId="{ED8340F7-C6E2-7444-AA9B-DA35929B31D6}" type="pres">
      <dgm:prSet presAssocID="{EFB240E4-9458-9B4C-81F5-B3F7870F1BE6}" presName="tx1" presStyleLbl="revTx" presStyleIdx="7" presStyleCnt="8"/>
      <dgm:spPr/>
    </dgm:pt>
    <dgm:pt modelId="{CA8FC5F1-6615-E64A-9B24-B804CF532899}" type="pres">
      <dgm:prSet presAssocID="{EFB240E4-9458-9B4C-81F5-B3F7870F1BE6}" presName="vert1" presStyleCnt="0"/>
      <dgm:spPr/>
    </dgm:pt>
  </dgm:ptLst>
  <dgm:cxnLst>
    <dgm:cxn modelId="{E0C49203-6247-DA45-B169-92D30F6EFD24}" type="presOf" srcId="{EFB240E4-9458-9B4C-81F5-B3F7870F1BE6}" destId="{ED8340F7-C6E2-7444-AA9B-DA35929B31D6}" srcOrd="0" destOrd="0" presId="urn:microsoft.com/office/officeart/2008/layout/LinedList"/>
    <dgm:cxn modelId="{726E6308-B691-C74E-8F89-9ACAAD2BEC85}" srcId="{12BC8204-20D3-5743-BB7C-062F99A56E39}" destId="{EFB240E4-9458-9B4C-81F5-B3F7870F1BE6}" srcOrd="7" destOrd="0" parTransId="{87D0AF7A-5408-7F4B-9857-36CAC4251E12}" sibTransId="{ADA4CD7D-4FAD-F042-9AA4-C875C48F3DF4}"/>
    <dgm:cxn modelId="{44C5BB26-65D2-F148-AE73-9A58D9FF6D91}" type="presOf" srcId="{25D34764-E692-8447-8272-3C58B7287E48}" destId="{6F0863DC-389D-CE44-8154-1D017B46025B}" srcOrd="0" destOrd="0" presId="urn:microsoft.com/office/officeart/2008/layout/LinedList"/>
    <dgm:cxn modelId="{E5C7744C-A3E1-2B4A-B5B3-9A8520C6F11B}" type="presOf" srcId="{AFCCA8D8-8120-F640-BC1B-043EE191234D}" destId="{11E3EAE0-9B06-F943-B408-246A46152CAA}" srcOrd="0" destOrd="0" presId="urn:microsoft.com/office/officeart/2008/layout/LinedList"/>
    <dgm:cxn modelId="{BDD9B855-203C-524F-8257-F65C5E194BE0}" srcId="{12BC8204-20D3-5743-BB7C-062F99A56E39}" destId="{AFCCA8D8-8120-F640-BC1B-043EE191234D}" srcOrd="6" destOrd="0" parTransId="{66350B84-3848-544A-B602-415A303E7BD5}" sibTransId="{C7D90031-7C21-454A-ACE9-E3214067B979}"/>
    <dgm:cxn modelId="{2906AD79-A34E-5A43-93E6-95086E1D8115}" type="presOf" srcId="{A120F3A7-A03A-5540-A6EF-E21542E80F16}" destId="{469DBEF9-E167-6040-8654-280440373A33}" srcOrd="0" destOrd="0" presId="urn:microsoft.com/office/officeart/2008/layout/LinedList"/>
    <dgm:cxn modelId="{2A553B7E-6D4A-6546-BB88-81FACDCA7B07}" type="presOf" srcId="{8C09FB34-9083-8142-98A2-71DE0298F4E3}" destId="{B63B91BB-E9F6-1B41-B72D-DE1AAADB45C5}" srcOrd="0" destOrd="0" presId="urn:microsoft.com/office/officeart/2008/layout/LinedList"/>
    <dgm:cxn modelId="{2D96F79E-69B8-E741-815E-A0398FC4C0E7}" type="presOf" srcId="{13F7281A-C008-544C-BE37-220715D4312A}" destId="{2AEBD2DE-EB39-DB48-AD93-FF39A119C0F6}" srcOrd="0" destOrd="0" presId="urn:microsoft.com/office/officeart/2008/layout/LinedList"/>
    <dgm:cxn modelId="{5F5888A9-4F9C-144B-BE1A-18463DCB17E7}" srcId="{12BC8204-20D3-5743-BB7C-062F99A56E39}" destId="{8C09FB34-9083-8142-98A2-71DE0298F4E3}" srcOrd="2" destOrd="0" parTransId="{3A7B20E4-E628-314C-AFF0-E2C0186B09DC}" sibTransId="{E02A7588-3AA8-694D-9B41-F25AA00785A9}"/>
    <dgm:cxn modelId="{798BCDAB-9262-8B44-B98E-09F03E46C55E}" srcId="{12BC8204-20D3-5743-BB7C-062F99A56E39}" destId="{13F7281A-C008-544C-BE37-220715D4312A}" srcOrd="5" destOrd="0" parTransId="{33E481BF-69DE-4942-BC6C-E51A272D926D}" sibTransId="{B352433C-8A30-C040-9C66-8F11B4CE981C}"/>
    <dgm:cxn modelId="{2363AEB9-079E-FF46-A916-145F30EE9DA1}" srcId="{12BC8204-20D3-5743-BB7C-062F99A56E39}" destId="{25D34764-E692-8447-8272-3C58B7287E48}" srcOrd="3" destOrd="0" parTransId="{7C2A3D90-A021-1B46-A98C-F0B748693992}" sibTransId="{154BA074-56D0-4547-A2D2-245EC727EFF8}"/>
    <dgm:cxn modelId="{C80355BA-B5F3-0244-B87B-79D0CB867E7C}" type="presOf" srcId="{0EBD7C97-2D3E-EF4C-BF35-98EA841D458E}" destId="{83C19F29-2014-134C-BB81-9B1FB83F7272}" srcOrd="0" destOrd="0" presId="urn:microsoft.com/office/officeart/2008/layout/LinedList"/>
    <dgm:cxn modelId="{DA72F2BB-EA63-8049-9F6E-1D9FB021A626}" srcId="{12BC8204-20D3-5743-BB7C-062F99A56E39}" destId="{35534DE1-7E92-574C-97F1-AB0449DC477D}" srcOrd="0" destOrd="0" parTransId="{D6E11406-5E49-BB47-9BE7-19862F97D375}" sibTransId="{8548C64F-6EB4-C243-B809-2C82EC88F005}"/>
    <dgm:cxn modelId="{D11388BF-D92B-3D4D-9119-9246D9302EAA}" type="presOf" srcId="{35534DE1-7E92-574C-97F1-AB0449DC477D}" destId="{80306BEA-10E0-8B48-8235-E62C23A5B5FB}" srcOrd="0" destOrd="0" presId="urn:microsoft.com/office/officeart/2008/layout/LinedList"/>
    <dgm:cxn modelId="{A750ADF1-B512-D844-9178-BE24D4B8D5E2}" srcId="{12BC8204-20D3-5743-BB7C-062F99A56E39}" destId="{A120F3A7-A03A-5540-A6EF-E21542E80F16}" srcOrd="4" destOrd="0" parTransId="{1723671C-1929-8E40-A1A9-3722863187D5}" sibTransId="{37679925-EEA2-2144-BE64-3072FB588CE3}"/>
    <dgm:cxn modelId="{91DB35F5-5EA4-AB44-92B4-842F590F10E3}" srcId="{12BC8204-20D3-5743-BB7C-062F99A56E39}" destId="{0EBD7C97-2D3E-EF4C-BF35-98EA841D458E}" srcOrd="1" destOrd="0" parTransId="{8C2A77B0-BB2C-3D40-B4C9-A7BCADEE2BDA}" sibTransId="{A40C6FF3-479F-BC4D-8B63-1FBA8C9339A1}"/>
    <dgm:cxn modelId="{F46EC7FC-45A2-8B4E-B62B-773BB883C6BD}" type="presOf" srcId="{12BC8204-20D3-5743-BB7C-062F99A56E39}" destId="{27E5C8A9-D2F8-BA40-BBC6-4BFD0A9AC162}" srcOrd="0" destOrd="0" presId="urn:microsoft.com/office/officeart/2008/layout/LinedList"/>
    <dgm:cxn modelId="{EDCD8F3C-1502-F843-8712-D8B27FDACE2C}" type="presParOf" srcId="{27E5C8A9-D2F8-BA40-BBC6-4BFD0A9AC162}" destId="{E7F7AB04-24E3-EE46-971D-1D9209E769CA}" srcOrd="0" destOrd="0" presId="urn:microsoft.com/office/officeart/2008/layout/LinedList"/>
    <dgm:cxn modelId="{6AD928D1-62DF-0943-AADD-CCDCF7CC5BD7}" type="presParOf" srcId="{27E5C8A9-D2F8-BA40-BBC6-4BFD0A9AC162}" destId="{D2D2C990-383D-AB47-A7C6-D85E0D3BFB4C}" srcOrd="1" destOrd="0" presId="urn:microsoft.com/office/officeart/2008/layout/LinedList"/>
    <dgm:cxn modelId="{A73B3143-6C69-304D-A9A7-D42DED2D50D6}" type="presParOf" srcId="{D2D2C990-383D-AB47-A7C6-D85E0D3BFB4C}" destId="{80306BEA-10E0-8B48-8235-E62C23A5B5FB}" srcOrd="0" destOrd="0" presId="urn:microsoft.com/office/officeart/2008/layout/LinedList"/>
    <dgm:cxn modelId="{86879102-28F4-C74F-BF13-E82F1CE56A60}" type="presParOf" srcId="{D2D2C990-383D-AB47-A7C6-D85E0D3BFB4C}" destId="{91BB3D9D-5D2A-5445-BF14-40F2A53F9FF5}" srcOrd="1" destOrd="0" presId="urn:microsoft.com/office/officeart/2008/layout/LinedList"/>
    <dgm:cxn modelId="{1C49D86B-3A1E-8247-9AF7-DFF8167E13C9}" type="presParOf" srcId="{27E5C8A9-D2F8-BA40-BBC6-4BFD0A9AC162}" destId="{C3BC6D74-803A-C24E-ADEF-3DB6DF55516B}" srcOrd="2" destOrd="0" presId="urn:microsoft.com/office/officeart/2008/layout/LinedList"/>
    <dgm:cxn modelId="{304DCA2B-7542-684C-BDD8-50E504E02D36}" type="presParOf" srcId="{27E5C8A9-D2F8-BA40-BBC6-4BFD0A9AC162}" destId="{7699E6E4-D10E-6D4C-A7DB-0B80565086C6}" srcOrd="3" destOrd="0" presId="urn:microsoft.com/office/officeart/2008/layout/LinedList"/>
    <dgm:cxn modelId="{06BBD86F-E7E3-544A-AEC8-C9916B107C27}" type="presParOf" srcId="{7699E6E4-D10E-6D4C-A7DB-0B80565086C6}" destId="{83C19F29-2014-134C-BB81-9B1FB83F7272}" srcOrd="0" destOrd="0" presId="urn:microsoft.com/office/officeart/2008/layout/LinedList"/>
    <dgm:cxn modelId="{9D2474FE-3713-DB40-B448-306039CD09DF}" type="presParOf" srcId="{7699E6E4-D10E-6D4C-A7DB-0B80565086C6}" destId="{97C3C8B5-6077-F140-9620-524EA7D1FCDF}" srcOrd="1" destOrd="0" presId="urn:microsoft.com/office/officeart/2008/layout/LinedList"/>
    <dgm:cxn modelId="{1A263226-3AAA-4940-827D-38A6CD6D0FE7}" type="presParOf" srcId="{27E5C8A9-D2F8-BA40-BBC6-4BFD0A9AC162}" destId="{43C11860-E36D-AD45-8056-94B5812F75CE}" srcOrd="4" destOrd="0" presId="urn:microsoft.com/office/officeart/2008/layout/LinedList"/>
    <dgm:cxn modelId="{BAA6DCFB-7F4D-CF43-9A9E-32C61713E0A8}" type="presParOf" srcId="{27E5C8A9-D2F8-BA40-BBC6-4BFD0A9AC162}" destId="{515DC319-455B-C147-AFDA-0E6877F33BB4}" srcOrd="5" destOrd="0" presId="urn:microsoft.com/office/officeart/2008/layout/LinedList"/>
    <dgm:cxn modelId="{656D3E6F-12E3-AE43-BC6C-1BA1B8FF08D9}" type="presParOf" srcId="{515DC319-455B-C147-AFDA-0E6877F33BB4}" destId="{B63B91BB-E9F6-1B41-B72D-DE1AAADB45C5}" srcOrd="0" destOrd="0" presId="urn:microsoft.com/office/officeart/2008/layout/LinedList"/>
    <dgm:cxn modelId="{1CAA9D15-40F7-0543-A986-D7F03CDCE0F4}" type="presParOf" srcId="{515DC319-455B-C147-AFDA-0E6877F33BB4}" destId="{85DAB146-EB5C-CD4A-877D-731C656F06BE}" srcOrd="1" destOrd="0" presId="urn:microsoft.com/office/officeart/2008/layout/LinedList"/>
    <dgm:cxn modelId="{A96BB562-6E68-9245-AC78-FED9BA3DC63D}" type="presParOf" srcId="{27E5C8A9-D2F8-BA40-BBC6-4BFD0A9AC162}" destId="{53D46AB7-6A42-7B4B-A7C6-201E9FB4CA5D}" srcOrd="6" destOrd="0" presId="urn:microsoft.com/office/officeart/2008/layout/LinedList"/>
    <dgm:cxn modelId="{2C265F01-2287-7046-AF8E-2304E8C29580}" type="presParOf" srcId="{27E5C8A9-D2F8-BA40-BBC6-4BFD0A9AC162}" destId="{701CD64A-AE8C-EF46-A0E5-3F84ECFF6A3D}" srcOrd="7" destOrd="0" presId="urn:microsoft.com/office/officeart/2008/layout/LinedList"/>
    <dgm:cxn modelId="{FBD3D6AB-0E3C-614D-BB9C-0FA96D6DACD7}" type="presParOf" srcId="{701CD64A-AE8C-EF46-A0E5-3F84ECFF6A3D}" destId="{6F0863DC-389D-CE44-8154-1D017B46025B}" srcOrd="0" destOrd="0" presId="urn:microsoft.com/office/officeart/2008/layout/LinedList"/>
    <dgm:cxn modelId="{075DAF90-2B32-3A4D-8753-E8AEF9319417}" type="presParOf" srcId="{701CD64A-AE8C-EF46-A0E5-3F84ECFF6A3D}" destId="{0E57FCC4-4D01-FB41-9689-B8351EFA31FE}" srcOrd="1" destOrd="0" presId="urn:microsoft.com/office/officeart/2008/layout/LinedList"/>
    <dgm:cxn modelId="{66042665-925E-1D41-BFEE-C4082C38B562}" type="presParOf" srcId="{27E5C8A9-D2F8-BA40-BBC6-4BFD0A9AC162}" destId="{E1EB4186-FBC2-824A-9A36-42D2FD76CB43}" srcOrd="8" destOrd="0" presId="urn:microsoft.com/office/officeart/2008/layout/LinedList"/>
    <dgm:cxn modelId="{FCB99131-D86D-1246-B7B9-F9F61985108F}" type="presParOf" srcId="{27E5C8A9-D2F8-BA40-BBC6-4BFD0A9AC162}" destId="{B843AF12-8411-134B-B77D-41AE43A34BEA}" srcOrd="9" destOrd="0" presId="urn:microsoft.com/office/officeart/2008/layout/LinedList"/>
    <dgm:cxn modelId="{4E517CE8-8A6E-B747-B985-8B89B47BBD61}" type="presParOf" srcId="{B843AF12-8411-134B-B77D-41AE43A34BEA}" destId="{469DBEF9-E167-6040-8654-280440373A33}" srcOrd="0" destOrd="0" presId="urn:microsoft.com/office/officeart/2008/layout/LinedList"/>
    <dgm:cxn modelId="{C2DDB4E5-5790-454B-9ED1-0BFE0DD4FA86}" type="presParOf" srcId="{B843AF12-8411-134B-B77D-41AE43A34BEA}" destId="{F31E9B4D-B55A-8A46-85DB-96E89B0BF9C8}" srcOrd="1" destOrd="0" presId="urn:microsoft.com/office/officeart/2008/layout/LinedList"/>
    <dgm:cxn modelId="{7ECE93C8-3C3D-2C48-897F-9EC1481C46C0}" type="presParOf" srcId="{27E5C8A9-D2F8-BA40-BBC6-4BFD0A9AC162}" destId="{34608D4F-FDE3-7044-B2DF-90220C3A0356}" srcOrd="10" destOrd="0" presId="urn:microsoft.com/office/officeart/2008/layout/LinedList"/>
    <dgm:cxn modelId="{940E143A-252D-D746-B7D5-8820394DBA48}" type="presParOf" srcId="{27E5C8A9-D2F8-BA40-BBC6-4BFD0A9AC162}" destId="{123BC4B5-3E79-5643-88B8-82D886C66B7F}" srcOrd="11" destOrd="0" presId="urn:microsoft.com/office/officeart/2008/layout/LinedList"/>
    <dgm:cxn modelId="{6D7E2F38-064C-4646-83EB-F08F9F60FA1D}" type="presParOf" srcId="{123BC4B5-3E79-5643-88B8-82D886C66B7F}" destId="{2AEBD2DE-EB39-DB48-AD93-FF39A119C0F6}" srcOrd="0" destOrd="0" presId="urn:microsoft.com/office/officeart/2008/layout/LinedList"/>
    <dgm:cxn modelId="{604B0F86-5BFC-DE43-AA69-CEB9235A5D2F}" type="presParOf" srcId="{123BC4B5-3E79-5643-88B8-82D886C66B7F}" destId="{64DCB63D-D2EA-BA4A-B598-CD5A23392C39}" srcOrd="1" destOrd="0" presId="urn:microsoft.com/office/officeart/2008/layout/LinedList"/>
    <dgm:cxn modelId="{15727B9B-9763-674E-9176-12A013A8ABDD}" type="presParOf" srcId="{27E5C8A9-D2F8-BA40-BBC6-4BFD0A9AC162}" destId="{B2197B5D-54F1-9F43-86A8-B7C4DC9D7B25}" srcOrd="12" destOrd="0" presId="urn:microsoft.com/office/officeart/2008/layout/LinedList"/>
    <dgm:cxn modelId="{2B69325C-B1B7-424B-A985-23A747801C45}" type="presParOf" srcId="{27E5C8A9-D2F8-BA40-BBC6-4BFD0A9AC162}" destId="{D1BA6BC3-F8F2-0A48-A33E-FED5895CEC26}" srcOrd="13" destOrd="0" presId="urn:microsoft.com/office/officeart/2008/layout/LinedList"/>
    <dgm:cxn modelId="{17187221-6E3D-0143-9681-2CE9FF9E2016}" type="presParOf" srcId="{D1BA6BC3-F8F2-0A48-A33E-FED5895CEC26}" destId="{11E3EAE0-9B06-F943-B408-246A46152CAA}" srcOrd="0" destOrd="0" presId="urn:microsoft.com/office/officeart/2008/layout/LinedList"/>
    <dgm:cxn modelId="{048A28B8-D9DE-B940-9CA6-B1D7C39B7D79}" type="presParOf" srcId="{D1BA6BC3-F8F2-0A48-A33E-FED5895CEC26}" destId="{5AB9F10D-FA0B-AF4A-9E5E-860B73965D29}" srcOrd="1" destOrd="0" presId="urn:microsoft.com/office/officeart/2008/layout/LinedList"/>
    <dgm:cxn modelId="{765EC490-7978-4845-A0BC-250A04D80A34}" type="presParOf" srcId="{27E5C8A9-D2F8-BA40-BBC6-4BFD0A9AC162}" destId="{8DB943C2-7986-4844-B4D3-C666D280B17E}" srcOrd="14" destOrd="0" presId="urn:microsoft.com/office/officeart/2008/layout/LinedList"/>
    <dgm:cxn modelId="{4A79012D-A46C-314D-AFC6-25EBBF9A6747}" type="presParOf" srcId="{27E5C8A9-D2F8-BA40-BBC6-4BFD0A9AC162}" destId="{81C2263D-BF67-CC43-B198-5F99121A0CA7}" srcOrd="15" destOrd="0" presId="urn:microsoft.com/office/officeart/2008/layout/LinedList"/>
    <dgm:cxn modelId="{26B50E65-CE55-AB45-8342-9E2BF7515618}" type="presParOf" srcId="{81C2263D-BF67-CC43-B198-5F99121A0CA7}" destId="{ED8340F7-C6E2-7444-AA9B-DA35929B31D6}" srcOrd="0" destOrd="0" presId="urn:microsoft.com/office/officeart/2008/layout/LinedList"/>
    <dgm:cxn modelId="{1B39347F-4B1C-6C4E-81C1-B966C838F9C4}" type="presParOf" srcId="{81C2263D-BF67-CC43-B198-5F99121A0CA7}" destId="{CA8FC5F1-6615-E64A-9B24-B804CF53289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2218EEA-DE0C-41D3-B4F7-1894427CE0B0}" type="doc">
      <dgm:prSet loTypeId="urn:microsoft.com/office/officeart/2005/8/layout/vProcess5" loCatId="process" qsTypeId="urn:microsoft.com/office/officeart/2005/8/quickstyle/simple1" qsCatId="simple" csTypeId="urn:microsoft.com/office/officeart/2005/8/colors/accent1_2" csCatId="accent1" phldr="1"/>
      <dgm:spPr/>
      <dgm:t>
        <a:bodyPr rtlCol="0"/>
        <a:lstStyle/>
        <a:p>
          <a:pPr rtl="0"/>
          <a:endParaRPr lang="en-US"/>
        </a:p>
      </dgm:t>
    </dgm:pt>
    <dgm:pt modelId="{75686425-0AC4-4B07-80C0-FCEC8C0B6834}">
      <dgm:prSet custT="1"/>
      <dgm:spPr>
        <a:noFill/>
        <a:ln>
          <a:solidFill>
            <a:schemeClr val="tx1"/>
          </a:solidFill>
        </a:ln>
      </dgm:spPr>
      <dgm:t>
        <a:bodyPr rtlCol="0"/>
        <a:lstStyle/>
        <a:p>
          <a:pPr rtl="0" eaLnBrk="1" latinLnBrk="0"/>
          <a:endParaRPr lang="ru-RU" sz="1800" noProof="0" dirty="0">
            <a:solidFill>
              <a:schemeClr val="tx1"/>
            </a:solidFill>
          </a:endParaRPr>
        </a:p>
      </dgm:t>
    </dgm:pt>
    <dgm:pt modelId="{AB2081A5-140C-4D96-966D-EB4D6A4A685A}" type="parTrans" cxnId="{0A55E2F4-0145-414F-BB7B-CF4F9F608EF3}">
      <dgm:prSet/>
      <dgm:spPr/>
      <dgm:t>
        <a:bodyPr rtlCol="0"/>
        <a:lstStyle/>
        <a:p>
          <a:pPr rtl="0"/>
          <a:endParaRPr lang="ru-RU" noProof="0" dirty="0">
            <a:solidFill>
              <a:schemeClr val="tx1"/>
            </a:solidFill>
          </a:endParaRPr>
        </a:p>
      </dgm:t>
    </dgm:pt>
    <dgm:pt modelId="{D578F562-C747-45BE-86CC-F1427EB9E84A}" type="sibTrans" cxnId="{0A55E2F4-0145-414F-BB7B-CF4F9F608EF3}">
      <dgm:prSet/>
      <dgm:spPr>
        <a:solidFill>
          <a:srgbClr val="96A9A9"/>
        </a:solidFill>
        <a:ln>
          <a:noFill/>
        </a:ln>
      </dgm:spPr>
      <dgm:t>
        <a:bodyPr rtlCol="0"/>
        <a:lstStyle/>
        <a:p>
          <a:pPr rtl="0"/>
          <a:endParaRPr lang="ru-RU" noProof="0" dirty="0">
            <a:solidFill>
              <a:schemeClr val="tx1"/>
            </a:solidFill>
          </a:endParaRPr>
        </a:p>
      </dgm:t>
    </dgm:pt>
    <dgm:pt modelId="{2D67BA48-A9CD-4D21-BE19-1983971FF114}">
      <dgm:prSet custT="1"/>
      <dgm:spPr>
        <a:noFill/>
        <a:ln>
          <a:solidFill>
            <a:schemeClr val="tx1"/>
          </a:solidFill>
        </a:ln>
      </dgm:spPr>
      <dgm:t>
        <a:bodyPr rtlCol="0"/>
        <a:lstStyle/>
        <a:p>
          <a:pPr rtl="0" eaLnBrk="1" latinLnBrk="0"/>
          <a:endParaRPr lang="ru-RU" sz="1800" noProof="0" dirty="0">
            <a:solidFill>
              <a:schemeClr val="tx1"/>
            </a:solidFill>
          </a:endParaRPr>
        </a:p>
      </dgm:t>
    </dgm:pt>
    <dgm:pt modelId="{B2A19CE4-1272-4DEB-AA4F-CEDE9B6ABC96}" type="parTrans" cxnId="{00EB1689-AAD4-4626-BC8D-E543DD57F07F}">
      <dgm:prSet/>
      <dgm:spPr/>
      <dgm:t>
        <a:bodyPr rtlCol="0"/>
        <a:lstStyle/>
        <a:p>
          <a:pPr rtl="0"/>
          <a:endParaRPr lang="ru-RU" noProof="0" dirty="0">
            <a:solidFill>
              <a:schemeClr val="tx1"/>
            </a:solidFill>
          </a:endParaRPr>
        </a:p>
      </dgm:t>
    </dgm:pt>
    <dgm:pt modelId="{05202289-7393-43EF-AF97-4A6E6730B3E7}" type="sibTrans" cxnId="{00EB1689-AAD4-4626-BC8D-E543DD57F07F}">
      <dgm:prSet/>
      <dgm:spPr/>
      <dgm:t>
        <a:bodyPr rtlCol="0"/>
        <a:lstStyle/>
        <a:p>
          <a:pPr rtl="0"/>
          <a:endParaRPr lang="ru-RU" noProof="0" dirty="0">
            <a:solidFill>
              <a:schemeClr val="tx1"/>
            </a:solidFill>
          </a:endParaRPr>
        </a:p>
      </dgm:t>
    </dgm:pt>
    <dgm:pt modelId="{B1DE84B9-B941-407B-BA58-86DEAF7E8166}" type="pres">
      <dgm:prSet presAssocID="{A2218EEA-DE0C-41D3-B4F7-1894427CE0B0}" presName="outerComposite" presStyleCnt="0">
        <dgm:presLayoutVars>
          <dgm:chMax val="5"/>
          <dgm:dir/>
          <dgm:resizeHandles val="exact"/>
        </dgm:presLayoutVars>
      </dgm:prSet>
      <dgm:spPr/>
    </dgm:pt>
    <dgm:pt modelId="{CEA415AF-CC69-4B2B-9BD9-A0388344DE66}" type="pres">
      <dgm:prSet presAssocID="{A2218EEA-DE0C-41D3-B4F7-1894427CE0B0}" presName="dummyMaxCanvas" presStyleCnt="0">
        <dgm:presLayoutVars/>
      </dgm:prSet>
      <dgm:spPr/>
    </dgm:pt>
    <dgm:pt modelId="{9B8301B2-4CF0-41F0-9A27-8562D896EB25}" type="pres">
      <dgm:prSet presAssocID="{A2218EEA-DE0C-41D3-B4F7-1894427CE0B0}" presName="TwoNodes_1" presStyleLbl="node1" presStyleIdx="0" presStyleCnt="2" custScaleX="107660" custScaleY="88150">
        <dgm:presLayoutVars>
          <dgm:bulletEnabled val="1"/>
        </dgm:presLayoutVars>
      </dgm:prSet>
      <dgm:spPr/>
    </dgm:pt>
    <dgm:pt modelId="{C29290F6-3B00-44AA-9EEE-8C79744F26EB}" type="pres">
      <dgm:prSet presAssocID="{A2218EEA-DE0C-41D3-B4F7-1894427CE0B0}" presName="TwoNodes_2" presStyleLbl="node1" presStyleIdx="1" presStyleCnt="2" custLinFactNeighborX="-5952">
        <dgm:presLayoutVars>
          <dgm:bulletEnabled val="1"/>
        </dgm:presLayoutVars>
      </dgm:prSet>
      <dgm:spPr/>
    </dgm:pt>
    <dgm:pt modelId="{EB18AADA-9330-4AD4-8933-21A5994850AD}" type="pres">
      <dgm:prSet presAssocID="{A2218EEA-DE0C-41D3-B4F7-1894427CE0B0}" presName="TwoConn_1-2" presStyleLbl="fgAccFollowNode1" presStyleIdx="0" presStyleCnt="1" custScaleX="116052" custScaleY="113105" custLinFactNeighborX="-23706" custLinFactNeighborY="-3579">
        <dgm:presLayoutVars>
          <dgm:bulletEnabled val="1"/>
        </dgm:presLayoutVars>
      </dgm:prSet>
      <dgm:spPr/>
    </dgm:pt>
    <dgm:pt modelId="{7D304F8A-659B-4B24-8BA1-E1A2688F7E18}" type="pres">
      <dgm:prSet presAssocID="{A2218EEA-DE0C-41D3-B4F7-1894427CE0B0}" presName="TwoNodes_1_text" presStyleLbl="node1" presStyleIdx="1" presStyleCnt="2">
        <dgm:presLayoutVars>
          <dgm:bulletEnabled val="1"/>
        </dgm:presLayoutVars>
      </dgm:prSet>
      <dgm:spPr/>
    </dgm:pt>
    <dgm:pt modelId="{DFBDE321-7BE0-4B23-A079-D0C8AAAB78A9}" type="pres">
      <dgm:prSet presAssocID="{A2218EEA-DE0C-41D3-B4F7-1894427CE0B0}" presName="TwoNodes_2_text" presStyleLbl="node1" presStyleIdx="1" presStyleCnt="2">
        <dgm:presLayoutVars>
          <dgm:bulletEnabled val="1"/>
        </dgm:presLayoutVars>
      </dgm:prSet>
      <dgm:spPr/>
    </dgm:pt>
  </dgm:ptLst>
  <dgm:cxnLst>
    <dgm:cxn modelId="{E787682D-9B89-43D1-B193-54B73C180B06}" type="presOf" srcId="{75686425-0AC4-4B07-80C0-FCEC8C0B6834}" destId="{9B8301B2-4CF0-41F0-9A27-8562D896EB25}" srcOrd="0" destOrd="0" presId="urn:microsoft.com/office/officeart/2005/8/layout/vProcess5"/>
    <dgm:cxn modelId="{35000B37-C355-4710-B5D4-6FB814A19E7B}" type="presOf" srcId="{2D67BA48-A9CD-4D21-BE19-1983971FF114}" destId="{DFBDE321-7BE0-4B23-A079-D0C8AAAB78A9}" srcOrd="1" destOrd="0" presId="urn:microsoft.com/office/officeart/2005/8/layout/vProcess5"/>
    <dgm:cxn modelId="{3327DF4F-D68A-48BF-A1B0-07B0BB48C9F8}" type="presOf" srcId="{D578F562-C747-45BE-86CC-F1427EB9E84A}" destId="{EB18AADA-9330-4AD4-8933-21A5994850AD}" srcOrd="0" destOrd="0" presId="urn:microsoft.com/office/officeart/2005/8/layout/vProcess5"/>
    <dgm:cxn modelId="{60C07571-D27E-43BF-9E99-C9F64374FB39}" type="presOf" srcId="{75686425-0AC4-4B07-80C0-FCEC8C0B6834}" destId="{7D304F8A-659B-4B24-8BA1-E1A2688F7E18}" srcOrd="1" destOrd="0" presId="urn:microsoft.com/office/officeart/2005/8/layout/vProcess5"/>
    <dgm:cxn modelId="{00EB1689-AAD4-4626-BC8D-E543DD57F07F}" srcId="{A2218EEA-DE0C-41D3-B4F7-1894427CE0B0}" destId="{2D67BA48-A9CD-4D21-BE19-1983971FF114}" srcOrd="1" destOrd="0" parTransId="{B2A19CE4-1272-4DEB-AA4F-CEDE9B6ABC96}" sibTransId="{05202289-7393-43EF-AF97-4A6E6730B3E7}"/>
    <dgm:cxn modelId="{2277B295-DB0E-4184-9AC5-F5463DDA0EC6}" type="presOf" srcId="{A2218EEA-DE0C-41D3-B4F7-1894427CE0B0}" destId="{B1DE84B9-B941-407B-BA58-86DEAF7E8166}" srcOrd="0" destOrd="0" presId="urn:microsoft.com/office/officeart/2005/8/layout/vProcess5"/>
    <dgm:cxn modelId="{95B121D1-9CA5-4DA9-AB33-65D53A03D39F}" type="presOf" srcId="{2D67BA48-A9CD-4D21-BE19-1983971FF114}" destId="{C29290F6-3B00-44AA-9EEE-8C79744F26EB}" srcOrd="0" destOrd="0" presId="urn:microsoft.com/office/officeart/2005/8/layout/vProcess5"/>
    <dgm:cxn modelId="{0A55E2F4-0145-414F-BB7B-CF4F9F608EF3}" srcId="{A2218EEA-DE0C-41D3-B4F7-1894427CE0B0}" destId="{75686425-0AC4-4B07-80C0-FCEC8C0B6834}" srcOrd="0" destOrd="0" parTransId="{AB2081A5-140C-4D96-966D-EB4D6A4A685A}" sibTransId="{D578F562-C747-45BE-86CC-F1427EB9E84A}"/>
    <dgm:cxn modelId="{E20C174C-9942-4A8A-9927-D5071FCCC15C}" type="presParOf" srcId="{B1DE84B9-B941-407B-BA58-86DEAF7E8166}" destId="{CEA415AF-CC69-4B2B-9BD9-A0388344DE66}" srcOrd="0" destOrd="0" presId="urn:microsoft.com/office/officeart/2005/8/layout/vProcess5"/>
    <dgm:cxn modelId="{7E556ACD-585F-4B41-9F31-58B93010934A}" type="presParOf" srcId="{B1DE84B9-B941-407B-BA58-86DEAF7E8166}" destId="{9B8301B2-4CF0-41F0-9A27-8562D896EB25}" srcOrd="1" destOrd="0" presId="urn:microsoft.com/office/officeart/2005/8/layout/vProcess5"/>
    <dgm:cxn modelId="{80E64BA3-0497-4FDB-A52B-967F3D3C7EBB}" type="presParOf" srcId="{B1DE84B9-B941-407B-BA58-86DEAF7E8166}" destId="{C29290F6-3B00-44AA-9EEE-8C79744F26EB}" srcOrd="2" destOrd="0" presId="urn:microsoft.com/office/officeart/2005/8/layout/vProcess5"/>
    <dgm:cxn modelId="{155F791C-4D51-43DF-BE9F-F57F592CF1E7}" type="presParOf" srcId="{B1DE84B9-B941-407B-BA58-86DEAF7E8166}" destId="{EB18AADA-9330-4AD4-8933-21A5994850AD}" srcOrd="3" destOrd="0" presId="urn:microsoft.com/office/officeart/2005/8/layout/vProcess5"/>
    <dgm:cxn modelId="{D6AD0424-0942-4F28-9FEE-44C17B325DB9}" type="presParOf" srcId="{B1DE84B9-B941-407B-BA58-86DEAF7E8166}" destId="{7D304F8A-659B-4B24-8BA1-E1A2688F7E18}" srcOrd="4" destOrd="0" presId="urn:microsoft.com/office/officeart/2005/8/layout/vProcess5"/>
    <dgm:cxn modelId="{49429E90-1561-4D0C-9619-1EE8C781A46B}" type="presParOf" srcId="{B1DE84B9-B941-407B-BA58-86DEAF7E8166}" destId="{DFBDE321-7BE0-4B23-A079-D0C8AAAB78A9}"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A2EDDE8-4B3B-4C08-A504-3A8C55898664}"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ru-RU"/>
        </a:p>
      </dgm:t>
    </dgm:pt>
    <dgm:pt modelId="{F6A84D39-1E93-443D-BFB4-E95EC876250F}">
      <dgm:prSet phldrT="[Текст]"/>
      <dgm:spPr/>
      <dgm:t>
        <a:bodyPr/>
        <a:lstStyle/>
        <a:p>
          <a:r>
            <a:rPr lang="ru-RU" dirty="0"/>
            <a:t>Выбор технологии</a:t>
          </a:r>
        </a:p>
      </dgm:t>
    </dgm:pt>
    <dgm:pt modelId="{76A8FD09-D070-4F02-B1B0-266DE4DD3138}" type="sibTrans" cxnId="{60D42B36-50CB-4E40-AAB9-428AF5806B61}">
      <dgm:prSet/>
      <dgm:spPr/>
      <dgm:t>
        <a:bodyPr/>
        <a:lstStyle/>
        <a:p>
          <a:endParaRPr lang="ru-RU"/>
        </a:p>
      </dgm:t>
    </dgm:pt>
    <dgm:pt modelId="{F067D882-3E79-4388-BD22-891AB0713A7B}" type="parTrans" cxnId="{60D42B36-50CB-4E40-AAB9-428AF5806B61}">
      <dgm:prSet/>
      <dgm:spPr/>
      <dgm:t>
        <a:bodyPr/>
        <a:lstStyle/>
        <a:p>
          <a:endParaRPr lang="ru-RU"/>
        </a:p>
      </dgm:t>
    </dgm:pt>
    <dgm:pt modelId="{E652A9C8-146B-4784-8731-623683F65767}">
      <dgm:prSet phldrT="[Текст]"/>
      <dgm:spPr/>
      <dgm:t>
        <a:bodyPr/>
        <a:lstStyle/>
        <a:p>
          <a:endParaRPr lang="ru-RU" b="1" dirty="0"/>
        </a:p>
      </dgm:t>
    </dgm:pt>
    <dgm:pt modelId="{23E3A7CD-559E-41FF-9AB1-240AE5E93C00}" type="sibTrans" cxnId="{6FA2FFC5-2C85-4C89-A45A-E2E199501BF9}">
      <dgm:prSet/>
      <dgm:spPr/>
      <dgm:t>
        <a:bodyPr/>
        <a:lstStyle/>
        <a:p>
          <a:endParaRPr lang="ru-RU"/>
        </a:p>
      </dgm:t>
    </dgm:pt>
    <dgm:pt modelId="{0DBE1B69-02A8-4742-A3CD-5C17BF665A3E}" type="parTrans" cxnId="{6FA2FFC5-2C85-4C89-A45A-E2E199501BF9}">
      <dgm:prSet/>
      <dgm:spPr/>
      <dgm:t>
        <a:bodyPr/>
        <a:lstStyle/>
        <a:p>
          <a:endParaRPr lang="ru-RU"/>
        </a:p>
      </dgm:t>
    </dgm:pt>
    <dgm:pt modelId="{FA0323B6-1641-4EE2-90F1-3C06B6AB2F68}" type="pres">
      <dgm:prSet presAssocID="{CA2EDDE8-4B3B-4C08-A504-3A8C55898664}" presName="Name0" presStyleCnt="0">
        <dgm:presLayoutVars>
          <dgm:chMax val="4"/>
          <dgm:resizeHandles val="exact"/>
        </dgm:presLayoutVars>
      </dgm:prSet>
      <dgm:spPr/>
    </dgm:pt>
    <dgm:pt modelId="{C907D40D-00C2-44DD-BE89-DE2CC43A4247}" type="pres">
      <dgm:prSet presAssocID="{CA2EDDE8-4B3B-4C08-A504-3A8C55898664}" presName="ellipse" presStyleLbl="trBgShp" presStyleIdx="0" presStyleCnt="1"/>
      <dgm:spPr/>
    </dgm:pt>
    <dgm:pt modelId="{E032161A-0FB3-428B-A845-1B3D1B2A8883}" type="pres">
      <dgm:prSet presAssocID="{CA2EDDE8-4B3B-4C08-A504-3A8C55898664}" presName="arrow1" presStyleLbl="fgShp" presStyleIdx="0" presStyleCnt="1" custScaleX="85279"/>
      <dgm:spPr/>
    </dgm:pt>
    <dgm:pt modelId="{E598AE86-3B00-4E44-9332-0DCAC7BF4E5A}" type="pres">
      <dgm:prSet presAssocID="{CA2EDDE8-4B3B-4C08-A504-3A8C55898664}" presName="rectangle" presStyleLbl="revTx" presStyleIdx="0" presStyleCnt="1" custScaleX="131522" custScaleY="152437" custLinFactNeighborX="228" custLinFactNeighborY="24586">
        <dgm:presLayoutVars>
          <dgm:bulletEnabled val="1"/>
        </dgm:presLayoutVars>
      </dgm:prSet>
      <dgm:spPr/>
    </dgm:pt>
    <dgm:pt modelId="{98634187-8E84-4E14-BAE5-4BC90B66F7C9}" type="pres">
      <dgm:prSet presAssocID="{E652A9C8-146B-4784-8731-623683F65767}" presName="item1" presStyleLbl="node1" presStyleIdx="0" presStyleCnt="1" custLinFactNeighborX="12857" custLinFactNeighborY="3644">
        <dgm:presLayoutVars>
          <dgm:bulletEnabled val="1"/>
        </dgm:presLayoutVars>
      </dgm:prSet>
      <dgm:spPr/>
    </dgm:pt>
    <dgm:pt modelId="{9DA49442-CF9F-4BAC-A05E-EF099BC98171}" type="pres">
      <dgm:prSet presAssocID="{CA2EDDE8-4B3B-4C08-A504-3A8C55898664}" presName="funnel" presStyleLbl="trAlignAcc1" presStyleIdx="0" presStyleCnt="1" custScaleX="77259" custScaleY="95814"/>
      <dgm:spPr/>
    </dgm:pt>
  </dgm:ptLst>
  <dgm:cxnLst>
    <dgm:cxn modelId="{C07AA014-BBD1-43C8-87BF-8E9BC760BAD7}" type="presOf" srcId="{CA2EDDE8-4B3B-4C08-A504-3A8C55898664}" destId="{FA0323B6-1641-4EE2-90F1-3C06B6AB2F68}" srcOrd="0" destOrd="0" presId="urn:microsoft.com/office/officeart/2005/8/layout/funnel1"/>
    <dgm:cxn modelId="{9D53C231-2338-4A14-908E-06D3A0A8FFD7}" type="presOf" srcId="{F6A84D39-1E93-443D-BFB4-E95EC876250F}" destId="{98634187-8E84-4E14-BAE5-4BC90B66F7C9}" srcOrd="0" destOrd="0" presId="urn:microsoft.com/office/officeart/2005/8/layout/funnel1"/>
    <dgm:cxn modelId="{60D42B36-50CB-4E40-AAB9-428AF5806B61}" srcId="{CA2EDDE8-4B3B-4C08-A504-3A8C55898664}" destId="{F6A84D39-1E93-443D-BFB4-E95EC876250F}" srcOrd="0" destOrd="0" parTransId="{F067D882-3E79-4388-BD22-891AB0713A7B}" sibTransId="{76A8FD09-D070-4F02-B1B0-266DE4DD3138}"/>
    <dgm:cxn modelId="{141E0371-CFC8-4C1F-B864-FB76F42DEF7C}" type="presOf" srcId="{E652A9C8-146B-4784-8731-623683F65767}" destId="{E598AE86-3B00-4E44-9332-0DCAC7BF4E5A}" srcOrd="0" destOrd="0" presId="urn:microsoft.com/office/officeart/2005/8/layout/funnel1"/>
    <dgm:cxn modelId="{6FA2FFC5-2C85-4C89-A45A-E2E199501BF9}" srcId="{CA2EDDE8-4B3B-4C08-A504-3A8C55898664}" destId="{E652A9C8-146B-4784-8731-623683F65767}" srcOrd="1" destOrd="0" parTransId="{0DBE1B69-02A8-4742-A3CD-5C17BF665A3E}" sibTransId="{23E3A7CD-559E-41FF-9AB1-240AE5E93C00}"/>
    <dgm:cxn modelId="{0CFFD020-C17F-419C-823F-63BD5379E4B5}" type="presParOf" srcId="{FA0323B6-1641-4EE2-90F1-3C06B6AB2F68}" destId="{C907D40D-00C2-44DD-BE89-DE2CC43A4247}" srcOrd="0" destOrd="0" presId="urn:microsoft.com/office/officeart/2005/8/layout/funnel1"/>
    <dgm:cxn modelId="{B65F9DA7-2555-4A9D-8C41-BDB37B9A9580}" type="presParOf" srcId="{FA0323B6-1641-4EE2-90F1-3C06B6AB2F68}" destId="{E032161A-0FB3-428B-A845-1B3D1B2A8883}" srcOrd="1" destOrd="0" presId="urn:microsoft.com/office/officeart/2005/8/layout/funnel1"/>
    <dgm:cxn modelId="{8A8D28B0-61BD-4E72-8723-F31C0878AE20}" type="presParOf" srcId="{FA0323B6-1641-4EE2-90F1-3C06B6AB2F68}" destId="{E598AE86-3B00-4E44-9332-0DCAC7BF4E5A}" srcOrd="2" destOrd="0" presId="urn:microsoft.com/office/officeart/2005/8/layout/funnel1"/>
    <dgm:cxn modelId="{23FEDC29-F4D7-4E16-9A47-2845F17D4639}" type="presParOf" srcId="{FA0323B6-1641-4EE2-90F1-3C06B6AB2F68}" destId="{98634187-8E84-4E14-BAE5-4BC90B66F7C9}" srcOrd="3" destOrd="0" presId="urn:microsoft.com/office/officeart/2005/8/layout/funnel1"/>
    <dgm:cxn modelId="{ED8C11EF-6E9B-45DB-A26D-823C2BE27502}" type="presParOf" srcId="{FA0323B6-1641-4EE2-90F1-3C06B6AB2F68}" destId="{9DA49442-CF9F-4BAC-A05E-EF099BC98171}" srcOrd="4"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3085546-7C7C-4B3E-ABEB-2669F1A65FB2}" type="doc">
      <dgm:prSet loTypeId="urn:microsoft.com/office/officeart/2016/7/layout/RoundedRectangleTimeline" loCatId="process" qsTypeId="urn:microsoft.com/office/officeart/2005/8/quickstyle/simple1" qsCatId="simple" csTypeId="urn:microsoft.com/office/officeart/2018/5/colors/Iconchunking_coloredoutline_colorful1" csCatId="colorful" phldr="1"/>
      <dgm:spPr/>
      <dgm:t>
        <a:bodyPr rtlCol="0"/>
        <a:lstStyle/>
        <a:p>
          <a:pPr rtl="0"/>
          <a:endParaRPr lang="en-US"/>
        </a:p>
      </dgm:t>
    </dgm:pt>
    <dgm:pt modelId="{9DCEA5FC-4640-45AF-B712-7A4FD94AEF0D}">
      <dgm:prSet phldrT="[Text]" custT="1"/>
      <dgm:spPr/>
      <dgm:t>
        <a:bodyPr rtlCol="0"/>
        <a:lstStyle/>
        <a:p>
          <a:pPr rtl="0"/>
          <a:endParaRPr lang="ru-RU" sz="1800" noProof="0" dirty="0"/>
        </a:p>
      </dgm:t>
    </dgm:pt>
    <dgm:pt modelId="{929A5FD9-0612-4B79-9B59-C3C36D34A069}" type="parTrans" cxnId="{DBD99269-D7F7-4B47-B17B-A5AE402751D9}">
      <dgm:prSet/>
      <dgm:spPr/>
      <dgm:t>
        <a:bodyPr rtlCol="0"/>
        <a:lstStyle/>
        <a:p>
          <a:pPr rtl="0"/>
          <a:endParaRPr lang="ru-RU" sz="1800" noProof="0" dirty="0">
            <a:solidFill>
              <a:schemeClr val="bg1"/>
            </a:solidFill>
          </a:endParaRPr>
        </a:p>
      </dgm:t>
    </dgm:pt>
    <dgm:pt modelId="{0A99745B-BB5C-49B3-A782-8DB57641F6C9}" type="sibTrans" cxnId="{DBD99269-D7F7-4B47-B17B-A5AE402751D9}">
      <dgm:prSet/>
      <dgm:spPr/>
      <dgm:t>
        <a:bodyPr rtlCol="0"/>
        <a:lstStyle/>
        <a:p>
          <a:pPr rtl="0"/>
          <a:endParaRPr lang="ru-RU" sz="1800" noProof="0" dirty="0">
            <a:solidFill>
              <a:schemeClr val="bg1"/>
            </a:solidFill>
          </a:endParaRPr>
        </a:p>
      </dgm:t>
    </dgm:pt>
    <dgm:pt modelId="{096A9AF0-0DAE-4EB3-B448-4501DA034F4A}">
      <dgm:prSet phldrT="[Text]" custT="1"/>
      <dgm:spPr/>
      <dgm:t>
        <a:bodyPr rtlCol="0"/>
        <a:lstStyle/>
        <a:p>
          <a:pPr rtl="0"/>
          <a:endParaRPr lang="ru-RU" sz="1800" noProof="0" dirty="0"/>
        </a:p>
      </dgm:t>
    </dgm:pt>
    <dgm:pt modelId="{8CE6ABD6-768E-42C8-9029-C3B5F278B21C}" type="parTrans" cxnId="{CA0753BD-DB60-4D68-8486-5B376B839B26}">
      <dgm:prSet/>
      <dgm:spPr/>
      <dgm:t>
        <a:bodyPr rtlCol="0"/>
        <a:lstStyle/>
        <a:p>
          <a:pPr rtl="0"/>
          <a:endParaRPr lang="ru-RU" sz="1800" noProof="0" dirty="0">
            <a:solidFill>
              <a:schemeClr val="bg1"/>
            </a:solidFill>
          </a:endParaRPr>
        </a:p>
      </dgm:t>
    </dgm:pt>
    <dgm:pt modelId="{6B0D7DA9-E6ED-4137-9716-F48BF62327A8}" type="sibTrans" cxnId="{CA0753BD-DB60-4D68-8486-5B376B839B26}">
      <dgm:prSet/>
      <dgm:spPr/>
      <dgm:t>
        <a:bodyPr rtlCol="0"/>
        <a:lstStyle/>
        <a:p>
          <a:pPr rtl="0"/>
          <a:endParaRPr lang="ru-RU" sz="1800" noProof="0" dirty="0">
            <a:solidFill>
              <a:schemeClr val="bg1"/>
            </a:solidFill>
          </a:endParaRPr>
        </a:p>
      </dgm:t>
    </dgm:pt>
    <dgm:pt modelId="{FCC86F7F-FA11-4243-AEC4-21A0A9840E21}" type="pres">
      <dgm:prSet presAssocID="{63085546-7C7C-4B3E-ABEB-2669F1A65FB2}" presName="Name0" presStyleCnt="0">
        <dgm:presLayoutVars>
          <dgm:chMax/>
          <dgm:chPref/>
          <dgm:animLvl val="lvl"/>
        </dgm:presLayoutVars>
      </dgm:prSet>
      <dgm:spPr/>
    </dgm:pt>
    <dgm:pt modelId="{C24C94C3-FBDC-4509-8A94-43C26E48951C}" type="pres">
      <dgm:prSet presAssocID="{9DCEA5FC-4640-45AF-B712-7A4FD94AEF0D}" presName="composite" presStyleCnt="0"/>
      <dgm:spPr/>
    </dgm:pt>
    <dgm:pt modelId="{1221A8A2-E3C4-4E7F-991E-C7D1852E28C1}" type="pres">
      <dgm:prSet presAssocID="{9DCEA5FC-4640-45AF-B712-7A4FD94AEF0D}" presName="parent" presStyleLbl="alignNode1" presStyleIdx="0" presStyleCnt="2">
        <dgm:presLayoutVars>
          <dgm:chMax val="1"/>
          <dgm:chPref val="1"/>
          <dgm:bulletEnabled val="1"/>
        </dgm:presLayoutVars>
      </dgm:prSet>
      <dgm:spPr/>
    </dgm:pt>
    <dgm:pt modelId="{8F0BAFAF-CDED-4F3C-9A9C-D9DF2CF46DF6}" type="pres">
      <dgm:prSet presAssocID="{9DCEA5FC-4640-45AF-B712-7A4FD94AEF0D}" presName="Childtext" presStyleLbl="revTx" presStyleIdx="0" presStyleCnt="2">
        <dgm:presLayoutVars>
          <dgm:bulletEnabled val="1"/>
        </dgm:presLayoutVars>
      </dgm:prSet>
      <dgm:spPr/>
    </dgm:pt>
    <dgm:pt modelId="{461112E2-17F4-487E-A2BC-F5DB79B407A8}" type="pres">
      <dgm:prSet presAssocID="{9DCEA5FC-4640-45AF-B712-7A4FD94AEF0D}" presName="ConnectLine" presStyleLbl="sibTrans1D1" presStyleIdx="0" presStyleCnt="2"/>
      <dgm:spPr>
        <a:noFill/>
        <a:ln w="6350" cap="flat" cmpd="sng" algn="ctr">
          <a:solidFill>
            <a:schemeClr val="accent2">
              <a:hueOff val="0"/>
              <a:satOff val="0"/>
              <a:lumOff val="0"/>
              <a:alphaOff val="0"/>
            </a:schemeClr>
          </a:solidFill>
          <a:prstDash val="dash"/>
          <a:miter lim="800000"/>
        </a:ln>
        <a:effectLst/>
      </dgm:spPr>
    </dgm:pt>
    <dgm:pt modelId="{9D0BF88C-FE25-4DE3-A53F-95A2F7EF63A2}" type="pres">
      <dgm:prSet presAssocID="{9DCEA5FC-4640-45AF-B712-7A4FD94AEF0D}" presName="ConnectLineEnd" presStyleLbl="lnNode1" presStyleIdx="0" presStyleCnt="2"/>
      <dgm:spPr/>
    </dgm:pt>
    <dgm:pt modelId="{7D2D3E86-68CF-4AE0-A931-7EBC0700F018}" type="pres">
      <dgm:prSet presAssocID="{9DCEA5FC-4640-45AF-B712-7A4FD94AEF0D}" presName="EmptyPane" presStyleCnt="0"/>
      <dgm:spPr/>
    </dgm:pt>
    <dgm:pt modelId="{153039E9-57D3-46DA-8285-73BC8E16B1FA}" type="pres">
      <dgm:prSet presAssocID="{0A99745B-BB5C-49B3-A782-8DB57641F6C9}" presName="spaceBetweenRectangles" presStyleCnt="0"/>
      <dgm:spPr/>
    </dgm:pt>
    <dgm:pt modelId="{684150CE-F7FA-44EC-81F6-CE3A51D6A6B4}" type="pres">
      <dgm:prSet presAssocID="{096A9AF0-0DAE-4EB3-B448-4501DA034F4A}" presName="composite" presStyleCnt="0"/>
      <dgm:spPr/>
    </dgm:pt>
    <dgm:pt modelId="{9EFE3CFE-E0C1-4D05-9DE1-4EE2219226E7}" type="pres">
      <dgm:prSet presAssocID="{096A9AF0-0DAE-4EB3-B448-4501DA034F4A}" presName="parent" presStyleLbl="alignNode1" presStyleIdx="1" presStyleCnt="2">
        <dgm:presLayoutVars>
          <dgm:chMax val="1"/>
          <dgm:chPref val="1"/>
          <dgm:bulletEnabled val="1"/>
        </dgm:presLayoutVars>
      </dgm:prSet>
      <dgm:spPr/>
    </dgm:pt>
    <dgm:pt modelId="{6CAA74F9-769F-45AB-82FE-66D6E0561216}" type="pres">
      <dgm:prSet presAssocID="{096A9AF0-0DAE-4EB3-B448-4501DA034F4A}" presName="Childtext" presStyleLbl="revTx" presStyleIdx="1" presStyleCnt="2">
        <dgm:presLayoutVars>
          <dgm:bulletEnabled val="1"/>
        </dgm:presLayoutVars>
      </dgm:prSet>
      <dgm:spPr/>
    </dgm:pt>
    <dgm:pt modelId="{FCD67980-78F4-4D82-ABA5-9293C63C38CB}" type="pres">
      <dgm:prSet presAssocID="{096A9AF0-0DAE-4EB3-B448-4501DA034F4A}" presName="ConnectLine" presStyleLbl="sibTrans1D1" presStyleIdx="1" presStyleCnt="2"/>
      <dgm:spPr>
        <a:noFill/>
        <a:ln w="6350" cap="flat" cmpd="sng" algn="ctr">
          <a:solidFill>
            <a:schemeClr val="accent3">
              <a:hueOff val="0"/>
              <a:satOff val="0"/>
              <a:lumOff val="0"/>
              <a:alphaOff val="0"/>
            </a:schemeClr>
          </a:solidFill>
          <a:prstDash val="dash"/>
          <a:miter lim="800000"/>
        </a:ln>
        <a:effectLst/>
      </dgm:spPr>
    </dgm:pt>
    <dgm:pt modelId="{F4981B12-F5CD-4034-ADDD-1311146D65ED}" type="pres">
      <dgm:prSet presAssocID="{096A9AF0-0DAE-4EB3-B448-4501DA034F4A}" presName="ConnectLineEnd" presStyleLbl="lnNode1" presStyleIdx="1" presStyleCnt="2"/>
      <dgm:spPr/>
    </dgm:pt>
    <dgm:pt modelId="{CDDB276E-7C5F-4E48-99AE-7DA1CA831281}" type="pres">
      <dgm:prSet presAssocID="{096A9AF0-0DAE-4EB3-B448-4501DA034F4A}" presName="EmptyPane" presStyleCnt="0"/>
      <dgm:spPr/>
    </dgm:pt>
  </dgm:ptLst>
  <dgm:cxnLst>
    <dgm:cxn modelId="{0A4EEF14-0928-49A6-919D-DABA9FA17016}" type="presOf" srcId="{63085546-7C7C-4B3E-ABEB-2669F1A65FB2}" destId="{FCC86F7F-FA11-4243-AEC4-21A0A9840E21}" srcOrd="0" destOrd="0" presId="urn:microsoft.com/office/officeart/2016/7/layout/RoundedRectangleTimeline"/>
    <dgm:cxn modelId="{3464FD30-244E-4DAB-AB39-C374653A415D}" type="presOf" srcId="{096A9AF0-0DAE-4EB3-B448-4501DA034F4A}" destId="{9EFE3CFE-E0C1-4D05-9DE1-4EE2219226E7}" srcOrd="0" destOrd="0" presId="urn:microsoft.com/office/officeart/2016/7/layout/RoundedRectangleTimeline"/>
    <dgm:cxn modelId="{746F5E5F-1711-4326-B77E-1323D69B22A0}" type="presOf" srcId="{9DCEA5FC-4640-45AF-B712-7A4FD94AEF0D}" destId="{1221A8A2-E3C4-4E7F-991E-C7D1852E28C1}" srcOrd="0" destOrd="0" presId="urn:microsoft.com/office/officeart/2016/7/layout/RoundedRectangleTimeline"/>
    <dgm:cxn modelId="{DBD99269-D7F7-4B47-B17B-A5AE402751D9}" srcId="{63085546-7C7C-4B3E-ABEB-2669F1A65FB2}" destId="{9DCEA5FC-4640-45AF-B712-7A4FD94AEF0D}" srcOrd="0" destOrd="0" parTransId="{929A5FD9-0612-4B79-9B59-C3C36D34A069}" sibTransId="{0A99745B-BB5C-49B3-A782-8DB57641F6C9}"/>
    <dgm:cxn modelId="{CA0753BD-DB60-4D68-8486-5B376B839B26}" srcId="{63085546-7C7C-4B3E-ABEB-2669F1A65FB2}" destId="{096A9AF0-0DAE-4EB3-B448-4501DA034F4A}" srcOrd="1" destOrd="0" parTransId="{8CE6ABD6-768E-42C8-9029-C3B5F278B21C}" sibTransId="{6B0D7DA9-E6ED-4137-9716-F48BF62327A8}"/>
    <dgm:cxn modelId="{858B6D5E-61A8-434E-BBCA-B58E912416A0}" type="presParOf" srcId="{FCC86F7F-FA11-4243-AEC4-21A0A9840E21}" destId="{C24C94C3-FBDC-4509-8A94-43C26E48951C}" srcOrd="0" destOrd="0" presId="urn:microsoft.com/office/officeart/2016/7/layout/RoundedRectangleTimeline"/>
    <dgm:cxn modelId="{F21195CA-F1F6-4857-8109-17490B4802BB}" type="presParOf" srcId="{C24C94C3-FBDC-4509-8A94-43C26E48951C}" destId="{1221A8A2-E3C4-4E7F-991E-C7D1852E28C1}" srcOrd="0" destOrd="0" presId="urn:microsoft.com/office/officeart/2016/7/layout/RoundedRectangleTimeline"/>
    <dgm:cxn modelId="{5C91F82B-6378-4230-B9B7-D27FEB0F6797}" type="presParOf" srcId="{C24C94C3-FBDC-4509-8A94-43C26E48951C}" destId="{8F0BAFAF-CDED-4F3C-9A9C-D9DF2CF46DF6}" srcOrd="1" destOrd="0" presId="urn:microsoft.com/office/officeart/2016/7/layout/RoundedRectangleTimeline"/>
    <dgm:cxn modelId="{12C2BF8E-A525-4D3D-838B-2A03B065D838}" type="presParOf" srcId="{C24C94C3-FBDC-4509-8A94-43C26E48951C}" destId="{461112E2-17F4-487E-A2BC-F5DB79B407A8}" srcOrd="2" destOrd="0" presId="urn:microsoft.com/office/officeart/2016/7/layout/RoundedRectangleTimeline"/>
    <dgm:cxn modelId="{9DE2FD24-5C99-4F8D-82F1-2FFDD84CABAD}" type="presParOf" srcId="{C24C94C3-FBDC-4509-8A94-43C26E48951C}" destId="{9D0BF88C-FE25-4DE3-A53F-95A2F7EF63A2}" srcOrd="3" destOrd="0" presId="urn:microsoft.com/office/officeart/2016/7/layout/RoundedRectangleTimeline"/>
    <dgm:cxn modelId="{97A4C6C1-7632-47DC-A25C-9140910473A5}" type="presParOf" srcId="{C24C94C3-FBDC-4509-8A94-43C26E48951C}" destId="{7D2D3E86-68CF-4AE0-A931-7EBC0700F018}" srcOrd="4" destOrd="0" presId="urn:microsoft.com/office/officeart/2016/7/layout/RoundedRectangleTimeline"/>
    <dgm:cxn modelId="{414FBBD8-AD38-4D69-ADC5-C0606EFAA921}" type="presParOf" srcId="{FCC86F7F-FA11-4243-AEC4-21A0A9840E21}" destId="{153039E9-57D3-46DA-8285-73BC8E16B1FA}" srcOrd="1" destOrd="0" presId="urn:microsoft.com/office/officeart/2016/7/layout/RoundedRectangleTimeline"/>
    <dgm:cxn modelId="{73E69E6F-6666-4D10-9DFA-F8CAA92B2FDD}" type="presParOf" srcId="{FCC86F7F-FA11-4243-AEC4-21A0A9840E21}" destId="{684150CE-F7FA-44EC-81F6-CE3A51D6A6B4}" srcOrd="2" destOrd="0" presId="urn:microsoft.com/office/officeart/2016/7/layout/RoundedRectangleTimeline"/>
    <dgm:cxn modelId="{0C885110-335E-4441-A00B-A0BE43D88E72}" type="presParOf" srcId="{684150CE-F7FA-44EC-81F6-CE3A51D6A6B4}" destId="{9EFE3CFE-E0C1-4D05-9DE1-4EE2219226E7}" srcOrd="0" destOrd="0" presId="urn:microsoft.com/office/officeart/2016/7/layout/RoundedRectangleTimeline"/>
    <dgm:cxn modelId="{CA4A20BA-8A27-44A3-8884-633FFB4AD619}" type="presParOf" srcId="{684150CE-F7FA-44EC-81F6-CE3A51D6A6B4}" destId="{6CAA74F9-769F-45AB-82FE-66D6E0561216}" srcOrd="1" destOrd="0" presId="urn:microsoft.com/office/officeart/2016/7/layout/RoundedRectangleTimeline"/>
    <dgm:cxn modelId="{568A1D4B-754E-4988-ADA3-E1F974E47E54}" type="presParOf" srcId="{684150CE-F7FA-44EC-81F6-CE3A51D6A6B4}" destId="{FCD67980-78F4-4D82-ABA5-9293C63C38CB}" srcOrd="2" destOrd="0" presId="urn:microsoft.com/office/officeart/2016/7/layout/RoundedRectangleTimeline"/>
    <dgm:cxn modelId="{638DBAE3-1AD5-487F-B0FA-F87A3007C7FE}" type="presParOf" srcId="{684150CE-F7FA-44EC-81F6-CE3A51D6A6B4}" destId="{F4981B12-F5CD-4034-ADDD-1311146D65ED}" srcOrd="3" destOrd="0" presId="urn:microsoft.com/office/officeart/2016/7/layout/RoundedRectangleTimeline"/>
    <dgm:cxn modelId="{51E0F811-BCA8-4C5E-9A08-9D7700224457}" type="presParOf" srcId="{684150CE-F7FA-44EC-81F6-CE3A51D6A6B4}" destId="{CDDB276E-7C5F-4E48-99AE-7DA1CA831281}" srcOrd="4" destOrd="0" presId="urn:microsoft.com/office/officeart/2016/7/layout/RoundedRectangleTimeline"/>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C94470-B9E1-45DA-A42E-7AF96EB42B47}"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ru-RU"/>
        </a:p>
      </dgm:t>
    </dgm:pt>
    <dgm:pt modelId="{DEC68576-F8EC-45AB-8DA5-BC30988AB1D3}">
      <dgm:prSet phldrT="[Текст]" custT="1"/>
      <dgm:spPr/>
      <dgm:t>
        <a:bodyPr anchor="ctr"/>
        <a:lstStyle/>
        <a:p>
          <a:r>
            <a:rPr lang="ru-RU" sz="1800" i="1" u="none" dirty="0">
              <a:solidFill>
                <a:schemeClr val="tx1"/>
              </a:solidFill>
              <a:latin typeface="Times New Roman" panose="02020603050405020304" pitchFamily="18" charset="0"/>
              <a:cs typeface="Times New Roman" panose="02020603050405020304" pitchFamily="18" charset="0"/>
            </a:rPr>
            <a:t>Каких действий от них можно ожидать?</a:t>
          </a:r>
        </a:p>
      </dgm:t>
    </dgm:pt>
    <dgm:pt modelId="{8111AF7D-A9AF-47CB-9910-B4528F15ED96}" type="parTrans" cxnId="{8D5C4285-9B06-499C-9F4D-36D5FE742F3E}">
      <dgm:prSet/>
      <dgm:spPr/>
      <dgm:t>
        <a:bodyPr/>
        <a:lstStyle/>
        <a:p>
          <a:endParaRPr lang="ru-RU" sz="1800">
            <a:solidFill>
              <a:schemeClr val="tx1"/>
            </a:solidFill>
            <a:latin typeface="Times New Roman" panose="02020603050405020304" pitchFamily="18" charset="0"/>
            <a:cs typeface="Times New Roman" panose="02020603050405020304" pitchFamily="18" charset="0"/>
          </a:endParaRPr>
        </a:p>
      </dgm:t>
    </dgm:pt>
    <dgm:pt modelId="{FFC300E3-F64D-411D-BC5D-1789194DF146}" type="sibTrans" cxnId="{8D5C4285-9B06-499C-9F4D-36D5FE742F3E}">
      <dgm:prSet/>
      <dgm:spPr/>
      <dgm:t>
        <a:bodyPr/>
        <a:lstStyle/>
        <a:p>
          <a:endParaRPr lang="ru-RU" sz="1800">
            <a:solidFill>
              <a:schemeClr val="tx1"/>
            </a:solidFill>
            <a:latin typeface="Times New Roman" panose="02020603050405020304" pitchFamily="18" charset="0"/>
            <a:cs typeface="Times New Roman" panose="02020603050405020304" pitchFamily="18" charset="0"/>
          </a:endParaRPr>
        </a:p>
      </dgm:t>
    </dgm:pt>
    <dgm:pt modelId="{1E07DB80-E993-49B9-96FE-E351E55C479A}">
      <dgm:prSet phldrT="[Текст]" custT="1"/>
      <dgm:spPr/>
      <dgm:t>
        <a:bodyPr anchor="ctr"/>
        <a:lstStyle/>
        <a:p>
          <a:r>
            <a:rPr lang="ru-RU" sz="1800" i="1" dirty="0">
              <a:solidFill>
                <a:schemeClr val="tx1"/>
              </a:solidFill>
              <a:latin typeface="Times New Roman" panose="02020603050405020304" pitchFamily="18" charset="0"/>
              <a:cs typeface="Times New Roman" panose="02020603050405020304" pitchFamily="18" charset="0"/>
            </a:rPr>
            <a:t>Каковы их уязвимые места?</a:t>
          </a:r>
        </a:p>
      </dgm:t>
    </dgm:pt>
    <dgm:pt modelId="{3A8774A6-9E88-475B-BC54-8C0B18893EE8}" type="parTrans" cxnId="{556E4E48-044B-4F13-AEC6-1D4FE2FAFF6B}">
      <dgm:prSet/>
      <dgm:spPr/>
      <dgm:t>
        <a:bodyPr/>
        <a:lstStyle/>
        <a:p>
          <a:endParaRPr lang="ru-RU" sz="1800">
            <a:solidFill>
              <a:schemeClr val="tx1"/>
            </a:solidFill>
            <a:latin typeface="Times New Roman" panose="02020603050405020304" pitchFamily="18" charset="0"/>
            <a:cs typeface="Times New Roman" panose="02020603050405020304" pitchFamily="18" charset="0"/>
          </a:endParaRPr>
        </a:p>
      </dgm:t>
    </dgm:pt>
    <dgm:pt modelId="{FE12A358-3BD3-4E4B-B445-E569464372E7}" type="sibTrans" cxnId="{556E4E48-044B-4F13-AEC6-1D4FE2FAFF6B}">
      <dgm:prSet/>
      <dgm:spPr/>
      <dgm:t>
        <a:bodyPr/>
        <a:lstStyle/>
        <a:p>
          <a:endParaRPr lang="ru-RU" sz="1800">
            <a:solidFill>
              <a:schemeClr val="tx1"/>
            </a:solidFill>
            <a:latin typeface="Times New Roman" panose="02020603050405020304" pitchFamily="18" charset="0"/>
            <a:cs typeface="Times New Roman" panose="02020603050405020304" pitchFamily="18" charset="0"/>
          </a:endParaRPr>
        </a:p>
      </dgm:t>
    </dgm:pt>
    <dgm:pt modelId="{6E91FD15-8D18-45F5-A76A-07054C148A37}">
      <dgm:prSet phldrT="[Текст]" custT="1"/>
      <dgm:spPr/>
      <dgm:t>
        <a:bodyPr anchor="ctr"/>
        <a:lstStyle/>
        <a:p>
          <a:r>
            <a:rPr lang="ru-RU" sz="1800" i="1" dirty="0">
              <a:solidFill>
                <a:schemeClr val="tx1"/>
              </a:solidFill>
              <a:latin typeface="Times New Roman" panose="02020603050405020304" pitchFamily="18" charset="0"/>
              <a:cs typeface="Times New Roman" panose="02020603050405020304" pitchFamily="18" charset="0"/>
            </a:rPr>
            <a:t>Каковы наиболее сильные ожидаемые реакции?</a:t>
          </a:r>
        </a:p>
      </dgm:t>
    </dgm:pt>
    <dgm:pt modelId="{E2FF6410-E9E7-4A29-8598-68267CB0AB24}" type="parTrans" cxnId="{03D2E455-37AE-4A74-B336-6D5A0034E97D}">
      <dgm:prSet/>
      <dgm:spPr/>
      <dgm:t>
        <a:bodyPr/>
        <a:lstStyle/>
        <a:p>
          <a:endParaRPr lang="ru-RU" sz="1800">
            <a:solidFill>
              <a:schemeClr val="tx1"/>
            </a:solidFill>
            <a:latin typeface="Times New Roman" panose="02020603050405020304" pitchFamily="18" charset="0"/>
            <a:cs typeface="Times New Roman" panose="02020603050405020304" pitchFamily="18" charset="0"/>
          </a:endParaRPr>
        </a:p>
      </dgm:t>
    </dgm:pt>
    <dgm:pt modelId="{74DE3B67-54CD-4D31-A44B-6B2511E6B05F}" type="sibTrans" cxnId="{03D2E455-37AE-4A74-B336-6D5A0034E97D}">
      <dgm:prSet/>
      <dgm:spPr/>
      <dgm:t>
        <a:bodyPr/>
        <a:lstStyle/>
        <a:p>
          <a:endParaRPr lang="ru-RU" sz="1800">
            <a:solidFill>
              <a:schemeClr val="tx1"/>
            </a:solidFill>
            <a:latin typeface="Times New Roman" panose="02020603050405020304" pitchFamily="18" charset="0"/>
            <a:cs typeface="Times New Roman" panose="02020603050405020304" pitchFamily="18" charset="0"/>
          </a:endParaRPr>
        </a:p>
      </dgm:t>
    </dgm:pt>
    <dgm:pt modelId="{4F053BE4-3A65-4552-BEF0-3BEE051B4F4C}">
      <dgm:prSet phldrT="[Текст]" custT="1"/>
      <dgm:spPr/>
      <dgm:t>
        <a:bodyPr anchor="ctr"/>
        <a:lstStyle/>
        <a:p>
          <a:r>
            <a:rPr lang="ru-RU" sz="1800" i="1" dirty="0">
              <a:solidFill>
                <a:schemeClr val="tx1"/>
              </a:solidFill>
              <a:latin typeface="Times New Roman" panose="02020603050405020304" pitchFamily="18" charset="0"/>
              <a:cs typeface="Times New Roman" panose="02020603050405020304" pitchFamily="18" charset="0"/>
            </a:rPr>
            <a:t>Удовлетворены ли конкуренты своим положением?</a:t>
          </a:r>
        </a:p>
      </dgm:t>
    </dgm:pt>
    <dgm:pt modelId="{B845E619-1550-40F9-A857-227D874633A7}" type="parTrans" cxnId="{8D6E5CC6-1A22-4E78-9EFF-E248C2BF69E4}">
      <dgm:prSet/>
      <dgm:spPr/>
      <dgm:t>
        <a:bodyPr/>
        <a:lstStyle/>
        <a:p>
          <a:endParaRPr lang="ru-RU">
            <a:solidFill>
              <a:schemeClr val="tx1"/>
            </a:solidFill>
          </a:endParaRPr>
        </a:p>
      </dgm:t>
    </dgm:pt>
    <dgm:pt modelId="{7BB347DC-11E6-41A8-8283-6A49ADA1EB55}" type="sibTrans" cxnId="{8D6E5CC6-1A22-4E78-9EFF-E248C2BF69E4}">
      <dgm:prSet/>
      <dgm:spPr/>
      <dgm:t>
        <a:bodyPr/>
        <a:lstStyle/>
        <a:p>
          <a:endParaRPr lang="ru-RU">
            <a:solidFill>
              <a:schemeClr val="tx1"/>
            </a:solidFill>
          </a:endParaRPr>
        </a:p>
      </dgm:t>
    </dgm:pt>
    <dgm:pt modelId="{C2961DAF-21C0-4073-BB44-5C71BA7DFE8B}">
      <dgm:prSet phldrT="[Текст]" custT="1"/>
      <dgm:spPr>
        <a:solidFill>
          <a:srgbClr val="E3EDFD"/>
        </a:solidFill>
      </dgm:spPr>
      <dgm:t>
        <a:bodyPr/>
        <a:lstStyle/>
        <a:p>
          <a:r>
            <a:rPr lang="ru-RU" sz="1800" dirty="0">
              <a:solidFill>
                <a:schemeClr val="tx1"/>
              </a:solidFill>
              <a:latin typeface="Times New Roman" panose="02020603050405020304" pitchFamily="18" charset="0"/>
              <a:cs typeface="Times New Roman" panose="02020603050405020304" pitchFamily="18" charset="0"/>
            </a:rPr>
            <a:t>самооценка конкурентов</a:t>
          </a:r>
        </a:p>
      </dgm:t>
    </dgm:pt>
    <dgm:pt modelId="{A048FE9F-4210-4BBA-8802-6C44718C5DC3}" type="parTrans" cxnId="{F25CCA6E-FB1E-4870-A885-B8E8E67D93E5}">
      <dgm:prSet/>
      <dgm:spPr/>
      <dgm:t>
        <a:bodyPr/>
        <a:lstStyle/>
        <a:p>
          <a:endParaRPr lang="ru-RU">
            <a:solidFill>
              <a:schemeClr val="tx1"/>
            </a:solidFill>
          </a:endParaRPr>
        </a:p>
      </dgm:t>
    </dgm:pt>
    <dgm:pt modelId="{ABD8BFB3-46C2-4882-AC7F-F38EDC34DB0B}" type="sibTrans" cxnId="{F25CCA6E-FB1E-4870-A885-B8E8E67D93E5}">
      <dgm:prSet/>
      <dgm:spPr/>
      <dgm:t>
        <a:bodyPr/>
        <a:lstStyle/>
        <a:p>
          <a:endParaRPr lang="ru-RU">
            <a:solidFill>
              <a:schemeClr val="tx1"/>
            </a:solidFill>
          </a:endParaRPr>
        </a:p>
      </dgm:t>
    </dgm:pt>
    <dgm:pt modelId="{DA0A84CF-724B-40E1-A9DD-5997B0A32A4A}">
      <dgm:prSet phldrT="[Текст]" custT="1"/>
      <dgm:spPr>
        <a:solidFill>
          <a:srgbClr val="F2E7F9"/>
        </a:solidFill>
      </dgm:spPr>
      <dgm:t>
        <a:bodyPr/>
        <a:lstStyle/>
        <a:p>
          <a:r>
            <a:rPr lang="ru-RU" sz="1800">
              <a:solidFill>
                <a:schemeClr val="tx1"/>
              </a:solidFill>
              <a:latin typeface="Times New Roman" panose="02020603050405020304" pitchFamily="18" charset="0"/>
              <a:cs typeface="Times New Roman" panose="02020603050405020304" pitchFamily="18" charset="0"/>
            </a:rPr>
            <a:t>цели конкурентов</a:t>
          </a:r>
          <a:endParaRPr lang="ru-RU" sz="1800" dirty="0">
            <a:solidFill>
              <a:schemeClr val="tx1"/>
            </a:solidFill>
            <a:latin typeface="Times New Roman" panose="02020603050405020304" pitchFamily="18" charset="0"/>
            <a:cs typeface="Times New Roman" panose="02020603050405020304" pitchFamily="18" charset="0"/>
          </a:endParaRPr>
        </a:p>
      </dgm:t>
    </dgm:pt>
    <dgm:pt modelId="{BE0A2BE4-AD59-44D1-B676-9AAC35642357}" type="parTrans" cxnId="{D35D330A-4D57-4735-833A-F38F17FE0898}">
      <dgm:prSet/>
      <dgm:spPr/>
      <dgm:t>
        <a:bodyPr/>
        <a:lstStyle/>
        <a:p>
          <a:endParaRPr lang="ru-RU">
            <a:solidFill>
              <a:schemeClr val="tx1"/>
            </a:solidFill>
          </a:endParaRPr>
        </a:p>
      </dgm:t>
    </dgm:pt>
    <dgm:pt modelId="{2DAF2154-583A-473B-886E-93D1330A98FD}" type="sibTrans" cxnId="{D35D330A-4D57-4735-833A-F38F17FE0898}">
      <dgm:prSet/>
      <dgm:spPr/>
      <dgm:t>
        <a:bodyPr/>
        <a:lstStyle/>
        <a:p>
          <a:endParaRPr lang="ru-RU">
            <a:solidFill>
              <a:schemeClr val="tx1"/>
            </a:solidFill>
          </a:endParaRPr>
        </a:p>
      </dgm:t>
    </dgm:pt>
    <dgm:pt modelId="{0B6F7C3B-5D47-481C-B03D-C426B5D5E464}">
      <dgm:prSet phldrT="[Текст]" custT="1"/>
      <dgm:spPr>
        <a:solidFill>
          <a:srgbClr val="EFFBF8"/>
        </a:solidFill>
      </dgm:spPr>
      <dgm:t>
        <a:bodyPr/>
        <a:lstStyle/>
        <a:p>
          <a:r>
            <a:rPr lang="ru-RU" sz="1800">
              <a:solidFill>
                <a:schemeClr val="tx1"/>
              </a:solidFill>
              <a:latin typeface="Times New Roman" panose="02020603050405020304" pitchFamily="18" charset="0"/>
              <a:cs typeface="Times New Roman" panose="02020603050405020304" pitchFamily="18" charset="0"/>
            </a:rPr>
            <a:t>слабые и сильные места</a:t>
          </a:r>
          <a:endParaRPr lang="ru-RU" sz="1800" dirty="0">
            <a:solidFill>
              <a:schemeClr val="tx1"/>
            </a:solidFill>
            <a:latin typeface="Times New Roman" panose="02020603050405020304" pitchFamily="18" charset="0"/>
            <a:cs typeface="Times New Roman" panose="02020603050405020304" pitchFamily="18" charset="0"/>
          </a:endParaRPr>
        </a:p>
      </dgm:t>
    </dgm:pt>
    <dgm:pt modelId="{C097D561-162E-44B0-A6D4-5630E430EC59}" type="parTrans" cxnId="{9117806E-5EB0-48E7-BA15-25187E4D4724}">
      <dgm:prSet/>
      <dgm:spPr/>
      <dgm:t>
        <a:bodyPr/>
        <a:lstStyle/>
        <a:p>
          <a:endParaRPr lang="ru-RU">
            <a:solidFill>
              <a:schemeClr val="tx1"/>
            </a:solidFill>
          </a:endParaRPr>
        </a:p>
      </dgm:t>
    </dgm:pt>
    <dgm:pt modelId="{E195BE3C-6777-4A84-90A6-9099FA2A20BB}" type="sibTrans" cxnId="{9117806E-5EB0-48E7-BA15-25187E4D4724}">
      <dgm:prSet/>
      <dgm:spPr/>
      <dgm:t>
        <a:bodyPr/>
        <a:lstStyle/>
        <a:p>
          <a:endParaRPr lang="ru-RU">
            <a:solidFill>
              <a:schemeClr val="tx1"/>
            </a:solidFill>
          </a:endParaRPr>
        </a:p>
      </dgm:t>
    </dgm:pt>
    <dgm:pt modelId="{A550542F-7BCC-4D7E-BBAF-74043BF35DB8}">
      <dgm:prSet phldrT="[Текст]" custT="1"/>
      <dgm:spPr>
        <a:solidFill>
          <a:srgbClr val="FEF4FC"/>
        </a:solidFill>
      </dgm:spPr>
      <dgm:t>
        <a:bodyPr/>
        <a:lstStyle/>
        <a:p>
          <a:r>
            <a:rPr lang="ru-RU" sz="1800" dirty="0">
              <a:solidFill>
                <a:schemeClr val="tx1"/>
              </a:solidFill>
              <a:latin typeface="Times New Roman" panose="02020603050405020304" pitchFamily="18" charset="0"/>
              <a:cs typeface="Times New Roman" panose="02020603050405020304" pitchFamily="18" charset="0"/>
            </a:rPr>
            <a:t>поведение конкурентов</a:t>
          </a:r>
        </a:p>
      </dgm:t>
    </dgm:pt>
    <dgm:pt modelId="{683B43B8-477C-4712-BFED-A6B9DBC8155B}" type="parTrans" cxnId="{C61F7A70-FC28-40C3-BC5B-808CA6FDFCE8}">
      <dgm:prSet/>
      <dgm:spPr/>
      <dgm:t>
        <a:bodyPr/>
        <a:lstStyle/>
        <a:p>
          <a:endParaRPr lang="ru-RU">
            <a:solidFill>
              <a:schemeClr val="tx1"/>
            </a:solidFill>
          </a:endParaRPr>
        </a:p>
      </dgm:t>
    </dgm:pt>
    <dgm:pt modelId="{75912935-7421-4B5C-9669-BE4F07A1AC6B}" type="sibTrans" cxnId="{C61F7A70-FC28-40C3-BC5B-808CA6FDFCE8}">
      <dgm:prSet/>
      <dgm:spPr/>
      <dgm:t>
        <a:bodyPr/>
        <a:lstStyle/>
        <a:p>
          <a:endParaRPr lang="ru-RU">
            <a:solidFill>
              <a:schemeClr val="tx1"/>
            </a:solidFill>
          </a:endParaRPr>
        </a:p>
      </dgm:t>
    </dgm:pt>
    <dgm:pt modelId="{E33B2575-1A3E-4F1B-BD99-157C7ED6ED07}" type="pres">
      <dgm:prSet presAssocID="{4FC94470-B9E1-45DA-A42E-7AF96EB42B47}" presName="cycleMatrixDiagram" presStyleCnt="0">
        <dgm:presLayoutVars>
          <dgm:chMax val="1"/>
          <dgm:dir/>
          <dgm:animLvl val="lvl"/>
          <dgm:resizeHandles val="exact"/>
        </dgm:presLayoutVars>
      </dgm:prSet>
      <dgm:spPr/>
    </dgm:pt>
    <dgm:pt modelId="{B13B67DA-D8F6-4C52-8C74-B3A3E361EF47}" type="pres">
      <dgm:prSet presAssocID="{4FC94470-B9E1-45DA-A42E-7AF96EB42B47}" presName="children" presStyleCnt="0"/>
      <dgm:spPr/>
    </dgm:pt>
    <dgm:pt modelId="{9AF3620C-5CFD-46B0-9879-FB5A2B8D2619}" type="pres">
      <dgm:prSet presAssocID="{4FC94470-B9E1-45DA-A42E-7AF96EB42B47}" presName="child1group" presStyleCnt="0"/>
      <dgm:spPr/>
    </dgm:pt>
    <dgm:pt modelId="{D4710F48-2ACF-4591-8673-89ECE8AB6CF7}" type="pres">
      <dgm:prSet presAssocID="{4FC94470-B9E1-45DA-A42E-7AF96EB42B47}" presName="child1" presStyleLbl="bgAcc1" presStyleIdx="0" presStyleCnt="4"/>
      <dgm:spPr/>
    </dgm:pt>
    <dgm:pt modelId="{F850E81A-555A-4003-9D78-8F6E4977D829}" type="pres">
      <dgm:prSet presAssocID="{4FC94470-B9E1-45DA-A42E-7AF96EB42B47}" presName="child1Text" presStyleLbl="bgAcc1" presStyleIdx="0" presStyleCnt="4">
        <dgm:presLayoutVars>
          <dgm:bulletEnabled val="1"/>
        </dgm:presLayoutVars>
      </dgm:prSet>
      <dgm:spPr/>
    </dgm:pt>
    <dgm:pt modelId="{7201D6A4-D9C2-4586-8534-C415E87E98EF}" type="pres">
      <dgm:prSet presAssocID="{4FC94470-B9E1-45DA-A42E-7AF96EB42B47}" presName="child2group" presStyleCnt="0"/>
      <dgm:spPr/>
    </dgm:pt>
    <dgm:pt modelId="{4CC0D132-958A-4B2E-91CC-E85E06C3414A}" type="pres">
      <dgm:prSet presAssocID="{4FC94470-B9E1-45DA-A42E-7AF96EB42B47}" presName="child2" presStyleLbl="bgAcc1" presStyleIdx="1" presStyleCnt="4"/>
      <dgm:spPr/>
    </dgm:pt>
    <dgm:pt modelId="{0309973C-6D6F-42AE-B0C0-756C23B823B9}" type="pres">
      <dgm:prSet presAssocID="{4FC94470-B9E1-45DA-A42E-7AF96EB42B47}" presName="child2Text" presStyleLbl="bgAcc1" presStyleIdx="1" presStyleCnt="4">
        <dgm:presLayoutVars>
          <dgm:bulletEnabled val="1"/>
        </dgm:presLayoutVars>
      </dgm:prSet>
      <dgm:spPr/>
    </dgm:pt>
    <dgm:pt modelId="{DEFAEB07-F5EE-4BD6-B30D-FECC44448AB2}" type="pres">
      <dgm:prSet presAssocID="{4FC94470-B9E1-45DA-A42E-7AF96EB42B47}" presName="child3group" presStyleCnt="0"/>
      <dgm:spPr/>
    </dgm:pt>
    <dgm:pt modelId="{6520549F-9D53-4236-BFA2-C67F5FAA24F1}" type="pres">
      <dgm:prSet presAssocID="{4FC94470-B9E1-45DA-A42E-7AF96EB42B47}" presName="child3" presStyleLbl="bgAcc1" presStyleIdx="2" presStyleCnt="4"/>
      <dgm:spPr/>
    </dgm:pt>
    <dgm:pt modelId="{5A8EDDCD-4277-49DE-B6DF-ACD72D01AC1D}" type="pres">
      <dgm:prSet presAssocID="{4FC94470-B9E1-45DA-A42E-7AF96EB42B47}" presName="child3Text" presStyleLbl="bgAcc1" presStyleIdx="2" presStyleCnt="4">
        <dgm:presLayoutVars>
          <dgm:bulletEnabled val="1"/>
        </dgm:presLayoutVars>
      </dgm:prSet>
      <dgm:spPr/>
    </dgm:pt>
    <dgm:pt modelId="{F5FA7908-72CF-49A2-BFE4-067FC2629BA5}" type="pres">
      <dgm:prSet presAssocID="{4FC94470-B9E1-45DA-A42E-7AF96EB42B47}" presName="child4group" presStyleCnt="0"/>
      <dgm:spPr/>
    </dgm:pt>
    <dgm:pt modelId="{0290684E-FF4B-4E4D-947A-9A83B15B14D1}" type="pres">
      <dgm:prSet presAssocID="{4FC94470-B9E1-45DA-A42E-7AF96EB42B47}" presName="child4" presStyleLbl="bgAcc1" presStyleIdx="3" presStyleCnt="4"/>
      <dgm:spPr/>
    </dgm:pt>
    <dgm:pt modelId="{3FD24B87-E6B3-4A70-B80C-AEC26B11D893}" type="pres">
      <dgm:prSet presAssocID="{4FC94470-B9E1-45DA-A42E-7AF96EB42B47}" presName="child4Text" presStyleLbl="bgAcc1" presStyleIdx="3" presStyleCnt="4">
        <dgm:presLayoutVars>
          <dgm:bulletEnabled val="1"/>
        </dgm:presLayoutVars>
      </dgm:prSet>
      <dgm:spPr/>
    </dgm:pt>
    <dgm:pt modelId="{19D49965-4509-4F44-8CB7-87D329D91F7F}" type="pres">
      <dgm:prSet presAssocID="{4FC94470-B9E1-45DA-A42E-7AF96EB42B47}" presName="childPlaceholder" presStyleCnt="0"/>
      <dgm:spPr/>
    </dgm:pt>
    <dgm:pt modelId="{80287ADD-9FA7-49A2-AD99-CE8565767F5A}" type="pres">
      <dgm:prSet presAssocID="{4FC94470-B9E1-45DA-A42E-7AF96EB42B47}" presName="circle" presStyleCnt="0"/>
      <dgm:spPr/>
    </dgm:pt>
    <dgm:pt modelId="{895AD34F-76FA-46E7-8C41-4B8347F9021B}" type="pres">
      <dgm:prSet presAssocID="{4FC94470-B9E1-45DA-A42E-7AF96EB42B47}" presName="quadrant1" presStyleLbl="node1" presStyleIdx="0" presStyleCnt="4">
        <dgm:presLayoutVars>
          <dgm:chMax val="1"/>
          <dgm:bulletEnabled val="1"/>
        </dgm:presLayoutVars>
      </dgm:prSet>
      <dgm:spPr/>
    </dgm:pt>
    <dgm:pt modelId="{0C48F9FE-4956-4135-8286-8B7DBC0B3134}" type="pres">
      <dgm:prSet presAssocID="{4FC94470-B9E1-45DA-A42E-7AF96EB42B47}" presName="quadrant2" presStyleLbl="node1" presStyleIdx="1" presStyleCnt="4">
        <dgm:presLayoutVars>
          <dgm:chMax val="1"/>
          <dgm:bulletEnabled val="1"/>
        </dgm:presLayoutVars>
      </dgm:prSet>
      <dgm:spPr/>
    </dgm:pt>
    <dgm:pt modelId="{8991CB12-CBEA-41F2-8D2B-5754ACEE4740}" type="pres">
      <dgm:prSet presAssocID="{4FC94470-B9E1-45DA-A42E-7AF96EB42B47}" presName="quadrant3" presStyleLbl="node1" presStyleIdx="2" presStyleCnt="4">
        <dgm:presLayoutVars>
          <dgm:chMax val="1"/>
          <dgm:bulletEnabled val="1"/>
        </dgm:presLayoutVars>
      </dgm:prSet>
      <dgm:spPr/>
    </dgm:pt>
    <dgm:pt modelId="{7FDBE883-A394-4F3C-AE4E-1AD36811D085}" type="pres">
      <dgm:prSet presAssocID="{4FC94470-B9E1-45DA-A42E-7AF96EB42B47}" presName="quadrant4" presStyleLbl="node1" presStyleIdx="3" presStyleCnt="4">
        <dgm:presLayoutVars>
          <dgm:chMax val="1"/>
          <dgm:bulletEnabled val="1"/>
        </dgm:presLayoutVars>
      </dgm:prSet>
      <dgm:spPr/>
    </dgm:pt>
    <dgm:pt modelId="{BC1D02E8-BD71-4BC3-A232-85862925EB35}" type="pres">
      <dgm:prSet presAssocID="{4FC94470-B9E1-45DA-A42E-7AF96EB42B47}" presName="quadrantPlaceholder" presStyleCnt="0"/>
      <dgm:spPr/>
    </dgm:pt>
    <dgm:pt modelId="{1858984C-6D63-4787-A2ED-0CFFFDBAEF18}" type="pres">
      <dgm:prSet presAssocID="{4FC94470-B9E1-45DA-A42E-7AF96EB42B47}" presName="center1" presStyleLbl="fgShp" presStyleIdx="0" presStyleCnt="2"/>
      <dgm:spPr/>
    </dgm:pt>
    <dgm:pt modelId="{67B648CD-E50F-48E2-8B82-B538E4C475C3}" type="pres">
      <dgm:prSet presAssocID="{4FC94470-B9E1-45DA-A42E-7AF96EB42B47}" presName="center2" presStyleLbl="fgShp" presStyleIdx="1" presStyleCnt="2"/>
      <dgm:spPr/>
    </dgm:pt>
  </dgm:ptLst>
  <dgm:cxnLst>
    <dgm:cxn modelId="{D35D330A-4D57-4735-833A-F38F17FE0898}" srcId="{4FC94470-B9E1-45DA-A42E-7AF96EB42B47}" destId="{DA0A84CF-724B-40E1-A9DD-5997B0A32A4A}" srcOrd="1" destOrd="0" parTransId="{BE0A2BE4-AD59-44D1-B676-9AAC35642357}" sibTransId="{2DAF2154-583A-473B-886E-93D1330A98FD}"/>
    <dgm:cxn modelId="{92B5880B-05C6-4C63-89DC-12B7D434E1A7}" type="presOf" srcId="{DA0A84CF-724B-40E1-A9DD-5997B0A32A4A}" destId="{0C48F9FE-4956-4135-8286-8B7DBC0B3134}" srcOrd="0" destOrd="0" presId="urn:microsoft.com/office/officeart/2005/8/layout/cycle4"/>
    <dgm:cxn modelId="{235D4F13-CD50-41F0-B522-976EC7FB95E2}" type="presOf" srcId="{6E91FD15-8D18-45F5-A76A-07054C148A37}" destId="{0290684E-FF4B-4E4D-947A-9A83B15B14D1}" srcOrd="0" destOrd="0" presId="urn:microsoft.com/office/officeart/2005/8/layout/cycle4"/>
    <dgm:cxn modelId="{5C7D5A19-D9DB-428F-A2D8-AF77442C01E1}" type="presOf" srcId="{A550542F-7BCC-4D7E-BBAF-74043BF35DB8}" destId="{7FDBE883-A394-4F3C-AE4E-1AD36811D085}" srcOrd="0" destOrd="0" presId="urn:microsoft.com/office/officeart/2005/8/layout/cycle4"/>
    <dgm:cxn modelId="{49011B2F-E0F5-4D15-8F5F-CF10AB06ED2E}" type="presOf" srcId="{0B6F7C3B-5D47-481C-B03D-C426B5D5E464}" destId="{8991CB12-CBEA-41F2-8D2B-5754ACEE4740}" srcOrd="0" destOrd="0" presId="urn:microsoft.com/office/officeart/2005/8/layout/cycle4"/>
    <dgm:cxn modelId="{DBF2F234-B1D4-4B0F-ACDD-9C6FA6652D7C}" type="presOf" srcId="{DEC68576-F8EC-45AB-8DA5-BC30988AB1D3}" destId="{0309973C-6D6F-42AE-B0C0-756C23B823B9}" srcOrd="1" destOrd="0" presId="urn:microsoft.com/office/officeart/2005/8/layout/cycle4"/>
    <dgm:cxn modelId="{1D319C39-012F-4665-A2A8-2F6BD60821DB}" type="presOf" srcId="{4F053BE4-3A65-4552-BEF0-3BEE051B4F4C}" destId="{F850E81A-555A-4003-9D78-8F6E4977D829}" srcOrd="1" destOrd="0" presId="urn:microsoft.com/office/officeart/2005/8/layout/cycle4"/>
    <dgm:cxn modelId="{556E4E48-044B-4F13-AEC6-1D4FE2FAFF6B}" srcId="{0B6F7C3B-5D47-481C-B03D-C426B5D5E464}" destId="{1E07DB80-E993-49B9-96FE-E351E55C479A}" srcOrd="0" destOrd="0" parTransId="{3A8774A6-9E88-475B-BC54-8C0B18893EE8}" sibTransId="{FE12A358-3BD3-4E4B-B445-E569464372E7}"/>
    <dgm:cxn modelId="{9117806E-5EB0-48E7-BA15-25187E4D4724}" srcId="{4FC94470-B9E1-45DA-A42E-7AF96EB42B47}" destId="{0B6F7C3B-5D47-481C-B03D-C426B5D5E464}" srcOrd="2" destOrd="0" parTransId="{C097D561-162E-44B0-A6D4-5630E430EC59}" sibTransId="{E195BE3C-6777-4A84-90A6-9099FA2A20BB}"/>
    <dgm:cxn modelId="{F25CCA6E-FB1E-4870-A885-B8E8E67D93E5}" srcId="{4FC94470-B9E1-45DA-A42E-7AF96EB42B47}" destId="{C2961DAF-21C0-4073-BB44-5C71BA7DFE8B}" srcOrd="0" destOrd="0" parTransId="{A048FE9F-4210-4BBA-8802-6C44718C5DC3}" sibTransId="{ABD8BFB3-46C2-4882-AC7F-F38EDC34DB0B}"/>
    <dgm:cxn modelId="{6622206F-1C4D-4B40-8D93-9B5AD234762A}" type="presOf" srcId="{C2961DAF-21C0-4073-BB44-5C71BA7DFE8B}" destId="{895AD34F-76FA-46E7-8C41-4B8347F9021B}" srcOrd="0" destOrd="0" presId="urn:microsoft.com/office/officeart/2005/8/layout/cycle4"/>
    <dgm:cxn modelId="{C61F7A70-FC28-40C3-BC5B-808CA6FDFCE8}" srcId="{4FC94470-B9E1-45DA-A42E-7AF96EB42B47}" destId="{A550542F-7BCC-4D7E-BBAF-74043BF35DB8}" srcOrd="3" destOrd="0" parTransId="{683B43B8-477C-4712-BFED-A6B9DBC8155B}" sibTransId="{75912935-7421-4B5C-9669-BE4F07A1AC6B}"/>
    <dgm:cxn modelId="{03D2E455-37AE-4A74-B336-6D5A0034E97D}" srcId="{A550542F-7BCC-4D7E-BBAF-74043BF35DB8}" destId="{6E91FD15-8D18-45F5-A76A-07054C148A37}" srcOrd="0" destOrd="0" parTransId="{E2FF6410-E9E7-4A29-8598-68267CB0AB24}" sibTransId="{74DE3B67-54CD-4D31-A44B-6B2511E6B05F}"/>
    <dgm:cxn modelId="{8D5C4285-9B06-499C-9F4D-36D5FE742F3E}" srcId="{DA0A84CF-724B-40E1-A9DD-5997B0A32A4A}" destId="{DEC68576-F8EC-45AB-8DA5-BC30988AB1D3}" srcOrd="0" destOrd="0" parTransId="{8111AF7D-A9AF-47CB-9910-B4528F15ED96}" sibTransId="{FFC300E3-F64D-411D-BC5D-1789194DF146}"/>
    <dgm:cxn modelId="{778F8387-B329-4DDB-8895-8BF3081F3B30}" type="presOf" srcId="{DEC68576-F8EC-45AB-8DA5-BC30988AB1D3}" destId="{4CC0D132-958A-4B2E-91CC-E85E06C3414A}" srcOrd="0" destOrd="0" presId="urn:microsoft.com/office/officeart/2005/8/layout/cycle4"/>
    <dgm:cxn modelId="{5027269B-A471-4657-A3AD-81571A9806F3}" type="presOf" srcId="{4FC94470-B9E1-45DA-A42E-7AF96EB42B47}" destId="{E33B2575-1A3E-4F1B-BD99-157C7ED6ED07}" srcOrd="0" destOrd="0" presId="urn:microsoft.com/office/officeart/2005/8/layout/cycle4"/>
    <dgm:cxn modelId="{324493C0-B691-44D7-881A-31B228C6FA44}" type="presOf" srcId="{1E07DB80-E993-49B9-96FE-E351E55C479A}" destId="{6520549F-9D53-4236-BFA2-C67F5FAA24F1}" srcOrd="0" destOrd="0" presId="urn:microsoft.com/office/officeart/2005/8/layout/cycle4"/>
    <dgm:cxn modelId="{8D6E5CC6-1A22-4E78-9EFF-E248C2BF69E4}" srcId="{C2961DAF-21C0-4073-BB44-5C71BA7DFE8B}" destId="{4F053BE4-3A65-4552-BEF0-3BEE051B4F4C}" srcOrd="0" destOrd="0" parTransId="{B845E619-1550-40F9-A857-227D874633A7}" sibTransId="{7BB347DC-11E6-41A8-8283-6A49ADA1EB55}"/>
    <dgm:cxn modelId="{A1690FD5-6B6E-4A75-B72A-1DDD8D8DB417}" type="presOf" srcId="{1E07DB80-E993-49B9-96FE-E351E55C479A}" destId="{5A8EDDCD-4277-49DE-B6DF-ACD72D01AC1D}" srcOrd="1" destOrd="0" presId="urn:microsoft.com/office/officeart/2005/8/layout/cycle4"/>
    <dgm:cxn modelId="{4436EBD5-6077-43C0-A1F9-4C9F58F7289B}" type="presOf" srcId="{4F053BE4-3A65-4552-BEF0-3BEE051B4F4C}" destId="{D4710F48-2ACF-4591-8673-89ECE8AB6CF7}" srcOrd="0" destOrd="0" presId="urn:microsoft.com/office/officeart/2005/8/layout/cycle4"/>
    <dgm:cxn modelId="{182CADDA-ADC6-4AB3-B55B-272AA98428D4}" type="presOf" srcId="{6E91FD15-8D18-45F5-A76A-07054C148A37}" destId="{3FD24B87-E6B3-4A70-B80C-AEC26B11D893}" srcOrd="1" destOrd="0" presId="urn:microsoft.com/office/officeart/2005/8/layout/cycle4"/>
    <dgm:cxn modelId="{FF16622B-611C-40AA-8485-36DA46004BB0}" type="presParOf" srcId="{E33B2575-1A3E-4F1B-BD99-157C7ED6ED07}" destId="{B13B67DA-D8F6-4C52-8C74-B3A3E361EF47}" srcOrd="0" destOrd="0" presId="urn:microsoft.com/office/officeart/2005/8/layout/cycle4"/>
    <dgm:cxn modelId="{2E51340A-B26B-4516-99BB-D791CEF36182}" type="presParOf" srcId="{B13B67DA-D8F6-4C52-8C74-B3A3E361EF47}" destId="{9AF3620C-5CFD-46B0-9879-FB5A2B8D2619}" srcOrd="0" destOrd="0" presId="urn:microsoft.com/office/officeart/2005/8/layout/cycle4"/>
    <dgm:cxn modelId="{4080DA1A-EEC6-492B-8A03-056A235F1368}" type="presParOf" srcId="{9AF3620C-5CFD-46B0-9879-FB5A2B8D2619}" destId="{D4710F48-2ACF-4591-8673-89ECE8AB6CF7}" srcOrd="0" destOrd="0" presId="urn:microsoft.com/office/officeart/2005/8/layout/cycle4"/>
    <dgm:cxn modelId="{0A29243D-A39D-4F25-B3C5-F1709206C1AD}" type="presParOf" srcId="{9AF3620C-5CFD-46B0-9879-FB5A2B8D2619}" destId="{F850E81A-555A-4003-9D78-8F6E4977D829}" srcOrd="1" destOrd="0" presId="urn:microsoft.com/office/officeart/2005/8/layout/cycle4"/>
    <dgm:cxn modelId="{0C4C56B3-FEAC-4F20-B72D-6CC7D6E0C4C1}" type="presParOf" srcId="{B13B67DA-D8F6-4C52-8C74-B3A3E361EF47}" destId="{7201D6A4-D9C2-4586-8534-C415E87E98EF}" srcOrd="1" destOrd="0" presId="urn:microsoft.com/office/officeart/2005/8/layout/cycle4"/>
    <dgm:cxn modelId="{6F6E6463-66A9-4817-B82A-2ED03D5EA6F2}" type="presParOf" srcId="{7201D6A4-D9C2-4586-8534-C415E87E98EF}" destId="{4CC0D132-958A-4B2E-91CC-E85E06C3414A}" srcOrd="0" destOrd="0" presId="urn:microsoft.com/office/officeart/2005/8/layout/cycle4"/>
    <dgm:cxn modelId="{FBF6E10A-1C1F-4635-83C6-6250D1178910}" type="presParOf" srcId="{7201D6A4-D9C2-4586-8534-C415E87E98EF}" destId="{0309973C-6D6F-42AE-B0C0-756C23B823B9}" srcOrd="1" destOrd="0" presId="urn:microsoft.com/office/officeart/2005/8/layout/cycle4"/>
    <dgm:cxn modelId="{BAB42E1C-56F0-4F8A-A9B5-5F2AA99A9B35}" type="presParOf" srcId="{B13B67DA-D8F6-4C52-8C74-B3A3E361EF47}" destId="{DEFAEB07-F5EE-4BD6-B30D-FECC44448AB2}" srcOrd="2" destOrd="0" presId="urn:microsoft.com/office/officeart/2005/8/layout/cycle4"/>
    <dgm:cxn modelId="{EB796CDC-BD2F-45D9-A588-0E57BF5C6DAB}" type="presParOf" srcId="{DEFAEB07-F5EE-4BD6-B30D-FECC44448AB2}" destId="{6520549F-9D53-4236-BFA2-C67F5FAA24F1}" srcOrd="0" destOrd="0" presId="urn:microsoft.com/office/officeart/2005/8/layout/cycle4"/>
    <dgm:cxn modelId="{316AC680-1447-4B23-9040-E6A61B024E1C}" type="presParOf" srcId="{DEFAEB07-F5EE-4BD6-B30D-FECC44448AB2}" destId="{5A8EDDCD-4277-49DE-B6DF-ACD72D01AC1D}" srcOrd="1" destOrd="0" presId="urn:microsoft.com/office/officeart/2005/8/layout/cycle4"/>
    <dgm:cxn modelId="{9E3C3788-3882-4A79-A581-9E6809403D6C}" type="presParOf" srcId="{B13B67DA-D8F6-4C52-8C74-B3A3E361EF47}" destId="{F5FA7908-72CF-49A2-BFE4-067FC2629BA5}" srcOrd="3" destOrd="0" presId="urn:microsoft.com/office/officeart/2005/8/layout/cycle4"/>
    <dgm:cxn modelId="{514D48FF-F99E-4C36-8433-8A3364E0ED43}" type="presParOf" srcId="{F5FA7908-72CF-49A2-BFE4-067FC2629BA5}" destId="{0290684E-FF4B-4E4D-947A-9A83B15B14D1}" srcOrd="0" destOrd="0" presId="urn:microsoft.com/office/officeart/2005/8/layout/cycle4"/>
    <dgm:cxn modelId="{7FDE9BE7-DDE4-49C7-89AA-9150BDD831EC}" type="presParOf" srcId="{F5FA7908-72CF-49A2-BFE4-067FC2629BA5}" destId="{3FD24B87-E6B3-4A70-B80C-AEC26B11D893}" srcOrd="1" destOrd="0" presId="urn:microsoft.com/office/officeart/2005/8/layout/cycle4"/>
    <dgm:cxn modelId="{11F074D3-60EE-4E65-83DD-05479E6165CF}" type="presParOf" srcId="{B13B67DA-D8F6-4C52-8C74-B3A3E361EF47}" destId="{19D49965-4509-4F44-8CB7-87D329D91F7F}" srcOrd="4" destOrd="0" presId="urn:microsoft.com/office/officeart/2005/8/layout/cycle4"/>
    <dgm:cxn modelId="{5071409F-1D52-4B9D-BF2A-728F435D9725}" type="presParOf" srcId="{E33B2575-1A3E-4F1B-BD99-157C7ED6ED07}" destId="{80287ADD-9FA7-49A2-AD99-CE8565767F5A}" srcOrd="1" destOrd="0" presId="urn:microsoft.com/office/officeart/2005/8/layout/cycle4"/>
    <dgm:cxn modelId="{249123AA-A3B0-49AC-9CB2-935AAC7CFF70}" type="presParOf" srcId="{80287ADD-9FA7-49A2-AD99-CE8565767F5A}" destId="{895AD34F-76FA-46E7-8C41-4B8347F9021B}" srcOrd="0" destOrd="0" presId="urn:microsoft.com/office/officeart/2005/8/layout/cycle4"/>
    <dgm:cxn modelId="{FF1D0A87-EB57-4112-8387-B4565079FDF2}" type="presParOf" srcId="{80287ADD-9FA7-49A2-AD99-CE8565767F5A}" destId="{0C48F9FE-4956-4135-8286-8B7DBC0B3134}" srcOrd="1" destOrd="0" presId="urn:microsoft.com/office/officeart/2005/8/layout/cycle4"/>
    <dgm:cxn modelId="{5E1ED28E-EFC4-4CA3-BAEF-37B6518DCC09}" type="presParOf" srcId="{80287ADD-9FA7-49A2-AD99-CE8565767F5A}" destId="{8991CB12-CBEA-41F2-8D2B-5754ACEE4740}" srcOrd="2" destOrd="0" presId="urn:microsoft.com/office/officeart/2005/8/layout/cycle4"/>
    <dgm:cxn modelId="{2914F656-CBEE-42D3-8203-F875982572A8}" type="presParOf" srcId="{80287ADD-9FA7-49A2-AD99-CE8565767F5A}" destId="{7FDBE883-A394-4F3C-AE4E-1AD36811D085}" srcOrd="3" destOrd="0" presId="urn:microsoft.com/office/officeart/2005/8/layout/cycle4"/>
    <dgm:cxn modelId="{7AB305F7-3E21-4CD3-A0D7-638E6B7DEF21}" type="presParOf" srcId="{80287ADD-9FA7-49A2-AD99-CE8565767F5A}" destId="{BC1D02E8-BD71-4BC3-A232-85862925EB35}" srcOrd="4" destOrd="0" presId="urn:microsoft.com/office/officeart/2005/8/layout/cycle4"/>
    <dgm:cxn modelId="{7D7E2645-6C2A-4001-91B7-1364A6B18D4C}" type="presParOf" srcId="{E33B2575-1A3E-4F1B-BD99-157C7ED6ED07}" destId="{1858984C-6D63-4787-A2ED-0CFFFDBAEF18}" srcOrd="2" destOrd="0" presId="urn:microsoft.com/office/officeart/2005/8/layout/cycle4"/>
    <dgm:cxn modelId="{0BD0D69C-0BB5-4B2D-BA4B-4F029D8E07AE}" type="presParOf" srcId="{E33B2575-1A3E-4F1B-BD99-157C7ED6ED07}" destId="{67B648CD-E50F-48E2-8B82-B538E4C475C3}"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46D41BF-7590-4FEB-AC97-E5A38C1ACE43}"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ru-RU"/>
        </a:p>
      </dgm:t>
    </dgm:pt>
    <dgm:pt modelId="{49066287-B9BC-4D26-8BE4-646698CEC9B6}">
      <dgm:prSet/>
      <dgm:spPr/>
      <dgm:t>
        <a:bodyPr/>
        <a:lstStyle/>
        <a:p>
          <a:endParaRPr lang="ru-RU"/>
        </a:p>
      </dgm:t>
    </dgm:pt>
    <dgm:pt modelId="{1CB07ECE-113E-42FB-841E-63C4ECF2EA83}" type="parTrans" cxnId="{473E91A4-7632-4D67-9578-A08FC44CFAEE}">
      <dgm:prSet/>
      <dgm:spPr/>
      <dgm:t>
        <a:bodyPr/>
        <a:lstStyle/>
        <a:p>
          <a:endParaRPr lang="ru-RU"/>
        </a:p>
      </dgm:t>
    </dgm:pt>
    <dgm:pt modelId="{CA2FF0DD-20D3-4962-9C3B-010310B6F262}" type="sibTrans" cxnId="{473E91A4-7632-4D67-9578-A08FC44CFAEE}">
      <dgm:prSet/>
      <dgm:spPr>
        <a:solidFill>
          <a:srgbClr val="D3DADA"/>
        </a:solidFill>
      </dgm:spPr>
      <dgm:t>
        <a:bodyPr/>
        <a:lstStyle/>
        <a:p>
          <a:endParaRPr lang="ru-RU"/>
        </a:p>
      </dgm:t>
    </dgm:pt>
    <dgm:pt modelId="{206B839B-BFC3-4ACB-A5F3-9B2507369205}">
      <dgm:prSet phldrT="[Текст]"/>
      <dgm:spPr/>
      <dgm:t>
        <a:bodyPr/>
        <a:lstStyle/>
        <a:p>
          <a:endParaRPr lang="ru-RU" dirty="0"/>
        </a:p>
      </dgm:t>
    </dgm:pt>
    <dgm:pt modelId="{029A9FBD-6252-42A1-B9A9-89F99F030373}" type="parTrans" cxnId="{51B0803A-B40F-4390-92AB-660F932FEE7B}">
      <dgm:prSet/>
      <dgm:spPr/>
      <dgm:t>
        <a:bodyPr/>
        <a:lstStyle/>
        <a:p>
          <a:endParaRPr lang="ru-RU"/>
        </a:p>
      </dgm:t>
    </dgm:pt>
    <dgm:pt modelId="{8FEBEAD5-A100-4DBC-9015-8E5818FB88B7}" type="sibTrans" cxnId="{51B0803A-B40F-4390-92AB-660F932FEE7B}">
      <dgm:prSet/>
      <dgm:spPr>
        <a:solidFill>
          <a:srgbClr val="D3DADA"/>
        </a:solidFill>
      </dgm:spPr>
      <dgm:t>
        <a:bodyPr/>
        <a:lstStyle/>
        <a:p>
          <a:endParaRPr lang="ru-RU"/>
        </a:p>
      </dgm:t>
    </dgm:pt>
    <dgm:pt modelId="{30D87E9E-014F-4F2E-8B36-67AD4E33DA09}">
      <dgm:prSet phldrT="[Текст]"/>
      <dgm:spPr/>
      <dgm:t>
        <a:bodyPr/>
        <a:lstStyle/>
        <a:p>
          <a:endParaRPr lang="ru-RU" dirty="0"/>
        </a:p>
        <a:p>
          <a:endParaRPr lang="ru-RU" dirty="0"/>
        </a:p>
      </dgm:t>
    </dgm:pt>
    <dgm:pt modelId="{707D680B-5EA9-4539-82BE-E9D9D3023595}" type="parTrans" cxnId="{8B2FC033-6568-437F-A433-2151CDFD101C}">
      <dgm:prSet/>
      <dgm:spPr/>
      <dgm:t>
        <a:bodyPr/>
        <a:lstStyle/>
        <a:p>
          <a:endParaRPr lang="ru-RU"/>
        </a:p>
      </dgm:t>
    </dgm:pt>
    <dgm:pt modelId="{6883F457-2FD7-4B7D-AA4A-164D51610A89}" type="sibTrans" cxnId="{8B2FC033-6568-437F-A433-2151CDFD101C}">
      <dgm:prSet/>
      <dgm:spPr>
        <a:solidFill>
          <a:srgbClr val="D3DADA"/>
        </a:solidFill>
      </dgm:spPr>
      <dgm:t>
        <a:bodyPr/>
        <a:lstStyle/>
        <a:p>
          <a:endParaRPr lang="ru-RU"/>
        </a:p>
      </dgm:t>
    </dgm:pt>
    <dgm:pt modelId="{A05D9F18-E57D-4101-9E2E-BEE4D470D58A}">
      <dgm:prSet phldrT="[Текст]"/>
      <dgm:spPr/>
      <dgm:t>
        <a:bodyPr/>
        <a:lstStyle/>
        <a:p>
          <a:endParaRPr lang="ru-RU" dirty="0"/>
        </a:p>
      </dgm:t>
    </dgm:pt>
    <dgm:pt modelId="{54BA78FF-3537-499D-A01C-65DDFF3D165F}" type="sibTrans" cxnId="{AF83D575-D9F8-4B48-BC58-657E6FA5C288}">
      <dgm:prSet/>
      <dgm:spPr>
        <a:noFill/>
      </dgm:spPr>
      <dgm:t>
        <a:bodyPr/>
        <a:lstStyle/>
        <a:p>
          <a:endParaRPr lang="ru-RU"/>
        </a:p>
      </dgm:t>
    </dgm:pt>
    <dgm:pt modelId="{A664CCC3-D4E1-47FC-82CC-D2791053FBD1}" type="parTrans" cxnId="{AF83D575-D9F8-4B48-BC58-657E6FA5C288}">
      <dgm:prSet/>
      <dgm:spPr/>
      <dgm:t>
        <a:bodyPr/>
        <a:lstStyle/>
        <a:p>
          <a:endParaRPr lang="ru-RU"/>
        </a:p>
      </dgm:t>
    </dgm:pt>
    <dgm:pt modelId="{CEB4849D-D13F-4218-9EF4-1AB4346DF358}" type="pres">
      <dgm:prSet presAssocID="{346D41BF-7590-4FEB-AC97-E5A38C1ACE43}" presName="Name0" presStyleCnt="0">
        <dgm:presLayoutVars>
          <dgm:chMax val="7"/>
          <dgm:chPref val="7"/>
          <dgm:dir/>
        </dgm:presLayoutVars>
      </dgm:prSet>
      <dgm:spPr/>
    </dgm:pt>
    <dgm:pt modelId="{1AFBE898-225F-400D-9501-2951B4E83906}" type="pres">
      <dgm:prSet presAssocID="{346D41BF-7590-4FEB-AC97-E5A38C1ACE43}" presName="Name1" presStyleCnt="0"/>
      <dgm:spPr/>
    </dgm:pt>
    <dgm:pt modelId="{37FB7998-3530-4D32-9FD1-8E24AF72441D}" type="pres">
      <dgm:prSet presAssocID="{CA2FF0DD-20D3-4962-9C3B-010310B6F262}" presName="picture_1" presStyleCnt="0"/>
      <dgm:spPr/>
    </dgm:pt>
    <dgm:pt modelId="{F92390CE-906D-4ABE-81AB-6A336683BFB2}" type="pres">
      <dgm:prSet presAssocID="{CA2FF0DD-20D3-4962-9C3B-010310B6F262}" presName="pictureRepeatNode" presStyleLbl="alignImgPlace1" presStyleIdx="0" presStyleCnt="4" custScaleX="73300" custScaleY="72072" custLinFactNeighborX="359" custLinFactNeighborY="-3196"/>
      <dgm:spPr/>
    </dgm:pt>
    <dgm:pt modelId="{4CC27BFB-36B1-4698-829A-3B4EA403EC66}" type="pres">
      <dgm:prSet presAssocID="{49066287-B9BC-4D26-8BE4-646698CEC9B6}" presName="text_1" presStyleLbl="node1" presStyleIdx="0" presStyleCnt="0">
        <dgm:presLayoutVars>
          <dgm:bulletEnabled val="1"/>
        </dgm:presLayoutVars>
      </dgm:prSet>
      <dgm:spPr/>
    </dgm:pt>
    <dgm:pt modelId="{5CD7EF9A-FD98-4099-ADD3-46F63735BCB3}" type="pres">
      <dgm:prSet presAssocID="{8FEBEAD5-A100-4DBC-9015-8E5818FB88B7}" presName="picture_2" presStyleCnt="0"/>
      <dgm:spPr/>
    </dgm:pt>
    <dgm:pt modelId="{27D82D7A-1671-49AB-B133-820D02F4A7E2}" type="pres">
      <dgm:prSet presAssocID="{8FEBEAD5-A100-4DBC-9015-8E5818FB88B7}" presName="pictureRepeatNode" presStyleLbl="alignImgPlace1" presStyleIdx="1" presStyleCnt="4"/>
      <dgm:spPr/>
    </dgm:pt>
    <dgm:pt modelId="{A3120973-C24A-464F-87DB-F91EDCDB5EC3}" type="pres">
      <dgm:prSet presAssocID="{206B839B-BFC3-4ACB-A5F3-9B2507369205}" presName="line_2" presStyleLbl="parChTrans1D1" presStyleIdx="0" presStyleCnt="3"/>
      <dgm:spPr/>
    </dgm:pt>
    <dgm:pt modelId="{128A7CE9-3D36-4122-9C80-B46CCAEC970F}" type="pres">
      <dgm:prSet presAssocID="{206B839B-BFC3-4ACB-A5F3-9B2507369205}" presName="textparent_2" presStyleLbl="node1" presStyleIdx="0" presStyleCnt="0"/>
      <dgm:spPr/>
    </dgm:pt>
    <dgm:pt modelId="{B050FDA6-2221-40C2-993F-2CCDD1C0FBB6}" type="pres">
      <dgm:prSet presAssocID="{206B839B-BFC3-4ACB-A5F3-9B2507369205}" presName="text_2" presStyleLbl="revTx" presStyleIdx="0" presStyleCnt="3" custScaleX="1017695">
        <dgm:presLayoutVars>
          <dgm:bulletEnabled val="1"/>
        </dgm:presLayoutVars>
      </dgm:prSet>
      <dgm:spPr/>
    </dgm:pt>
    <dgm:pt modelId="{7EC90DC9-6796-4360-8450-CCB463861DEC}" type="pres">
      <dgm:prSet presAssocID="{6883F457-2FD7-4B7D-AA4A-164D51610A89}" presName="picture_3" presStyleCnt="0"/>
      <dgm:spPr/>
    </dgm:pt>
    <dgm:pt modelId="{71E6F8D7-1D9C-40D9-9F77-32F9107A9034}" type="pres">
      <dgm:prSet presAssocID="{6883F457-2FD7-4B7D-AA4A-164D51610A89}" presName="pictureRepeatNode" presStyleLbl="alignImgPlace1" presStyleIdx="2" presStyleCnt="4" custLinFactNeighborX="-53596" custLinFactNeighborY="28614"/>
      <dgm:spPr/>
    </dgm:pt>
    <dgm:pt modelId="{FF8F2FFC-4AB5-43A1-A94D-37B12FB00B06}" type="pres">
      <dgm:prSet presAssocID="{30D87E9E-014F-4F2E-8B36-67AD4E33DA09}" presName="line_3" presStyleLbl="parChTrans1D1" presStyleIdx="1" presStyleCnt="3" custLinFactY="339006" custLinFactNeighborX="-1254" custLinFactNeighborY="400000"/>
      <dgm:spPr/>
    </dgm:pt>
    <dgm:pt modelId="{B295AD86-7592-4A40-8B28-EB5A5BDB597B}" type="pres">
      <dgm:prSet presAssocID="{30D87E9E-014F-4F2E-8B36-67AD4E33DA09}" presName="textparent_3" presStyleLbl="node1" presStyleIdx="0" presStyleCnt="0"/>
      <dgm:spPr/>
    </dgm:pt>
    <dgm:pt modelId="{27765963-AA7E-4B52-B048-B32D7F2EC955}" type="pres">
      <dgm:prSet presAssocID="{30D87E9E-014F-4F2E-8B36-67AD4E33DA09}" presName="text_3" presStyleLbl="revTx" presStyleIdx="1" presStyleCnt="3">
        <dgm:presLayoutVars>
          <dgm:bulletEnabled val="1"/>
        </dgm:presLayoutVars>
      </dgm:prSet>
      <dgm:spPr/>
    </dgm:pt>
    <dgm:pt modelId="{1A036CCC-9302-41E8-8778-D621C1A90CEF}" type="pres">
      <dgm:prSet presAssocID="{54BA78FF-3537-499D-A01C-65DDFF3D165F}" presName="picture_4" presStyleCnt="0"/>
      <dgm:spPr/>
    </dgm:pt>
    <dgm:pt modelId="{B97A4D20-8F8F-448B-ADF8-DB17BFC7CB26}" type="pres">
      <dgm:prSet presAssocID="{54BA78FF-3537-499D-A01C-65DDFF3D165F}" presName="pictureRepeatNode" presStyleLbl="alignImgPlace1" presStyleIdx="3" presStyleCnt="4" custLinFactNeighborX="-64026" custLinFactNeighborY="70075"/>
      <dgm:spPr/>
    </dgm:pt>
    <dgm:pt modelId="{77CF28DD-86DC-4FC7-A9E1-ECDEF6126D72}" type="pres">
      <dgm:prSet presAssocID="{A05D9F18-E57D-4101-9E2E-BEE4D470D58A}" presName="line_4" presStyleLbl="parChTrans1D1" presStyleIdx="2" presStyleCnt="3" custSzY="1311222" custScaleX="73333"/>
      <dgm:spPr>
        <a:ln>
          <a:noFill/>
        </a:ln>
      </dgm:spPr>
    </dgm:pt>
    <dgm:pt modelId="{87567FB7-1CB9-42A9-A9AA-3F075C641182}" type="pres">
      <dgm:prSet presAssocID="{A05D9F18-E57D-4101-9E2E-BEE4D470D58A}" presName="textparent_4" presStyleLbl="node1" presStyleIdx="0" presStyleCnt="0"/>
      <dgm:spPr/>
    </dgm:pt>
    <dgm:pt modelId="{264FA608-050D-40AF-87BF-1315919E242E}" type="pres">
      <dgm:prSet presAssocID="{A05D9F18-E57D-4101-9E2E-BEE4D470D58A}" presName="text_4" presStyleLbl="revTx" presStyleIdx="2" presStyleCnt="3" custFlipHor="1" custScaleX="767914">
        <dgm:presLayoutVars>
          <dgm:bulletEnabled val="1"/>
        </dgm:presLayoutVars>
      </dgm:prSet>
      <dgm:spPr/>
    </dgm:pt>
  </dgm:ptLst>
  <dgm:cxnLst>
    <dgm:cxn modelId="{275E5727-BEEA-4C05-B238-E7D9C2040D51}" type="presOf" srcId="{206B839B-BFC3-4ACB-A5F3-9B2507369205}" destId="{B050FDA6-2221-40C2-993F-2CCDD1C0FBB6}" srcOrd="0" destOrd="0" presId="urn:microsoft.com/office/officeart/2008/layout/CircularPictureCallout"/>
    <dgm:cxn modelId="{8B2FC033-6568-437F-A433-2151CDFD101C}" srcId="{346D41BF-7590-4FEB-AC97-E5A38C1ACE43}" destId="{30D87E9E-014F-4F2E-8B36-67AD4E33DA09}" srcOrd="2" destOrd="0" parTransId="{707D680B-5EA9-4539-82BE-E9D9D3023595}" sibTransId="{6883F457-2FD7-4B7D-AA4A-164D51610A89}"/>
    <dgm:cxn modelId="{51B0803A-B40F-4390-92AB-660F932FEE7B}" srcId="{346D41BF-7590-4FEB-AC97-E5A38C1ACE43}" destId="{206B839B-BFC3-4ACB-A5F3-9B2507369205}" srcOrd="1" destOrd="0" parTransId="{029A9FBD-6252-42A1-B9A9-89F99F030373}" sibTransId="{8FEBEAD5-A100-4DBC-9015-8E5818FB88B7}"/>
    <dgm:cxn modelId="{B1A44440-32DA-4549-9D11-08384C55A813}" type="presOf" srcId="{49066287-B9BC-4D26-8BE4-646698CEC9B6}" destId="{4CC27BFB-36B1-4698-829A-3B4EA403EC66}" srcOrd="0" destOrd="0" presId="urn:microsoft.com/office/officeart/2008/layout/CircularPictureCallout"/>
    <dgm:cxn modelId="{86BB874C-087C-4453-83F1-B9FB29BB42D3}" type="presOf" srcId="{6883F457-2FD7-4B7D-AA4A-164D51610A89}" destId="{71E6F8D7-1D9C-40D9-9F77-32F9107A9034}" srcOrd="0" destOrd="0" presId="urn:microsoft.com/office/officeart/2008/layout/CircularPictureCallout"/>
    <dgm:cxn modelId="{AF83D575-D9F8-4B48-BC58-657E6FA5C288}" srcId="{346D41BF-7590-4FEB-AC97-E5A38C1ACE43}" destId="{A05D9F18-E57D-4101-9E2E-BEE4D470D58A}" srcOrd="3" destOrd="0" parTransId="{A664CCC3-D4E1-47FC-82CC-D2791053FBD1}" sibTransId="{54BA78FF-3537-499D-A01C-65DDFF3D165F}"/>
    <dgm:cxn modelId="{7D3FD781-C352-4FAF-88C0-049FC0D33A17}" type="presOf" srcId="{30D87E9E-014F-4F2E-8B36-67AD4E33DA09}" destId="{27765963-AA7E-4B52-B048-B32D7F2EC955}" srcOrd="0" destOrd="0" presId="urn:microsoft.com/office/officeart/2008/layout/CircularPictureCallout"/>
    <dgm:cxn modelId="{9DEC6E86-A536-407B-9E8C-B2B7B1316BF9}" type="presOf" srcId="{54BA78FF-3537-499D-A01C-65DDFF3D165F}" destId="{B97A4D20-8F8F-448B-ADF8-DB17BFC7CB26}" srcOrd="0" destOrd="0" presId="urn:microsoft.com/office/officeart/2008/layout/CircularPictureCallout"/>
    <dgm:cxn modelId="{5756339E-3CC1-490D-9338-1ABE5BD4C030}" type="presOf" srcId="{8FEBEAD5-A100-4DBC-9015-8E5818FB88B7}" destId="{27D82D7A-1671-49AB-B133-820D02F4A7E2}" srcOrd="0" destOrd="0" presId="urn:microsoft.com/office/officeart/2008/layout/CircularPictureCallout"/>
    <dgm:cxn modelId="{473E91A4-7632-4D67-9578-A08FC44CFAEE}" srcId="{346D41BF-7590-4FEB-AC97-E5A38C1ACE43}" destId="{49066287-B9BC-4D26-8BE4-646698CEC9B6}" srcOrd="0" destOrd="0" parTransId="{1CB07ECE-113E-42FB-841E-63C4ECF2EA83}" sibTransId="{CA2FF0DD-20D3-4962-9C3B-010310B6F262}"/>
    <dgm:cxn modelId="{EE332ABD-3737-4CF7-97B8-0F61C219E292}" type="presOf" srcId="{CA2FF0DD-20D3-4962-9C3B-010310B6F262}" destId="{F92390CE-906D-4ABE-81AB-6A336683BFB2}" srcOrd="0" destOrd="0" presId="urn:microsoft.com/office/officeart/2008/layout/CircularPictureCallout"/>
    <dgm:cxn modelId="{CD9176CA-F30A-49C3-A36B-AE0D9B9217D8}" type="presOf" srcId="{A05D9F18-E57D-4101-9E2E-BEE4D470D58A}" destId="{264FA608-050D-40AF-87BF-1315919E242E}" srcOrd="0" destOrd="0" presId="urn:microsoft.com/office/officeart/2008/layout/CircularPictureCallout"/>
    <dgm:cxn modelId="{5D8FBFD6-0AC8-4FA8-9252-E60AE19A7AC8}" type="presOf" srcId="{346D41BF-7590-4FEB-AC97-E5A38C1ACE43}" destId="{CEB4849D-D13F-4218-9EF4-1AB4346DF358}" srcOrd="0" destOrd="0" presId="urn:microsoft.com/office/officeart/2008/layout/CircularPictureCallout"/>
    <dgm:cxn modelId="{60822F58-B274-43FB-923B-1823A0637418}" type="presParOf" srcId="{CEB4849D-D13F-4218-9EF4-1AB4346DF358}" destId="{1AFBE898-225F-400D-9501-2951B4E83906}" srcOrd="0" destOrd="0" presId="urn:microsoft.com/office/officeart/2008/layout/CircularPictureCallout"/>
    <dgm:cxn modelId="{33EF2505-5EF7-4C1C-B289-0715E2303939}" type="presParOf" srcId="{1AFBE898-225F-400D-9501-2951B4E83906}" destId="{37FB7998-3530-4D32-9FD1-8E24AF72441D}" srcOrd="0" destOrd="0" presId="urn:microsoft.com/office/officeart/2008/layout/CircularPictureCallout"/>
    <dgm:cxn modelId="{CDDC7BA2-0B2B-40F8-9BE5-202382D49484}" type="presParOf" srcId="{37FB7998-3530-4D32-9FD1-8E24AF72441D}" destId="{F92390CE-906D-4ABE-81AB-6A336683BFB2}" srcOrd="0" destOrd="0" presId="urn:microsoft.com/office/officeart/2008/layout/CircularPictureCallout"/>
    <dgm:cxn modelId="{D2A8BBBB-E279-4548-A2BE-F35051D26581}" type="presParOf" srcId="{1AFBE898-225F-400D-9501-2951B4E83906}" destId="{4CC27BFB-36B1-4698-829A-3B4EA403EC66}" srcOrd="1" destOrd="0" presId="urn:microsoft.com/office/officeart/2008/layout/CircularPictureCallout"/>
    <dgm:cxn modelId="{6D5D79B6-AF08-4367-8901-BFAFD1266CB5}" type="presParOf" srcId="{1AFBE898-225F-400D-9501-2951B4E83906}" destId="{5CD7EF9A-FD98-4099-ADD3-46F63735BCB3}" srcOrd="2" destOrd="0" presId="urn:microsoft.com/office/officeart/2008/layout/CircularPictureCallout"/>
    <dgm:cxn modelId="{EDD85111-4F81-4A44-9A2D-DF2F3799AF41}" type="presParOf" srcId="{5CD7EF9A-FD98-4099-ADD3-46F63735BCB3}" destId="{27D82D7A-1671-49AB-B133-820D02F4A7E2}" srcOrd="0" destOrd="0" presId="urn:microsoft.com/office/officeart/2008/layout/CircularPictureCallout"/>
    <dgm:cxn modelId="{6E234EA4-4C73-49C0-B044-2CE9A29C8646}" type="presParOf" srcId="{1AFBE898-225F-400D-9501-2951B4E83906}" destId="{A3120973-C24A-464F-87DB-F91EDCDB5EC3}" srcOrd="3" destOrd="0" presId="urn:microsoft.com/office/officeart/2008/layout/CircularPictureCallout"/>
    <dgm:cxn modelId="{19BC38E9-F554-4CAE-A258-E127168EE8E7}" type="presParOf" srcId="{1AFBE898-225F-400D-9501-2951B4E83906}" destId="{128A7CE9-3D36-4122-9C80-B46CCAEC970F}" srcOrd="4" destOrd="0" presId="urn:microsoft.com/office/officeart/2008/layout/CircularPictureCallout"/>
    <dgm:cxn modelId="{995E051A-F916-4DEB-821C-0FFD3D2B0204}" type="presParOf" srcId="{128A7CE9-3D36-4122-9C80-B46CCAEC970F}" destId="{B050FDA6-2221-40C2-993F-2CCDD1C0FBB6}" srcOrd="0" destOrd="0" presId="urn:microsoft.com/office/officeart/2008/layout/CircularPictureCallout"/>
    <dgm:cxn modelId="{B48B76B8-0AB8-4F1A-88E7-4D45F9385A2C}" type="presParOf" srcId="{1AFBE898-225F-400D-9501-2951B4E83906}" destId="{7EC90DC9-6796-4360-8450-CCB463861DEC}" srcOrd="5" destOrd="0" presId="urn:microsoft.com/office/officeart/2008/layout/CircularPictureCallout"/>
    <dgm:cxn modelId="{4008377F-602A-4877-8240-1FC9F93D58C9}" type="presParOf" srcId="{7EC90DC9-6796-4360-8450-CCB463861DEC}" destId="{71E6F8D7-1D9C-40D9-9F77-32F9107A9034}" srcOrd="0" destOrd="0" presId="urn:microsoft.com/office/officeart/2008/layout/CircularPictureCallout"/>
    <dgm:cxn modelId="{9B24CBCA-AE1B-410C-8E37-22F2B05C3DCD}" type="presParOf" srcId="{1AFBE898-225F-400D-9501-2951B4E83906}" destId="{FF8F2FFC-4AB5-43A1-A94D-37B12FB00B06}" srcOrd="6" destOrd="0" presId="urn:microsoft.com/office/officeart/2008/layout/CircularPictureCallout"/>
    <dgm:cxn modelId="{349B797A-C9CC-4274-B934-B3124A196120}" type="presParOf" srcId="{1AFBE898-225F-400D-9501-2951B4E83906}" destId="{B295AD86-7592-4A40-8B28-EB5A5BDB597B}" srcOrd="7" destOrd="0" presId="urn:microsoft.com/office/officeart/2008/layout/CircularPictureCallout"/>
    <dgm:cxn modelId="{7B810178-4343-4927-8E35-69758CEA4B69}" type="presParOf" srcId="{B295AD86-7592-4A40-8B28-EB5A5BDB597B}" destId="{27765963-AA7E-4B52-B048-B32D7F2EC955}" srcOrd="0" destOrd="0" presId="urn:microsoft.com/office/officeart/2008/layout/CircularPictureCallout"/>
    <dgm:cxn modelId="{160BCF7C-4596-4039-BEB7-F38DCF25AEC6}" type="presParOf" srcId="{1AFBE898-225F-400D-9501-2951B4E83906}" destId="{1A036CCC-9302-41E8-8778-D621C1A90CEF}" srcOrd="8" destOrd="0" presId="urn:microsoft.com/office/officeart/2008/layout/CircularPictureCallout"/>
    <dgm:cxn modelId="{E3435530-A142-4F6F-8A0C-4DF766FD9EF8}" type="presParOf" srcId="{1A036CCC-9302-41E8-8778-D621C1A90CEF}" destId="{B97A4D20-8F8F-448B-ADF8-DB17BFC7CB26}" srcOrd="0" destOrd="0" presId="urn:microsoft.com/office/officeart/2008/layout/CircularPictureCallout"/>
    <dgm:cxn modelId="{5CCFD786-EDD9-4697-B786-752CAB244E3D}" type="presParOf" srcId="{1AFBE898-225F-400D-9501-2951B4E83906}" destId="{77CF28DD-86DC-4FC7-A9E1-ECDEF6126D72}" srcOrd="9" destOrd="0" presId="urn:microsoft.com/office/officeart/2008/layout/CircularPictureCallout"/>
    <dgm:cxn modelId="{43957ED0-3403-4B93-8CEC-EDDA804905B5}" type="presParOf" srcId="{1AFBE898-225F-400D-9501-2951B4E83906}" destId="{87567FB7-1CB9-42A9-A9AA-3F075C641182}" srcOrd="10" destOrd="0" presId="urn:microsoft.com/office/officeart/2008/layout/CircularPictureCallout"/>
    <dgm:cxn modelId="{13C23AC2-6846-449E-9893-0625ADF94E49}" type="presParOf" srcId="{87567FB7-1CB9-42A9-A9AA-3F075C641182}" destId="{264FA608-050D-40AF-87BF-1315919E242E}"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3085546-7C7C-4B3E-ABEB-2669F1A65FB2}" type="doc">
      <dgm:prSet loTypeId="urn:microsoft.com/office/officeart/2016/7/layout/RoundedRectangleTimeline" loCatId="process" qsTypeId="urn:microsoft.com/office/officeart/2005/8/quickstyle/simple1" qsCatId="simple" csTypeId="urn:microsoft.com/office/officeart/2018/5/colors/Iconchunking_coloredoutline_colorful1" csCatId="colorful" phldr="1"/>
      <dgm:spPr/>
      <dgm:t>
        <a:bodyPr rtlCol="0"/>
        <a:lstStyle/>
        <a:p>
          <a:pPr rtl="0"/>
          <a:endParaRPr lang="en-US"/>
        </a:p>
      </dgm:t>
    </dgm:pt>
    <dgm:pt modelId="{9DCEA5FC-4640-45AF-B712-7A4FD94AEF0D}">
      <dgm:prSet phldrT="[Text]" custT="1"/>
      <dgm:spPr/>
      <dgm:t>
        <a:bodyPr rtlCol="0"/>
        <a:lstStyle/>
        <a:p>
          <a:pPr rtl="0"/>
          <a:endParaRPr lang="ru-RU" sz="1800" noProof="0" dirty="0"/>
        </a:p>
      </dgm:t>
    </dgm:pt>
    <dgm:pt modelId="{929A5FD9-0612-4B79-9B59-C3C36D34A069}" type="parTrans" cxnId="{DBD99269-D7F7-4B47-B17B-A5AE402751D9}">
      <dgm:prSet/>
      <dgm:spPr/>
      <dgm:t>
        <a:bodyPr rtlCol="0"/>
        <a:lstStyle/>
        <a:p>
          <a:pPr rtl="0"/>
          <a:endParaRPr lang="ru-RU" sz="1800" noProof="0" dirty="0">
            <a:solidFill>
              <a:schemeClr val="bg1"/>
            </a:solidFill>
          </a:endParaRPr>
        </a:p>
      </dgm:t>
    </dgm:pt>
    <dgm:pt modelId="{0A99745B-BB5C-49B3-A782-8DB57641F6C9}" type="sibTrans" cxnId="{DBD99269-D7F7-4B47-B17B-A5AE402751D9}">
      <dgm:prSet/>
      <dgm:spPr/>
      <dgm:t>
        <a:bodyPr rtlCol="0"/>
        <a:lstStyle/>
        <a:p>
          <a:pPr rtl="0"/>
          <a:endParaRPr lang="ru-RU" sz="1800" noProof="0" dirty="0">
            <a:solidFill>
              <a:schemeClr val="bg1"/>
            </a:solidFill>
          </a:endParaRPr>
        </a:p>
      </dgm:t>
    </dgm:pt>
    <dgm:pt modelId="{096A9AF0-0DAE-4EB3-B448-4501DA034F4A}">
      <dgm:prSet phldrT="[Text]" custT="1"/>
      <dgm:spPr/>
      <dgm:t>
        <a:bodyPr rtlCol="0"/>
        <a:lstStyle/>
        <a:p>
          <a:pPr rtl="0"/>
          <a:endParaRPr lang="ru-RU" sz="1800" noProof="0" dirty="0"/>
        </a:p>
      </dgm:t>
    </dgm:pt>
    <dgm:pt modelId="{8CE6ABD6-768E-42C8-9029-C3B5F278B21C}" type="parTrans" cxnId="{CA0753BD-DB60-4D68-8486-5B376B839B26}">
      <dgm:prSet/>
      <dgm:spPr/>
      <dgm:t>
        <a:bodyPr rtlCol="0"/>
        <a:lstStyle/>
        <a:p>
          <a:pPr rtl="0"/>
          <a:endParaRPr lang="ru-RU" sz="1800" noProof="0" dirty="0">
            <a:solidFill>
              <a:schemeClr val="bg1"/>
            </a:solidFill>
          </a:endParaRPr>
        </a:p>
      </dgm:t>
    </dgm:pt>
    <dgm:pt modelId="{6B0D7DA9-E6ED-4137-9716-F48BF62327A8}" type="sibTrans" cxnId="{CA0753BD-DB60-4D68-8486-5B376B839B26}">
      <dgm:prSet/>
      <dgm:spPr/>
      <dgm:t>
        <a:bodyPr rtlCol="0"/>
        <a:lstStyle/>
        <a:p>
          <a:pPr rtl="0"/>
          <a:endParaRPr lang="ru-RU" sz="1800" noProof="0" dirty="0">
            <a:solidFill>
              <a:schemeClr val="bg1"/>
            </a:solidFill>
          </a:endParaRPr>
        </a:p>
      </dgm:t>
    </dgm:pt>
    <dgm:pt modelId="{FCC86F7F-FA11-4243-AEC4-21A0A9840E21}" type="pres">
      <dgm:prSet presAssocID="{63085546-7C7C-4B3E-ABEB-2669F1A65FB2}" presName="Name0" presStyleCnt="0">
        <dgm:presLayoutVars>
          <dgm:chMax/>
          <dgm:chPref/>
          <dgm:animLvl val="lvl"/>
        </dgm:presLayoutVars>
      </dgm:prSet>
      <dgm:spPr/>
    </dgm:pt>
    <dgm:pt modelId="{C24C94C3-FBDC-4509-8A94-43C26E48951C}" type="pres">
      <dgm:prSet presAssocID="{9DCEA5FC-4640-45AF-B712-7A4FD94AEF0D}" presName="composite" presStyleCnt="0"/>
      <dgm:spPr/>
    </dgm:pt>
    <dgm:pt modelId="{1221A8A2-E3C4-4E7F-991E-C7D1852E28C1}" type="pres">
      <dgm:prSet presAssocID="{9DCEA5FC-4640-45AF-B712-7A4FD94AEF0D}" presName="parent" presStyleLbl="alignNode1" presStyleIdx="0" presStyleCnt="2">
        <dgm:presLayoutVars>
          <dgm:chMax val="1"/>
          <dgm:chPref val="1"/>
          <dgm:bulletEnabled val="1"/>
        </dgm:presLayoutVars>
      </dgm:prSet>
      <dgm:spPr/>
    </dgm:pt>
    <dgm:pt modelId="{8F0BAFAF-CDED-4F3C-9A9C-D9DF2CF46DF6}" type="pres">
      <dgm:prSet presAssocID="{9DCEA5FC-4640-45AF-B712-7A4FD94AEF0D}" presName="Childtext" presStyleLbl="revTx" presStyleIdx="0" presStyleCnt="2">
        <dgm:presLayoutVars>
          <dgm:bulletEnabled val="1"/>
        </dgm:presLayoutVars>
      </dgm:prSet>
      <dgm:spPr/>
    </dgm:pt>
    <dgm:pt modelId="{461112E2-17F4-487E-A2BC-F5DB79B407A8}" type="pres">
      <dgm:prSet presAssocID="{9DCEA5FC-4640-45AF-B712-7A4FD94AEF0D}" presName="ConnectLine" presStyleLbl="sibTrans1D1" presStyleIdx="0" presStyleCnt="2"/>
      <dgm:spPr>
        <a:noFill/>
        <a:ln w="6350" cap="flat" cmpd="sng" algn="ctr">
          <a:solidFill>
            <a:schemeClr val="accent2">
              <a:hueOff val="0"/>
              <a:satOff val="0"/>
              <a:lumOff val="0"/>
              <a:alphaOff val="0"/>
            </a:schemeClr>
          </a:solidFill>
          <a:prstDash val="dash"/>
          <a:miter lim="800000"/>
        </a:ln>
        <a:effectLst/>
      </dgm:spPr>
    </dgm:pt>
    <dgm:pt modelId="{9D0BF88C-FE25-4DE3-A53F-95A2F7EF63A2}" type="pres">
      <dgm:prSet presAssocID="{9DCEA5FC-4640-45AF-B712-7A4FD94AEF0D}" presName="ConnectLineEnd" presStyleLbl="lnNode1" presStyleIdx="0" presStyleCnt="2"/>
      <dgm:spPr/>
    </dgm:pt>
    <dgm:pt modelId="{7D2D3E86-68CF-4AE0-A931-7EBC0700F018}" type="pres">
      <dgm:prSet presAssocID="{9DCEA5FC-4640-45AF-B712-7A4FD94AEF0D}" presName="EmptyPane" presStyleCnt="0"/>
      <dgm:spPr/>
    </dgm:pt>
    <dgm:pt modelId="{153039E9-57D3-46DA-8285-73BC8E16B1FA}" type="pres">
      <dgm:prSet presAssocID="{0A99745B-BB5C-49B3-A782-8DB57641F6C9}" presName="spaceBetweenRectangles" presStyleCnt="0"/>
      <dgm:spPr/>
    </dgm:pt>
    <dgm:pt modelId="{684150CE-F7FA-44EC-81F6-CE3A51D6A6B4}" type="pres">
      <dgm:prSet presAssocID="{096A9AF0-0DAE-4EB3-B448-4501DA034F4A}" presName="composite" presStyleCnt="0"/>
      <dgm:spPr/>
    </dgm:pt>
    <dgm:pt modelId="{9EFE3CFE-E0C1-4D05-9DE1-4EE2219226E7}" type="pres">
      <dgm:prSet presAssocID="{096A9AF0-0DAE-4EB3-B448-4501DA034F4A}" presName="parent" presStyleLbl="alignNode1" presStyleIdx="1" presStyleCnt="2">
        <dgm:presLayoutVars>
          <dgm:chMax val="1"/>
          <dgm:chPref val="1"/>
          <dgm:bulletEnabled val="1"/>
        </dgm:presLayoutVars>
      </dgm:prSet>
      <dgm:spPr/>
    </dgm:pt>
    <dgm:pt modelId="{6CAA74F9-769F-45AB-82FE-66D6E0561216}" type="pres">
      <dgm:prSet presAssocID="{096A9AF0-0DAE-4EB3-B448-4501DA034F4A}" presName="Childtext" presStyleLbl="revTx" presStyleIdx="1" presStyleCnt="2">
        <dgm:presLayoutVars>
          <dgm:bulletEnabled val="1"/>
        </dgm:presLayoutVars>
      </dgm:prSet>
      <dgm:spPr/>
    </dgm:pt>
    <dgm:pt modelId="{FCD67980-78F4-4D82-ABA5-9293C63C38CB}" type="pres">
      <dgm:prSet presAssocID="{096A9AF0-0DAE-4EB3-B448-4501DA034F4A}" presName="ConnectLine" presStyleLbl="sibTrans1D1" presStyleIdx="1" presStyleCnt="2"/>
      <dgm:spPr>
        <a:noFill/>
        <a:ln w="6350" cap="flat" cmpd="sng" algn="ctr">
          <a:solidFill>
            <a:schemeClr val="accent3">
              <a:hueOff val="0"/>
              <a:satOff val="0"/>
              <a:lumOff val="0"/>
              <a:alphaOff val="0"/>
            </a:schemeClr>
          </a:solidFill>
          <a:prstDash val="dash"/>
          <a:miter lim="800000"/>
        </a:ln>
        <a:effectLst/>
      </dgm:spPr>
    </dgm:pt>
    <dgm:pt modelId="{F4981B12-F5CD-4034-ADDD-1311146D65ED}" type="pres">
      <dgm:prSet presAssocID="{096A9AF0-0DAE-4EB3-B448-4501DA034F4A}" presName="ConnectLineEnd" presStyleLbl="lnNode1" presStyleIdx="1" presStyleCnt="2"/>
      <dgm:spPr/>
    </dgm:pt>
    <dgm:pt modelId="{CDDB276E-7C5F-4E48-99AE-7DA1CA831281}" type="pres">
      <dgm:prSet presAssocID="{096A9AF0-0DAE-4EB3-B448-4501DA034F4A}" presName="EmptyPane" presStyleCnt="0"/>
      <dgm:spPr/>
    </dgm:pt>
  </dgm:ptLst>
  <dgm:cxnLst>
    <dgm:cxn modelId="{0A4EEF14-0928-49A6-919D-DABA9FA17016}" type="presOf" srcId="{63085546-7C7C-4B3E-ABEB-2669F1A65FB2}" destId="{FCC86F7F-FA11-4243-AEC4-21A0A9840E21}" srcOrd="0" destOrd="0" presId="urn:microsoft.com/office/officeart/2016/7/layout/RoundedRectangleTimeline"/>
    <dgm:cxn modelId="{3464FD30-244E-4DAB-AB39-C374653A415D}" type="presOf" srcId="{096A9AF0-0DAE-4EB3-B448-4501DA034F4A}" destId="{9EFE3CFE-E0C1-4D05-9DE1-4EE2219226E7}" srcOrd="0" destOrd="0" presId="urn:microsoft.com/office/officeart/2016/7/layout/RoundedRectangleTimeline"/>
    <dgm:cxn modelId="{746F5E5F-1711-4326-B77E-1323D69B22A0}" type="presOf" srcId="{9DCEA5FC-4640-45AF-B712-7A4FD94AEF0D}" destId="{1221A8A2-E3C4-4E7F-991E-C7D1852E28C1}" srcOrd="0" destOrd="0" presId="urn:microsoft.com/office/officeart/2016/7/layout/RoundedRectangleTimeline"/>
    <dgm:cxn modelId="{DBD99269-D7F7-4B47-B17B-A5AE402751D9}" srcId="{63085546-7C7C-4B3E-ABEB-2669F1A65FB2}" destId="{9DCEA5FC-4640-45AF-B712-7A4FD94AEF0D}" srcOrd="0" destOrd="0" parTransId="{929A5FD9-0612-4B79-9B59-C3C36D34A069}" sibTransId="{0A99745B-BB5C-49B3-A782-8DB57641F6C9}"/>
    <dgm:cxn modelId="{CA0753BD-DB60-4D68-8486-5B376B839B26}" srcId="{63085546-7C7C-4B3E-ABEB-2669F1A65FB2}" destId="{096A9AF0-0DAE-4EB3-B448-4501DA034F4A}" srcOrd="1" destOrd="0" parTransId="{8CE6ABD6-768E-42C8-9029-C3B5F278B21C}" sibTransId="{6B0D7DA9-E6ED-4137-9716-F48BF62327A8}"/>
    <dgm:cxn modelId="{858B6D5E-61A8-434E-BBCA-B58E912416A0}" type="presParOf" srcId="{FCC86F7F-FA11-4243-AEC4-21A0A9840E21}" destId="{C24C94C3-FBDC-4509-8A94-43C26E48951C}" srcOrd="0" destOrd="0" presId="urn:microsoft.com/office/officeart/2016/7/layout/RoundedRectangleTimeline"/>
    <dgm:cxn modelId="{F21195CA-F1F6-4857-8109-17490B4802BB}" type="presParOf" srcId="{C24C94C3-FBDC-4509-8A94-43C26E48951C}" destId="{1221A8A2-E3C4-4E7F-991E-C7D1852E28C1}" srcOrd="0" destOrd="0" presId="urn:microsoft.com/office/officeart/2016/7/layout/RoundedRectangleTimeline"/>
    <dgm:cxn modelId="{5C91F82B-6378-4230-B9B7-D27FEB0F6797}" type="presParOf" srcId="{C24C94C3-FBDC-4509-8A94-43C26E48951C}" destId="{8F0BAFAF-CDED-4F3C-9A9C-D9DF2CF46DF6}" srcOrd="1" destOrd="0" presId="urn:microsoft.com/office/officeart/2016/7/layout/RoundedRectangleTimeline"/>
    <dgm:cxn modelId="{12C2BF8E-A525-4D3D-838B-2A03B065D838}" type="presParOf" srcId="{C24C94C3-FBDC-4509-8A94-43C26E48951C}" destId="{461112E2-17F4-487E-A2BC-F5DB79B407A8}" srcOrd="2" destOrd="0" presId="urn:microsoft.com/office/officeart/2016/7/layout/RoundedRectangleTimeline"/>
    <dgm:cxn modelId="{9DE2FD24-5C99-4F8D-82F1-2FFDD84CABAD}" type="presParOf" srcId="{C24C94C3-FBDC-4509-8A94-43C26E48951C}" destId="{9D0BF88C-FE25-4DE3-A53F-95A2F7EF63A2}" srcOrd="3" destOrd="0" presId="urn:microsoft.com/office/officeart/2016/7/layout/RoundedRectangleTimeline"/>
    <dgm:cxn modelId="{97A4C6C1-7632-47DC-A25C-9140910473A5}" type="presParOf" srcId="{C24C94C3-FBDC-4509-8A94-43C26E48951C}" destId="{7D2D3E86-68CF-4AE0-A931-7EBC0700F018}" srcOrd="4" destOrd="0" presId="urn:microsoft.com/office/officeart/2016/7/layout/RoundedRectangleTimeline"/>
    <dgm:cxn modelId="{414FBBD8-AD38-4D69-ADC5-C0606EFAA921}" type="presParOf" srcId="{FCC86F7F-FA11-4243-AEC4-21A0A9840E21}" destId="{153039E9-57D3-46DA-8285-73BC8E16B1FA}" srcOrd="1" destOrd="0" presId="urn:microsoft.com/office/officeart/2016/7/layout/RoundedRectangleTimeline"/>
    <dgm:cxn modelId="{73E69E6F-6666-4D10-9DFA-F8CAA92B2FDD}" type="presParOf" srcId="{FCC86F7F-FA11-4243-AEC4-21A0A9840E21}" destId="{684150CE-F7FA-44EC-81F6-CE3A51D6A6B4}" srcOrd="2" destOrd="0" presId="urn:microsoft.com/office/officeart/2016/7/layout/RoundedRectangleTimeline"/>
    <dgm:cxn modelId="{0C885110-335E-4441-A00B-A0BE43D88E72}" type="presParOf" srcId="{684150CE-F7FA-44EC-81F6-CE3A51D6A6B4}" destId="{9EFE3CFE-E0C1-4D05-9DE1-4EE2219226E7}" srcOrd="0" destOrd="0" presId="urn:microsoft.com/office/officeart/2016/7/layout/RoundedRectangleTimeline"/>
    <dgm:cxn modelId="{CA4A20BA-8A27-44A3-8884-633FFB4AD619}" type="presParOf" srcId="{684150CE-F7FA-44EC-81F6-CE3A51D6A6B4}" destId="{6CAA74F9-769F-45AB-82FE-66D6E0561216}" srcOrd="1" destOrd="0" presId="urn:microsoft.com/office/officeart/2016/7/layout/RoundedRectangleTimeline"/>
    <dgm:cxn modelId="{568A1D4B-754E-4988-ADA3-E1F974E47E54}" type="presParOf" srcId="{684150CE-F7FA-44EC-81F6-CE3A51D6A6B4}" destId="{FCD67980-78F4-4D82-ABA5-9293C63C38CB}" srcOrd="2" destOrd="0" presId="urn:microsoft.com/office/officeart/2016/7/layout/RoundedRectangleTimeline"/>
    <dgm:cxn modelId="{638DBAE3-1AD5-487F-B0FA-F87A3007C7FE}" type="presParOf" srcId="{684150CE-F7FA-44EC-81F6-CE3A51D6A6B4}" destId="{F4981B12-F5CD-4034-ADDD-1311146D65ED}" srcOrd="3" destOrd="0" presId="urn:microsoft.com/office/officeart/2016/7/layout/RoundedRectangleTimeline"/>
    <dgm:cxn modelId="{51E0F811-BCA8-4C5E-9A08-9D7700224457}" type="presParOf" srcId="{684150CE-F7FA-44EC-81F6-CE3A51D6A6B4}" destId="{CDDB276E-7C5F-4E48-99AE-7DA1CA831281}" srcOrd="4" destOrd="0" presId="urn:microsoft.com/office/officeart/2016/7/layout/RoundedRectangleTimeline"/>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3085546-7C7C-4B3E-ABEB-2669F1A65FB2}" type="doc">
      <dgm:prSet loTypeId="urn:microsoft.com/office/officeart/2016/7/layout/RoundedRectangleTimeline" loCatId="process" qsTypeId="urn:microsoft.com/office/officeart/2005/8/quickstyle/simple1" qsCatId="simple" csTypeId="urn:microsoft.com/office/officeart/2018/5/colors/Iconchunking_coloredoutline_colorful1" csCatId="colorful" phldr="1"/>
      <dgm:spPr/>
      <dgm:t>
        <a:bodyPr rtlCol="0"/>
        <a:lstStyle/>
        <a:p>
          <a:pPr rtl="0"/>
          <a:endParaRPr lang="en-US"/>
        </a:p>
      </dgm:t>
    </dgm:pt>
    <dgm:pt modelId="{9DCEA5FC-4640-45AF-B712-7A4FD94AEF0D}">
      <dgm:prSet phldrT="[Text]" custT="1"/>
      <dgm:spPr/>
      <dgm:t>
        <a:bodyPr rtlCol="0"/>
        <a:lstStyle/>
        <a:p>
          <a:pPr rtl="0"/>
          <a:endParaRPr lang="ru-RU" sz="1800" noProof="0" dirty="0"/>
        </a:p>
      </dgm:t>
    </dgm:pt>
    <dgm:pt modelId="{929A5FD9-0612-4B79-9B59-C3C36D34A069}" type="parTrans" cxnId="{DBD99269-D7F7-4B47-B17B-A5AE402751D9}">
      <dgm:prSet/>
      <dgm:spPr/>
      <dgm:t>
        <a:bodyPr rtlCol="0"/>
        <a:lstStyle/>
        <a:p>
          <a:pPr rtl="0"/>
          <a:endParaRPr lang="ru-RU" sz="1800" noProof="0" dirty="0">
            <a:solidFill>
              <a:schemeClr val="bg1"/>
            </a:solidFill>
          </a:endParaRPr>
        </a:p>
      </dgm:t>
    </dgm:pt>
    <dgm:pt modelId="{0A99745B-BB5C-49B3-A782-8DB57641F6C9}" type="sibTrans" cxnId="{DBD99269-D7F7-4B47-B17B-A5AE402751D9}">
      <dgm:prSet/>
      <dgm:spPr/>
      <dgm:t>
        <a:bodyPr rtlCol="0"/>
        <a:lstStyle/>
        <a:p>
          <a:pPr rtl="0"/>
          <a:endParaRPr lang="ru-RU" sz="1800" noProof="0" dirty="0">
            <a:solidFill>
              <a:schemeClr val="bg1"/>
            </a:solidFill>
          </a:endParaRPr>
        </a:p>
      </dgm:t>
    </dgm:pt>
    <dgm:pt modelId="{096A9AF0-0DAE-4EB3-B448-4501DA034F4A}">
      <dgm:prSet phldrT="[Text]" custT="1"/>
      <dgm:spPr/>
      <dgm:t>
        <a:bodyPr rtlCol="0"/>
        <a:lstStyle/>
        <a:p>
          <a:pPr rtl="0"/>
          <a:endParaRPr lang="ru-RU" sz="1800" noProof="0" dirty="0"/>
        </a:p>
      </dgm:t>
    </dgm:pt>
    <dgm:pt modelId="{8CE6ABD6-768E-42C8-9029-C3B5F278B21C}" type="parTrans" cxnId="{CA0753BD-DB60-4D68-8486-5B376B839B26}">
      <dgm:prSet/>
      <dgm:spPr/>
      <dgm:t>
        <a:bodyPr rtlCol="0"/>
        <a:lstStyle/>
        <a:p>
          <a:pPr rtl="0"/>
          <a:endParaRPr lang="ru-RU" sz="1800" noProof="0" dirty="0">
            <a:solidFill>
              <a:schemeClr val="bg1"/>
            </a:solidFill>
          </a:endParaRPr>
        </a:p>
      </dgm:t>
    </dgm:pt>
    <dgm:pt modelId="{6B0D7DA9-E6ED-4137-9716-F48BF62327A8}" type="sibTrans" cxnId="{CA0753BD-DB60-4D68-8486-5B376B839B26}">
      <dgm:prSet/>
      <dgm:spPr/>
      <dgm:t>
        <a:bodyPr rtlCol="0"/>
        <a:lstStyle/>
        <a:p>
          <a:pPr rtl="0"/>
          <a:endParaRPr lang="ru-RU" sz="1800" noProof="0" dirty="0">
            <a:solidFill>
              <a:schemeClr val="bg1"/>
            </a:solidFill>
          </a:endParaRPr>
        </a:p>
      </dgm:t>
    </dgm:pt>
    <dgm:pt modelId="{FCC86F7F-FA11-4243-AEC4-21A0A9840E21}" type="pres">
      <dgm:prSet presAssocID="{63085546-7C7C-4B3E-ABEB-2669F1A65FB2}" presName="Name0" presStyleCnt="0">
        <dgm:presLayoutVars>
          <dgm:chMax/>
          <dgm:chPref/>
          <dgm:animLvl val="lvl"/>
        </dgm:presLayoutVars>
      </dgm:prSet>
      <dgm:spPr/>
    </dgm:pt>
    <dgm:pt modelId="{C24C94C3-FBDC-4509-8A94-43C26E48951C}" type="pres">
      <dgm:prSet presAssocID="{9DCEA5FC-4640-45AF-B712-7A4FD94AEF0D}" presName="composite" presStyleCnt="0"/>
      <dgm:spPr/>
    </dgm:pt>
    <dgm:pt modelId="{1221A8A2-E3C4-4E7F-991E-C7D1852E28C1}" type="pres">
      <dgm:prSet presAssocID="{9DCEA5FC-4640-45AF-B712-7A4FD94AEF0D}" presName="parent" presStyleLbl="alignNode1" presStyleIdx="0" presStyleCnt="2">
        <dgm:presLayoutVars>
          <dgm:chMax val="1"/>
          <dgm:chPref val="1"/>
          <dgm:bulletEnabled val="1"/>
        </dgm:presLayoutVars>
      </dgm:prSet>
      <dgm:spPr/>
    </dgm:pt>
    <dgm:pt modelId="{8F0BAFAF-CDED-4F3C-9A9C-D9DF2CF46DF6}" type="pres">
      <dgm:prSet presAssocID="{9DCEA5FC-4640-45AF-B712-7A4FD94AEF0D}" presName="Childtext" presStyleLbl="revTx" presStyleIdx="0" presStyleCnt="2">
        <dgm:presLayoutVars>
          <dgm:bulletEnabled val="1"/>
        </dgm:presLayoutVars>
      </dgm:prSet>
      <dgm:spPr/>
    </dgm:pt>
    <dgm:pt modelId="{461112E2-17F4-487E-A2BC-F5DB79B407A8}" type="pres">
      <dgm:prSet presAssocID="{9DCEA5FC-4640-45AF-B712-7A4FD94AEF0D}" presName="ConnectLine" presStyleLbl="sibTrans1D1" presStyleIdx="0" presStyleCnt="2"/>
      <dgm:spPr>
        <a:noFill/>
        <a:ln w="6350" cap="flat" cmpd="sng" algn="ctr">
          <a:solidFill>
            <a:schemeClr val="accent2">
              <a:hueOff val="0"/>
              <a:satOff val="0"/>
              <a:lumOff val="0"/>
              <a:alphaOff val="0"/>
            </a:schemeClr>
          </a:solidFill>
          <a:prstDash val="dash"/>
          <a:miter lim="800000"/>
        </a:ln>
        <a:effectLst/>
      </dgm:spPr>
    </dgm:pt>
    <dgm:pt modelId="{9D0BF88C-FE25-4DE3-A53F-95A2F7EF63A2}" type="pres">
      <dgm:prSet presAssocID="{9DCEA5FC-4640-45AF-B712-7A4FD94AEF0D}" presName="ConnectLineEnd" presStyleLbl="lnNode1" presStyleIdx="0" presStyleCnt="2"/>
      <dgm:spPr/>
    </dgm:pt>
    <dgm:pt modelId="{7D2D3E86-68CF-4AE0-A931-7EBC0700F018}" type="pres">
      <dgm:prSet presAssocID="{9DCEA5FC-4640-45AF-B712-7A4FD94AEF0D}" presName="EmptyPane" presStyleCnt="0"/>
      <dgm:spPr/>
    </dgm:pt>
    <dgm:pt modelId="{153039E9-57D3-46DA-8285-73BC8E16B1FA}" type="pres">
      <dgm:prSet presAssocID="{0A99745B-BB5C-49B3-A782-8DB57641F6C9}" presName="spaceBetweenRectangles" presStyleCnt="0"/>
      <dgm:spPr/>
    </dgm:pt>
    <dgm:pt modelId="{684150CE-F7FA-44EC-81F6-CE3A51D6A6B4}" type="pres">
      <dgm:prSet presAssocID="{096A9AF0-0DAE-4EB3-B448-4501DA034F4A}" presName="composite" presStyleCnt="0"/>
      <dgm:spPr/>
    </dgm:pt>
    <dgm:pt modelId="{9EFE3CFE-E0C1-4D05-9DE1-4EE2219226E7}" type="pres">
      <dgm:prSet presAssocID="{096A9AF0-0DAE-4EB3-B448-4501DA034F4A}" presName="parent" presStyleLbl="alignNode1" presStyleIdx="1" presStyleCnt="2">
        <dgm:presLayoutVars>
          <dgm:chMax val="1"/>
          <dgm:chPref val="1"/>
          <dgm:bulletEnabled val="1"/>
        </dgm:presLayoutVars>
      </dgm:prSet>
      <dgm:spPr/>
    </dgm:pt>
    <dgm:pt modelId="{6CAA74F9-769F-45AB-82FE-66D6E0561216}" type="pres">
      <dgm:prSet presAssocID="{096A9AF0-0DAE-4EB3-B448-4501DA034F4A}" presName="Childtext" presStyleLbl="revTx" presStyleIdx="1" presStyleCnt="2" custLinFactNeighborX="-866" custLinFactNeighborY="-392">
        <dgm:presLayoutVars>
          <dgm:bulletEnabled val="1"/>
        </dgm:presLayoutVars>
      </dgm:prSet>
      <dgm:spPr/>
    </dgm:pt>
    <dgm:pt modelId="{FCD67980-78F4-4D82-ABA5-9293C63C38CB}" type="pres">
      <dgm:prSet presAssocID="{096A9AF0-0DAE-4EB3-B448-4501DA034F4A}" presName="ConnectLine" presStyleLbl="sibTrans1D1" presStyleIdx="1" presStyleCnt="2"/>
      <dgm:spPr>
        <a:noFill/>
        <a:ln w="6350" cap="flat" cmpd="sng" algn="ctr">
          <a:solidFill>
            <a:schemeClr val="accent3">
              <a:hueOff val="0"/>
              <a:satOff val="0"/>
              <a:lumOff val="0"/>
              <a:alphaOff val="0"/>
            </a:schemeClr>
          </a:solidFill>
          <a:prstDash val="dash"/>
          <a:miter lim="800000"/>
        </a:ln>
        <a:effectLst/>
      </dgm:spPr>
    </dgm:pt>
    <dgm:pt modelId="{F4981B12-F5CD-4034-ADDD-1311146D65ED}" type="pres">
      <dgm:prSet presAssocID="{096A9AF0-0DAE-4EB3-B448-4501DA034F4A}" presName="ConnectLineEnd" presStyleLbl="lnNode1" presStyleIdx="1" presStyleCnt="2"/>
      <dgm:spPr/>
    </dgm:pt>
    <dgm:pt modelId="{CDDB276E-7C5F-4E48-99AE-7DA1CA831281}" type="pres">
      <dgm:prSet presAssocID="{096A9AF0-0DAE-4EB3-B448-4501DA034F4A}" presName="EmptyPane" presStyleCnt="0"/>
      <dgm:spPr/>
    </dgm:pt>
  </dgm:ptLst>
  <dgm:cxnLst>
    <dgm:cxn modelId="{0A4EEF14-0928-49A6-919D-DABA9FA17016}" type="presOf" srcId="{63085546-7C7C-4B3E-ABEB-2669F1A65FB2}" destId="{FCC86F7F-FA11-4243-AEC4-21A0A9840E21}" srcOrd="0" destOrd="0" presId="urn:microsoft.com/office/officeart/2016/7/layout/RoundedRectangleTimeline"/>
    <dgm:cxn modelId="{3464FD30-244E-4DAB-AB39-C374653A415D}" type="presOf" srcId="{096A9AF0-0DAE-4EB3-B448-4501DA034F4A}" destId="{9EFE3CFE-E0C1-4D05-9DE1-4EE2219226E7}" srcOrd="0" destOrd="0" presId="urn:microsoft.com/office/officeart/2016/7/layout/RoundedRectangleTimeline"/>
    <dgm:cxn modelId="{746F5E5F-1711-4326-B77E-1323D69B22A0}" type="presOf" srcId="{9DCEA5FC-4640-45AF-B712-7A4FD94AEF0D}" destId="{1221A8A2-E3C4-4E7F-991E-C7D1852E28C1}" srcOrd="0" destOrd="0" presId="urn:microsoft.com/office/officeart/2016/7/layout/RoundedRectangleTimeline"/>
    <dgm:cxn modelId="{DBD99269-D7F7-4B47-B17B-A5AE402751D9}" srcId="{63085546-7C7C-4B3E-ABEB-2669F1A65FB2}" destId="{9DCEA5FC-4640-45AF-B712-7A4FD94AEF0D}" srcOrd="0" destOrd="0" parTransId="{929A5FD9-0612-4B79-9B59-C3C36D34A069}" sibTransId="{0A99745B-BB5C-49B3-A782-8DB57641F6C9}"/>
    <dgm:cxn modelId="{CA0753BD-DB60-4D68-8486-5B376B839B26}" srcId="{63085546-7C7C-4B3E-ABEB-2669F1A65FB2}" destId="{096A9AF0-0DAE-4EB3-B448-4501DA034F4A}" srcOrd="1" destOrd="0" parTransId="{8CE6ABD6-768E-42C8-9029-C3B5F278B21C}" sibTransId="{6B0D7DA9-E6ED-4137-9716-F48BF62327A8}"/>
    <dgm:cxn modelId="{858B6D5E-61A8-434E-BBCA-B58E912416A0}" type="presParOf" srcId="{FCC86F7F-FA11-4243-AEC4-21A0A9840E21}" destId="{C24C94C3-FBDC-4509-8A94-43C26E48951C}" srcOrd="0" destOrd="0" presId="urn:microsoft.com/office/officeart/2016/7/layout/RoundedRectangleTimeline"/>
    <dgm:cxn modelId="{F21195CA-F1F6-4857-8109-17490B4802BB}" type="presParOf" srcId="{C24C94C3-FBDC-4509-8A94-43C26E48951C}" destId="{1221A8A2-E3C4-4E7F-991E-C7D1852E28C1}" srcOrd="0" destOrd="0" presId="urn:microsoft.com/office/officeart/2016/7/layout/RoundedRectangleTimeline"/>
    <dgm:cxn modelId="{5C91F82B-6378-4230-B9B7-D27FEB0F6797}" type="presParOf" srcId="{C24C94C3-FBDC-4509-8A94-43C26E48951C}" destId="{8F0BAFAF-CDED-4F3C-9A9C-D9DF2CF46DF6}" srcOrd="1" destOrd="0" presId="urn:microsoft.com/office/officeart/2016/7/layout/RoundedRectangleTimeline"/>
    <dgm:cxn modelId="{12C2BF8E-A525-4D3D-838B-2A03B065D838}" type="presParOf" srcId="{C24C94C3-FBDC-4509-8A94-43C26E48951C}" destId="{461112E2-17F4-487E-A2BC-F5DB79B407A8}" srcOrd="2" destOrd="0" presId="urn:microsoft.com/office/officeart/2016/7/layout/RoundedRectangleTimeline"/>
    <dgm:cxn modelId="{9DE2FD24-5C99-4F8D-82F1-2FFDD84CABAD}" type="presParOf" srcId="{C24C94C3-FBDC-4509-8A94-43C26E48951C}" destId="{9D0BF88C-FE25-4DE3-A53F-95A2F7EF63A2}" srcOrd="3" destOrd="0" presId="urn:microsoft.com/office/officeart/2016/7/layout/RoundedRectangleTimeline"/>
    <dgm:cxn modelId="{97A4C6C1-7632-47DC-A25C-9140910473A5}" type="presParOf" srcId="{C24C94C3-FBDC-4509-8A94-43C26E48951C}" destId="{7D2D3E86-68CF-4AE0-A931-7EBC0700F018}" srcOrd="4" destOrd="0" presId="urn:microsoft.com/office/officeart/2016/7/layout/RoundedRectangleTimeline"/>
    <dgm:cxn modelId="{414FBBD8-AD38-4D69-ADC5-C0606EFAA921}" type="presParOf" srcId="{FCC86F7F-FA11-4243-AEC4-21A0A9840E21}" destId="{153039E9-57D3-46DA-8285-73BC8E16B1FA}" srcOrd="1" destOrd="0" presId="urn:microsoft.com/office/officeart/2016/7/layout/RoundedRectangleTimeline"/>
    <dgm:cxn modelId="{73E69E6F-6666-4D10-9DFA-F8CAA92B2FDD}" type="presParOf" srcId="{FCC86F7F-FA11-4243-AEC4-21A0A9840E21}" destId="{684150CE-F7FA-44EC-81F6-CE3A51D6A6B4}" srcOrd="2" destOrd="0" presId="urn:microsoft.com/office/officeart/2016/7/layout/RoundedRectangleTimeline"/>
    <dgm:cxn modelId="{0C885110-335E-4441-A00B-A0BE43D88E72}" type="presParOf" srcId="{684150CE-F7FA-44EC-81F6-CE3A51D6A6B4}" destId="{9EFE3CFE-E0C1-4D05-9DE1-4EE2219226E7}" srcOrd="0" destOrd="0" presId="urn:microsoft.com/office/officeart/2016/7/layout/RoundedRectangleTimeline"/>
    <dgm:cxn modelId="{CA4A20BA-8A27-44A3-8884-633FFB4AD619}" type="presParOf" srcId="{684150CE-F7FA-44EC-81F6-CE3A51D6A6B4}" destId="{6CAA74F9-769F-45AB-82FE-66D6E0561216}" srcOrd="1" destOrd="0" presId="urn:microsoft.com/office/officeart/2016/7/layout/RoundedRectangleTimeline"/>
    <dgm:cxn modelId="{568A1D4B-754E-4988-ADA3-E1F974E47E54}" type="presParOf" srcId="{684150CE-F7FA-44EC-81F6-CE3A51D6A6B4}" destId="{FCD67980-78F4-4D82-ABA5-9293C63C38CB}" srcOrd="2" destOrd="0" presId="urn:microsoft.com/office/officeart/2016/7/layout/RoundedRectangleTimeline"/>
    <dgm:cxn modelId="{638DBAE3-1AD5-487F-B0FA-F87A3007C7FE}" type="presParOf" srcId="{684150CE-F7FA-44EC-81F6-CE3A51D6A6B4}" destId="{F4981B12-F5CD-4034-ADDD-1311146D65ED}" srcOrd="3" destOrd="0" presId="urn:microsoft.com/office/officeart/2016/7/layout/RoundedRectangleTimeline"/>
    <dgm:cxn modelId="{51E0F811-BCA8-4C5E-9A08-9D7700224457}" type="presParOf" srcId="{684150CE-F7FA-44EC-81F6-CE3A51D6A6B4}" destId="{CDDB276E-7C5F-4E48-99AE-7DA1CA831281}" srcOrd="4" destOrd="0" presId="urn:microsoft.com/office/officeart/2016/7/layout/RoundedRectangleTimeline"/>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3085546-7C7C-4B3E-ABEB-2669F1A65FB2}" type="doc">
      <dgm:prSet loTypeId="urn:microsoft.com/office/officeart/2016/7/layout/RoundedRectangleTimeline" loCatId="process" qsTypeId="urn:microsoft.com/office/officeart/2005/8/quickstyle/simple1" qsCatId="simple" csTypeId="urn:microsoft.com/office/officeart/2018/5/colors/Iconchunking_coloredoutline_colorful1" csCatId="colorful" phldr="1"/>
      <dgm:spPr/>
      <dgm:t>
        <a:bodyPr rtlCol="0"/>
        <a:lstStyle/>
        <a:p>
          <a:pPr rtl="0"/>
          <a:endParaRPr lang="en-US"/>
        </a:p>
      </dgm:t>
    </dgm:pt>
    <dgm:pt modelId="{9DCEA5FC-4640-45AF-B712-7A4FD94AEF0D}">
      <dgm:prSet phldrT="[Text]" custT="1"/>
      <dgm:spPr/>
      <dgm:t>
        <a:bodyPr rtlCol="0"/>
        <a:lstStyle/>
        <a:p>
          <a:pPr rtl="0"/>
          <a:endParaRPr lang="ru-RU" sz="1800" noProof="0" dirty="0"/>
        </a:p>
      </dgm:t>
    </dgm:pt>
    <dgm:pt modelId="{929A5FD9-0612-4B79-9B59-C3C36D34A069}" type="parTrans" cxnId="{DBD99269-D7F7-4B47-B17B-A5AE402751D9}">
      <dgm:prSet/>
      <dgm:spPr/>
      <dgm:t>
        <a:bodyPr rtlCol="0"/>
        <a:lstStyle/>
        <a:p>
          <a:pPr rtl="0"/>
          <a:endParaRPr lang="ru-RU" sz="1800" noProof="0" dirty="0">
            <a:solidFill>
              <a:schemeClr val="bg1"/>
            </a:solidFill>
          </a:endParaRPr>
        </a:p>
      </dgm:t>
    </dgm:pt>
    <dgm:pt modelId="{0A99745B-BB5C-49B3-A782-8DB57641F6C9}" type="sibTrans" cxnId="{DBD99269-D7F7-4B47-B17B-A5AE402751D9}">
      <dgm:prSet/>
      <dgm:spPr/>
      <dgm:t>
        <a:bodyPr rtlCol="0"/>
        <a:lstStyle/>
        <a:p>
          <a:pPr rtl="0"/>
          <a:endParaRPr lang="ru-RU" sz="1800" noProof="0" dirty="0">
            <a:solidFill>
              <a:schemeClr val="bg1"/>
            </a:solidFill>
          </a:endParaRPr>
        </a:p>
      </dgm:t>
    </dgm:pt>
    <dgm:pt modelId="{096A9AF0-0DAE-4EB3-B448-4501DA034F4A}">
      <dgm:prSet phldrT="[Text]" custT="1"/>
      <dgm:spPr/>
      <dgm:t>
        <a:bodyPr rtlCol="0"/>
        <a:lstStyle/>
        <a:p>
          <a:pPr rtl="0"/>
          <a:endParaRPr lang="ru-RU" sz="1800" noProof="0" dirty="0"/>
        </a:p>
      </dgm:t>
    </dgm:pt>
    <dgm:pt modelId="{8CE6ABD6-768E-42C8-9029-C3B5F278B21C}" type="parTrans" cxnId="{CA0753BD-DB60-4D68-8486-5B376B839B26}">
      <dgm:prSet/>
      <dgm:spPr/>
      <dgm:t>
        <a:bodyPr rtlCol="0"/>
        <a:lstStyle/>
        <a:p>
          <a:pPr rtl="0"/>
          <a:endParaRPr lang="ru-RU" sz="1800" noProof="0" dirty="0">
            <a:solidFill>
              <a:schemeClr val="bg1"/>
            </a:solidFill>
          </a:endParaRPr>
        </a:p>
      </dgm:t>
    </dgm:pt>
    <dgm:pt modelId="{6B0D7DA9-E6ED-4137-9716-F48BF62327A8}" type="sibTrans" cxnId="{CA0753BD-DB60-4D68-8486-5B376B839B26}">
      <dgm:prSet/>
      <dgm:spPr/>
      <dgm:t>
        <a:bodyPr rtlCol="0"/>
        <a:lstStyle/>
        <a:p>
          <a:pPr rtl="0"/>
          <a:endParaRPr lang="ru-RU" sz="1800" noProof="0" dirty="0">
            <a:solidFill>
              <a:schemeClr val="bg1"/>
            </a:solidFill>
          </a:endParaRPr>
        </a:p>
      </dgm:t>
    </dgm:pt>
    <dgm:pt modelId="{FCC86F7F-FA11-4243-AEC4-21A0A9840E21}" type="pres">
      <dgm:prSet presAssocID="{63085546-7C7C-4B3E-ABEB-2669F1A65FB2}" presName="Name0" presStyleCnt="0">
        <dgm:presLayoutVars>
          <dgm:chMax/>
          <dgm:chPref/>
          <dgm:animLvl val="lvl"/>
        </dgm:presLayoutVars>
      </dgm:prSet>
      <dgm:spPr/>
    </dgm:pt>
    <dgm:pt modelId="{C24C94C3-FBDC-4509-8A94-43C26E48951C}" type="pres">
      <dgm:prSet presAssocID="{9DCEA5FC-4640-45AF-B712-7A4FD94AEF0D}" presName="composite" presStyleCnt="0"/>
      <dgm:spPr/>
    </dgm:pt>
    <dgm:pt modelId="{1221A8A2-E3C4-4E7F-991E-C7D1852E28C1}" type="pres">
      <dgm:prSet presAssocID="{9DCEA5FC-4640-45AF-B712-7A4FD94AEF0D}" presName="parent" presStyleLbl="alignNode1" presStyleIdx="0" presStyleCnt="2">
        <dgm:presLayoutVars>
          <dgm:chMax val="1"/>
          <dgm:chPref val="1"/>
          <dgm:bulletEnabled val="1"/>
        </dgm:presLayoutVars>
      </dgm:prSet>
      <dgm:spPr/>
    </dgm:pt>
    <dgm:pt modelId="{8F0BAFAF-CDED-4F3C-9A9C-D9DF2CF46DF6}" type="pres">
      <dgm:prSet presAssocID="{9DCEA5FC-4640-45AF-B712-7A4FD94AEF0D}" presName="Childtext" presStyleLbl="revTx" presStyleIdx="0" presStyleCnt="2">
        <dgm:presLayoutVars>
          <dgm:bulletEnabled val="1"/>
        </dgm:presLayoutVars>
      </dgm:prSet>
      <dgm:spPr/>
    </dgm:pt>
    <dgm:pt modelId="{461112E2-17F4-487E-A2BC-F5DB79B407A8}" type="pres">
      <dgm:prSet presAssocID="{9DCEA5FC-4640-45AF-B712-7A4FD94AEF0D}" presName="ConnectLine" presStyleLbl="sibTrans1D1" presStyleIdx="0" presStyleCnt="2"/>
      <dgm:spPr>
        <a:noFill/>
        <a:ln w="6350" cap="flat" cmpd="sng" algn="ctr">
          <a:solidFill>
            <a:schemeClr val="accent2">
              <a:hueOff val="0"/>
              <a:satOff val="0"/>
              <a:lumOff val="0"/>
              <a:alphaOff val="0"/>
            </a:schemeClr>
          </a:solidFill>
          <a:prstDash val="dash"/>
          <a:miter lim="800000"/>
        </a:ln>
        <a:effectLst/>
      </dgm:spPr>
    </dgm:pt>
    <dgm:pt modelId="{9D0BF88C-FE25-4DE3-A53F-95A2F7EF63A2}" type="pres">
      <dgm:prSet presAssocID="{9DCEA5FC-4640-45AF-B712-7A4FD94AEF0D}" presName="ConnectLineEnd" presStyleLbl="lnNode1" presStyleIdx="0" presStyleCnt="2"/>
      <dgm:spPr/>
    </dgm:pt>
    <dgm:pt modelId="{7D2D3E86-68CF-4AE0-A931-7EBC0700F018}" type="pres">
      <dgm:prSet presAssocID="{9DCEA5FC-4640-45AF-B712-7A4FD94AEF0D}" presName="EmptyPane" presStyleCnt="0"/>
      <dgm:spPr/>
    </dgm:pt>
    <dgm:pt modelId="{153039E9-57D3-46DA-8285-73BC8E16B1FA}" type="pres">
      <dgm:prSet presAssocID="{0A99745B-BB5C-49B3-A782-8DB57641F6C9}" presName="spaceBetweenRectangles" presStyleCnt="0"/>
      <dgm:spPr/>
    </dgm:pt>
    <dgm:pt modelId="{684150CE-F7FA-44EC-81F6-CE3A51D6A6B4}" type="pres">
      <dgm:prSet presAssocID="{096A9AF0-0DAE-4EB3-B448-4501DA034F4A}" presName="composite" presStyleCnt="0"/>
      <dgm:spPr/>
    </dgm:pt>
    <dgm:pt modelId="{9EFE3CFE-E0C1-4D05-9DE1-4EE2219226E7}" type="pres">
      <dgm:prSet presAssocID="{096A9AF0-0DAE-4EB3-B448-4501DA034F4A}" presName="parent" presStyleLbl="alignNode1" presStyleIdx="1" presStyleCnt="2">
        <dgm:presLayoutVars>
          <dgm:chMax val="1"/>
          <dgm:chPref val="1"/>
          <dgm:bulletEnabled val="1"/>
        </dgm:presLayoutVars>
      </dgm:prSet>
      <dgm:spPr/>
    </dgm:pt>
    <dgm:pt modelId="{6CAA74F9-769F-45AB-82FE-66D6E0561216}" type="pres">
      <dgm:prSet presAssocID="{096A9AF0-0DAE-4EB3-B448-4501DA034F4A}" presName="Childtext" presStyleLbl="revTx" presStyleIdx="1" presStyleCnt="2" custLinFactNeighborX="-866" custLinFactNeighborY="-392">
        <dgm:presLayoutVars>
          <dgm:bulletEnabled val="1"/>
        </dgm:presLayoutVars>
      </dgm:prSet>
      <dgm:spPr/>
    </dgm:pt>
    <dgm:pt modelId="{FCD67980-78F4-4D82-ABA5-9293C63C38CB}" type="pres">
      <dgm:prSet presAssocID="{096A9AF0-0DAE-4EB3-B448-4501DA034F4A}" presName="ConnectLine" presStyleLbl="sibTrans1D1" presStyleIdx="1" presStyleCnt="2"/>
      <dgm:spPr>
        <a:noFill/>
        <a:ln w="6350" cap="flat" cmpd="sng" algn="ctr">
          <a:solidFill>
            <a:schemeClr val="accent3">
              <a:hueOff val="0"/>
              <a:satOff val="0"/>
              <a:lumOff val="0"/>
              <a:alphaOff val="0"/>
            </a:schemeClr>
          </a:solidFill>
          <a:prstDash val="dash"/>
          <a:miter lim="800000"/>
        </a:ln>
        <a:effectLst/>
      </dgm:spPr>
    </dgm:pt>
    <dgm:pt modelId="{F4981B12-F5CD-4034-ADDD-1311146D65ED}" type="pres">
      <dgm:prSet presAssocID="{096A9AF0-0DAE-4EB3-B448-4501DA034F4A}" presName="ConnectLineEnd" presStyleLbl="lnNode1" presStyleIdx="1" presStyleCnt="2"/>
      <dgm:spPr/>
    </dgm:pt>
    <dgm:pt modelId="{CDDB276E-7C5F-4E48-99AE-7DA1CA831281}" type="pres">
      <dgm:prSet presAssocID="{096A9AF0-0DAE-4EB3-B448-4501DA034F4A}" presName="EmptyPane" presStyleCnt="0"/>
      <dgm:spPr/>
    </dgm:pt>
  </dgm:ptLst>
  <dgm:cxnLst>
    <dgm:cxn modelId="{0A4EEF14-0928-49A6-919D-DABA9FA17016}" type="presOf" srcId="{63085546-7C7C-4B3E-ABEB-2669F1A65FB2}" destId="{FCC86F7F-FA11-4243-AEC4-21A0A9840E21}" srcOrd="0" destOrd="0" presId="urn:microsoft.com/office/officeart/2016/7/layout/RoundedRectangleTimeline"/>
    <dgm:cxn modelId="{3464FD30-244E-4DAB-AB39-C374653A415D}" type="presOf" srcId="{096A9AF0-0DAE-4EB3-B448-4501DA034F4A}" destId="{9EFE3CFE-E0C1-4D05-9DE1-4EE2219226E7}" srcOrd="0" destOrd="0" presId="urn:microsoft.com/office/officeart/2016/7/layout/RoundedRectangleTimeline"/>
    <dgm:cxn modelId="{746F5E5F-1711-4326-B77E-1323D69B22A0}" type="presOf" srcId="{9DCEA5FC-4640-45AF-B712-7A4FD94AEF0D}" destId="{1221A8A2-E3C4-4E7F-991E-C7D1852E28C1}" srcOrd="0" destOrd="0" presId="urn:microsoft.com/office/officeart/2016/7/layout/RoundedRectangleTimeline"/>
    <dgm:cxn modelId="{DBD99269-D7F7-4B47-B17B-A5AE402751D9}" srcId="{63085546-7C7C-4B3E-ABEB-2669F1A65FB2}" destId="{9DCEA5FC-4640-45AF-B712-7A4FD94AEF0D}" srcOrd="0" destOrd="0" parTransId="{929A5FD9-0612-4B79-9B59-C3C36D34A069}" sibTransId="{0A99745B-BB5C-49B3-A782-8DB57641F6C9}"/>
    <dgm:cxn modelId="{CA0753BD-DB60-4D68-8486-5B376B839B26}" srcId="{63085546-7C7C-4B3E-ABEB-2669F1A65FB2}" destId="{096A9AF0-0DAE-4EB3-B448-4501DA034F4A}" srcOrd="1" destOrd="0" parTransId="{8CE6ABD6-768E-42C8-9029-C3B5F278B21C}" sibTransId="{6B0D7DA9-E6ED-4137-9716-F48BF62327A8}"/>
    <dgm:cxn modelId="{858B6D5E-61A8-434E-BBCA-B58E912416A0}" type="presParOf" srcId="{FCC86F7F-FA11-4243-AEC4-21A0A9840E21}" destId="{C24C94C3-FBDC-4509-8A94-43C26E48951C}" srcOrd="0" destOrd="0" presId="urn:microsoft.com/office/officeart/2016/7/layout/RoundedRectangleTimeline"/>
    <dgm:cxn modelId="{F21195CA-F1F6-4857-8109-17490B4802BB}" type="presParOf" srcId="{C24C94C3-FBDC-4509-8A94-43C26E48951C}" destId="{1221A8A2-E3C4-4E7F-991E-C7D1852E28C1}" srcOrd="0" destOrd="0" presId="urn:microsoft.com/office/officeart/2016/7/layout/RoundedRectangleTimeline"/>
    <dgm:cxn modelId="{5C91F82B-6378-4230-B9B7-D27FEB0F6797}" type="presParOf" srcId="{C24C94C3-FBDC-4509-8A94-43C26E48951C}" destId="{8F0BAFAF-CDED-4F3C-9A9C-D9DF2CF46DF6}" srcOrd="1" destOrd="0" presId="urn:microsoft.com/office/officeart/2016/7/layout/RoundedRectangleTimeline"/>
    <dgm:cxn modelId="{12C2BF8E-A525-4D3D-838B-2A03B065D838}" type="presParOf" srcId="{C24C94C3-FBDC-4509-8A94-43C26E48951C}" destId="{461112E2-17F4-487E-A2BC-F5DB79B407A8}" srcOrd="2" destOrd="0" presId="urn:microsoft.com/office/officeart/2016/7/layout/RoundedRectangleTimeline"/>
    <dgm:cxn modelId="{9DE2FD24-5C99-4F8D-82F1-2FFDD84CABAD}" type="presParOf" srcId="{C24C94C3-FBDC-4509-8A94-43C26E48951C}" destId="{9D0BF88C-FE25-4DE3-A53F-95A2F7EF63A2}" srcOrd="3" destOrd="0" presId="urn:microsoft.com/office/officeart/2016/7/layout/RoundedRectangleTimeline"/>
    <dgm:cxn modelId="{97A4C6C1-7632-47DC-A25C-9140910473A5}" type="presParOf" srcId="{C24C94C3-FBDC-4509-8A94-43C26E48951C}" destId="{7D2D3E86-68CF-4AE0-A931-7EBC0700F018}" srcOrd="4" destOrd="0" presId="urn:microsoft.com/office/officeart/2016/7/layout/RoundedRectangleTimeline"/>
    <dgm:cxn modelId="{414FBBD8-AD38-4D69-ADC5-C0606EFAA921}" type="presParOf" srcId="{FCC86F7F-FA11-4243-AEC4-21A0A9840E21}" destId="{153039E9-57D3-46DA-8285-73BC8E16B1FA}" srcOrd="1" destOrd="0" presId="urn:microsoft.com/office/officeart/2016/7/layout/RoundedRectangleTimeline"/>
    <dgm:cxn modelId="{73E69E6F-6666-4D10-9DFA-F8CAA92B2FDD}" type="presParOf" srcId="{FCC86F7F-FA11-4243-AEC4-21A0A9840E21}" destId="{684150CE-F7FA-44EC-81F6-CE3A51D6A6B4}" srcOrd="2" destOrd="0" presId="urn:microsoft.com/office/officeart/2016/7/layout/RoundedRectangleTimeline"/>
    <dgm:cxn modelId="{0C885110-335E-4441-A00B-A0BE43D88E72}" type="presParOf" srcId="{684150CE-F7FA-44EC-81F6-CE3A51D6A6B4}" destId="{9EFE3CFE-E0C1-4D05-9DE1-4EE2219226E7}" srcOrd="0" destOrd="0" presId="urn:microsoft.com/office/officeart/2016/7/layout/RoundedRectangleTimeline"/>
    <dgm:cxn modelId="{CA4A20BA-8A27-44A3-8884-633FFB4AD619}" type="presParOf" srcId="{684150CE-F7FA-44EC-81F6-CE3A51D6A6B4}" destId="{6CAA74F9-769F-45AB-82FE-66D6E0561216}" srcOrd="1" destOrd="0" presId="urn:microsoft.com/office/officeart/2016/7/layout/RoundedRectangleTimeline"/>
    <dgm:cxn modelId="{568A1D4B-754E-4988-ADA3-E1F974E47E54}" type="presParOf" srcId="{684150CE-F7FA-44EC-81F6-CE3A51D6A6B4}" destId="{FCD67980-78F4-4D82-ABA5-9293C63C38CB}" srcOrd="2" destOrd="0" presId="urn:microsoft.com/office/officeart/2016/7/layout/RoundedRectangleTimeline"/>
    <dgm:cxn modelId="{638DBAE3-1AD5-487F-B0FA-F87A3007C7FE}" type="presParOf" srcId="{684150CE-F7FA-44EC-81F6-CE3A51D6A6B4}" destId="{F4981B12-F5CD-4034-ADDD-1311146D65ED}" srcOrd="3" destOrd="0" presId="urn:microsoft.com/office/officeart/2016/7/layout/RoundedRectangleTimeline"/>
    <dgm:cxn modelId="{51E0F811-BCA8-4C5E-9A08-9D7700224457}" type="presParOf" srcId="{684150CE-F7FA-44EC-81F6-CE3A51D6A6B4}" destId="{CDDB276E-7C5F-4E48-99AE-7DA1CA831281}" srcOrd="4" destOrd="0" presId="urn:microsoft.com/office/officeart/2016/7/layout/RoundedRectangleTimeline"/>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346D41BF-7590-4FEB-AC97-E5A38C1ACE43}"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ru-RU"/>
        </a:p>
      </dgm:t>
    </dgm:pt>
    <dgm:pt modelId="{49066287-B9BC-4D26-8BE4-646698CEC9B6}">
      <dgm:prSet/>
      <dgm:spPr/>
      <dgm:t>
        <a:bodyPr/>
        <a:lstStyle/>
        <a:p>
          <a:endParaRPr lang="ru-RU"/>
        </a:p>
      </dgm:t>
    </dgm:pt>
    <dgm:pt modelId="{1CB07ECE-113E-42FB-841E-63C4ECF2EA83}" type="parTrans" cxnId="{473E91A4-7632-4D67-9578-A08FC44CFAEE}">
      <dgm:prSet/>
      <dgm:spPr/>
      <dgm:t>
        <a:bodyPr/>
        <a:lstStyle/>
        <a:p>
          <a:endParaRPr lang="ru-RU"/>
        </a:p>
      </dgm:t>
    </dgm:pt>
    <dgm:pt modelId="{CA2FF0DD-20D3-4962-9C3B-010310B6F262}" type="sibTrans" cxnId="{473E91A4-7632-4D67-9578-A08FC44CFAEE}">
      <dgm:prSet/>
      <dgm:spPr>
        <a:solidFill>
          <a:srgbClr val="D3DADA"/>
        </a:solidFill>
      </dgm:spPr>
      <dgm:t>
        <a:bodyPr/>
        <a:lstStyle/>
        <a:p>
          <a:endParaRPr lang="ru-RU"/>
        </a:p>
      </dgm:t>
    </dgm:pt>
    <dgm:pt modelId="{206B839B-BFC3-4ACB-A5F3-9B2507369205}">
      <dgm:prSet phldrT="[Текст]"/>
      <dgm:spPr/>
      <dgm:t>
        <a:bodyPr/>
        <a:lstStyle/>
        <a:p>
          <a:endParaRPr lang="ru-RU" dirty="0"/>
        </a:p>
      </dgm:t>
    </dgm:pt>
    <dgm:pt modelId="{029A9FBD-6252-42A1-B9A9-89F99F030373}" type="parTrans" cxnId="{51B0803A-B40F-4390-92AB-660F932FEE7B}">
      <dgm:prSet/>
      <dgm:spPr/>
      <dgm:t>
        <a:bodyPr/>
        <a:lstStyle/>
        <a:p>
          <a:endParaRPr lang="ru-RU"/>
        </a:p>
      </dgm:t>
    </dgm:pt>
    <dgm:pt modelId="{8FEBEAD5-A100-4DBC-9015-8E5818FB88B7}" type="sibTrans" cxnId="{51B0803A-B40F-4390-92AB-660F932FEE7B}">
      <dgm:prSet/>
      <dgm:spPr>
        <a:solidFill>
          <a:srgbClr val="D3DADA"/>
        </a:solidFill>
      </dgm:spPr>
      <dgm:t>
        <a:bodyPr/>
        <a:lstStyle/>
        <a:p>
          <a:endParaRPr lang="ru-RU"/>
        </a:p>
      </dgm:t>
    </dgm:pt>
    <dgm:pt modelId="{30D87E9E-014F-4F2E-8B36-67AD4E33DA09}">
      <dgm:prSet phldrT="[Текст]"/>
      <dgm:spPr/>
      <dgm:t>
        <a:bodyPr/>
        <a:lstStyle/>
        <a:p>
          <a:endParaRPr lang="ru-RU" dirty="0"/>
        </a:p>
        <a:p>
          <a:endParaRPr lang="ru-RU" dirty="0"/>
        </a:p>
      </dgm:t>
    </dgm:pt>
    <dgm:pt modelId="{707D680B-5EA9-4539-82BE-E9D9D3023595}" type="parTrans" cxnId="{8B2FC033-6568-437F-A433-2151CDFD101C}">
      <dgm:prSet/>
      <dgm:spPr/>
      <dgm:t>
        <a:bodyPr/>
        <a:lstStyle/>
        <a:p>
          <a:endParaRPr lang="ru-RU"/>
        </a:p>
      </dgm:t>
    </dgm:pt>
    <dgm:pt modelId="{6883F457-2FD7-4B7D-AA4A-164D51610A89}" type="sibTrans" cxnId="{8B2FC033-6568-437F-A433-2151CDFD101C}">
      <dgm:prSet/>
      <dgm:spPr>
        <a:solidFill>
          <a:srgbClr val="D3DADA"/>
        </a:solidFill>
      </dgm:spPr>
      <dgm:t>
        <a:bodyPr/>
        <a:lstStyle/>
        <a:p>
          <a:endParaRPr lang="ru-RU"/>
        </a:p>
      </dgm:t>
    </dgm:pt>
    <dgm:pt modelId="{A05D9F18-E57D-4101-9E2E-BEE4D470D58A}">
      <dgm:prSet phldrT="[Текст]"/>
      <dgm:spPr/>
      <dgm:t>
        <a:bodyPr/>
        <a:lstStyle/>
        <a:p>
          <a:endParaRPr lang="ru-RU" dirty="0"/>
        </a:p>
      </dgm:t>
    </dgm:pt>
    <dgm:pt modelId="{54BA78FF-3537-499D-A01C-65DDFF3D165F}" type="sibTrans" cxnId="{AF83D575-D9F8-4B48-BC58-657E6FA5C288}">
      <dgm:prSet/>
      <dgm:spPr>
        <a:noFill/>
        <a:ln>
          <a:noFill/>
        </a:ln>
      </dgm:spPr>
      <dgm:t>
        <a:bodyPr/>
        <a:lstStyle/>
        <a:p>
          <a:endParaRPr lang="ru-RU"/>
        </a:p>
      </dgm:t>
    </dgm:pt>
    <dgm:pt modelId="{A664CCC3-D4E1-47FC-82CC-D2791053FBD1}" type="parTrans" cxnId="{AF83D575-D9F8-4B48-BC58-657E6FA5C288}">
      <dgm:prSet/>
      <dgm:spPr/>
      <dgm:t>
        <a:bodyPr/>
        <a:lstStyle/>
        <a:p>
          <a:endParaRPr lang="ru-RU"/>
        </a:p>
      </dgm:t>
    </dgm:pt>
    <dgm:pt modelId="{CEB4849D-D13F-4218-9EF4-1AB4346DF358}" type="pres">
      <dgm:prSet presAssocID="{346D41BF-7590-4FEB-AC97-E5A38C1ACE43}" presName="Name0" presStyleCnt="0">
        <dgm:presLayoutVars>
          <dgm:chMax val="7"/>
          <dgm:chPref val="7"/>
          <dgm:dir/>
        </dgm:presLayoutVars>
      </dgm:prSet>
      <dgm:spPr/>
    </dgm:pt>
    <dgm:pt modelId="{1AFBE898-225F-400D-9501-2951B4E83906}" type="pres">
      <dgm:prSet presAssocID="{346D41BF-7590-4FEB-AC97-E5A38C1ACE43}" presName="Name1" presStyleCnt="0"/>
      <dgm:spPr/>
    </dgm:pt>
    <dgm:pt modelId="{37FB7998-3530-4D32-9FD1-8E24AF72441D}" type="pres">
      <dgm:prSet presAssocID="{CA2FF0DD-20D3-4962-9C3B-010310B6F262}" presName="picture_1" presStyleCnt="0"/>
      <dgm:spPr/>
    </dgm:pt>
    <dgm:pt modelId="{F92390CE-906D-4ABE-81AB-6A336683BFB2}" type="pres">
      <dgm:prSet presAssocID="{CA2FF0DD-20D3-4962-9C3B-010310B6F262}" presName="pictureRepeatNode" presStyleLbl="alignImgPlace1" presStyleIdx="0" presStyleCnt="4" custScaleX="105486" custScaleY="72072" custLinFactNeighborX="359" custLinFactNeighborY="-3196"/>
      <dgm:spPr>
        <a:prstGeom prst="rect">
          <a:avLst/>
        </a:prstGeom>
      </dgm:spPr>
    </dgm:pt>
    <dgm:pt modelId="{4CC27BFB-36B1-4698-829A-3B4EA403EC66}" type="pres">
      <dgm:prSet presAssocID="{49066287-B9BC-4D26-8BE4-646698CEC9B6}" presName="text_1" presStyleLbl="node1" presStyleIdx="0" presStyleCnt="0">
        <dgm:presLayoutVars>
          <dgm:bulletEnabled val="1"/>
        </dgm:presLayoutVars>
      </dgm:prSet>
      <dgm:spPr/>
    </dgm:pt>
    <dgm:pt modelId="{5CD7EF9A-FD98-4099-ADD3-46F63735BCB3}" type="pres">
      <dgm:prSet presAssocID="{8FEBEAD5-A100-4DBC-9015-8E5818FB88B7}" presName="picture_2" presStyleCnt="0"/>
      <dgm:spPr/>
    </dgm:pt>
    <dgm:pt modelId="{27D82D7A-1671-49AB-B133-820D02F4A7E2}" type="pres">
      <dgm:prSet presAssocID="{8FEBEAD5-A100-4DBC-9015-8E5818FB88B7}" presName="pictureRepeatNode" presStyleLbl="alignImgPlace1" presStyleIdx="1" presStyleCnt="4" custLinFactNeighborX="3939" custLinFactNeighborY="59208"/>
      <dgm:spPr/>
    </dgm:pt>
    <dgm:pt modelId="{A3120973-C24A-464F-87DB-F91EDCDB5EC3}" type="pres">
      <dgm:prSet presAssocID="{206B839B-BFC3-4ACB-A5F3-9B2507369205}" presName="line_2" presStyleLbl="parChTrans1D1" presStyleIdx="0" presStyleCnt="3" custFlipVert="1" custSzY="1227073" custScaleX="55577" custLinFactY="1675639" custLinFactNeighborX="23388" custLinFactNeighborY="1700000"/>
      <dgm:spPr/>
    </dgm:pt>
    <dgm:pt modelId="{128A7CE9-3D36-4122-9C80-B46CCAEC970F}" type="pres">
      <dgm:prSet presAssocID="{206B839B-BFC3-4ACB-A5F3-9B2507369205}" presName="textparent_2" presStyleLbl="node1" presStyleIdx="0" presStyleCnt="0"/>
      <dgm:spPr/>
    </dgm:pt>
    <dgm:pt modelId="{B050FDA6-2221-40C2-993F-2CCDD1C0FBB6}" type="pres">
      <dgm:prSet presAssocID="{206B839B-BFC3-4ACB-A5F3-9B2507369205}" presName="text_2" presStyleLbl="revTx" presStyleIdx="0" presStyleCnt="3" custScaleX="1017695">
        <dgm:presLayoutVars>
          <dgm:bulletEnabled val="1"/>
        </dgm:presLayoutVars>
      </dgm:prSet>
      <dgm:spPr/>
    </dgm:pt>
    <dgm:pt modelId="{7EC90DC9-6796-4360-8450-CCB463861DEC}" type="pres">
      <dgm:prSet presAssocID="{6883F457-2FD7-4B7D-AA4A-164D51610A89}" presName="picture_3" presStyleCnt="0"/>
      <dgm:spPr/>
    </dgm:pt>
    <dgm:pt modelId="{71E6F8D7-1D9C-40D9-9F77-32F9107A9034}" type="pres">
      <dgm:prSet presAssocID="{6883F457-2FD7-4B7D-AA4A-164D51610A89}" presName="pictureRepeatNode" presStyleLbl="alignImgPlace1" presStyleIdx="2" presStyleCnt="4" custLinFactNeighborX="51939" custLinFactNeighborY="78033"/>
      <dgm:spPr/>
    </dgm:pt>
    <dgm:pt modelId="{FF8F2FFC-4AB5-43A1-A94D-37B12FB00B06}" type="pres">
      <dgm:prSet presAssocID="{30D87E9E-014F-4F2E-8B36-67AD4E33DA09}" presName="line_3" presStyleLbl="parChTrans1D1" presStyleIdx="1" presStyleCnt="3" custLinFactY="1100000" custLinFactNeighborX="11092" custLinFactNeighborY="1156868"/>
      <dgm:spPr/>
    </dgm:pt>
    <dgm:pt modelId="{B295AD86-7592-4A40-8B28-EB5A5BDB597B}" type="pres">
      <dgm:prSet presAssocID="{30D87E9E-014F-4F2E-8B36-67AD4E33DA09}" presName="textparent_3" presStyleLbl="node1" presStyleIdx="0" presStyleCnt="0"/>
      <dgm:spPr/>
    </dgm:pt>
    <dgm:pt modelId="{27765963-AA7E-4B52-B048-B32D7F2EC955}" type="pres">
      <dgm:prSet presAssocID="{30D87E9E-014F-4F2E-8B36-67AD4E33DA09}" presName="text_3" presStyleLbl="revTx" presStyleIdx="1" presStyleCnt="3">
        <dgm:presLayoutVars>
          <dgm:bulletEnabled val="1"/>
        </dgm:presLayoutVars>
      </dgm:prSet>
      <dgm:spPr/>
    </dgm:pt>
    <dgm:pt modelId="{1A036CCC-9302-41E8-8778-D621C1A90CEF}" type="pres">
      <dgm:prSet presAssocID="{54BA78FF-3537-499D-A01C-65DDFF3D165F}" presName="picture_4" presStyleCnt="0"/>
      <dgm:spPr/>
    </dgm:pt>
    <dgm:pt modelId="{B97A4D20-8F8F-448B-ADF8-DB17BFC7CB26}" type="pres">
      <dgm:prSet presAssocID="{54BA78FF-3537-499D-A01C-65DDFF3D165F}" presName="pictureRepeatNode" presStyleLbl="alignImgPlace1" presStyleIdx="3" presStyleCnt="4" custLinFactX="-182727" custLinFactY="82728" custLinFactNeighborX="-200000" custLinFactNeighborY="100000"/>
      <dgm:spPr/>
    </dgm:pt>
    <dgm:pt modelId="{77CF28DD-86DC-4FC7-A9E1-ECDEF6126D72}" type="pres">
      <dgm:prSet presAssocID="{A05D9F18-E57D-4101-9E2E-BEE4D470D58A}" presName="line_4" presStyleLbl="parChTrans1D1" presStyleIdx="2" presStyleCnt="3" custSzY="1311222" custScaleX="73333"/>
      <dgm:spPr>
        <a:ln>
          <a:noFill/>
        </a:ln>
      </dgm:spPr>
    </dgm:pt>
    <dgm:pt modelId="{87567FB7-1CB9-42A9-A9AA-3F075C641182}" type="pres">
      <dgm:prSet presAssocID="{A05D9F18-E57D-4101-9E2E-BEE4D470D58A}" presName="textparent_4" presStyleLbl="node1" presStyleIdx="0" presStyleCnt="0"/>
      <dgm:spPr/>
    </dgm:pt>
    <dgm:pt modelId="{264FA608-050D-40AF-87BF-1315919E242E}" type="pres">
      <dgm:prSet presAssocID="{A05D9F18-E57D-4101-9E2E-BEE4D470D58A}" presName="text_4" presStyleLbl="revTx" presStyleIdx="2" presStyleCnt="3" custFlipHor="1" custScaleX="767914">
        <dgm:presLayoutVars>
          <dgm:bulletEnabled val="1"/>
        </dgm:presLayoutVars>
      </dgm:prSet>
      <dgm:spPr/>
    </dgm:pt>
  </dgm:ptLst>
  <dgm:cxnLst>
    <dgm:cxn modelId="{275E5727-BEEA-4C05-B238-E7D9C2040D51}" type="presOf" srcId="{206B839B-BFC3-4ACB-A5F3-9B2507369205}" destId="{B050FDA6-2221-40C2-993F-2CCDD1C0FBB6}" srcOrd="0" destOrd="0" presId="urn:microsoft.com/office/officeart/2008/layout/CircularPictureCallout"/>
    <dgm:cxn modelId="{8B2FC033-6568-437F-A433-2151CDFD101C}" srcId="{346D41BF-7590-4FEB-AC97-E5A38C1ACE43}" destId="{30D87E9E-014F-4F2E-8B36-67AD4E33DA09}" srcOrd="2" destOrd="0" parTransId="{707D680B-5EA9-4539-82BE-E9D9D3023595}" sibTransId="{6883F457-2FD7-4B7D-AA4A-164D51610A89}"/>
    <dgm:cxn modelId="{51B0803A-B40F-4390-92AB-660F932FEE7B}" srcId="{346D41BF-7590-4FEB-AC97-E5A38C1ACE43}" destId="{206B839B-BFC3-4ACB-A5F3-9B2507369205}" srcOrd="1" destOrd="0" parTransId="{029A9FBD-6252-42A1-B9A9-89F99F030373}" sibTransId="{8FEBEAD5-A100-4DBC-9015-8E5818FB88B7}"/>
    <dgm:cxn modelId="{B1A44440-32DA-4549-9D11-08384C55A813}" type="presOf" srcId="{49066287-B9BC-4D26-8BE4-646698CEC9B6}" destId="{4CC27BFB-36B1-4698-829A-3B4EA403EC66}" srcOrd="0" destOrd="0" presId="urn:microsoft.com/office/officeart/2008/layout/CircularPictureCallout"/>
    <dgm:cxn modelId="{86BB874C-087C-4453-83F1-B9FB29BB42D3}" type="presOf" srcId="{6883F457-2FD7-4B7D-AA4A-164D51610A89}" destId="{71E6F8D7-1D9C-40D9-9F77-32F9107A9034}" srcOrd="0" destOrd="0" presId="urn:microsoft.com/office/officeart/2008/layout/CircularPictureCallout"/>
    <dgm:cxn modelId="{AF83D575-D9F8-4B48-BC58-657E6FA5C288}" srcId="{346D41BF-7590-4FEB-AC97-E5A38C1ACE43}" destId="{A05D9F18-E57D-4101-9E2E-BEE4D470D58A}" srcOrd="3" destOrd="0" parTransId="{A664CCC3-D4E1-47FC-82CC-D2791053FBD1}" sibTransId="{54BA78FF-3537-499D-A01C-65DDFF3D165F}"/>
    <dgm:cxn modelId="{7D3FD781-C352-4FAF-88C0-049FC0D33A17}" type="presOf" srcId="{30D87E9E-014F-4F2E-8B36-67AD4E33DA09}" destId="{27765963-AA7E-4B52-B048-B32D7F2EC955}" srcOrd="0" destOrd="0" presId="urn:microsoft.com/office/officeart/2008/layout/CircularPictureCallout"/>
    <dgm:cxn modelId="{9DEC6E86-A536-407B-9E8C-B2B7B1316BF9}" type="presOf" srcId="{54BA78FF-3537-499D-A01C-65DDFF3D165F}" destId="{B97A4D20-8F8F-448B-ADF8-DB17BFC7CB26}" srcOrd="0" destOrd="0" presId="urn:microsoft.com/office/officeart/2008/layout/CircularPictureCallout"/>
    <dgm:cxn modelId="{5756339E-3CC1-490D-9338-1ABE5BD4C030}" type="presOf" srcId="{8FEBEAD5-A100-4DBC-9015-8E5818FB88B7}" destId="{27D82D7A-1671-49AB-B133-820D02F4A7E2}" srcOrd="0" destOrd="0" presId="urn:microsoft.com/office/officeart/2008/layout/CircularPictureCallout"/>
    <dgm:cxn modelId="{473E91A4-7632-4D67-9578-A08FC44CFAEE}" srcId="{346D41BF-7590-4FEB-AC97-E5A38C1ACE43}" destId="{49066287-B9BC-4D26-8BE4-646698CEC9B6}" srcOrd="0" destOrd="0" parTransId="{1CB07ECE-113E-42FB-841E-63C4ECF2EA83}" sibTransId="{CA2FF0DD-20D3-4962-9C3B-010310B6F262}"/>
    <dgm:cxn modelId="{EE332ABD-3737-4CF7-97B8-0F61C219E292}" type="presOf" srcId="{CA2FF0DD-20D3-4962-9C3B-010310B6F262}" destId="{F92390CE-906D-4ABE-81AB-6A336683BFB2}" srcOrd="0" destOrd="0" presId="urn:microsoft.com/office/officeart/2008/layout/CircularPictureCallout"/>
    <dgm:cxn modelId="{CD9176CA-F30A-49C3-A36B-AE0D9B9217D8}" type="presOf" srcId="{A05D9F18-E57D-4101-9E2E-BEE4D470D58A}" destId="{264FA608-050D-40AF-87BF-1315919E242E}" srcOrd="0" destOrd="0" presId="urn:microsoft.com/office/officeart/2008/layout/CircularPictureCallout"/>
    <dgm:cxn modelId="{5D8FBFD6-0AC8-4FA8-9252-E60AE19A7AC8}" type="presOf" srcId="{346D41BF-7590-4FEB-AC97-E5A38C1ACE43}" destId="{CEB4849D-D13F-4218-9EF4-1AB4346DF358}" srcOrd="0" destOrd="0" presId="urn:microsoft.com/office/officeart/2008/layout/CircularPictureCallout"/>
    <dgm:cxn modelId="{60822F58-B274-43FB-923B-1823A0637418}" type="presParOf" srcId="{CEB4849D-D13F-4218-9EF4-1AB4346DF358}" destId="{1AFBE898-225F-400D-9501-2951B4E83906}" srcOrd="0" destOrd="0" presId="urn:microsoft.com/office/officeart/2008/layout/CircularPictureCallout"/>
    <dgm:cxn modelId="{33EF2505-5EF7-4C1C-B289-0715E2303939}" type="presParOf" srcId="{1AFBE898-225F-400D-9501-2951B4E83906}" destId="{37FB7998-3530-4D32-9FD1-8E24AF72441D}" srcOrd="0" destOrd="0" presId="urn:microsoft.com/office/officeart/2008/layout/CircularPictureCallout"/>
    <dgm:cxn modelId="{CDDC7BA2-0B2B-40F8-9BE5-202382D49484}" type="presParOf" srcId="{37FB7998-3530-4D32-9FD1-8E24AF72441D}" destId="{F92390CE-906D-4ABE-81AB-6A336683BFB2}" srcOrd="0" destOrd="0" presId="urn:microsoft.com/office/officeart/2008/layout/CircularPictureCallout"/>
    <dgm:cxn modelId="{D2A8BBBB-E279-4548-A2BE-F35051D26581}" type="presParOf" srcId="{1AFBE898-225F-400D-9501-2951B4E83906}" destId="{4CC27BFB-36B1-4698-829A-3B4EA403EC66}" srcOrd="1" destOrd="0" presId="urn:microsoft.com/office/officeart/2008/layout/CircularPictureCallout"/>
    <dgm:cxn modelId="{6D5D79B6-AF08-4367-8901-BFAFD1266CB5}" type="presParOf" srcId="{1AFBE898-225F-400D-9501-2951B4E83906}" destId="{5CD7EF9A-FD98-4099-ADD3-46F63735BCB3}" srcOrd="2" destOrd="0" presId="urn:microsoft.com/office/officeart/2008/layout/CircularPictureCallout"/>
    <dgm:cxn modelId="{EDD85111-4F81-4A44-9A2D-DF2F3799AF41}" type="presParOf" srcId="{5CD7EF9A-FD98-4099-ADD3-46F63735BCB3}" destId="{27D82D7A-1671-49AB-B133-820D02F4A7E2}" srcOrd="0" destOrd="0" presId="urn:microsoft.com/office/officeart/2008/layout/CircularPictureCallout"/>
    <dgm:cxn modelId="{6E234EA4-4C73-49C0-B044-2CE9A29C8646}" type="presParOf" srcId="{1AFBE898-225F-400D-9501-2951B4E83906}" destId="{A3120973-C24A-464F-87DB-F91EDCDB5EC3}" srcOrd="3" destOrd="0" presId="urn:microsoft.com/office/officeart/2008/layout/CircularPictureCallout"/>
    <dgm:cxn modelId="{19BC38E9-F554-4CAE-A258-E127168EE8E7}" type="presParOf" srcId="{1AFBE898-225F-400D-9501-2951B4E83906}" destId="{128A7CE9-3D36-4122-9C80-B46CCAEC970F}" srcOrd="4" destOrd="0" presId="urn:microsoft.com/office/officeart/2008/layout/CircularPictureCallout"/>
    <dgm:cxn modelId="{995E051A-F916-4DEB-821C-0FFD3D2B0204}" type="presParOf" srcId="{128A7CE9-3D36-4122-9C80-B46CCAEC970F}" destId="{B050FDA6-2221-40C2-993F-2CCDD1C0FBB6}" srcOrd="0" destOrd="0" presId="urn:microsoft.com/office/officeart/2008/layout/CircularPictureCallout"/>
    <dgm:cxn modelId="{B48B76B8-0AB8-4F1A-88E7-4D45F9385A2C}" type="presParOf" srcId="{1AFBE898-225F-400D-9501-2951B4E83906}" destId="{7EC90DC9-6796-4360-8450-CCB463861DEC}" srcOrd="5" destOrd="0" presId="urn:microsoft.com/office/officeart/2008/layout/CircularPictureCallout"/>
    <dgm:cxn modelId="{4008377F-602A-4877-8240-1FC9F93D58C9}" type="presParOf" srcId="{7EC90DC9-6796-4360-8450-CCB463861DEC}" destId="{71E6F8D7-1D9C-40D9-9F77-32F9107A9034}" srcOrd="0" destOrd="0" presId="urn:microsoft.com/office/officeart/2008/layout/CircularPictureCallout"/>
    <dgm:cxn modelId="{9B24CBCA-AE1B-410C-8E37-22F2B05C3DCD}" type="presParOf" srcId="{1AFBE898-225F-400D-9501-2951B4E83906}" destId="{FF8F2FFC-4AB5-43A1-A94D-37B12FB00B06}" srcOrd="6" destOrd="0" presId="urn:microsoft.com/office/officeart/2008/layout/CircularPictureCallout"/>
    <dgm:cxn modelId="{349B797A-C9CC-4274-B934-B3124A196120}" type="presParOf" srcId="{1AFBE898-225F-400D-9501-2951B4E83906}" destId="{B295AD86-7592-4A40-8B28-EB5A5BDB597B}" srcOrd="7" destOrd="0" presId="urn:microsoft.com/office/officeart/2008/layout/CircularPictureCallout"/>
    <dgm:cxn modelId="{7B810178-4343-4927-8E35-69758CEA4B69}" type="presParOf" srcId="{B295AD86-7592-4A40-8B28-EB5A5BDB597B}" destId="{27765963-AA7E-4B52-B048-B32D7F2EC955}" srcOrd="0" destOrd="0" presId="urn:microsoft.com/office/officeart/2008/layout/CircularPictureCallout"/>
    <dgm:cxn modelId="{160BCF7C-4596-4039-BEB7-F38DCF25AEC6}" type="presParOf" srcId="{1AFBE898-225F-400D-9501-2951B4E83906}" destId="{1A036CCC-9302-41E8-8778-D621C1A90CEF}" srcOrd="8" destOrd="0" presId="urn:microsoft.com/office/officeart/2008/layout/CircularPictureCallout"/>
    <dgm:cxn modelId="{E3435530-A142-4F6F-8A0C-4DF766FD9EF8}" type="presParOf" srcId="{1A036CCC-9302-41E8-8778-D621C1A90CEF}" destId="{B97A4D20-8F8F-448B-ADF8-DB17BFC7CB26}" srcOrd="0" destOrd="0" presId="urn:microsoft.com/office/officeart/2008/layout/CircularPictureCallout"/>
    <dgm:cxn modelId="{5CCFD786-EDD9-4697-B786-752CAB244E3D}" type="presParOf" srcId="{1AFBE898-225F-400D-9501-2951B4E83906}" destId="{77CF28DD-86DC-4FC7-A9E1-ECDEF6126D72}" srcOrd="9" destOrd="0" presId="urn:microsoft.com/office/officeart/2008/layout/CircularPictureCallout"/>
    <dgm:cxn modelId="{43957ED0-3403-4B93-8CEC-EDDA804905B5}" type="presParOf" srcId="{1AFBE898-225F-400D-9501-2951B4E83906}" destId="{87567FB7-1CB9-42A9-A9AA-3F075C641182}" srcOrd="10" destOrd="0" presId="urn:microsoft.com/office/officeart/2008/layout/CircularPictureCallout"/>
    <dgm:cxn modelId="{13C23AC2-6846-449E-9893-0625ADF94E49}" type="presParOf" srcId="{87567FB7-1CB9-42A9-A9AA-3F075C641182}" destId="{264FA608-050D-40AF-87BF-1315919E242E}"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2218EEA-DE0C-41D3-B4F7-1894427CE0B0}" type="doc">
      <dgm:prSet loTypeId="urn:microsoft.com/office/officeart/2005/8/layout/vProcess5" loCatId="process" qsTypeId="urn:microsoft.com/office/officeart/2005/8/quickstyle/simple1" qsCatId="simple" csTypeId="urn:microsoft.com/office/officeart/2005/8/colors/accent1_2" csCatId="accent1" phldr="1"/>
      <dgm:spPr/>
      <dgm:t>
        <a:bodyPr rtlCol="0"/>
        <a:lstStyle/>
        <a:p>
          <a:pPr rtl="0"/>
          <a:endParaRPr lang="en-US"/>
        </a:p>
      </dgm:t>
    </dgm:pt>
    <dgm:pt modelId="{75686425-0AC4-4B07-80C0-FCEC8C0B6834}">
      <dgm:prSet custT="1"/>
      <dgm:spPr>
        <a:noFill/>
        <a:ln>
          <a:solidFill>
            <a:schemeClr val="tx1"/>
          </a:solidFill>
        </a:ln>
      </dgm:spPr>
      <dgm:t>
        <a:bodyPr rtlCol="0"/>
        <a:lstStyle/>
        <a:p>
          <a:pPr rtl="0" eaLnBrk="1" latinLnBrk="0"/>
          <a:endParaRPr lang="ru-RU" sz="1800" noProof="0" dirty="0">
            <a:solidFill>
              <a:schemeClr val="tx1"/>
            </a:solidFill>
          </a:endParaRPr>
        </a:p>
      </dgm:t>
    </dgm:pt>
    <dgm:pt modelId="{AB2081A5-140C-4D96-966D-EB4D6A4A685A}" type="parTrans" cxnId="{0A55E2F4-0145-414F-BB7B-CF4F9F608EF3}">
      <dgm:prSet/>
      <dgm:spPr/>
      <dgm:t>
        <a:bodyPr rtlCol="0"/>
        <a:lstStyle/>
        <a:p>
          <a:pPr rtl="0"/>
          <a:endParaRPr lang="ru-RU" noProof="0" dirty="0">
            <a:solidFill>
              <a:schemeClr val="tx1"/>
            </a:solidFill>
          </a:endParaRPr>
        </a:p>
      </dgm:t>
    </dgm:pt>
    <dgm:pt modelId="{D578F562-C747-45BE-86CC-F1427EB9E84A}" type="sibTrans" cxnId="{0A55E2F4-0145-414F-BB7B-CF4F9F608EF3}">
      <dgm:prSet/>
      <dgm:spPr>
        <a:solidFill>
          <a:schemeClr val="tx1">
            <a:lumMod val="50000"/>
            <a:lumOff val="50000"/>
          </a:schemeClr>
        </a:solidFill>
        <a:ln>
          <a:noFill/>
        </a:ln>
      </dgm:spPr>
      <dgm:t>
        <a:bodyPr rtlCol="0"/>
        <a:lstStyle/>
        <a:p>
          <a:pPr rtl="0"/>
          <a:endParaRPr lang="ru-RU" noProof="0" dirty="0">
            <a:solidFill>
              <a:schemeClr val="tx1"/>
            </a:solidFill>
          </a:endParaRPr>
        </a:p>
      </dgm:t>
    </dgm:pt>
    <dgm:pt modelId="{B1DE84B9-B941-407B-BA58-86DEAF7E8166}" type="pres">
      <dgm:prSet presAssocID="{A2218EEA-DE0C-41D3-B4F7-1894427CE0B0}" presName="outerComposite" presStyleCnt="0">
        <dgm:presLayoutVars>
          <dgm:chMax val="5"/>
          <dgm:dir/>
          <dgm:resizeHandles val="exact"/>
        </dgm:presLayoutVars>
      </dgm:prSet>
      <dgm:spPr/>
    </dgm:pt>
    <dgm:pt modelId="{CEA415AF-CC69-4B2B-9BD9-A0388344DE66}" type="pres">
      <dgm:prSet presAssocID="{A2218EEA-DE0C-41D3-B4F7-1894427CE0B0}" presName="dummyMaxCanvas" presStyleCnt="0">
        <dgm:presLayoutVars/>
      </dgm:prSet>
      <dgm:spPr/>
    </dgm:pt>
    <dgm:pt modelId="{9679720F-2A3B-4941-8CF5-C31A8BAFA5B4}" type="pres">
      <dgm:prSet presAssocID="{A2218EEA-DE0C-41D3-B4F7-1894427CE0B0}" presName="OneNode_1" presStyleLbl="node1" presStyleIdx="0" presStyleCnt="1" custLinFactNeighborY="-51622">
        <dgm:presLayoutVars>
          <dgm:bulletEnabled val="1"/>
        </dgm:presLayoutVars>
      </dgm:prSet>
      <dgm:spPr/>
    </dgm:pt>
  </dgm:ptLst>
  <dgm:cxnLst>
    <dgm:cxn modelId="{A4FD741E-3D5F-437F-9A25-552EEB0BE10B}" type="presOf" srcId="{75686425-0AC4-4B07-80C0-FCEC8C0B6834}" destId="{9679720F-2A3B-4941-8CF5-C31A8BAFA5B4}" srcOrd="0" destOrd="0" presId="urn:microsoft.com/office/officeart/2005/8/layout/vProcess5"/>
    <dgm:cxn modelId="{2277B295-DB0E-4184-9AC5-F5463DDA0EC6}" type="presOf" srcId="{A2218EEA-DE0C-41D3-B4F7-1894427CE0B0}" destId="{B1DE84B9-B941-407B-BA58-86DEAF7E8166}" srcOrd="0" destOrd="0" presId="urn:microsoft.com/office/officeart/2005/8/layout/vProcess5"/>
    <dgm:cxn modelId="{0A55E2F4-0145-414F-BB7B-CF4F9F608EF3}" srcId="{A2218EEA-DE0C-41D3-B4F7-1894427CE0B0}" destId="{75686425-0AC4-4B07-80C0-FCEC8C0B6834}" srcOrd="0" destOrd="0" parTransId="{AB2081A5-140C-4D96-966D-EB4D6A4A685A}" sibTransId="{D578F562-C747-45BE-86CC-F1427EB9E84A}"/>
    <dgm:cxn modelId="{E20C174C-9942-4A8A-9927-D5071FCCC15C}" type="presParOf" srcId="{B1DE84B9-B941-407B-BA58-86DEAF7E8166}" destId="{CEA415AF-CC69-4B2B-9BD9-A0388344DE66}" srcOrd="0" destOrd="0" presId="urn:microsoft.com/office/officeart/2005/8/layout/vProcess5"/>
    <dgm:cxn modelId="{748D5A3E-2656-4F85-AE62-4407AC1D7147}" type="presParOf" srcId="{B1DE84B9-B941-407B-BA58-86DEAF7E8166}" destId="{9679720F-2A3B-4941-8CF5-C31A8BAFA5B4}"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5DA0D88-6741-4AE5-A42B-5DC9AE5B1BAF}"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ru-RU"/>
        </a:p>
      </dgm:t>
    </dgm:pt>
    <dgm:pt modelId="{161F4AFB-46AF-485A-ABD3-1F928C1ADBA2}">
      <dgm:prSet phldrT="[Текст]"/>
      <dgm:spPr/>
      <dgm:t>
        <a:bodyPr/>
        <a:lstStyle/>
        <a:p>
          <a:endParaRPr lang="ru-RU" dirty="0"/>
        </a:p>
      </dgm:t>
    </dgm:pt>
    <dgm:pt modelId="{B7989551-5E9F-45FD-A0ED-BBB6B743B727}" type="parTrans" cxnId="{61D18F69-8307-4B7D-9D20-554B36F8A471}">
      <dgm:prSet/>
      <dgm:spPr/>
      <dgm:t>
        <a:bodyPr/>
        <a:lstStyle/>
        <a:p>
          <a:endParaRPr lang="ru-RU"/>
        </a:p>
      </dgm:t>
    </dgm:pt>
    <dgm:pt modelId="{7E6A9B9E-F331-4F86-90C1-677360009D60}" type="sibTrans" cxnId="{61D18F69-8307-4B7D-9D20-554B36F8A471}">
      <dgm:prSet/>
      <dgm:spPr/>
      <dgm:t>
        <a:bodyPr/>
        <a:lstStyle/>
        <a:p>
          <a:endParaRPr lang="ru-RU"/>
        </a:p>
      </dgm:t>
    </dgm:pt>
    <dgm:pt modelId="{2DDBAA36-5C91-442B-8D88-0F32C32D5A95}">
      <dgm:prSet phldrT="[Текст]"/>
      <dgm:spPr/>
      <dgm:t>
        <a:bodyPr/>
        <a:lstStyle/>
        <a:p>
          <a:endParaRPr lang="ru-RU" dirty="0"/>
        </a:p>
      </dgm:t>
    </dgm:pt>
    <dgm:pt modelId="{4726CB2F-0D22-42AA-BE27-A17B102368E8}" type="parTrans" cxnId="{6F6DA3D3-DE81-484C-B049-AC07829EEF05}">
      <dgm:prSet/>
      <dgm:spPr/>
      <dgm:t>
        <a:bodyPr/>
        <a:lstStyle/>
        <a:p>
          <a:endParaRPr lang="ru-RU"/>
        </a:p>
      </dgm:t>
    </dgm:pt>
    <dgm:pt modelId="{285DD989-BC52-409D-A795-3865C96A71C1}" type="sibTrans" cxnId="{6F6DA3D3-DE81-484C-B049-AC07829EEF05}">
      <dgm:prSet/>
      <dgm:spPr/>
      <dgm:t>
        <a:bodyPr/>
        <a:lstStyle/>
        <a:p>
          <a:endParaRPr lang="ru-RU"/>
        </a:p>
      </dgm:t>
    </dgm:pt>
    <dgm:pt modelId="{1F7E24EA-D13A-4627-9A83-59FC6E39DC6A}" type="pres">
      <dgm:prSet presAssocID="{C5DA0D88-6741-4AE5-A42B-5DC9AE5B1BAF}" presName="compositeShape" presStyleCnt="0">
        <dgm:presLayoutVars>
          <dgm:chMax val="2"/>
          <dgm:dir/>
          <dgm:resizeHandles val="exact"/>
        </dgm:presLayoutVars>
      </dgm:prSet>
      <dgm:spPr/>
    </dgm:pt>
    <dgm:pt modelId="{08B1E6AB-2FEE-4CF5-A556-D17F27781B05}" type="pres">
      <dgm:prSet presAssocID="{C5DA0D88-6741-4AE5-A42B-5DC9AE5B1BAF}" presName="divider" presStyleLbl="fgShp" presStyleIdx="0" presStyleCnt="1"/>
      <dgm:spPr/>
    </dgm:pt>
    <dgm:pt modelId="{F454EC5D-3847-42BB-9992-7DF47A6655FB}" type="pres">
      <dgm:prSet presAssocID="{161F4AFB-46AF-485A-ABD3-1F928C1ADBA2}" presName="downArrow" presStyleLbl="node1" presStyleIdx="0" presStyleCnt="2" custScaleX="78860"/>
      <dgm:spPr/>
    </dgm:pt>
    <dgm:pt modelId="{EC66F9BF-7B8D-4134-9541-DAFEB3DB0442}" type="pres">
      <dgm:prSet presAssocID="{161F4AFB-46AF-485A-ABD3-1F928C1ADBA2}" presName="downArrowText" presStyleLbl="revTx" presStyleIdx="0" presStyleCnt="2">
        <dgm:presLayoutVars>
          <dgm:bulletEnabled val="1"/>
        </dgm:presLayoutVars>
      </dgm:prSet>
      <dgm:spPr/>
    </dgm:pt>
    <dgm:pt modelId="{3627F752-490D-42A5-8055-48E2CCF770FC}" type="pres">
      <dgm:prSet presAssocID="{2DDBAA36-5C91-442B-8D88-0F32C32D5A95}" presName="upArrow" presStyleLbl="node1" presStyleIdx="1" presStyleCnt="2" custScaleX="80088"/>
      <dgm:spPr/>
    </dgm:pt>
    <dgm:pt modelId="{1567346D-124F-4CD1-9CAC-3A68CDDD70D0}" type="pres">
      <dgm:prSet presAssocID="{2DDBAA36-5C91-442B-8D88-0F32C32D5A95}" presName="upArrowText" presStyleLbl="revTx" presStyleIdx="1" presStyleCnt="2">
        <dgm:presLayoutVars>
          <dgm:bulletEnabled val="1"/>
        </dgm:presLayoutVars>
      </dgm:prSet>
      <dgm:spPr/>
    </dgm:pt>
  </dgm:ptLst>
  <dgm:cxnLst>
    <dgm:cxn modelId="{3DF1AE3F-207D-4E14-8662-F9FC70A7F432}" type="presOf" srcId="{C5DA0D88-6741-4AE5-A42B-5DC9AE5B1BAF}" destId="{1F7E24EA-D13A-4627-9A83-59FC6E39DC6A}" srcOrd="0" destOrd="0" presId="urn:microsoft.com/office/officeart/2005/8/layout/arrow3"/>
    <dgm:cxn modelId="{BB0D3964-33BF-4640-9221-F532376419C3}" type="presOf" srcId="{2DDBAA36-5C91-442B-8D88-0F32C32D5A95}" destId="{1567346D-124F-4CD1-9CAC-3A68CDDD70D0}" srcOrd="0" destOrd="0" presId="urn:microsoft.com/office/officeart/2005/8/layout/arrow3"/>
    <dgm:cxn modelId="{61D18F69-8307-4B7D-9D20-554B36F8A471}" srcId="{C5DA0D88-6741-4AE5-A42B-5DC9AE5B1BAF}" destId="{161F4AFB-46AF-485A-ABD3-1F928C1ADBA2}" srcOrd="0" destOrd="0" parTransId="{B7989551-5E9F-45FD-A0ED-BBB6B743B727}" sibTransId="{7E6A9B9E-F331-4F86-90C1-677360009D60}"/>
    <dgm:cxn modelId="{325A3BC5-78F8-4ECD-BB2E-3846734AB3A5}" type="presOf" srcId="{161F4AFB-46AF-485A-ABD3-1F928C1ADBA2}" destId="{EC66F9BF-7B8D-4134-9541-DAFEB3DB0442}" srcOrd="0" destOrd="0" presId="urn:microsoft.com/office/officeart/2005/8/layout/arrow3"/>
    <dgm:cxn modelId="{6F6DA3D3-DE81-484C-B049-AC07829EEF05}" srcId="{C5DA0D88-6741-4AE5-A42B-5DC9AE5B1BAF}" destId="{2DDBAA36-5C91-442B-8D88-0F32C32D5A95}" srcOrd="1" destOrd="0" parTransId="{4726CB2F-0D22-42AA-BE27-A17B102368E8}" sibTransId="{285DD989-BC52-409D-A795-3865C96A71C1}"/>
    <dgm:cxn modelId="{1F3415F4-9ED6-493B-AE8A-F7AA8E09B368}" type="presParOf" srcId="{1F7E24EA-D13A-4627-9A83-59FC6E39DC6A}" destId="{08B1E6AB-2FEE-4CF5-A556-D17F27781B05}" srcOrd="0" destOrd="0" presId="urn:microsoft.com/office/officeart/2005/8/layout/arrow3"/>
    <dgm:cxn modelId="{5FD7569F-C837-44CB-9F62-B5B76BE8D49F}" type="presParOf" srcId="{1F7E24EA-D13A-4627-9A83-59FC6E39DC6A}" destId="{F454EC5D-3847-42BB-9992-7DF47A6655FB}" srcOrd="1" destOrd="0" presId="urn:microsoft.com/office/officeart/2005/8/layout/arrow3"/>
    <dgm:cxn modelId="{B17E6C57-EC0B-4463-8F33-D8B2065055CF}" type="presParOf" srcId="{1F7E24EA-D13A-4627-9A83-59FC6E39DC6A}" destId="{EC66F9BF-7B8D-4134-9541-DAFEB3DB0442}" srcOrd="2" destOrd="0" presId="urn:microsoft.com/office/officeart/2005/8/layout/arrow3"/>
    <dgm:cxn modelId="{AC942071-A996-418F-986B-DE7D77984D81}" type="presParOf" srcId="{1F7E24EA-D13A-4627-9A83-59FC6E39DC6A}" destId="{3627F752-490D-42A5-8055-48E2CCF770FC}" srcOrd="3" destOrd="0" presId="urn:microsoft.com/office/officeart/2005/8/layout/arrow3"/>
    <dgm:cxn modelId="{1336334B-7316-4C56-B8DD-66B2C50CF2E9}" type="presParOf" srcId="{1F7E24EA-D13A-4627-9A83-59FC6E39DC6A}" destId="{1567346D-124F-4CD1-9CAC-3A68CDDD70D0}"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D3720EC-0337-4DED-A296-20882DB6EF2B}" type="doc">
      <dgm:prSet loTypeId="urn:microsoft.com/office/officeart/2005/8/layout/radial2" loCatId="relationship" qsTypeId="urn:microsoft.com/office/officeart/2005/8/quickstyle/simple1" qsCatId="simple" csTypeId="urn:microsoft.com/office/officeart/2005/8/colors/accent1_5" csCatId="accent1" phldr="1"/>
      <dgm:spPr/>
      <dgm:t>
        <a:bodyPr/>
        <a:lstStyle/>
        <a:p>
          <a:endParaRPr lang="ru-RU"/>
        </a:p>
      </dgm:t>
    </dgm:pt>
    <dgm:pt modelId="{3ACF19DE-0927-4AF4-BB67-4A8CA69301F6}">
      <dgm:prSet phldrT="[Текст]"/>
      <dgm:spPr>
        <a:solidFill>
          <a:srgbClr val="D3DADA">
            <a:alpha val="76667"/>
          </a:srgbClr>
        </a:solidFill>
      </dgm:spPr>
      <dgm:t>
        <a:bodyPr/>
        <a:lstStyle/>
        <a:p>
          <a:endParaRPr lang="ru-RU" dirty="0"/>
        </a:p>
      </dgm:t>
    </dgm:pt>
    <dgm:pt modelId="{DF3DE4FC-3E9B-43DA-81B1-2F91C4164A64}" type="parTrans" cxnId="{7C47FDCC-AC52-47AC-B4CF-2D0EDB650BC4}">
      <dgm:prSet/>
      <dgm:spPr/>
      <dgm:t>
        <a:bodyPr/>
        <a:lstStyle/>
        <a:p>
          <a:endParaRPr lang="ru-RU"/>
        </a:p>
      </dgm:t>
    </dgm:pt>
    <dgm:pt modelId="{BB183B42-06FC-4A70-81B5-3C033DB01024}" type="sibTrans" cxnId="{7C47FDCC-AC52-47AC-B4CF-2D0EDB650BC4}">
      <dgm:prSet/>
      <dgm:spPr/>
      <dgm:t>
        <a:bodyPr/>
        <a:lstStyle/>
        <a:p>
          <a:endParaRPr lang="ru-RU"/>
        </a:p>
      </dgm:t>
    </dgm:pt>
    <dgm:pt modelId="{D468B51A-6339-4D5A-B963-70E1AF699382}">
      <dgm:prSet phldrT="[Текст]"/>
      <dgm:spPr/>
      <dgm:t>
        <a:bodyPr/>
        <a:lstStyle/>
        <a:p>
          <a:endParaRPr lang="ru-RU" dirty="0"/>
        </a:p>
      </dgm:t>
    </dgm:pt>
    <dgm:pt modelId="{C494603E-806B-49B2-B214-AD1AD9DC4738}" type="parTrans" cxnId="{187B442B-B59A-4D5B-B7BF-1DB8F98D11A8}">
      <dgm:prSet/>
      <dgm:spPr/>
      <dgm:t>
        <a:bodyPr/>
        <a:lstStyle/>
        <a:p>
          <a:endParaRPr lang="ru-RU"/>
        </a:p>
      </dgm:t>
    </dgm:pt>
    <dgm:pt modelId="{4CFF3D74-4378-4280-9E9A-A1235B5CFDE6}" type="sibTrans" cxnId="{187B442B-B59A-4D5B-B7BF-1DB8F98D11A8}">
      <dgm:prSet/>
      <dgm:spPr/>
      <dgm:t>
        <a:bodyPr/>
        <a:lstStyle/>
        <a:p>
          <a:endParaRPr lang="ru-RU"/>
        </a:p>
      </dgm:t>
    </dgm:pt>
    <dgm:pt modelId="{E2DCB074-5631-4B55-BFEB-DBA911FA9F5D}">
      <dgm:prSet phldrT="[Текст]"/>
      <dgm:spPr>
        <a:solidFill>
          <a:srgbClr val="D3DADA">
            <a:alpha val="63333"/>
          </a:srgbClr>
        </a:solidFill>
      </dgm:spPr>
      <dgm:t>
        <a:bodyPr/>
        <a:lstStyle/>
        <a:p>
          <a:endParaRPr lang="ru-RU" dirty="0"/>
        </a:p>
      </dgm:t>
    </dgm:pt>
    <dgm:pt modelId="{86AA5F69-3BB4-4B3D-A567-B3436BD197CA}" type="parTrans" cxnId="{1EED123A-7249-48FF-B323-C2EB8F4D312A}">
      <dgm:prSet/>
      <dgm:spPr/>
      <dgm:t>
        <a:bodyPr/>
        <a:lstStyle/>
        <a:p>
          <a:endParaRPr lang="ru-RU"/>
        </a:p>
      </dgm:t>
    </dgm:pt>
    <dgm:pt modelId="{FAA74B25-75BC-4696-9370-77D6407AD93C}" type="sibTrans" cxnId="{1EED123A-7249-48FF-B323-C2EB8F4D312A}">
      <dgm:prSet/>
      <dgm:spPr/>
      <dgm:t>
        <a:bodyPr/>
        <a:lstStyle/>
        <a:p>
          <a:endParaRPr lang="ru-RU"/>
        </a:p>
      </dgm:t>
    </dgm:pt>
    <dgm:pt modelId="{581F4CC7-DC7C-4E68-B37E-437A71FAFBAB}">
      <dgm:prSet phldrT="[Текст]"/>
      <dgm:spPr/>
      <dgm:t>
        <a:bodyPr/>
        <a:lstStyle/>
        <a:p>
          <a:endParaRPr lang="ru-RU" dirty="0"/>
        </a:p>
      </dgm:t>
    </dgm:pt>
    <dgm:pt modelId="{F047A05E-E640-4605-8AA0-0A405C868538}" type="parTrans" cxnId="{F8CDC664-43FE-4060-A159-D7687229510B}">
      <dgm:prSet/>
      <dgm:spPr/>
      <dgm:t>
        <a:bodyPr/>
        <a:lstStyle/>
        <a:p>
          <a:endParaRPr lang="ru-RU"/>
        </a:p>
      </dgm:t>
    </dgm:pt>
    <dgm:pt modelId="{0B661670-FE2E-49B0-97F0-C229D0F8A997}" type="sibTrans" cxnId="{F8CDC664-43FE-4060-A159-D7687229510B}">
      <dgm:prSet/>
      <dgm:spPr/>
      <dgm:t>
        <a:bodyPr/>
        <a:lstStyle/>
        <a:p>
          <a:endParaRPr lang="ru-RU"/>
        </a:p>
      </dgm:t>
    </dgm:pt>
    <dgm:pt modelId="{B327A977-EE34-4586-BDFF-BF05EF4CCA74}" type="pres">
      <dgm:prSet presAssocID="{8D3720EC-0337-4DED-A296-20882DB6EF2B}" presName="composite" presStyleCnt="0">
        <dgm:presLayoutVars>
          <dgm:chMax val="5"/>
          <dgm:dir/>
          <dgm:animLvl val="ctr"/>
          <dgm:resizeHandles val="exact"/>
        </dgm:presLayoutVars>
      </dgm:prSet>
      <dgm:spPr/>
    </dgm:pt>
    <dgm:pt modelId="{EE539084-9F88-45E1-ABDB-89E403F6D58D}" type="pres">
      <dgm:prSet presAssocID="{8D3720EC-0337-4DED-A296-20882DB6EF2B}" presName="cycle" presStyleCnt="0"/>
      <dgm:spPr/>
    </dgm:pt>
    <dgm:pt modelId="{C951AD6D-D448-423D-93AB-A4A372251497}" type="pres">
      <dgm:prSet presAssocID="{8D3720EC-0337-4DED-A296-20882DB6EF2B}" presName="centerShape" presStyleCnt="0"/>
      <dgm:spPr/>
    </dgm:pt>
    <dgm:pt modelId="{AC85F9C4-50EF-464F-B815-CACE6830C346}" type="pres">
      <dgm:prSet presAssocID="{8D3720EC-0337-4DED-A296-20882DB6EF2B}" presName="connSite" presStyleLbl="node1" presStyleIdx="0" presStyleCnt="3"/>
      <dgm:spPr/>
    </dgm:pt>
    <dgm:pt modelId="{E6AF4D2D-13AA-4DCB-B05E-616224DD5BA3}" type="pres">
      <dgm:prSet presAssocID="{8D3720EC-0337-4DED-A296-20882DB6EF2B}" presName="visible" presStyleLbl="node1" presStyleIdx="0" presStyleCnt="3" custScaleX="86023" custScaleY="86325" custLinFactNeighborX="2193" custLinFactNeighborY="2507"/>
      <dgm:spPr>
        <a:solidFill>
          <a:srgbClr val="D3DADA">
            <a:alpha val="90000"/>
          </a:srgbClr>
        </a:solidFill>
      </dgm:spPr>
    </dgm:pt>
    <dgm:pt modelId="{578FAD80-E4C6-4AE5-942C-C0AC14657A5B}" type="pres">
      <dgm:prSet presAssocID="{DF3DE4FC-3E9B-43DA-81B1-2F91C4164A64}" presName="Name25" presStyleLbl="parChTrans1D1" presStyleIdx="0" presStyleCnt="2"/>
      <dgm:spPr/>
    </dgm:pt>
    <dgm:pt modelId="{3466335D-0CAE-4513-A751-94C6D28BA939}" type="pres">
      <dgm:prSet presAssocID="{3ACF19DE-0927-4AF4-BB67-4A8CA69301F6}" presName="node" presStyleCnt="0"/>
      <dgm:spPr/>
    </dgm:pt>
    <dgm:pt modelId="{BA44FE29-41E0-4167-A247-872838A6FFA5}" type="pres">
      <dgm:prSet presAssocID="{3ACF19DE-0927-4AF4-BB67-4A8CA69301F6}" presName="parentNode" presStyleLbl="node1" presStyleIdx="1" presStyleCnt="3">
        <dgm:presLayoutVars>
          <dgm:chMax val="1"/>
          <dgm:bulletEnabled val="1"/>
        </dgm:presLayoutVars>
      </dgm:prSet>
      <dgm:spPr/>
    </dgm:pt>
    <dgm:pt modelId="{295FA394-B144-4D5F-9E1D-DA373D8A31E7}" type="pres">
      <dgm:prSet presAssocID="{3ACF19DE-0927-4AF4-BB67-4A8CA69301F6}" presName="childNode" presStyleLbl="revTx" presStyleIdx="0" presStyleCnt="2">
        <dgm:presLayoutVars>
          <dgm:bulletEnabled val="1"/>
        </dgm:presLayoutVars>
      </dgm:prSet>
      <dgm:spPr/>
    </dgm:pt>
    <dgm:pt modelId="{3A9B405D-7B20-4F3D-B419-62C7259D3CA2}" type="pres">
      <dgm:prSet presAssocID="{86AA5F69-3BB4-4B3D-A567-B3436BD197CA}" presName="Name25" presStyleLbl="parChTrans1D1" presStyleIdx="1" presStyleCnt="2"/>
      <dgm:spPr/>
    </dgm:pt>
    <dgm:pt modelId="{15C0B3B0-038A-42F1-9231-3D55148F9F14}" type="pres">
      <dgm:prSet presAssocID="{E2DCB074-5631-4B55-BFEB-DBA911FA9F5D}" presName="node" presStyleCnt="0"/>
      <dgm:spPr/>
    </dgm:pt>
    <dgm:pt modelId="{9545276D-DB7A-4442-B997-A0B15511E1A6}" type="pres">
      <dgm:prSet presAssocID="{E2DCB074-5631-4B55-BFEB-DBA911FA9F5D}" presName="parentNode" presStyleLbl="node1" presStyleIdx="2" presStyleCnt="3">
        <dgm:presLayoutVars>
          <dgm:chMax val="1"/>
          <dgm:bulletEnabled val="1"/>
        </dgm:presLayoutVars>
      </dgm:prSet>
      <dgm:spPr/>
    </dgm:pt>
    <dgm:pt modelId="{EAA7C4CC-95A2-41F8-86D4-7B01009F4B7B}" type="pres">
      <dgm:prSet presAssocID="{E2DCB074-5631-4B55-BFEB-DBA911FA9F5D}" presName="childNode" presStyleLbl="revTx" presStyleIdx="1" presStyleCnt="2">
        <dgm:presLayoutVars>
          <dgm:bulletEnabled val="1"/>
        </dgm:presLayoutVars>
      </dgm:prSet>
      <dgm:spPr/>
    </dgm:pt>
  </dgm:ptLst>
  <dgm:cxnLst>
    <dgm:cxn modelId="{FEB49C01-EF37-4E63-97E1-086EDB987747}" type="presOf" srcId="{E2DCB074-5631-4B55-BFEB-DBA911FA9F5D}" destId="{9545276D-DB7A-4442-B997-A0B15511E1A6}" srcOrd="0" destOrd="0" presId="urn:microsoft.com/office/officeart/2005/8/layout/radial2"/>
    <dgm:cxn modelId="{C32AFF01-2B59-4DD7-9E10-246D3A839B38}" type="presOf" srcId="{8D3720EC-0337-4DED-A296-20882DB6EF2B}" destId="{B327A977-EE34-4586-BDFF-BF05EF4CCA74}" srcOrd="0" destOrd="0" presId="urn:microsoft.com/office/officeart/2005/8/layout/radial2"/>
    <dgm:cxn modelId="{011A531C-86CE-40DD-A3AC-C61D86F9CFDC}" type="presOf" srcId="{86AA5F69-3BB4-4B3D-A567-B3436BD197CA}" destId="{3A9B405D-7B20-4F3D-B419-62C7259D3CA2}" srcOrd="0" destOrd="0" presId="urn:microsoft.com/office/officeart/2005/8/layout/radial2"/>
    <dgm:cxn modelId="{14E4B32A-C313-49DC-A756-44BAE283EE1D}" type="presOf" srcId="{3ACF19DE-0927-4AF4-BB67-4A8CA69301F6}" destId="{BA44FE29-41E0-4167-A247-872838A6FFA5}" srcOrd="0" destOrd="0" presId="urn:microsoft.com/office/officeart/2005/8/layout/radial2"/>
    <dgm:cxn modelId="{187B442B-B59A-4D5B-B7BF-1DB8F98D11A8}" srcId="{3ACF19DE-0927-4AF4-BB67-4A8CA69301F6}" destId="{D468B51A-6339-4D5A-B963-70E1AF699382}" srcOrd="0" destOrd="0" parTransId="{C494603E-806B-49B2-B214-AD1AD9DC4738}" sibTransId="{4CFF3D74-4378-4280-9E9A-A1235B5CFDE6}"/>
    <dgm:cxn modelId="{1EED123A-7249-48FF-B323-C2EB8F4D312A}" srcId="{8D3720EC-0337-4DED-A296-20882DB6EF2B}" destId="{E2DCB074-5631-4B55-BFEB-DBA911FA9F5D}" srcOrd="1" destOrd="0" parTransId="{86AA5F69-3BB4-4B3D-A567-B3436BD197CA}" sibTransId="{FAA74B25-75BC-4696-9370-77D6407AD93C}"/>
    <dgm:cxn modelId="{F8CDC664-43FE-4060-A159-D7687229510B}" srcId="{E2DCB074-5631-4B55-BFEB-DBA911FA9F5D}" destId="{581F4CC7-DC7C-4E68-B37E-437A71FAFBAB}" srcOrd="0" destOrd="0" parTransId="{F047A05E-E640-4605-8AA0-0A405C868538}" sibTransId="{0B661670-FE2E-49B0-97F0-C229D0F8A997}"/>
    <dgm:cxn modelId="{EBF59368-BFCF-4D17-AAFE-73C9D7D4182C}" type="presOf" srcId="{581F4CC7-DC7C-4E68-B37E-437A71FAFBAB}" destId="{EAA7C4CC-95A2-41F8-86D4-7B01009F4B7B}" srcOrd="0" destOrd="0" presId="urn:microsoft.com/office/officeart/2005/8/layout/radial2"/>
    <dgm:cxn modelId="{56AE86C9-7737-4A7F-97DB-C6B7181E1C0A}" type="presOf" srcId="{DF3DE4FC-3E9B-43DA-81B1-2F91C4164A64}" destId="{578FAD80-E4C6-4AE5-942C-C0AC14657A5B}" srcOrd="0" destOrd="0" presId="urn:microsoft.com/office/officeart/2005/8/layout/radial2"/>
    <dgm:cxn modelId="{7C47FDCC-AC52-47AC-B4CF-2D0EDB650BC4}" srcId="{8D3720EC-0337-4DED-A296-20882DB6EF2B}" destId="{3ACF19DE-0927-4AF4-BB67-4A8CA69301F6}" srcOrd="0" destOrd="0" parTransId="{DF3DE4FC-3E9B-43DA-81B1-2F91C4164A64}" sibTransId="{BB183B42-06FC-4A70-81B5-3C033DB01024}"/>
    <dgm:cxn modelId="{AC8B33DB-4000-4909-BA82-57DEBFF0B21F}" type="presOf" srcId="{D468B51A-6339-4D5A-B963-70E1AF699382}" destId="{295FA394-B144-4D5F-9E1D-DA373D8A31E7}" srcOrd="0" destOrd="0" presId="urn:microsoft.com/office/officeart/2005/8/layout/radial2"/>
    <dgm:cxn modelId="{38F4DA7B-4F4A-4C49-B5AA-1EFF49CA436B}" type="presParOf" srcId="{B327A977-EE34-4586-BDFF-BF05EF4CCA74}" destId="{EE539084-9F88-45E1-ABDB-89E403F6D58D}" srcOrd="0" destOrd="0" presId="urn:microsoft.com/office/officeart/2005/8/layout/radial2"/>
    <dgm:cxn modelId="{70CB965C-B74F-4C8D-9A74-8CEF8E881F5D}" type="presParOf" srcId="{EE539084-9F88-45E1-ABDB-89E403F6D58D}" destId="{C951AD6D-D448-423D-93AB-A4A372251497}" srcOrd="0" destOrd="0" presId="urn:microsoft.com/office/officeart/2005/8/layout/radial2"/>
    <dgm:cxn modelId="{D75F572C-AEAB-4182-9EAA-228A44E9388F}" type="presParOf" srcId="{C951AD6D-D448-423D-93AB-A4A372251497}" destId="{AC85F9C4-50EF-464F-B815-CACE6830C346}" srcOrd="0" destOrd="0" presId="urn:microsoft.com/office/officeart/2005/8/layout/radial2"/>
    <dgm:cxn modelId="{4C024D72-0B20-4F42-BE6F-096063A4875A}" type="presParOf" srcId="{C951AD6D-D448-423D-93AB-A4A372251497}" destId="{E6AF4D2D-13AA-4DCB-B05E-616224DD5BA3}" srcOrd="1" destOrd="0" presId="urn:microsoft.com/office/officeart/2005/8/layout/radial2"/>
    <dgm:cxn modelId="{B1F1C27D-16EA-4D0C-B3F8-89B78F73AF41}" type="presParOf" srcId="{EE539084-9F88-45E1-ABDB-89E403F6D58D}" destId="{578FAD80-E4C6-4AE5-942C-C0AC14657A5B}" srcOrd="1" destOrd="0" presId="urn:microsoft.com/office/officeart/2005/8/layout/radial2"/>
    <dgm:cxn modelId="{87647D44-441A-431A-8B78-170C0FE4F69B}" type="presParOf" srcId="{EE539084-9F88-45E1-ABDB-89E403F6D58D}" destId="{3466335D-0CAE-4513-A751-94C6D28BA939}" srcOrd="2" destOrd="0" presId="urn:microsoft.com/office/officeart/2005/8/layout/radial2"/>
    <dgm:cxn modelId="{8C0573E7-482D-4FE3-84B8-7FD37BF48997}" type="presParOf" srcId="{3466335D-0CAE-4513-A751-94C6D28BA939}" destId="{BA44FE29-41E0-4167-A247-872838A6FFA5}" srcOrd="0" destOrd="0" presId="urn:microsoft.com/office/officeart/2005/8/layout/radial2"/>
    <dgm:cxn modelId="{A0DEB61C-4BD7-4DC7-A912-C0AD3EBB7868}" type="presParOf" srcId="{3466335D-0CAE-4513-A751-94C6D28BA939}" destId="{295FA394-B144-4D5F-9E1D-DA373D8A31E7}" srcOrd="1" destOrd="0" presId="urn:microsoft.com/office/officeart/2005/8/layout/radial2"/>
    <dgm:cxn modelId="{77AA60D0-7E75-414A-BBF8-D238FB4A00F6}" type="presParOf" srcId="{EE539084-9F88-45E1-ABDB-89E403F6D58D}" destId="{3A9B405D-7B20-4F3D-B419-62C7259D3CA2}" srcOrd="3" destOrd="0" presId="urn:microsoft.com/office/officeart/2005/8/layout/radial2"/>
    <dgm:cxn modelId="{56BBB5AD-6302-4ABF-B6FD-78DFC5B167A8}" type="presParOf" srcId="{EE539084-9F88-45E1-ABDB-89E403F6D58D}" destId="{15C0B3B0-038A-42F1-9231-3D55148F9F14}" srcOrd="4" destOrd="0" presId="urn:microsoft.com/office/officeart/2005/8/layout/radial2"/>
    <dgm:cxn modelId="{22C48FCF-3062-4448-B206-A4A2DFF06700}" type="presParOf" srcId="{15C0B3B0-038A-42F1-9231-3D55148F9F14}" destId="{9545276D-DB7A-4442-B997-A0B15511E1A6}" srcOrd="0" destOrd="0" presId="urn:microsoft.com/office/officeart/2005/8/layout/radial2"/>
    <dgm:cxn modelId="{DA80D093-5D06-4B1C-9B62-513EE47C9974}" type="presParOf" srcId="{15C0B3B0-038A-42F1-9231-3D55148F9F14}" destId="{EAA7C4CC-95A2-41F8-86D4-7B01009F4B7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D3720EC-0337-4DED-A296-20882DB6EF2B}" type="doc">
      <dgm:prSet loTypeId="urn:microsoft.com/office/officeart/2005/8/layout/radial2" loCatId="relationship" qsTypeId="urn:microsoft.com/office/officeart/2005/8/quickstyle/simple1" qsCatId="simple" csTypeId="urn:microsoft.com/office/officeart/2005/8/colors/accent1_5" csCatId="accent1" phldr="1"/>
      <dgm:spPr/>
      <dgm:t>
        <a:bodyPr/>
        <a:lstStyle/>
        <a:p>
          <a:endParaRPr lang="ru-RU"/>
        </a:p>
      </dgm:t>
    </dgm:pt>
    <dgm:pt modelId="{3ACF19DE-0927-4AF4-BB67-4A8CA69301F6}">
      <dgm:prSet phldrT="[Текст]"/>
      <dgm:spPr>
        <a:solidFill>
          <a:srgbClr val="D3DADA">
            <a:alpha val="76667"/>
          </a:srgbClr>
        </a:solidFill>
      </dgm:spPr>
      <dgm:t>
        <a:bodyPr/>
        <a:lstStyle/>
        <a:p>
          <a:endParaRPr lang="ru-RU" dirty="0"/>
        </a:p>
      </dgm:t>
    </dgm:pt>
    <dgm:pt modelId="{DF3DE4FC-3E9B-43DA-81B1-2F91C4164A64}" type="parTrans" cxnId="{7C47FDCC-AC52-47AC-B4CF-2D0EDB650BC4}">
      <dgm:prSet/>
      <dgm:spPr/>
      <dgm:t>
        <a:bodyPr/>
        <a:lstStyle/>
        <a:p>
          <a:endParaRPr lang="ru-RU"/>
        </a:p>
      </dgm:t>
    </dgm:pt>
    <dgm:pt modelId="{BB183B42-06FC-4A70-81B5-3C033DB01024}" type="sibTrans" cxnId="{7C47FDCC-AC52-47AC-B4CF-2D0EDB650BC4}">
      <dgm:prSet/>
      <dgm:spPr/>
      <dgm:t>
        <a:bodyPr/>
        <a:lstStyle/>
        <a:p>
          <a:endParaRPr lang="ru-RU"/>
        </a:p>
      </dgm:t>
    </dgm:pt>
    <dgm:pt modelId="{D468B51A-6339-4D5A-B963-70E1AF699382}">
      <dgm:prSet phldrT="[Текст]"/>
      <dgm:spPr/>
      <dgm:t>
        <a:bodyPr/>
        <a:lstStyle/>
        <a:p>
          <a:endParaRPr lang="ru-RU" dirty="0"/>
        </a:p>
      </dgm:t>
    </dgm:pt>
    <dgm:pt modelId="{C494603E-806B-49B2-B214-AD1AD9DC4738}" type="parTrans" cxnId="{187B442B-B59A-4D5B-B7BF-1DB8F98D11A8}">
      <dgm:prSet/>
      <dgm:spPr/>
      <dgm:t>
        <a:bodyPr/>
        <a:lstStyle/>
        <a:p>
          <a:endParaRPr lang="ru-RU"/>
        </a:p>
      </dgm:t>
    </dgm:pt>
    <dgm:pt modelId="{4CFF3D74-4378-4280-9E9A-A1235B5CFDE6}" type="sibTrans" cxnId="{187B442B-B59A-4D5B-B7BF-1DB8F98D11A8}">
      <dgm:prSet/>
      <dgm:spPr/>
      <dgm:t>
        <a:bodyPr/>
        <a:lstStyle/>
        <a:p>
          <a:endParaRPr lang="ru-RU"/>
        </a:p>
      </dgm:t>
    </dgm:pt>
    <dgm:pt modelId="{E2DCB074-5631-4B55-BFEB-DBA911FA9F5D}">
      <dgm:prSet phldrT="[Текст]"/>
      <dgm:spPr>
        <a:solidFill>
          <a:srgbClr val="D3DADA">
            <a:alpha val="63333"/>
          </a:srgbClr>
        </a:solidFill>
      </dgm:spPr>
      <dgm:t>
        <a:bodyPr/>
        <a:lstStyle/>
        <a:p>
          <a:endParaRPr lang="ru-RU" dirty="0"/>
        </a:p>
      </dgm:t>
    </dgm:pt>
    <dgm:pt modelId="{86AA5F69-3BB4-4B3D-A567-B3436BD197CA}" type="parTrans" cxnId="{1EED123A-7249-48FF-B323-C2EB8F4D312A}">
      <dgm:prSet/>
      <dgm:spPr/>
      <dgm:t>
        <a:bodyPr/>
        <a:lstStyle/>
        <a:p>
          <a:endParaRPr lang="ru-RU"/>
        </a:p>
      </dgm:t>
    </dgm:pt>
    <dgm:pt modelId="{FAA74B25-75BC-4696-9370-77D6407AD93C}" type="sibTrans" cxnId="{1EED123A-7249-48FF-B323-C2EB8F4D312A}">
      <dgm:prSet/>
      <dgm:spPr/>
      <dgm:t>
        <a:bodyPr/>
        <a:lstStyle/>
        <a:p>
          <a:endParaRPr lang="ru-RU"/>
        </a:p>
      </dgm:t>
    </dgm:pt>
    <dgm:pt modelId="{581F4CC7-DC7C-4E68-B37E-437A71FAFBAB}">
      <dgm:prSet phldrT="[Текст]"/>
      <dgm:spPr/>
      <dgm:t>
        <a:bodyPr/>
        <a:lstStyle/>
        <a:p>
          <a:endParaRPr lang="ru-RU" dirty="0"/>
        </a:p>
      </dgm:t>
    </dgm:pt>
    <dgm:pt modelId="{F047A05E-E640-4605-8AA0-0A405C868538}" type="parTrans" cxnId="{F8CDC664-43FE-4060-A159-D7687229510B}">
      <dgm:prSet/>
      <dgm:spPr/>
      <dgm:t>
        <a:bodyPr/>
        <a:lstStyle/>
        <a:p>
          <a:endParaRPr lang="ru-RU"/>
        </a:p>
      </dgm:t>
    </dgm:pt>
    <dgm:pt modelId="{0B661670-FE2E-49B0-97F0-C229D0F8A997}" type="sibTrans" cxnId="{F8CDC664-43FE-4060-A159-D7687229510B}">
      <dgm:prSet/>
      <dgm:spPr/>
      <dgm:t>
        <a:bodyPr/>
        <a:lstStyle/>
        <a:p>
          <a:endParaRPr lang="ru-RU"/>
        </a:p>
      </dgm:t>
    </dgm:pt>
    <dgm:pt modelId="{348DAAE0-328C-4187-B008-ACDA657A6013}">
      <dgm:prSet/>
      <dgm:spPr>
        <a:solidFill>
          <a:srgbClr val="D3DADA">
            <a:alpha val="63333"/>
          </a:srgbClr>
        </a:solidFill>
      </dgm:spPr>
      <dgm:t>
        <a:bodyPr/>
        <a:lstStyle/>
        <a:p>
          <a:endParaRPr lang="ru-RU"/>
        </a:p>
      </dgm:t>
    </dgm:pt>
    <dgm:pt modelId="{D97B9B74-5D0F-4EF1-8AB9-5AD84519B857}" type="parTrans" cxnId="{D88E075D-61D2-4653-93AB-0A0F1F080BE9}">
      <dgm:prSet/>
      <dgm:spPr/>
      <dgm:t>
        <a:bodyPr/>
        <a:lstStyle/>
        <a:p>
          <a:endParaRPr lang="ru-RU"/>
        </a:p>
      </dgm:t>
    </dgm:pt>
    <dgm:pt modelId="{140A1D4C-1C6B-4601-B747-A5C5269D70B9}" type="sibTrans" cxnId="{D88E075D-61D2-4653-93AB-0A0F1F080BE9}">
      <dgm:prSet/>
      <dgm:spPr/>
      <dgm:t>
        <a:bodyPr/>
        <a:lstStyle/>
        <a:p>
          <a:endParaRPr lang="ru-RU"/>
        </a:p>
      </dgm:t>
    </dgm:pt>
    <dgm:pt modelId="{B327A977-EE34-4586-BDFF-BF05EF4CCA74}" type="pres">
      <dgm:prSet presAssocID="{8D3720EC-0337-4DED-A296-20882DB6EF2B}" presName="composite" presStyleCnt="0">
        <dgm:presLayoutVars>
          <dgm:chMax val="5"/>
          <dgm:dir/>
          <dgm:animLvl val="ctr"/>
          <dgm:resizeHandles val="exact"/>
        </dgm:presLayoutVars>
      </dgm:prSet>
      <dgm:spPr/>
    </dgm:pt>
    <dgm:pt modelId="{EE539084-9F88-45E1-ABDB-89E403F6D58D}" type="pres">
      <dgm:prSet presAssocID="{8D3720EC-0337-4DED-A296-20882DB6EF2B}" presName="cycle" presStyleCnt="0"/>
      <dgm:spPr/>
    </dgm:pt>
    <dgm:pt modelId="{C951AD6D-D448-423D-93AB-A4A372251497}" type="pres">
      <dgm:prSet presAssocID="{8D3720EC-0337-4DED-A296-20882DB6EF2B}" presName="centerShape" presStyleCnt="0"/>
      <dgm:spPr/>
    </dgm:pt>
    <dgm:pt modelId="{AC85F9C4-50EF-464F-B815-CACE6830C346}" type="pres">
      <dgm:prSet presAssocID="{8D3720EC-0337-4DED-A296-20882DB6EF2B}" presName="connSite" presStyleLbl="node1" presStyleIdx="0" presStyleCnt="4"/>
      <dgm:spPr/>
    </dgm:pt>
    <dgm:pt modelId="{E6AF4D2D-13AA-4DCB-B05E-616224DD5BA3}" type="pres">
      <dgm:prSet presAssocID="{8D3720EC-0337-4DED-A296-20882DB6EF2B}" presName="visible" presStyleLbl="node1" presStyleIdx="0" presStyleCnt="4" custScaleX="98973" custScaleY="89943" custLinFactNeighborX="16274" custLinFactNeighborY="1783"/>
      <dgm:spPr>
        <a:solidFill>
          <a:srgbClr val="D3DADA">
            <a:alpha val="90000"/>
          </a:srgbClr>
        </a:solidFill>
      </dgm:spPr>
    </dgm:pt>
    <dgm:pt modelId="{578FAD80-E4C6-4AE5-942C-C0AC14657A5B}" type="pres">
      <dgm:prSet presAssocID="{DF3DE4FC-3E9B-43DA-81B1-2F91C4164A64}" presName="Name25" presStyleLbl="parChTrans1D1" presStyleIdx="0" presStyleCnt="3"/>
      <dgm:spPr/>
    </dgm:pt>
    <dgm:pt modelId="{3466335D-0CAE-4513-A751-94C6D28BA939}" type="pres">
      <dgm:prSet presAssocID="{3ACF19DE-0927-4AF4-BB67-4A8CA69301F6}" presName="node" presStyleCnt="0"/>
      <dgm:spPr/>
    </dgm:pt>
    <dgm:pt modelId="{BA44FE29-41E0-4167-A247-872838A6FFA5}" type="pres">
      <dgm:prSet presAssocID="{3ACF19DE-0927-4AF4-BB67-4A8CA69301F6}" presName="parentNode" presStyleLbl="node1" presStyleIdx="1" presStyleCnt="4" custLinFactNeighborX="4903" custLinFactNeighborY="5772">
        <dgm:presLayoutVars>
          <dgm:chMax val="1"/>
          <dgm:bulletEnabled val="1"/>
        </dgm:presLayoutVars>
      </dgm:prSet>
      <dgm:spPr/>
    </dgm:pt>
    <dgm:pt modelId="{295FA394-B144-4D5F-9E1D-DA373D8A31E7}" type="pres">
      <dgm:prSet presAssocID="{3ACF19DE-0927-4AF4-BB67-4A8CA69301F6}" presName="childNode" presStyleLbl="revTx" presStyleIdx="0" presStyleCnt="2">
        <dgm:presLayoutVars>
          <dgm:bulletEnabled val="1"/>
        </dgm:presLayoutVars>
      </dgm:prSet>
      <dgm:spPr/>
    </dgm:pt>
    <dgm:pt modelId="{1E6B8CC1-634B-4950-84D3-88F8DAACD738}" type="pres">
      <dgm:prSet presAssocID="{D97B9B74-5D0F-4EF1-8AB9-5AD84519B857}" presName="Name25" presStyleLbl="parChTrans1D1" presStyleIdx="1" presStyleCnt="3"/>
      <dgm:spPr/>
    </dgm:pt>
    <dgm:pt modelId="{148B9392-F6AC-42C6-B364-56D01298629E}" type="pres">
      <dgm:prSet presAssocID="{348DAAE0-328C-4187-B008-ACDA657A6013}" presName="node" presStyleCnt="0"/>
      <dgm:spPr/>
    </dgm:pt>
    <dgm:pt modelId="{B5814936-7B79-49F0-8D01-B2D455FE6F51}" type="pres">
      <dgm:prSet presAssocID="{348DAAE0-328C-4187-B008-ACDA657A6013}" presName="parentNode" presStyleLbl="node1" presStyleIdx="2" presStyleCnt="4" custLinFactNeighborX="46845" custLinFactNeighborY="-22367">
        <dgm:presLayoutVars>
          <dgm:chMax val="1"/>
          <dgm:bulletEnabled val="1"/>
        </dgm:presLayoutVars>
      </dgm:prSet>
      <dgm:spPr/>
    </dgm:pt>
    <dgm:pt modelId="{E5D107DE-06B3-442B-AAB2-B3827DFEEF06}" type="pres">
      <dgm:prSet presAssocID="{348DAAE0-328C-4187-B008-ACDA657A6013}" presName="childNode" presStyleLbl="revTx" presStyleIdx="0" presStyleCnt="2">
        <dgm:presLayoutVars>
          <dgm:bulletEnabled val="1"/>
        </dgm:presLayoutVars>
      </dgm:prSet>
      <dgm:spPr/>
    </dgm:pt>
    <dgm:pt modelId="{3A9B405D-7B20-4F3D-B419-62C7259D3CA2}" type="pres">
      <dgm:prSet presAssocID="{86AA5F69-3BB4-4B3D-A567-B3436BD197CA}" presName="Name25" presStyleLbl="parChTrans1D1" presStyleIdx="2" presStyleCnt="3"/>
      <dgm:spPr/>
    </dgm:pt>
    <dgm:pt modelId="{15C0B3B0-038A-42F1-9231-3D55148F9F14}" type="pres">
      <dgm:prSet presAssocID="{E2DCB074-5631-4B55-BFEB-DBA911FA9F5D}" presName="node" presStyleCnt="0"/>
      <dgm:spPr/>
    </dgm:pt>
    <dgm:pt modelId="{9545276D-DB7A-4442-B997-A0B15511E1A6}" type="pres">
      <dgm:prSet presAssocID="{E2DCB074-5631-4B55-BFEB-DBA911FA9F5D}" presName="parentNode" presStyleLbl="node1" presStyleIdx="3" presStyleCnt="4" custLinFactNeighborX="15239" custLinFactNeighborY="-35296">
        <dgm:presLayoutVars>
          <dgm:chMax val="1"/>
          <dgm:bulletEnabled val="1"/>
        </dgm:presLayoutVars>
      </dgm:prSet>
      <dgm:spPr/>
    </dgm:pt>
    <dgm:pt modelId="{EAA7C4CC-95A2-41F8-86D4-7B01009F4B7B}" type="pres">
      <dgm:prSet presAssocID="{E2DCB074-5631-4B55-BFEB-DBA911FA9F5D}" presName="childNode" presStyleLbl="revTx" presStyleIdx="1" presStyleCnt="2">
        <dgm:presLayoutVars>
          <dgm:bulletEnabled val="1"/>
        </dgm:presLayoutVars>
      </dgm:prSet>
      <dgm:spPr/>
    </dgm:pt>
  </dgm:ptLst>
  <dgm:cxnLst>
    <dgm:cxn modelId="{FEB49C01-EF37-4E63-97E1-086EDB987747}" type="presOf" srcId="{E2DCB074-5631-4B55-BFEB-DBA911FA9F5D}" destId="{9545276D-DB7A-4442-B997-A0B15511E1A6}" srcOrd="0" destOrd="0" presId="urn:microsoft.com/office/officeart/2005/8/layout/radial2"/>
    <dgm:cxn modelId="{C32AFF01-2B59-4DD7-9E10-246D3A839B38}" type="presOf" srcId="{8D3720EC-0337-4DED-A296-20882DB6EF2B}" destId="{B327A977-EE34-4586-BDFF-BF05EF4CCA74}" srcOrd="0" destOrd="0" presId="urn:microsoft.com/office/officeart/2005/8/layout/radial2"/>
    <dgm:cxn modelId="{011A531C-86CE-40DD-A3AC-C61D86F9CFDC}" type="presOf" srcId="{86AA5F69-3BB4-4B3D-A567-B3436BD197CA}" destId="{3A9B405D-7B20-4F3D-B419-62C7259D3CA2}" srcOrd="0" destOrd="0" presId="urn:microsoft.com/office/officeart/2005/8/layout/radial2"/>
    <dgm:cxn modelId="{14E4B32A-C313-49DC-A756-44BAE283EE1D}" type="presOf" srcId="{3ACF19DE-0927-4AF4-BB67-4A8CA69301F6}" destId="{BA44FE29-41E0-4167-A247-872838A6FFA5}" srcOrd="0" destOrd="0" presId="urn:microsoft.com/office/officeart/2005/8/layout/radial2"/>
    <dgm:cxn modelId="{187B442B-B59A-4D5B-B7BF-1DB8F98D11A8}" srcId="{3ACF19DE-0927-4AF4-BB67-4A8CA69301F6}" destId="{D468B51A-6339-4D5A-B963-70E1AF699382}" srcOrd="0" destOrd="0" parTransId="{C494603E-806B-49B2-B214-AD1AD9DC4738}" sibTransId="{4CFF3D74-4378-4280-9E9A-A1235B5CFDE6}"/>
    <dgm:cxn modelId="{1EED123A-7249-48FF-B323-C2EB8F4D312A}" srcId="{8D3720EC-0337-4DED-A296-20882DB6EF2B}" destId="{E2DCB074-5631-4B55-BFEB-DBA911FA9F5D}" srcOrd="2" destOrd="0" parTransId="{86AA5F69-3BB4-4B3D-A567-B3436BD197CA}" sibTransId="{FAA74B25-75BC-4696-9370-77D6407AD93C}"/>
    <dgm:cxn modelId="{D88E075D-61D2-4653-93AB-0A0F1F080BE9}" srcId="{8D3720EC-0337-4DED-A296-20882DB6EF2B}" destId="{348DAAE0-328C-4187-B008-ACDA657A6013}" srcOrd="1" destOrd="0" parTransId="{D97B9B74-5D0F-4EF1-8AB9-5AD84519B857}" sibTransId="{140A1D4C-1C6B-4601-B747-A5C5269D70B9}"/>
    <dgm:cxn modelId="{F8CDC664-43FE-4060-A159-D7687229510B}" srcId="{E2DCB074-5631-4B55-BFEB-DBA911FA9F5D}" destId="{581F4CC7-DC7C-4E68-B37E-437A71FAFBAB}" srcOrd="0" destOrd="0" parTransId="{F047A05E-E640-4605-8AA0-0A405C868538}" sibTransId="{0B661670-FE2E-49B0-97F0-C229D0F8A997}"/>
    <dgm:cxn modelId="{163A4A68-67FD-4D1B-BC40-CD5A0F75946B}" type="presOf" srcId="{D97B9B74-5D0F-4EF1-8AB9-5AD84519B857}" destId="{1E6B8CC1-634B-4950-84D3-88F8DAACD738}" srcOrd="0" destOrd="0" presId="urn:microsoft.com/office/officeart/2005/8/layout/radial2"/>
    <dgm:cxn modelId="{EBF59368-BFCF-4D17-AAFE-73C9D7D4182C}" type="presOf" srcId="{581F4CC7-DC7C-4E68-B37E-437A71FAFBAB}" destId="{EAA7C4CC-95A2-41F8-86D4-7B01009F4B7B}" srcOrd="0" destOrd="0" presId="urn:microsoft.com/office/officeart/2005/8/layout/radial2"/>
    <dgm:cxn modelId="{47CDF4A6-D11D-4CFC-B81B-9FDF5E04C845}" type="presOf" srcId="{348DAAE0-328C-4187-B008-ACDA657A6013}" destId="{B5814936-7B79-49F0-8D01-B2D455FE6F51}" srcOrd="0" destOrd="0" presId="urn:microsoft.com/office/officeart/2005/8/layout/radial2"/>
    <dgm:cxn modelId="{56AE86C9-7737-4A7F-97DB-C6B7181E1C0A}" type="presOf" srcId="{DF3DE4FC-3E9B-43DA-81B1-2F91C4164A64}" destId="{578FAD80-E4C6-4AE5-942C-C0AC14657A5B}" srcOrd="0" destOrd="0" presId="urn:microsoft.com/office/officeart/2005/8/layout/radial2"/>
    <dgm:cxn modelId="{7C47FDCC-AC52-47AC-B4CF-2D0EDB650BC4}" srcId="{8D3720EC-0337-4DED-A296-20882DB6EF2B}" destId="{3ACF19DE-0927-4AF4-BB67-4A8CA69301F6}" srcOrd="0" destOrd="0" parTransId="{DF3DE4FC-3E9B-43DA-81B1-2F91C4164A64}" sibTransId="{BB183B42-06FC-4A70-81B5-3C033DB01024}"/>
    <dgm:cxn modelId="{AC8B33DB-4000-4909-BA82-57DEBFF0B21F}" type="presOf" srcId="{D468B51A-6339-4D5A-B963-70E1AF699382}" destId="{295FA394-B144-4D5F-9E1D-DA373D8A31E7}" srcOrd="0" destOrd="0" presId="urn:microsoft.com/office/officeart/2005/8/layout/radial2"/>
    <dgm:cxn modelId="{38F4DA7B-4F4A-4C49-B5AA-1EFF49CA436B}" type="presParOf" srcId="{B327A977-EE34-4586-BDFF-BF05EF4CCA74}" destId="{EE539084-9F88-45E1-ABDB-89E403F6D58D}" srcOrd="0" destOrd="0" presId="urn:microsoft.com/office/officeart/2005/8/layout/radial2"/>
    <dgm:cxn modelId="{70CB965C-B74F-4C8D-9A74-8CEF8E881F5D}" type="presParOf" srcId="{EE539084-9F88-45E1-ABDB-89E403F6D58D}" destId="{C951AD6D-D448-423D-93AB-A4A372251497}" srcOrd="0" destOrd="0" presId="urn:microsoft.com/office/officeart/2005/8/layout/radial2"/>
    <dgm:cxn modelId="{D75F572C-AEAB-4182-9EAA-228A44E9388F}" type="presParOf" srcId="{C951AD6D-D448-423D-93AB-A4A372251497}" destId="{AC85F9C4-50EF-464F-B815-CACE6830C346}" srcOrd="0" destOrd="0" presId="urn:microsoft.com/office/officeart/2005/8/layout/radial2"/>
    <dgm:cxn modelId="{4C024D72-0B20-4F42-BE6F-096063A4875A}" type="presParOf" srcId="{C951AD6D-D448-423D-93AB-A4A372251497}" destId="{E6AF4D2D-13AA-4DCB-B05E-616224DD5BA3}" srcOrd="1" destOrd="0" presId="urn:microsoft.com/office/officeart/2005/8/layout/radial2"/>
    <dgm:cxn modelId="{B1F1C27D-16EA-4D0C-B3F8-89B78F73AF41}" type="presParOf" srcId="{EE539084-9F88-45E1-ABDB-89E403F6D58D}" destId="{578FAD80-E4C6-4AE5-942C-C0AC14657A5B}" srcOrd="1" destOrd="0" presId="urn:microsoft.com/office/officeart/2005/8/layout/radial2"/>
    <dgm:cxn modelId="{87647D44-441A-431A-8B78-170C0FE4F69B}" type="presParOf" srcId="{EE539084-9F88-45E1-ABDB-89E403F6D58D}" destId="{3466335D-0CAE-4513-A751-94C6D28BA939}" srcOrd="2" destOrd="0" presId="urn:microsoft.com/office/officeart/2005/8/layout/radial2"/>
    <dgm:cxn modelId="{8C0573E7-482D-4FE3-84B8-7FD37BF48997}" type="presParOf" srcId="{3466335D-0CAE-4513-A751-94C6D28BA939}" destId="{BA44FE29-41E0-4167-A247-872838A6FFA5}" srcOrd="0" destOrd="0" presId="urn:microsoft.com/office/officeart/2005/8/layout/radial2"/>
    <dgm:cxn modelId="{A0DEB61C-4BD7-4DC7-A912-C0AD3EBB7868}" type="presParOf" srcId="{3466335D-0CAE-4513-A751-94C6D28BA939}" destId="{295FA394-B144-4D5F-9E1D-DA373D8A31E7}" srcOrd="1" destOrd="0" presId="urn:microsoft.com/office/officeart/2005/8/layout/radial2"/>
    <dgm:cxn modelId="{EBEB642F-4281-41B1-83AA-66F9ECB1F653}" type="presParOf" srcId="{EE539084-9F88-45E1-ABDB-89E403F6D58D}" destId="{1E6B8CC1-634B-4950-84D3-88F8DAACD738}" srcOrd="3" destOrd="0" presId="urn:microsoft.com/office/officeart/2005/8/layout/radial2"/>
    <dgm:cxn modelId="{15D51CD7-2637-46D3-B02E-E163C2395CC7}" type="presParOf" srcId="{EE539084-9F88-45E1-ABDB-89E403F6D58D}" destId="{148B9392-F6AC-42C6-B364-56D01298629E}" srcOrd="4" destOrd="0" presId="urn:microsoft.com/office/officeart/2005/8/layout/radial2"/>
    <dgm:cxn modelId="{CF091B27-C654-4C9B-B71C-713CD637EB1E}" type="presParOf" srcId="{148B9392-F6AC-42C6-B364-56D01298629E}" destId="{B5814936-7B79-49F0-8D01-B2D455FE6F51}" srcOrd="0" destOrd="0" presId="urn:microsoft.com/office/officeart/2005/8/layout/radial2"/>
    <dgm:cxn modelId="{0F25B822-28BE-4822-97E4-1250FB52070F}" type="presParOf" srcId="{148B9392-F6AC-42C6-B364-56D01298629E}" destId="{E5D107DE-06B3-442B-AAB2-B3827DFEEF06}" srcOrd="1" destOrd="0" presId="urn:microsoft.com/office/officeart/2005/8/layout/radial2"/>
    <dgm:cxn modelId="{77AA60D0-7E75-414A-BBF8-D238FB4A00F6}" type="presParOf" srcId="{EE539084-9F88-45E1-ABDB-89E403F6D58D}" destId="{3A9B405D-7B20-4F3D-B419-62C7259D3CA2}" srcOrd="5" destOrd="0" presId="urn:microsoft.com/office/officeart/2005/8/layout/radial2"/>
    <dgm:cxn modelId="{56BBB5AD-6302-4ABF-B6FD-78DFC5B167A8}" type="presParOf" srcId="{EE539084-9F88-45E1-ABDB-89E403F6D58D}" destId="{15C0B3B0-038A-42F1-9231-3D55148F9F14}" srcOrd="6" destOrd="0" presId="urn:microsoft.com/office/officeart/2005/8/layout/radial2"/>
    <dgm:cxn modelId="{22C48FCF-3062-4448-B206-A4A2DFF06700}" type="presParOf" srcId="{15C0B3B0-038A-42F1-9231-3D55148F9F14}" destId="{9545276D-DB7A-4442-B997-A0B15511E1A6}" srcOrd="0" destOrd="0" presId="urn:microsoft.com/office/officeart/2005/8/layout/radial2"/>
    <dgm:cxn modelId="{DA80D093-5D06-4B1C-9B62-513EE47C9974}" type="presParOf" srcId="{15C0B3B0-038A-42F1-9231-3D55148F9F14}" destId="{EAA7C4CC-95A2-41F8-86D4-7B01009F4B7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D3720EC-0337-4DED-A296-20882DB6EF2B}" type="doc">
      <dgm:prSet loTypeId="urn:microsoft.com/office/officeart/2005/8/layout/radial2" loCatId="relationship" qsTypeId="urn:microsoft.com/office/officeart/2005/8/quickstyle/simple1" qsCatId="simple" csTypeId="urn:microsoft.com/office/officeart/2005/8/colors/accent1_5" csCatId="accent1" phldr="1"/>
      <dgm:spPr/>
      <dgm:t>
        <a:bodyPr/>
        <a:lstStyle/>
        <a:p>
          <a:endParaRPr lang="ru-RU"/>
        </a:p>
      </dgm:t>
    </dgm:pt>
    <dgm:pt modelId="{3ACF19DE-0927-4AF4-BB67-4A8CA69301F6}">
      <dgm:prSet phldrT="[Текст]"/>
      <dgm:spPr>
        <a:solidFill>
          <a:srgbClr val="D3DADA">
            <a:alpha val="76667"/>
          </a:srgbClr>
        </a:solidFill>
      </dgm:spPr>
      <dgm:t>
        <a:bodyPr/>
        <a:lstStyle/>
        <a:p>
          <a:endParaRPr lang="ru-RU" dirty="0"/>
        </a:p>
      </dgm:t>
    </dgm:pt>
    <dgm:pt modelId="{DF3DE4FC-3E9B-43DA-81B1-2F91C4164A64}" type="parTrans" cxnId="{7C47FDCC-AC52-47AC-B4CF-2D0EDB650BC4}">
      <dgm:prSet/>
      <dgm:spPr/>
      <dgm:t>
        <a:bodyPr/>
        <a:lstStyle/>
        <a:p>
          <a:endParaRPr lang="ru-RU"/>
        </a:p>
      </dgm:t>
    </dgm:pt>
    <dgm:pt modelId="{BB183B42-06FC-4A70-81B5-3C033DB01024}" type="sibTrans" cxnId="{7C47FDCC-AC52-47AC-B4CF-2D0EDB650BC4}">
      <dgm:prSet/>
      <dgm:spPr/>
      <dgm:t>
        <a:bodyPr/>
        <a:lstStyle/>
        <a:p>
          <a:endParaRPr lang="ru-RU"/>
        </a:p>
      </dgm:t>
    </dgm:pt>
    <dgm:pt modelId="{D468B51A-6339-4D5A-B963-70E1AF699382}">
      <dgm:prSet phldrT="[Текст]"/>
      <dgm:spPr/>
      <dgm:t>
        <a:bodyPr/>
        <a:lstStyle/>
        <a:p>
          <a:endParaRPr lang="ru-RU" dirty="0"/>
        </a:p>
      </dgm:t>
    </dgm:pt>
    <dgm:pt modelId="{C494603E-806B-49B2-B214-AD1AD9DC4738}" type="parTrans" cxnId="{187B442B-B59A-4D5B-B7BF-1DB8F98D11A8}">
      <dgm:prSet/>
      <dgm:spPr/>
      <dgm:t>
        <a:bodyPr/>
        <a:lstStyle/>
        <a:p>
          <a:endParaRPr lang="ru-RU"/>
        </a:p>
      </dgm:t>
    </dgm:pt>
    <dgm:pt modelId="{4CFF3D74-4378-4280-9E9A-A1235B5CFDE6}" type="sibTrans" cxnId="{187B442B-B59A-4D5B-B7BF-1DB8F98D11A8}">
      <dgm:prSet/>
      <dgm:spPr/>
      <dgm:t>
        <a:bodyPr/>
        <a:lstStyle/>
        <a:p>
          <a:endParaRPr lang="ru-RU"/>
        </a:p>
      </dgm:t>
    </dgm:pt>
    <dgm:pt modelId="{E2DCB074-5631-4B55-BFEB-DBA911FA9F5D}">
      <dgm:prSet phldrT="[Текст]"/>
      <dgm:spPr>
        <a:solidFill>
          <a:srgbClr val="D3DADA">
            <a:alpha val="63333"/>
          </a:srgbClr>
        </a:solidFill>
      </dgm:spPr>
      <dgm:t>
        <a:bodyPr/>
        <a:lstStyle/>
        <a:p>
          <a:endParaRPr lang="ru-RU" dirty="0"/>
        </a:p>
      </dgm:t>
    </dgm:pt>
    <dgm:pt modelId="{86AA5F69-3BB4-4B3D-A567-B3436BD197CA}" type="parTrans" cxnId="{1EED123A-7249-48FF-B323-C2EB8F4D312A}">
      <dgm:prSet/>
      <dgm:spPr/>
      <dgm:t>
        <a:bodyPr/>
        <a:lstStyle/>
        <a:p>
          <a:endParaRPr lang="ru-RU"/>
        </a:p>
      </dgm:t>
    </dgm:pt>
    <dgm:pt modelId="{FAA74B25-75BC-4696-9370-77D6407AD93C}" type="sibTrans" cxnId="{1EED123A-7249-48FF-B323-C2EB8F4D312A}">
      <dgm:prSet/>
      <dgm:spPr/>
      <dgm:t>
        <a:bodyPr/>
        <a:lstStyle/>
        <a:p>
          <a:endParaRPr lang="ru-RU"/>
        </a:p>
      </dgm:t>
    </dgm:pt>
    <dgm:pt modelId="{581F4CC7-DC7C-4E68-B37E-437A71FAFBAB}">
      <dgm:prSet phldrT="[Текст]"/>
      <dgm:spPr/>
      <dgm:t>
        <a:bodyPr/>
        <a:lstStyle/>
        <a:p>
          <a:endParaRPr lang="ru-RU" dirty="0"/>
        </a:p>
      </dgm:t>
    </dgm:pt>
    <dgm:pt modelId="{F047A05E-E640-4605-8AA0-0A405C868538}" type="parTrans" cxnId="{F8CDC664-43FE-4060-A159-D7687229510B}">
      <dgm:prSet/>
      <dgm:spPr/>
      <dgm:t>
        <a:bodyPr/>
        <a:lstStyle/>
        <a:p>
          <a:endParaRPr lang="ru-RU"/>
        </a:p>
      </dgm:t>
    </dgm:pt>
    <dgm:pt modelId="{0B661670-FE2E-49B0-97F0-C229D0F8A997}" type="sibTrans" cxnId="{F8CDC664-43FE-4060-A159-D7687229510B}">
      <dgm:prSet/>
      <dgm:spPr/>
      <dgm:t>
        <a:bodyPr/>
        <a:lstStyle/>
        <a:p>
          <a:endParaRPr lang="ru-RU"/>
        </a:p>
      </dgm:t>
    </dgm:pt>
    <dgm:pt modelId="{5BFDE6D1-DCE5-4A3C-9B48-B9747CF6C09E}">
      <dgm:prSet/>
      <dgm:spPr>
        <a:solidFill>
          <a:srgbClr val="D3DADA">
            <a:alpha val="50000"/>
          </a:srgbClr>
        </a:solidFill>
      </dgm:spPr>
      <dgm:t>
        <a:bodyPr/>
        <a:lstStyle/>
        <a:p>
          <a:endParaRPr lang="ru-RU"/>
        </a:p>
      </dgm:t>
    </dgm:pt>
    <dgm:pt modelId="{61758DD2-2E0A-4A36-A9EF-18F71D9C5CAD}" type="parTrans" cxnId="{034D9A8F-FA55-4A86-BA6B-991D09A55A9D}">
      <dgm:prSet/>
      <dgm:spPr/>
      <dgm:t>
        <a:bodyPr/>
        <a:lstStyle/>
        <a:p>
          <a:endParaRPr lang="ru-RU"/>
        </a:p>
      </dgm:t>
    </dgm:pt>
    <dgm:pt modelId="{93E8D685-6B09-48EE-9E6D-9A87401650A7}" type="sibTrans" cxnId="{034D9A8F-FA55-4A86-BA6B-991D09A55A9D}">
      <dgm:prSet/>
      <dgm:spPr/>
      <dgm:t>
        <a:bodyPr/>
        <a:lstStyle/>
        <a:p>
          <a:endParaRPr lang="ru-RU"/>
        </a:p>
      </dgm:t>
    </dgm:pt>
    <dgm:pt modelId="{B327A977-EE34-4586-BDFF-BF05EF4CCA74}" type="pres">
      <dgm:prSet presAssocID="{8D3720EC-0337-4DED-A296-20882DB6EF2B}" presName="composite" presStyleCnt="0">
        <dgm:presLayoutVars>
          <dgm:chMax val="5"/>
          <dgm:dir/>
          <dgm:animLvl val="ctr"/>
          <dgm:resizeHandles val="exact"/>
        </dgm:presLayoutVars>
      </dgm:prSet>
      <dgm:spPr/>
    </dgm:pt>
    <dgm:pt modelId="{EE539084-9F88-45E1-ABDB-89E403F6D58D}" type="pres">
      <dgm:prSet presAssocID="{8D3720EC-0337-4DED-A296-20882DB6EF2B}" presName="cycle" presStyleCnt="0"/>
      <dgm:spPr/>
    </dgm:pt>
    <dgm:pt modelId="{C951AD6D-D448-423D-93AB-A4A372251497}" type="pres">
      <dgm:prSet presAssocID="{8D3720EC-0337-4DED-A296-20882DB6EF2B}" presName="centerShape" presStyleCnt="0"/>
      <dgm:spPr/>
    </dgm:pt>
    <dgm:pt modelId="{AC85F9C4-50EF-464F-B815-CACE6830C346}" type="pres">
      <dgm:prSet presAssocID="{8D3720EC-0337-4DED-A296-20882DB6EF2B}" presName="connSite" presStyleLbl="node1" presStyleIdx="0" presStyleCnt="4"/>
      <dgm:spPr/>
    </dgm:pt>
    <dgm:pt modelId="{E6AF4D2D-13AA-4DCB-B05E-616224DD5BA3}" type="pres">
      <dgm:prSet presAssocID="{8D3720EC-0337-4DED-A296-20882DB6EF2B}" presName="visible" presStyleLbl="node1" presStyleIdx="0" presStyleCnt="4" custScaleX="86023" custScaleY="86325" custLinFactNeighborX="1328" custLinFactNeighborY="-7255"/>
      <dgm:spPr>
        <a:solidFill>
          <a:srgbClr val="D3DADA">
            <a:alpha val="90000"/>
          </a:srgbClr>
        </a:solidFill>
      </dgm:spPr>
    </dgm:pt>
    <dgm:pt modelId="{578FAD80-E4C6-4AE5-942C-C0AC14657A5B}" type="pres">
      <dgm:prSet presAssocID="{DF3DE4FC-3E9B-43DA-81B1-2F91C4164A64}" presName="Name25" presStyleLbl="parChTrans1D1" presStyleIdx="0" presStyleCnt="3"/>
      <dgm:spPr/>
    </dgm:pt>
    <dgm:pt modelId="{3466335D-0CAE-4513-A751-94C6D28BA939}" type="pres">
      <dgm:prSet presAssocID="{3ACF19DE-0927-4AF4-BB67-4A8CA69301F6}" presName="node" presStyleCnt="0"/>
      <dgm:spPr/>
    </dgm:pt>
    <dgm:pt modelId="{BA44FE29-41E0-4167-A247-872838A6FFA5}" type="pres">
      <dgm:prSet presAssocID="{3ACF19DE-0927-4AF4-BB67-4A8CA69301F6}" presName="parentNode" presStyleLbl="node1" presStyleIdx="1" presStyleCnt="4">
        <dgm:presLayoutVars>
          <dgm:chMax val="1"/>
          <dgm:bulletEnabled val="1"/>
        </dgm:presLayoutVars>
      </dgm:prSet>
      <dgm:spPr/>
    </dgm:pt>
    <dgm:pt modelId="{295FA394-B144-4D5F-9E1D-DA373D8A31E7}" type="pres">
      <dgm:prSet presAssocID="{3ACF19DE-0927-4AF4-BB67-4A8CA69301F6}" presName="childNode" presStyleLbl="revTx" presStyleIdx="0" presStyleCnt="2">
        <dgm:presLayoutVars>
          <dgm:bulletEnabled val="1"/>
        </dgm:presLayoutVars>
      </dgm:prSet>
      <dgm:spPr/>
    </dgm:pt>
    <dgm:pt modelId="{3A9B405D-7B20-4F3D-B419-62C7259D3CA2}" type="pres">
      <dgm:prSet presAssocID="{86AA5F69-3BB4-4B3D-A567-B3436BD197CA}" presName="Name25" presStyleLbl="parChTrans1D1" presStyleIdx="1" presStyleCnt="3"/>
      <dgm:spPr/>
    </dgm:pt>
    <dgm:pt modelId="{15C0B3B0-038A-42F1-9231-3D55148F9F14}" type="pres">
      <dgm:prSet presAssocID="{E2DCB074-5631-4B55-BFEB-DBA911FA9F5D}" presName="node" presStyleCnt="0"/>
      <dgm:spPr/>
    </dgm:pt>
    <dgm:pt modelId="{9545276D-DB7A-4442-B997-A0B15511E1A6}" type="pres">
      <dgm:prSet presAssocID="{E2DCB074-5631-4B55-BFEB-DBA911FA9F5D}" presName="parentNode" presStyleLbl="node1" presStyleIdx="2" presStyleCnt="4" custLinFactNeighborX="-11060" custLinFactNeighborY="26639">
        <dgm:presLayoutVars>
          <dgm:chMax val="1"/>
          <dgm:bulletEnabled val="1"/>
        </dgm:presLayoutVars>
      </dgm:prSet>
      <dgm:spPr/>
    </dgm:pt>
    <dgm:pt modelId="{EAA7C4CC-95A2-41F8-86D4-7B01009F4B7B}" type="pres">
      <dgm:prSet presAssocID="{E2DCB074-5631-4B55-BFEB-DBA911FA9F5D}" presName="childNode" presStyleLbl="revTx" presStyleIdx="1" presStyleCnt="2">
        <dgm:presLayoutVars>
          <dgm:bulletEnabled val="1"/>
        </dgm:presLayoutVars>
      </dgm:prSet>
      <dgm:spPr/>
    </dgm:pt>
    <dgm:pt modelId="{AD53FC82-FB4C-4054-B28A-6C5AA4E56A5F}" type="pres">
      <dgm:prSet presAssocID="{61758DD2-2E0A-4A36-A9EF-18F71D9C5CAD}" presName="Name25" presStyleLbl="parChTrans1D1" presStyleIdx="2" presStyleCnt="3"/>
      <dgm:spPr/>
    </dgm:pt>
    <dgm:pt modelId="{F16660E3-E688-4179-A23E-ADAC8EE384B1}" type="pres">
      <dgm:prSet presAssocID="{5BFDE6D1-DCE5-4A3C-9B48-B9747CF6C09E}" presName="node" presStyleCnt="0"/>
      <dgm:spPr/>
    </dgm:pt>
    <dgm:pt modelId="{F2E6C11A-533A-4CA8-94DB-06A1083C18DF}" type="pres">
      <dgm:prSet presAssocID="{5BFDE6D1-DCE5-4A3C-9B48-B9747CF6C09E}" presName="parentNode" presStyleLbl="node1" presStyleIdx="3" presStyleCnt="4" custLinFactX="-35900" custLinFactNeighborX="-100000" custLinFactNeighborY="104">
        <dgm:presLayoutVars>
          <dgm:chMax val="1"/>
          <dgm:bulletEnabled val="1"/>
        </dgm:presLayoutVars>
      </dgm:prSet>
      <dgm:spPr/>
    </dgm:pt>
    <dgm:pt modelId="{0C7CD6BF-1411-476E-8C11-6BFB54C18E0E}" type="pres">
      <dgm:prSet presAssocID="{5BFDE6D1-DCE5-4A3C-9B48-B9747CF6C09E}" presName="childNode" presStyleLbl="revTx" presStyleIdx="1" presStyleCnt="2">
        <dgm:presLayoutVars>
          <dgm:bulletEnabled val="1"/>
        </dgm:presLayoutVars>
      </dgm:prSet>
      <dgm:spPr/>
    </dgm:pt>
  </dgm:ptLst>
  <dgm:cxnLst>
    <dgm:cxn modelId="{FEB49C01-EF37-4E63-97E1-086EDB987747}" type="presOf" srcId="{E2DCB074-5631-4B55-BFEB-DBA911FA9F5D}" destId="{9545276D-DB7A-4442-B997-A0B15511E1A6}" srcOrd="0" destOrd="0" presId="urn:microsoft.com/office/officeart/2005/8/layout/radial2"/>
    <dgm:cxn modelId="{C32AFF01-2B59-4DD7-9E10-246D3A839B38}" type="presOf" srcId="{8D3720EC-0337-4DED-A296-20882DB6EF2B}" destId="{B327A977-EE34-4586-BDFF-BF05EF4CCA74}" srcOrd="0" destOrd="0" presId="urn:microsoft.com/office/officeart/2005/8/layout/radial2"/>
    <dgm:cxn modelId="{011A531C-86CE-40DD-A3AC-C61D86F9CFDC}" type="presOf" srcId="{86AA5F69-3BB4-4B3D-A567-B3436BD197CA}" destId="{3A9B405D-7B20-4F3D-B419-62C7259D3CA2}" srcOrd="0" destOrd="0" presId="urn:microsoft.com/office/officeart/2005/8/layout/radial2"/>
    <dgm:cxn modelId="{14E4B32A-C313-49DC-A756-44BAE283EE1D}" type="presOf" srcId="{3ACF19DE-0927-4AF4-BB67-4A8CA69301F6}" destId="{BA44FE29-41E0-4167-A247-872838A6FFA5}" srcOrd="0" destOrd="0" presId="urn:microsoft.com/office/officeart/2005/8/layout/radial2"/>
    <dgm:cxn modelId="{187B442B-B59A-4D5B-B7BF-1DB8F98D11A8}" srcId="{3ACF19DE-0927-4AF4-BB67-4A8CA69301F6}" destId="{D468B51A-6339-4D5A-B963-70E1AF699382}" srcOrd="0" destOrd="0" parTransId="{C494603E-806B-49B2-B214-AD1AD9DC4738}" sibTransId="{4CFF3D74-4378-4280-9E9A-A1235B5CFDE6}"/>
    <dgm:cxn modelId="{1EED123A-7249-48FF-B323-C2EB8F4D312A}" srcId="{8D3720EC-0337-4DED-A296-20882DB6EF2B}" destId="{E2DCB074-5631-4B55-BFEB-DBA911FA9F5D}" srcOrd="1" destOrd="0" parTransId="{86AA5F69-3BB4-4B3D-A567-B3436BD197CA}" sibTransId="{FAA74B25-75BC-4696-9370-77D6407AD93C}"/>
    <dgm:cxn modelId="{1013383F-108C-41CC-A188-485246646B2E}" type="presOf" srcId="{61758DD2-2E0A-4A36-A9EF-18F71D9C5CAD}" destId="{AD53FC82-FB4C-4054-B28A-6C5AA4E56A5F}" srcOrd="0" destOrd="0" presId="urn:microsoft.com/office/officeart/2005/8/layout/radial2"/>
    <dgm:cxn modelId="{F8CDC664-43FE-4060-A159-D7687229510B}" srcId="{E2DCB074-5631-4B55-BFEB-DBA911FA9F5D}" destId="{581F4CC7-DC7C-4E68-B37E-437A71FAFBAB}" srcOrd="0" destOrd="0" parTransId="{F047A05E-E640-4605-8AA0-0A405C868538}" sibTransId="{0B661670-FE2E-49B0-97F0-C229D0F8A997}"/>
    <dgm:cxn modelId="{EBF59368-BFCF-4D17-AAFE-73C9D7D4182C}" type="presOf" srcId="{581F4CC7-DC7C-4E68-B37E-437A71FAFBAB}" destId="{EAA7C4CC-95A2-41F8-86D4-7B01009F4B7B}" srcOrd="0" destOrd="0" presId="urn:microsoft.com/office/officeart/2005/8/layout/radial2"/>
    <dgm:cxn modelId="{4FB4614D-D299-4313-A0D1-56AAA526B727}" type="presOf" srcId="{5BFDE6D1-DCE5-4A3C-9B48-B9747CF6C09E}" destId="{F2E6C11A-533A-4CA8-94DB-06A1083C18DF}" srcOrd="0" destOrd="0" presId="urn:microsoft.com/office/officeart/2005/8/layout/radial2"/>
    <dgm:cxn modelId="{034D9A8F-FA55-4A86-BA6B-991D09A55A9D}" srcId="{8D3720EC-0337-4DED-A296-20882DB6EF2B}" destId="{5BFDE6D1-DCE5-4A3C-9B48-B9747CF6C09E}" srcOrd="2" destOrd="0" parTransId="{61758DD2-2E0A-4A36-A9EF-18F71D9C5CAD}" sibTransId="{93E8D685-6B09-48EE-9E6D-9A87401650A7}"/>
    <dgm:cxn modelId="{56AE86C9-7737-4A7F-97DB-C6B7181E1C0A}" type="presOf" srcId="{DF3DE4FC-3E9B-43DA-81B1-2F91C4164A64}" destId="{578FAD80-E4C6-4AE5-942C-C0AC14657A5B}" srcOrd="0" destOrd="0" presId="urn:microsoft.com/office/officeart/2005/8/layout/radial2"/>
    <dgm:cxn modelId="{7C47FDCC-AC52-47AC-B4CF-2D0EDB650BC4}" srcId="{8D3720EC-0337-4DED-A296-20882DB6EF2B}" destId="{3ACF19DE-0927-4AF4-BB67-4A8CA69301F6}" srcOrd="0" destOrd="0" parTransId="{DF3DE4FC-3E9B-43DA-81B1-2F91C4164A64}" sibTransId="{BB183B42-06FC-4A70-81B5-3C033DB01024}"/>
    <dgm:cxn modelId="{AC8B33DB-4000-4909-BA82-57DEBFF0B21F}" type="presOf" srcId="{D468B51A-6339-4D5A-B963-70E1AF699382}" destId="{295FA394-B144-4D5F-9E1D-DA373D8A31E7}" srcOrd="0" destOrd="0" presId="urn:microsoft.com/office/officeart/2005/8/layout/radial2"/>
    <dgm:cxn modelId="{38F4DA7B-4F4A-4C49-B5AA-1EFF49CA436B}" type="presParOf" srcId="{B327A977-EE34-4586-BDFF-BF05EF4CCA74}" destId="{EE539084-9F88-45E1-ABDB-89E403F6D58D}" srcOrd="0" destOrd="0" presId="urn:microsoft.com/office/officeart/2005/8/layout/radial2"/>
    <dgm:cxn modelId="{70CB965C-B74F-4C8D-9A74-8CEF8E881F5D}" type="presParOf" srcId="{EE539084-9F88-45E1-ABDB-89E403F6D58D}" destId="{C951AD6D-D448-423D-93AB-A4A372251497}" srcOrd="0" destOrd="0" presId="urn:microsoft.com/office/officeart/2005/8/layout/radial2"/>
    <dgm:cxn modelId="{D75F572C-AEAB-4182-9EAA-228A44E9388F}" type="presParOf" srcId="{C951AD6D-D448-423D-93AB-A4A372251497}" destId="{AC85F9C4-50EF-464F-B815-CACE6830C346}" srcOrd="0" destOrd="0" presId="urn:microsoft.com/office/officeart/2005/8/layout/radial2"/>
    <dgm:cxn modelId="{4C024D72-0B20-4F42-BE6F-096063A4875A}" type="presParOf" srcId="{C951AD6D-D448-423D-93AB-A4A372251497}" destId="{E6AF4D2D-13AA-4DCB-B05E-616224DD5BA3}" srcOrd="1" destOrd="0" presId="urn:microsoft.com/office/officeart/2005/8/layout/radial2"/>
    <dgm:cxn modelId="{B1F1C27D-16EA-4D0C-B3F8-89B78F73AF41}" type="presParOf" srcId="{EE539084-9F88-45E1-ABDB-89E403F6D58D}" destId="{578FAD80-E4C6-4AE5-942C-C0AC14657A5B}" srcOrd="1" destOrd="0" presId="urn:microsoft.com/office/officeart/2005/8/layout/radial2"/>
    <dgm:cxn modelId="{87647D44-441A-431A-8B78-170C0FE4F69B}" type="presParOf" srcId="{EE539084-9F88-45E1-ABDB-89E403F6D58D}" destId="{3466335D-0CAE-4513-A751-94C6D28BA939}" srcOrd="2" destOrd="0" presId="urn:microsoft.com/office/officeart/2005/8/layout/radial2"/>
    <dgm:cxn modelId="{8C0573E7-482D-4FE3-84B8-7FD37BF48997}" type="presParOf" srcId="{3466335D-0CAE-4513-A751-94C6D28BA939}" destId="{BA44FE29-41E0-4167-A247-872838A6FFA5}" srcOrd="0" destOrd="0" presId="urn:microsoft.com/office/officeart/2005/8/layout/radial2"/>
    <dgm:cxn modelId="{A0DEB61C-4BD7-4DC7-A912-C0AD3EBB7868}" type="presParOf" srcId="{3466335D-0CAE-4513-A751-94C6D28BA939}" destId="{295FA394-B144-4D5F-9E1D-DA373D8A31E7}" srcOrd="1" destOrd="0" presId="urn:microsoft.com/office/officeart/2005/8/layout/radial2"/>
    <dgm:cxn modelId="{77AA60D0-7E75-414A-BBF8-D238FB4A00F6}" type="presParOf" srcId="{EE539084-9F88-45E1-ABDB-89E403F6D58D}" destId="{3A9B405D-7B20-4F3D-B419-62C7259D3CA2}" srcOrd="3" destOrd="0" presId="urn:microsoft.com/office/officeart/2005/8/layout/radial2"/>
    <dgm:cxn modelId="{56BBB5AD-6302-4ABF-B6FD-78DFC5B167A8}" type="presParOf" srcId="{EE539084-9F88-45E1-ABDB-89E403F6D58D}" destId="{15C0B3B0-038A-42F1-9231-3D55148F9F14}" srcOrd="4" destOrd="0" presId="urn:microsoft.com/office/officeart/2005/8/layout/radial2"/>
    <dgm:cxn modelId="{22C48FCF-3062-4448-B206-A4A2DFF06700}" type="presParOf" srcId="{15C0B3B0-038A-42F1-9231-3D55148F9F14}" destId="{9545276D-DB7A-4442-B997-A0B15511E1A6}" srcOrd="0" destOrd="0" presId="urn:microsoft.com/office/officeart/2005/8/layout/radial2"/>
    <dgm:cxn modelId="{DA80D093-5D06-4B1C-9B62-513EE47C9974}" type="presParOf" srcId="{15C0B3B0-038A-42F1-9231-3D55148F9F14}" destId="{EAA7C4CC-95A2-41F8-86D4-7B01009F4B7B}" srcOrd="1" destOrd="0" presId="urn:microsoft.com/office/officeart/2005/8/layout/radial2"/>
    <dgm:cxn modelId="{8B35FFCD-39AC-4740-A4AC-087D19F6BE79}" type="presParOf" srcId="{EE539084-9F88-45E1-ABDB-89E403F6D58D}" destId="{AD53FC82-FB4C-4054-B28A-6C5AA4E56A5F}" srcOrd="5" destOrd="0" presId="urn:microsoft.com/office/officeart/2005/8/layout/radial2"/>
    <dgm:cxn modelId="{F5731685-B481-4A69-AC04-B0F05347FD3D}" type="presParOf" srcId="{EE539084-9F88-45E1-ABDB-89E403F6D58D}" destId="{F16660E3-E688-4179-A23E-ADAC8EE384B1}" srcOrd="6" destOrd="0" presId="urn:microsoft.com/office/officeart/2005/8/layout/radial2"/>
    <dgm:cxn modelId="{4BB798D0-9506-424A-989C-951EC9B0F125}" type="presParOf" srcId="{F16660E3-E688-4179-A23E-ADAC8EE384B1}" destId="{F2E6C11A-533A-4CA8-94DB-06A1083C18DF}" srcOrd="0" destOrd="0" presId="urn:microsoft.com/office/officeart/2005/8/layout/radial2"/>
    <dgm:cxn modelId="{2FA15EEB-DC11-4A1B-AA93-BAA83649664C}" type="presParOf" srcId="{F16660E3-E688-4179-A23E-ADAC8EE384B1}" destId="{0C7CD6BF-1411-476E-8C11-6BFB54C18E0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6EE84E-8740-2340-B3B2-75BA21FA40A5}"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ru-RU"/>
        </a:p>
      </dgm:t>
    </dgm:pt>
    <dgm:pt modelId="{B79211B9-B504-3644-8C82-26DBF55E4421}">
      <dgm:prSet/>
      <dgm:spPr/>
      <dgm:t>
        <a:bodyPr/>
        <a:lstStyle/>
        <a:p>
          <a:r>
            <a:rPr lang="ru-RU" b="1" dirty="0"/>
            <a:t>Цель </a:t>
          </a:r>
          <a:r>
            <a:rPr lang="ru-RU" dirty="0"/>
            <a:t>- выявление месторасположений, пригодных для рассматриваемого промышленного проекта</a:t>
          </a:r>
        </a:p>
      </dgm:t>
    </dgm:pt>
    <dgm:pt modelId="{7A847C02-34E5-FE4B-8C9D-BDDF3EA0827D}" type="parTrans" cxnId="{256B8B39-0F93-1B4C-ABCD-AA33869117F8}">
      <dgm:prSet/>
      <dgm:spPr/>
      <dgm:t>
        <a:bodyPr/>
        <a:lstStyle/>
        <a:p>
          <a:endParaRPr lang="ru-RU"/>
        </a:p>
      </dgm:t>
    </dgm:pt>
    <dgm:pt modelId="{3E1A17EA-1C83-C84D-BFE9-AC210F29DB3A}" type="sibTrans" cxnId="{256B8B39-0F93-1B4C-ABCD-AA33869117F8}">
      <dgm:prSet/>
      <dgm:spPr/>
      <dgm:t>
        <a:bodyPr/>
        <a:lstStyle/>
        <a:p>
          <a:endParaRPr lang="ru-RU"/>
        </a:p>
      </dgm:t>
    </dgm:pt>
    <dgm:pt modelId="{3B01A1D9-966B-3B46-9EBF-316EC2CE1E0F}">
      <dgm:prSet/>
      <dgm:spPr/>
      <dgm:t>
        <a:bodyPr/>
        <a:lstStyle/>
        <a:p>
          <a:r>
            <a:rPr lang="ru-RU" b="1" dirty="0"/>
            <a:t>Стратегическая ориентация </a:t>
          </a:r>
          <a:r>
            <a:rPr lang="ru-RU" dirty="0"/>
            <a:t>при выборе подходящего месторасположения требует оценки:</a:t>
          </a:r>
        </a:p>
      </dgm:t>
    </dgm:pt>
    <dgm:pt modelId="{F817E129-8B43-594A-838B-5203DE90DC7C}" type="parTrans" cxnId="{ED7F91F5-C693-214A-BB16-CC7B25130A19}">
      <dgm:prSet/>
      <dgm:spPr/>
      <dgm:t>
        <a:bodyPr/>
        <a:lstStyle/>
        <a:p>
          <a:endParaRPr lang="ru-RU"/>
        </a:p>
      </dgm:t>
    </dgm:pt>
    <dgm:pt modelId="{820CA4AE-A811-8B4E-A677-D9CB182D5841}" type="sibTrans" cxnId="{ED7F91F5-C693-214A-BB16-CC7B25130A19}">
      <dgm:prSet/>
      <dgm:spPr/>
      <dgm:t>
        <a:bodyPr/>
        <a:lstStyle/>
        <a:p>
          <a:endParaRPr lang="ru-RU"/>
        </a:p>
      </dgm:t>
    </dgm:pt>
    <dgm:pt modelId="{A428C512-3257-1743-9860-706B11D682CF}">
      <dgm:prSet/>
      <dgm:spPr/>
      <dgm:t>
        <a:bodyPr/>
        <a:lstStyle/>
        <a:p>
          <a:r>
            <a:rPr lang="ru-RU"/>
            <a:t>факторов рынка и маркетинга</a:t>
          </a:r>
        </a:p>
      </dgm:t>
    </dgm:pt>
    <dgm:pt modelId="{54A63EF4-6A24-AC45-B640-B4349751C5F4}" type="parTrans" cxnId="{E4F2A8FC-90E1-2546-911A-C93BF5EE4FC9}">
      <dgm:prSet/>
      <dgm:spPr/>
      <dgm:t>
        <a:bodyPr/>
        <a:lstStyle/>
        <a:p>
          <a:endParaRPr lang="ru-RU"/>
        </a:p>
      </dgm:t>
    </dgm:pt>
    <dgm:pt modelId="{0CABDDC5-BDF1-EF44-97AC-A00711A96710}" type="sibTrans" cxnId="{E4F2A8FC-90E1-2546-911A-C93BF5EE4FC9}">
      <dgm:prSet/>
      <dgm:spPr/>
      <dgm:t>
        <a:bodyPr/>
        <a:lstStyle/>
        <a:p>
          <a:endParaRPr lang="ru-RU"/>
        </a:p>
      </dgm:t>
    </dgm:pt>
    <dgm:pt modelId="{94CD39A6-18E7-9B47-A5C6-9220B7707573}">
      <dgm:prSet/>
      <dgm:spPr/>
      <dgm:t>
        <a:bodyPr/>
        <a:lstStyle/>
        <a:p>
          <a:r>
            <a:rPr lang="ru-RU"/>
            <a:t>ресурсов (таких как сырье, основные и вспомогательные производственные материалы)</a:t>
          </a:r>
        </a:p>
      </dgm:t>
    </dgm:pt>
    <dgm:pt modelId="{01873C88-0723-FE43-840B-9138732D2EA2}" type="parTrans" cxnId="{C1343D31-D09B-2146-842D-EB82ADB0E4E8}">
      <dgm:prSet/>
      <dgm:spPr/>
      <dgm:t>
        <a:bodyPr/>
        <a:lstStyle/>
        <a:p>
          <a:endParaRPr lang="ru-RU"/>
        </a:p>
      </dgm:t>
    </dgm:pt>
    <dgm:pt modelId="{4730EEF2-3F2E-514A-9C75-D94D6239E700}" type="sibTrans" cxnId="{C1343D31-D09B-2146-842D-EB82ADB0E4E8}">
      <dgm:prSet/>
      <dgm:spPr/>
      <dgm:t>
        <a:bodyPr/>
        <a:lstStyle/>
        <a:p>
          <a:endParaRPr lang="ru-RU"/>
        </a:p>
      </dgm:t>
    </dgm:pt>
    <dgm:pt modelId="{BBE69203-546B-3E40-B8AB-9186B138F138}">
      <dgm:prSet/>
      <dgm:spPr/>
      <dgm:t>
        <a:bodyPr/>
        <a:lstStyle/>
        <a:p>
          <a:r>
            <a:rPr lang="ru-RU"/>
            <a:t>технических требований, типа отрасли, технологии, характеристик изделий или продукции, размеров предприятия,</a:t>
          </a:r>
        </a:p>
      </dgm:t>
    </dgm:pt>
    <dgm:pt modelId="{07BA3EFA-DA4A-A245-A87A-04055F852CD8}" type="parTrans" cxnId="{93634845-8F04-6C4D-A0B7-CCF0A841B9A7}">
      <dgm:prSet/>
      <dgm:spPr/>
      <dgm:t>
        <a:bodyPr/>
        <a:lstStyle/>
        <a:p>
          <a:endParaRPr lang="ru-RU"/>
        </a:p>
      </dgm:t>
    </dgm:pt>
    <dgm:pt modelId="{3DDF35A3-ED90-2E4B-B55F-A3DC4D67EBB8}" type="sibTrans" cxnId="{93634845-8F04-6C4D-A0B7-CCF0A841B9A7}">
      <dgm:prSet/>
      <dgm:spPr/>
      <dgm:t>
        <a:bodyPr/>
        <a:lstStyle/>
        <a:p>
          <a:endParaRPr lang="ru-RU"/>
        </a:p>
      </dgm:t>
    </dgm:pt>
    <dgm:pt modelId="{C0F86F0F-1B41-DB40-A397-9057029A5279}">
      <dgm:prSet/>
      <dgm:spPr/>
      <dgm:t>
        <a:bodyPr/>
        <a:lstStyle/>
        <a:p>
          <a:r>
            <a:rPr lang="ru-RU"/>
            <a:t>организационных требований и структуры управления. </a:t>
          </a:r>
        </a:p>
      </dgm:t>
    </dgm:pt>
    <dgm:pt modelId="{B255848F-8DEE-4744-9E46-9DD50A0AC0C4}" type="parTrans" cxnId="{228666B6-7E2B-E34F-BA85-AC1A5FEC301C}">
      <dgm:prSet/>
      <dgm:spPr/>
      <dgm:t>
        <a:bodyPr/>
        <a:lstStyle/>
        <a:p>
          <a:endParaRPr lang="ru-RU"/>
        </a:p>
      </dgm:t>
    </dgm:pt>
    <dgm:pt modelId="{9FD2C719-64B5-494F-9DDE-22E27E496E5E}" type="sibTrans" cxnId="{228666B6-7E2B-E34F-BA85-AC1A5FEC301C}">
      <dgm:prSet/>
      <dgm:spPr/>
      <dgm:t>
        <a:bodyPr/>
        <a:lstStyle/>
        <a:p>
          <a:endParaRPr lang="ru-RU"/>
        </a:p>
      </dgm:t>
    </dgm:pt>
    <dgm:pt modelId="{D988B7D6-68B7-604B-B641-F7D932FE5252}" type="pres">
      <dgm:prSet presAssocID="{886EE84E-8740-2340-B3B2-75BA21FA40A5}" presName="linear" presStyleCnt="0">
        <dgm:presLayoutVars>
          <dgm:animLvl val="lvl"/>
          <dgm:resizeHandles val="exact"/>
        </dgm:presLayoutVars>
      </dgm:prSet>
      <dgm:spPr/>
    </dgm:pt>
    <dgm:pt modelId="{44AA19B6-B6A1-914D-A08B-C2B93D7B6428}" type="pres">
      <dgm:prSet presAssocID="{B79211B9-B504-3644-8C82-26DBF55E4421}" presName="parentText" presStyleLbl="node1" presStyleIdx="0" presStyleCnt="6">
        <dgm:presLayoutVars>
          <dgm:chMax val="0"/>
          <dgm:bulletEnabled val="1"/>
        </dgm:presLayoutVars>
      </dgm:prSet>
      <dgm:spPr/>
    </dgm:pt>
    <dgm:pt modelId="{68B8607B-A807-F64E-9E9C-06BDFF942C93}" type="pres">
      <dgm:prSet presAssocID="{3E1A17EA-1C83-C84D-BFE9-AC210F29DB3A}" presName="spacer" presStyleCnt="0"/>
      <dgm:spPr/>
    </dgm:pt>
    <dgm:pt modelId="{228C0DA5-63FF-1E43-83C0-AF0A2F1E2877}" type="pres">
      <dgm:prSet presAssocID="{3B01A1D9-966B-3B46-9EBF-316EC2CE1E0F}" presName="parentText" presStyleLbl="node1" presStyleIdx="1" presStyleCnt="6">
        <dgm:presLayoutVars>
          <dgm:chMax val="0"/>
          <dgm:bulletEnabled val="1"/>
        </dgm:presLayoutVars>
      </dgm:prSet>
      <dgm:spPr/>
    </dgm:pt>
    <dgm:pt modelId="{41C463D1-45EC-FF4E-BE3C-39C235221176}" type="pres">
      <dgm:prSet presAssocID="{820CA4AE-A811-8B4E-A677-D9CB182D5841}" presName="spacer" presStyleCnt="0"/>
      <dgm:spPr/>
    </dgm:pt>
    <dgm:pt modelId="{491DF04C-586D-0541-A0E0-3C9EC4011773}" type="pres">
      <dgm:prSet presAssocID="{A428C512-3257-1743-9860-706B11D682CF}" presName="parentText" presStyleLbl="node1" presStyleIdx="2" presStyleCnt="6">
        <dgm:presLayoutVars>
          <dgm:chMax val="0"/>
          <dgm:bulletEnabled val="1"/>
        </dgm:presLayoutVars>
      </dgm:prSet>
      <dgm:spPr/>
    </dgm:pt>
    <dgm:pt modelId="{6C7E8120-A1D8-9D4E-ABDC-80F2D83E9589}" type="pres">
      <dgm:prSet presAssocID="{0CABDDC5-BDF1-EF44-97AC-A00711A96710}" presName="spacer" presStyleCnt="0"/>
      <dgm:spPr/>
    </dgm:pt>
    <dgm:pt modelId="{8CADF68C-EF49-1C4A-BC65-BCB7612E68C5}" type="pres">
      <dgm:prSet presAssocID="{94CD39A6-18E7-9B47-A5C6-9220B7707573}" presName="parentText" presStyleLbl="node1" presStyleIdx="3" presStyleCnt="6">
        <dgm:presLayoutVars>
          <dgm:chMax val="0"/>
          <dgm:bulletEnabled val="1"/>
        </dgm:presLayoutVars>
      </dgm:prSet>
      <dgm:spPr/>
    </dgm:pt>
    <dgm:pt modelId="{2ED485B6-4CE1-0C4E-B900-36D189FF7ABC}" type="pres">
      <dgm:prSet presAssocID="{4730EEF2-3F2E-514A-9C75-D94D6239E700}" presName="spacer" presStyleCnt="0"/>
      <dgm:spPr/>
    </dgm:pt>
    <dgm:pt modelId="{EE030F98-B469-CF43-85D3-1C49207F6288}" type="pres">
      <dgm:prSet presAssocID="{BBE69203-546B-3E40-B8AB-9186B138F138}" presName="parentText" presStyleLbl="node1" presStyleIdx="4" presStyleCnt="6">
        <dgm:presLayoutVars>
          <dgm:chMax val="0"/>
          <dgm:bulletEnabled val="1"/>
        </dgm:presLayoutVars>
      </dgm:prSet>
      <dgm:spPr/>
    </dgm:pt>
    <dgm:pt modelId="{3AEBF62E-F1EC-1B48-818D-6B1D4541175B}" type="pres">
      <dgm:prSet presAssocID="{3DDF35A3-ED90-2E4B-B55F-A3DC4D67EBB8}" presName="spacer" presStyleCnt="0"/>
      <dgm:spPr/>
    </dgm:pt>
    <dgm:pt modelId="{90584E1B-4419-4D42-B637-3B2C3590E4B9}" type="pres">
      <dgm:prSet presAssocID="{C0F86F0F-1B41-DB40-A397-9057029A5279}" presName="parentText" presStyleLbl="node1" presStyleIdx="5" presStyleCnt="6">
        <dgm:presLayoutVars>
          <dgm:chMax val="0"/>
          <dgm:bulletEnabled val="1"/>
        </dgm:presLayoutVars>
      </dgm:prSet>
      <dgm:spPr/>
    </dgm:pt>
  </dgm:ptLst>
  <dgm:cxnLst>
    <dgm:cxn modelId="{C1343D31-D09B-2146-842D-EB82ADB0E4E8}" srcId="{886EE84E-8740-2340-B3B2-75BA21FA40A5}" destId="{94CD39A6-18E7-9B47-A5C6-9220B7707573}" srcOrd="3" destOrd="0" parTransId="{01873C88-0723-FE43-840B-9138732D2EA2}" sibTransId="{4730EEF2-3F2E-514A-9C75-D94D6239E700}"/>
    <dgm:cxn modelId="{256B8B39-0F93-1B4C-ABCD-AA33869117F8}" srcId="{886EE84E-8740-2340-B3B2-75BA21FA40A5}" destId="{B79211B9-B504-3644-8C82-26DBF55E4421}" srcOrd="0" destOrd="0" parTransId="{7A847C02-34E5-FE4B-8C9D-BDDF3EA0827D}" sibTransId="{3E1A17EA-1C83-C84D-BFE9-AC210F29DB3A}"/>
    <dgm:cxn modelId="{31B0E55C-2910-6C4C-8D54-7070316BCA55}" type="presOf" srcId="{A428C512-3257-1743-9860-706B11D682CF}" destId="{491DF04C-586D-0541-A0E0-3C9EC4011773}" srcOrd="0" destOrd="0" presId="urn:microsoft.com/office/officeart/2005/8/layout/vList2"/>
    <dgm:cxn modelId="{93634845-8F04-6C4D-A0B7-CCF0A841B9A7}" srcId="{886EE84E-8740-2340-B3B2-75BA21FA40A5}" destId="{BBE69203-546B-3E40-B8AB-9186B138F138}" srcOrd="4" destOrd="0" parTransId="{07BA3EFA-DA4A-A245-A87A-04055F852CD8}" sibTransId="{3DDF35A3-ED90-2E4B-B55F-A3DC4D67EBB8}"/>
    <dgm:cxn modelId="{DA6B0468-2D7E-C14E-9FD5-D0055E9041A1}" type="presOf" srcId="{3B01A1D9-966B-3B46-9EBF-316EC2CE1E0F}" destId="{228C0DA5-63FF-1E43-83C0-AF0A2F1E2877}" srcOrd="0" destOrd="0" presId="urn:microsoft.com/office/officeart/2005/8/layout/vList2"/>
    <dgm:cxn modelId="{EBEFD349-FFB7-0644-B5E8-021383D754B1}" type="presOf" srcId="{BBE69203-546B-3E40-B8AB-9186B138F138}" destId="{EE030F98-B469-CF43-85D3-1C49207F6288}" srcOrd="0" destOrd="0" presId="urn:microsoft.com/office/officeart/2005/8/layout/vList2"/>
    <dgm:cxn modelId="{89743C92-75E0-8441-9DCE-E5E2A683DF3C}" type="presOf" srcId="{94CD39A6-18E7-9B47-A5C6-9220B7707573}" destId="{8CADF68C-EF49-1C4A-BC65-BCB7612E68C5}" srcOrd="0" destOrd="0" presId="urn:microsoft.com/office/officeart/2005/8/layout/vList2"/>
    <dgm:cxn modelId="{0A638C94-E7B2-C04A-B127-834F7CC237A5}" type="presOf" srcId="{886EE84E-8740-2340-B3B2-75BA21FA40A5}" destId="{D988B7D6-68B7-604B-B641-F7D932FE5252}" srcOrd="0" destOrd="0" presId="urn:microsoft.com/office/officeart/2005/8/layout/vList2"/>
    <dgm:cxn modelId="{228666B6-7E2B-E34F-BA85-AC1A5FEC301C}" srcId="{886EE84E-8740-2340-B3B2-75BA21FA40A5}" destId="{C0F86F0F-1B41-DB40-A397-9057029A5279}" srcOrd="5" destOrd="0" parTransId="{B255848F-8DEE-4744-9E46-9DD50A0AC0C4}" sibTransId="{9FD2C719-64B5-494F-9DDE-22E27E496E5E}"/>
    <dgm:cxn modelId="{3ACA95E4-6AD2-D545-AE90-0877E018C862}" type="presOf" srcId="{B79211B9-B504-3644-8C82-26DBF55E4421}" destId="{44AA19B6-B6A1-914D-A08B-C2B93D7B6428}" srcOrd="0" destOrd="0" presId="urn:microsoft.com/office/officeart/2005/8/layout/vList2"/>
    <dgm:cxn modelId="{E7F539EE-7019-6C4A-AF4E-047BAE3F1DE0}" type="presOf" srcId="{C0F86F0F-1B41-DB40-A397-9057029A5279}" destId="{90584E1B-4419-4D42-B637-3B2C3590E4B9}" srcOrd="0" destOrd="0" presId="urn:microsoft.com/office/officeart/2005/8/layout/vList2"/>
    <dgm:cxn modelId="{ED7F91F5-C693-214A-BB16-CC7B25130A19}" srcId="{886EE84E-8740-2340-B3B2-75BA21FA40A5}" destId="{3B01A1D9-966B-3B46-9EBF-316EC2CE1E0F}" srcOrd="1" destOrd="0" parTransId="{F817E129-8B43-594A-838B-5203DE90DC7C}" sibTransId="{820CA4AE-A811-8B4E-A677-D9CB182D5841}"/>
    <dgm:cxn modelId="{E4F2A8FC-90E1-2546-911A-C93BF5EE4FC9}" srcId="{886EE84E-8740-2340-B3B2-75BA21FA40A5}" destId="{A428C512-3257-1743-9860-706B11D682CF}" srcOrd="2" destOrd="0" parTransId="{54A63EF4-6A24-AC45-B640-B4349751C5F4}" sibTransId="{0CABDDC5-BDF1-EF44-97AC-A00711A96710}"/>
    <dgm:cxn modelId="{47F482DD-EA2B-4246-A180-9631E6E7AD00}" type="presParOf" srcId="{D988B7D6-68B7-604B-B641-F7D932FE5252}" destId="{44AA19B6-B6A1-914D-A08B-C2B93D7B6428}" srcOrd="0" destOrd="0" presId="urn:microsoft.com/office/officeart/2005/8/layout/vList2"/>
    <dgm:cxn modelId="{30F9F472-926F-FB48-946F-87BB72F919B6}" type="presParOf" srcId="{D988B7D6-68B7-604B-B641-F7D932FE5252}" destId="{68B8607B-A807-F64E-9E9C-06BDFF942C93}" srcOrd="1" destOrd="0" presId="urn:microsoft.com/office/officeart/2005/8/layout/vList2"/>
    <dgm:cxn modelId="{EDBA063B-C7C4-AF4E-96BE-3E5CFF77827B}" type="presParOf" srcId="{D988B7D6-68B7-604B-B641-F7D932FE5252}" destId="{228C0DA5-63FF-1E43-83C0-AF0A2F1E2877}" srcOrd="2" destOrd="0" presId="urn:microsoft.com/office/officeart/2005/8/layout/vList2"/>
    <dgm:cxn modelId="{21C92D7E-EEC2-DD42-B2C2-B01EF0A19579}" type="presParOf" srcId="{D988B7D6-68B7-604B-B641-F7D932FE5252}" destId="{41C463D1-45EC-FF4E-BE3C-39C235221176}" srcOrd="3" destOrd="0" presId="urn:microsoft.com/office/officeart/2005/8/layout/vList2"/>
    <dgm:cxn modelId="{23FC772D-C4CD-7846-AB6B-C5B1CB3408AD}" type="presParOf" srcId="{D988B7D6-68B7-604B-B641-F7D932FE5252}" destId="{491DF04C-586D-0541-A0E0-3C9EC4011773}" srcOrd="4" destOrd="0" presId="urn:microsoft.com/office/officeart/2005/8/layout/vList2"/>
    <dgm:cxn modelId="{1CCEB8F3-B0CF-BC4B-B663-DA609F875557}" type="presParOf" srcId="{D988B7D6-68B7-604B-B641-F7D932FE5252}" destId="{6C7E8120-A1D8-9D4E-ABDC-80F2D83E9589}" srcOrd="5" destOrd="0" presId="urn:microsoft.com/office/officeart/2005/8/layout/vList2"/>
    <dgm:cxn modelId="{0F8DB6F6-3223-E24C-A4B3-8E31A1E548BB}" type="presParOf" srcId="{D988B7D6-68B7-604B-B641-F7D932FE5252}" destId="{8CADF68C-EF49-1C4A-BC65-BCB7612E68C5}" srcOrd="6" destOrd="0" presId="urn:microsoft.com/office/officeart/2005/8/layout/vList2"/>
    <dgm:cxn modelId="{8151732E-A72B-5041-AF22-5E81E47C9D41}" type="presParOf" srcId="{D988B7D6-68B7-604B-B641-F7D932FE5252}" destId="{2ED485B6-4CE1-0C4E-B900-36D189FF7ABC}" srcOrd="7" destOrd="0" presId="urn:microsoft.com/office/officeart/2005/8/layout/vList2"/>
    <dgm:cxn modelId="{8D8AC0D0-21A1-BA4A-BEDF-24558C6B67C0}" type="presParOf" srcId="{D988B7D6-68B7-604B-B641-F7D932FE5252}" destId="{EE030F98-B469-CF43-85D3-1C49207F6288}" srcOrd="8" destOrd="0" presId="urn:microsoft.com/office/officeart/2005/8/layout/vList2"/>
    <dgm:cxn modelId="{F9DA28A9-1CC1-3645-BAB2-839547A208CE}" type="presParOf" srcId="{D988B7D6-68B7-604B-B641-F7D932FE5252}" destId="{3AEBF62E-F1EC-1B48-818D-6B1D4541175B}" srcOrd="9" destOrd="0" presId="urn:microsoft.com/office/officeart/2005/8/layout/vList2"/>
    <dgm:cxn modelId="{A36E7763-4BAD-D14F-BA6A-ACCC301BBC2E}" type="presParOf" srcId="{D988B7D6-68B7-604B-B641-F7D932FE5252}" destId="{90584E1B-4419-4D42-B637-3B2C3590E4B9}"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0A5603D-0886-1F4A-884C-B91851BB6469}" type="doc">
      <dgm:prSet loTypeId="urn:microsoft.com/office/officeart/2005/8/layout/orgChart1" loCatId="" qsTypeId="urn:microsoft.com/office/officeart/2005/8/quickstyle/simple1" qsCatId="simple" csTypeId="urn:microsoft.com/office/officeart/2005/8/colors/accent0_1" csCatId="mainScheme" phldr="1"/>
      <dgm:spPr/>
      <dgm:t>
        <a:bodyPr/>
        <a:lstStyle/>
        <a:p>
          <a:endParaRPr lang="ru-RU"/>
        </a:p>
      </dgm:t>
    </dgm:pt>
    <dgm:pt modelId="{C73F3C67-7637-C84C-923F-8B98A2C59E39}" type="asst">
      <dgm:prSet phldrT="[Текст]"/>
      <dgm:spPr/>
      <dgm:t>
        <a:bodyPr/>
        <a:lstStyle/>
        <a:p>
          <a:r>
            <a:rPr lang="ru-RU"/>
            <a:t>Главный управляющий </a:t>
          </a:r>
        </a:p>
      </dgm:t>
    </dgm:pt>
    <dgm:pt modelId="{D0C76E5F-CB6B-9D4D-BE8F-FF3B22172101}" type="parTrans" cxnId="{2D9E4067-7DA3-354F-BC66-F44FEE8686AB}">
      <dgm:prSet/>
      <dgm:spPr/>
      <dgm:t>
        <a:bodyPr/>
        <a:lstStyle/>
        <a:p>
          <a:endParaRPr lang="ru-RU"/>
        </a:p>
      </dgm:t>
    </dgm:pt>
    <dgm:pt modelId="{A7C810C6-CBB4-6C41-B0DB-9755D849044E}" type="sibTrans" cxnId="{2D9E4067-7DA3-354F-BC66-F44FEE8686AB}">
      <dgm:prSet/>
      <dgm:spPr/>
      <dgm:t>
        <a:bodyPr/>
        <a:lstStyle/>
        <a:p>
          <a:endParaRPr lang="ru-RU"/>
        </a:p>
      </dgm:t>
    </dgm:pt>
    <dgm:pt modelId="{1665B0B9-035B-2F40-82F2-8FC8071158DE}">
      <dgm:prSet phldrT="[Текст]"/>
      <dgm:spPr/>
      <dgm:t>
        <a:bodyPr/>
        <a:lstStyle/>
        <a:p>
          <a:r>
            <a:rPr lang="ru-RU"/>
            <a:t>Администрация </a:t>
          </a:r>
        </a:p>
      </dgm:t>
    </dgm:pt>
    <dgm:pt modelId="{2FCB6B79-22E8-9343-94DC-FB1EA436C46A}" type="parTrans" cxnId="{6D0E6138-4185-8545-94D1-A6C62CC2042B}">
      <dgm:prSet/>
      <dgm:spPr/>
      <dgm:t>
        <a:bodyPr/>
        <a:lstStyle/>
        <a:p>
          <a:endParaRPr lang="ru-RU"/>
        </a:p>
      </dgm:t>
    </dgm:pt>
    <dgm:pt modelId="{9A4E325F-0EB9-6940-8E16-CC9911A1EE8E}" type="sibTrans" cxnId="{6D0E6138-4185-8545-94D1-A6C62CC2042B}">
      <dgm:prSet/>
      <dgm:spPr/>
      <dgm:t>
        <a:bodyPr/>
        <a:lstStyle/>
        <a:p>
          <a:endParaRPr lang="ru-RU"/>
        </a:p>
      </dgm:t>
    </dgm:pt>
    <dgm:pt modelId="{F87B3F35-2799-5F41-88E0-0C98BC055B49}">
      <dgm:prSet phldrT="[Текст]"/>
      <dgm:spPr/>
      <dgm:t>
        <a:bodyPr/>
        <a:lstStyle/>
        <a:p>
          <a:r>
            <a:rPr lang="ru-RU"/>
            <a:t>Производство</a:t>
          </a:r>
        </a:p>
      </dgm:t>
    </dgm:pt>
    <dgm:pt modelId="{FD1998AE-A6C3-2F44-98B9-6C513EBAE9C3}" type="parTrans" cxnId="{AE5952EF-E555-6249-B8C6-4D88609CC73B}">
      <dgm:prSet/>
      <dgm:spPr/>
      <dgm:t>
        <a:bodyPr/>
        <a:lstStyle/>
        <a:p>
          <a:endParaRPr lang="ru-RU"/>
        </a:p>
      </dgm:t>
    </dgm:pt>
    <dgm:pt modelId="{E6722581-0830-8A4D-B666-FEACCE8A2749}" type="sibTrans" cxnId="{AE5952EF-E555-6249-B8C6-4D88609CC73B}">
      <dgm:prSet/>
      <dgm:spPr/>
      <dgm:t>
        <a:bodyPr/>
        <a:lstStyle/>
        <a:p>
          <a:endParaRPr lang="ru-RU"/>
        </a:p>
      </dgm:t>
    </dgm:pt>
    <dgm:pt modelId="{DC195D9E-933C-F445-BC87-046E294B796F}">
      <dgm:prSet phldrT="[Текст]"/>
      <dgm:spPr/>
      <dgm:t>
        <a:bodyPr/>
        <a:lstStyle/>
        <a:p>
          <a:r>
            <a:rPr lang="ru-RU"/>
            <a:t>Снабжение</a:t>
          </a:r>
        </a:p>
      </dgm:t>
    </dgm:pt>
    <dgm:pt modelId="{5FE2E5E5-3EB7-2F44-BC25-4FD65F06A018}" type="parTrans" cxnId="{11F8CF27-1598-A44B-8856-C83FC5B80D7C}">
      <dgm:prSet/>
      <dgm:spPr/>
      <dgm:t>
        <a:bodyPr/>
        <a:lstStyle/>
        <a:p>
          <a:endParaRPr lang="ru-RU"/>
        </a:p>
      </dgm:t>
    </dgm:pt>
    <dgm:pt modelId="{2844AD09-32FC-DD4F-8ED4-F31AC89E1911}" type="sibTrans" cxnId="{11F8CF27-1598-A44B-8856-C83FC5B80D7C}">
      <dgm:prSet/>
      <dgm:spPr/>
      <dgm:t>
        <a:bodyPr/>
        <a:lstStyle/>
        <a:p>
          <a:endParaRPr lang="ru-RU"/>
        </a:p>
      </dgm:t>
    </dgm:pt>
    <dgm:pt modelId="{BAF1191B-C31C-634D-A9A9-68A27D7C049D}">
      <dgm:prSet/>
      <dgm:spPr/>
      <dgm:t>
        <a:bodyPr/>
        <a:lstStyle/>
        <a:p>
          <a:r>
            <a:rPr lang="ru-RU"/>
            <a:t>Маркетинг</a:t>
          </a:r>
        </a:p>
      </dgm:t>
    </dgm:pt>
    <dgm:pt modelId="{433A0703-1CA2-9341-BF1F-E5C739D7CFCD}" type="parTrans" cxnId="{59D78B8C-6AE3-8D4A-948E-92122BDE0CFD}">
      <dgm:prSet/>
      <dgm:spPr/>
      <dgm:t>
        <a:bodyPr/>
        <a:lstStyle/>
        <a:p>
          <a:endParaRPr lang="ru-RU"/>
        </a:p>
      </dgm:t>
    </dgm:pt>
    <dgm:pt modelId="{CCC46918-6AE6-8D4C-B113-6D5480189D46}" type="sibTrans" cxnId="{59D78B8C-6AE3-8D4A-948E-92122BDE0CFD}">
      <dgm:prSet/>
      <dgm:spPr/>
      <dgm:t>
        <a:bodyPr/>
        <a:lstStyle/>
        <a:p>
          <a:endParaRPr lang="ru-RU"/>
        </a:p>
      </dgm:t>
    </dgm:pt>
    <dgm:pt modelId="{7DEDB203-650D-8441-9035-E5D591D30070}">
      <dgm:prSet/>
      <dgm:spPr/>
      <dgm:t>
        <a:bodyPr/>
        <a:lstStyle/>
        <a:p>
          <a:r>
            <a:rPr lang="ru-RU"/>
            <a:t>Финансы</a:t>
          </a:r>
        </a:p>
      </dgm:t>
    </dgm:pt>
    <dgm:pt modelId="{5F0FE67A-DC2F-964F-B0FA-F30AF953E51C}" type="parTrans" cxnId="{C8B61D8B-73A6-2B41-9ABA-D0FE3F7AF7CB}">
      <dgm:prSet/>
      <dgm:spPr/>
      <dgm:t>
        <a:bodyPr/>
        <a:lstStyle/>
        <a:p>
          <a:endParaRPr lang="ru-RU"/>
        </a:p>
      </dgm:t>
    </dgm:pt>
    <dgm:pt modelId="{89A4807D-813B-6443-9970-665EFFA38AD4}" type="sibTrans" cxnId="{C8B61D8B-73A6-2B41-9ABA-D0FE3F7AF7CB}">
      <dgm:prSet/>
      <dgm:spPr/>
      <dgm:t>
        <a:bodyPr/>
        <a:lstStyle/>
        <a:p>
          <a:endParaRPr lang="ru-RU"/>
        </a:p>
      </dgm:t>
    </dgm:pt>
    <dgm:pt modelId="{C8CD0C12-5A50-4841-BF24-44B7C540A9C8}">
      <dgm:prSet/>
      <dgm:spPr/>
      <dgm:t>
        <a:bodyPr/>
        <a:lstStyle/>
        <a:p>
          <a:r>
            <a:rPr lang="ru-RU"/>
            <a:t>Кадры</a:t>
          </a:r>
        </a:p>
      </dgm:t>
    </dgm:pt>
    <dgm:pt modelId="{61B8D5CE-A64A-8D45-961A-2D3561EE2FFA}" type="parTrans" cxnId="{B06501A2-5A2B-0E47-9868-E983F180F38A}">
      <dgm:prSet/>
      <dgm:spPr/>
      <dgm:t>
        <a:bodyPr/>
        <a:lstStyle/>
        <a:p>
          <a:endParaRPr lang="ru-RU"/>
        </a:p>
      </dgm:t>
    </dgm:pt>
    <dgm:pt modelId="{8C195090-8C20-4D42-A7F8-96CF212101DA}" type="sibTrans" cxnId="{B06501A2-5A2B-0E47-9868-E983F180F38A}">
      <dgm:prSet/>
      <dgm:spPr/>
      <dgm:t>
        <a:bodyPr/>
        <a:lstStyle/>
        <a:p>
          <a:endParaRPr lang="ru-RU"/>
        </a:p>
      </dgm:t>
    </dgm:pt>
    <dgm:pt modelId="{5998DC44-E15F-7C42-A498-41BACB432B64}">
      <dgm:prSet/>
      <dgm:spPr/>
      <dgm:t>
        <a:bodyPr/>
        <a:lstStyle/>
        <a:p>
          <a:r>
            <a:rPr lang="ru-RU"/>
            <a:t>Основное производство </a:t>
          </a:r>
        </a:p>
      </dgm:t>
    </dgm:pt>
    <dgm:pt modelId="{E0A132B1-2348-4D4F-8657-DAEF2D2F06BD}" type="parTrans" cxnId="{388A3120-84E8-C947-9FDD-70BD78B344CB}">
      <dgm:prSet/>
      <dgm:spPr/>
      <dgm:t>
        <a:bodyPr/>
        <a:lstStyle/>
        <a:p>
          <a:endParaRPr lang="ru-RU"/>
        </a:p>
      </dgm:t>
    </dgm:pt>
    <dgm:pt modelId="{B57C7E8E-1147-3A4D-9504-42D54585FFAD}" type="sibTrans" cxnId="{388A3120-84E8-C947-9FDD-70BD78B344CB}">
      <dgm:prSet/>
      <dgm:spPr/>
      <dgm:t>
        <a:bodyPr/>
        <a:lstStyle/>
        <a:p>
          <a:endParaRPr lang="ru-RU"/>
        </a:p>
      </dgm:t>
    </dgm:pt>
    <dgm:pt modelId="{900AE77E-9CA9-0344-BB85-69DC5E61CD28}">
      <dgm:prSet/>
      <dgm:spPr/>
      <dgm:t>
        <a:bodyPr/>
        <a:lstStyle/>
        <a:p>
          <a:r>
            <a:rPr lang="ru-RU"/>
            <a:t>Обслуживающие производственные единицы</a:t>
          </a:r>
        </a:p>
      </dgm:t>
    </dgm:pt>
    <dgm:pt modelId="{3B2949FA-4EAD-AD44-BF76-7205104DEC68}" type="parTrans" cxnId="{E37168FB-B7CB-AE47-8B65-70C8221EB92C}">
      <dgm:prSet/>
      <dgm:spPr/>
      <dgm:t>
        <a:bodyPr/>
        <a:lstStyle/>
        <a:p>
          <a:endParaRPr lang="ru-RU"/>
        </a:p>
      </dgm:t>
    </dgm:pt>
    <dgm:pt modelId="{CCCF377E-49F1-B949-969C-D8C0548BC5B6}" type="sibTrans" cxnId="{E37168FB-B7CB-AE47-8B65-70C8221EB92C}">
      <dgm:prSet/>
      <dgm:spPr/>
      <dgm:t>
        <a:bodyPr/>
        <a:lstStyle/>
        <a:p>
          <a:endParaRPr lang="ru-RU"/>
        </a:p>
      </dgm:t>
    </dgm:pt>
    <dgm:pt modelId="{E95338C8-7A91-D74B-B646-B6FE7450B3A0}">
      <dgm:prSet/>
      <dgm:spPr/>
      <dgm:t>
        <a:bodyPr/>
        <a:lstStyle/>
        <a:p>
          <a:r>
            <a:rPr lang="ru-RU"/>
            <a:t>Качество </a:t>
          </a:r>
        </a:p>
      </dgm:t>
    </dgm:pt>
    <dgm:pt modelId="{43EA6E3F-561E-D14C-A69F-14BA6E76CEA6}" type="parTrans" cxnId="{A1E95378-31C5-9F41-9D8C-17F44D1F4960}">
      <dgm:prSet/>
      <dgm:spPr/>
      <dgm:t>
        <a:bodyPr/>
        <a:lstStyle/>
        <a:p>
          <a:endParaRPr lang="ru-RU"/>
        </a:p>
      </dgm:t>
    </dgm:pt>
    <dgm:pt modelId="{C04A6887-E29A-134B-8A4E-35DBDB9548B5}" type="sibTrans" cxnId="{A1E95378-31C5-9F41-9D8C-17F44D1F4960}">
      <dgm:prSet/>
      <dgm:spPr/>
      <dgm:t>
        <a:bodyPr/>
        <a:lstStyle/>
        <a:p>
          <a:endParaRPr lang="ru-RU"/>
        </a:p>
      </dgm:t>
    </dgm:pt>
    <dgm:pt modelId="{8C9083CE-54AE-3A42-8668-A2F54B2699CE}">
      <dgm:prSet/>
      <dgm:spPr/>
      <dgm:t>
        <a:bodyPr/>
        <a:lstStyle/>
        <a:p>
          <a:r>
            <a:rPr lang="ru-RU"/>
            <a:t>Техническое обсуживание</a:t>
          </a:r>
        </a:p>
      </dgm:t>
    </dgm:pt>
    <dgm:pt modelId="{DA128091-5F15-074E-8648-EE39E4870E63}" type="parTrans" cxnId="{6E5C98B1-588A-3F4E-A24D-AF3C056BBADE}">
      <dgm:prSet/>
      <dgm:spPr/>
      <dgm:t>
        <a:bodyPr/>
        <a:lstStyle/>
        <a:p>
          <a:endParaRPr lang="ru-RU"/>
        </a:p>
      </dgm:t>
    </dgm:pt>
    <dgm:pt modelId="{B182CED0-483D-D742-AE04-7C636702B4B7}" type="sibTrans" cxnId="{6E5C98B1-588A-3F4E-A24D-AF3C056BBADE}">
      <dgm:prSet/>
      <dgm:spPr/>
      <dgm:t>
        <a:bodyPr/>
        <a:lstStyle/>
        <a:p>
          <a:endParaRPr lang="ru-RU"/>
        </a:p>
      </dgm:t>
    </dgm:pt>
    <dgm:pt modelId="{8A749214-7A86-4241-9D71-522CFEF7820D}">
      <dgm:prSet/>
      <dgm:spPr/>
      <dgm:t>
        <a:bodyPr/>
        <a:lstStyle/>
        <a:p>
          <a:r>
            <a:rPr lang="ru-RU"/>
            <a:t>Хранение</a:t>
          </a:r>
        </a:p>
      </dgm:t>
    </dgm:pt>
    <dgm:pt modelId="{A7170A45-6FE0-5A4D-AB7B-59BE37BB1DE5}" type="parTrans" cxnId="{2B64B43B-0185-404C-A44A-E49645B3DD5C}">
      <dgm:prSet/>
      <dgm:spPr/>
      <dgm:t>
        <a:bodyPr/>
        <a:lstStyle/>
        <a:p>
          <a:endParaRPr lang="ru-RU"/>
        </a:p>
      </dgm:t>
    </dgm:pt>
    <dgm:pt modelId="{BE3761C4-AF39-0249-9FB9-A2ADA2C1D4CD}" type="sibTrans" cxnId="{2B64B43B-0185-404C-A44A-E49645B3DD5C}">
      <dgm:prSet/>
      <dgm:spPr/>
      <dgm:t>
        <a:bodyPr/>
        <a:lstStyle/>
        <a:p>
          <a:endParaRPr lang="ru-RU"/>
        </a:p>
      </dgm:t>
    </dgm:pt>
    <dgm:pt modelId="{F0BF298C-7CBE-0F40-ADA7-CADFB247AF9F}" type="pres">
      <dgm:prSet presAssocID="{C0A5603D-0886-1F4A-884C-B91851BB6469}" presName="hierChild1" presStyleCnt="0">
        <dgm:presLayoutVars>
          <dgm:orgChart val="1"/>
          <dgm:chPref val="1"/>
          <dgm:dir/>
          <dgm:animOne val="branch"/>
          <dgm:animLvl val="lvl"/>
          <dgm:resizeHandles/>
        </dgm:presLayoutVars>
      </dgm:prSet>
      <dgm:spPr/>
    </dgm:pt>
    <dgm:pt modelId="{42BDF95B-3DA5-6045-B2F6-949775A343F4}" type="pres">
      <dgm:prSet presAssocID="{C73F3C67-7637-C84C-923F-8B98A2C59E39}" presName="hierRoot1" presStyleCnt="0">
        <dgm:presLayoutVars>
          <dgm:hierBranch val="init"/>
        </dgm:presLayoutVars>
      </dgm:prSet>
      <dgm:spPr/>
    </dgm:pt>
    <dgm:pt modelId="{329C2406-3DE6-C241-9F5F-B98DF540D305}" type="pres">
      <dgm:prSet presAssocID="{C73F3C67-7637-C84C-923F-8B98A2C59E39}" presName="rootComposite1" presStyleCnt="0"/>
      <dgm:spPr/>
    </dgm:pt>
    <dgm:pt modelId="{662F8932-F1BC-6041-AA5C-892894DBC00F}" type="pres">
      <dgm:prSet presAssocID="{C73F3C67-7637-C84C-923F-8B98A2C59E39}" presName="rootText1" presStyleLbl="node0" presStyleIdx="0" presStyleCnt="1">
        <dgm:presLayoutVars>
          <dgm:chPref val="3"/>
        </dgm:presLayoutVars>
      </dgm:prSet>
      <dgm:spPr/>
    </dgm:pt>
    <dgm:pt modelId="{FEAC1792-9CF8-1441-95A1-8639FB433365}" type="pres">
      <dgm:prSet presAssocID="{C73F3C67-7637-C84C-923F-8B98A2C59E39}" presName="rootConnector1" presStyleLbl="asst0" presStyleIdx="0" presStyleCnt="0"/>
      <dgm:spPr/>
    </dgm:pt>
    <dgm:pt modelId="{A51DEA9B-0943-E842-8927-8495488817BA}" type="pres">
      <dgm:prSet presAssocID="{C73F3C67-7637-C84C-923F-8B98A2C59E39}" presName="hierChild2" presStyleCnt="0"/>
      <dgm:spPr/>
    </dgm:pt>
    <dgm:pt modelId="{849CA8A5-671B-0747-92B9-9633CDA69A6F}" type="pres">
      <dgm:prSet presAssocID="{2FCB6B79-22E8-9343-94DC-FB1EA436C46A}" presName="Name37" presStyleLbl="parChTrans1D2" presStyleIdx="0" presStyleCnt="4"/>
      <dgm:spPr/>
    </dgm:pt>
    <dgm:pt modelId="{4CAC92DC-BC04-414C-B405-7C15F767C4FD}" type="pres">
      <dgm:prSet presAssocID="{1665B0B9-035B-2F40-82F2-8FC8071158DE}" presName="hierRoot2" presStyleCnt="0">
        <dgm:presLayoutVars>
          <dgm:hierBranch val="init"/>
        </dgm:presLayoutVars>
      </dgm:prSet>
      <dgm:spPr/>
    </dgm:pt>
    <dgm:pt modelId="{55F70F23-D481-2F4A-AD2F-1A5AEE21732C}" type="pres">
      <dgm:prSet presAssocID="{1665B0B9-035B-2F40-82F2-8FC8071158DE}" presName="rootComposite" presStyleCnt="0"/>
      <dgm:spPr/>
    </dgm:pt>
    <dgm:pt modelId="{B905DCC6-C3A6-6A40-B964-AD5D12B91057}" type="pres">
      <dgm:prSet presAssocID="{1665B0B9-035B-2F40-82F2-8FC8071158DE}" presName="rootText" presStyleLbl="node2" presStyleIdx="0" presStyleCnt="4">
        <dgm:presLayoutVars>
          <dgm:chPref val="3"/>
        </dgm:presLayoutVars>
      </dgm:prSet>
      <dgm:spPr/>
    </dgm:pt>
    <dgm:pt modelId="{9AB28F70-D1BD-B549-AE02-70A1B0082BE2}" type="pres">
      <dgm:prSet presAssocID="{1665B0B9-035B-2F40-82F2-8FC8071158DE}" presName="rootConnector" presStyleLbl="node2" presStyleIdx="0" presStyleCnt="4"/>
      <dgm:spPr/>
    </dgm:pt>
    <dgm:pt modelId="{351FD7FC-E3F4-9F49-BDEA-B82BD72315FE}" type="pres">
      <dgm:prSet presAssocID="{1665B0B9-035B-2F40-82F2-8FC8071158DE}" presName="hierChild4" presStyleCnt="0"/>
      <dgm:spPr/>
    </dgm:pt>
    <dgm:pt modelId="{8FF5592E-9FE5-0749-9DBB-D4C4B7AC6B47}" type="pres">
      <dgm:prSet presAssocID="{5F0FE67A-DC2F-964F-B0FA-F30AF953E51C}" presName="Name37" presStyleLbl="parChTrans1D3" presStyleIdx="0" presStyleCnt="7"/>
      <dgm:spPr/>
    </dgm:pt>
    <dgm:pt modelId="{938745E5-59C6-624E-BEB0-4F2D843A56FD}" type="pres">
      <dgm:prSet presAssocID="{7DEDB203-650D-8441-9035-E5D591D30070}" presName="hierRoot2" presStyleCnt="0">
        <dgm:presLayoutVars>
          <dgm:hierBranch val="init"/>
        </dgm:presLayoutVars>
      </dgm:prSet>
      <dgm:spPr/>
    </dgm:pt>
    <dgm:pt modelId="{B1DF68CA-4DE4-B442-9C47-778FDCFF17E0}" type="pres">
      <dgm:prSet presAssocID="{7DEDB203-650D-8441-9035-E5D591D30070}" presName="rootComposite" presStyleCnt="0"/>
      <dgm:spPr/>
    </dgm:pt>
    <dgm:pt modelId="{BAB40BF7-F29C-2849-9B1E-0553BBA9E55E}" type="pres">
      <dgm:prSet presAssocID="{7DEDB203-650D-8441-9035-E5D591D30070}" presName="rootText" presStyleLbl="node3" presStyleIdx="0" presStyleCnt="7">
        <dgm:presLayoutVars>
          <dgm:chPref val="3"/>
        </dgm:presLayoutVars>
      </dgm:prSet>
      <dgm:spPr/>
    </dgm:pt>
    <dgm:pt modelId="{EFFA8082-9183-2A45-968E-325939143E8A}" type="pres">
      <dgm:prSet presAssocID="{7DEDB203-650D-8441-9035-E5D591D30070}" presName="rootConnector" presStyleLbl="node3" presStyleIdx="0" presStyleCnt="7"/>
      <dgm:spPr/>
    </dgm:pt>
    <dgm:pt modelId="{6C8C1943-C42F-4D47-AD6D-836AFDD26E49}" type="pres">
      <dgm:prSet presAssocID="{7DEDB203-650D-8441-9035-E5D591D30070}" presName="hierChild4" presStyleCnt="0"/>
      <dgm:spPr/>
    </dgm:pt>
    <dgm:pt modelId="{33849987-1E1C-2F49-ADB1-30322FD1E5C9}" type="pres">
      <dgm:prSet presAssocID="{7DEDB203-650D-8441-9035-E5D591D30070}" presName="hierChild5" presStyleCnt="0"/>
      <dgm:spPr/>
    </dgm:pt>
    <dgm:pt modelId="{9AF1E3C5-D014-E646-82FC-CE59F6DD54FD}" type="pres">
      <dgm:prSet presAssocID="{61B8D5CE-A64A-8D45-961A-2D3561EE2FFA}" presName="Name37" presStyleLbl="parChTrans1D3" presStyleIdx="1" presStyleCnt="7"/>
      <dgm:spPr/>
    </dgm:pt>
    <dgm:pt modelId="{839E1FCC-A0C4-6C49-8751-6EF046C1D81B}" type="pres">
      <dgm:prSet presAssocID="{C8CD0C12-5A50-4841-BF24-44B7C540A9C8}" presName="hierRoot2" presStyleCnt="0">
        <dgm:presLayoutVars>
          <dgm:hierBranch val="init"/>
        </dgm:presLayoutVars>
      </dgm:prSet>
      <dgm:spPr/>
    </dgm:pt>
    <dgm:pt modelId="{2C0F037B-F471-2A42-BFCA-EE62EA735F66}" type="pres">
      <dgm:prSet presAssocID="{C8CD0C12-5A50-4841-BF24-44B7C540A9C8}" presName="rootComposite" presStyleCnt="0"/>
      <dgm:spPr/>
    </dgm:pt>
    <dgm:pt modelId="{F271D8EE-360B-9E4B-8EDB-80F8982DFB57}" type="pres">
      <dgm:prSet presAssocID="{C8CD0C12-5A50-4841-BF24-44B7C540A9C8}" presName="rootText" presStyleLbl="node3" presStyleIdx="1" presStyleCnt="7">
        <dgm:presLayoutVars>
          <dgm:chPref val="3"/>
        </dgm:presLayoutVars>
      </dgm:prSet>
      <dgm:spPr/>
    </dgm:pt>
    <dgm:pt modelId="{49F9C9CB-E7A5-3C49-BA9D-FCD1DD624DB8}" type="pres">
      <dgm:prSet presAssocID="{C8CD0C12-5A50-4841-BF24-44B7C540A9C8}" presName="rootConnector" presStyleLbl="node3" presStyleIdx="1" presStyleCnt="7"/>
      <dgm:spPr/>
    </dgm:pt>
    <dgm:pt modelId="{36ABFD1B-8CA6-4244-8280-A5751C287EE1}" type="pres">
      <dgm:prSet presAssocID="{C8CD0C12-5A50-4841-BF24-44B7C540A9C8}" presName="hierChild4" presStyleCnt="0"/>
      <dgm:spPr/>
    </dgm:pt>
    <dgm:pt modelId="{14C3B7E9-6FD6-D148-A49F-992748262231}" type="pres">
      <dgm:prSet presAssocID="{C8CD0C12-5A50-4841-BF24-44B7C540A9C8}" presName="hierChild5" presStyleCnt="0"/>
      <dgm:spPr/>
    </dgm:pt>
    <dgm:pt modelId="{F5A4C701-316B-2D41-A8B9-794D528F2DD8}" type="pres">
      <dgm:prSet presAssocID="{1665B0B9-035B-2F40-82F2-8FC8071158DE}" presName="hierChild5" presStyleCnt="0"/>
      <dgm:spPr/>
    </dgm:pt>
    <dgm:pt modelId="{08901FD6-4865-5F42-8871-93B9EA9B08F4}" type="pres">
      <dgm:prSet presAssocID="{FD1998AE-A6C3-2F44-98B9-6C513EBAE9C3}" presName="Name37" presStyleLbl="parChTrans1D2" presStyleIdx="1" presStyleCnt="4"/>
      <dgm:spPr/>
    </dgm:pt>
    <dgm:pt modelId="{3E5ECA39-E781-0645-B133-4E3057D4A9D3}" type="pres">
      <dgm:prSet presAssocID="{F87B3F35-2799-5F41-88E0-0C98BC055B49}" presName="hierRoot2" presStyleCnt="0">
        <dgm:presLayoutVars>
          <dgm:hierBranch val="init"/>
        </dgm:presLayoutVars>
      </dgm:prSet>
      <dgm:spPr/>
    </dgm:pt>
    <dgm:pt modelId="{9528C65B-3A58-A447-B8D5-1E622135AAAB}" type="pres">
      <dgm:prSet presAssocID="{F87B3F35-2799-5F41-88E0-0C98BC055B49}" presName="rootComposite" presStyleCnt="0"/>
      <dgm:spPr/>
    </dgm:pt>
    <dgm:pt modelId="{57C5359E-0465-6147-B504-EFE9D0CACE24}" type="pres">
      <dgm:prSet presAssocID="{F87B3F35-2799-5F41-88E0-0C98BC055B49}" presName="rootText" presStyleLbl="node2" presStyleIdx="1" presStyleCnt="4">
        <dgm:presLayoutVars>
          <dgm:chPref val="3"/>
        </dgm:presLayoutVars>
      </dgm:prSet>
      <dgm:spPr/>
    </dgm:pt>
    <dgm:pt modelId="{5E254BEF-95B0-F742-96E6-1179597A359F}" type="pres">
      <dgm:prSet presAssocID="{F87B3F35-2799-5F41-88E0-0C98BC055B49}" presName="rootConnector" presStyleLbl="node2" presStyleIdx="1" presStyleCnt="4"/>
      <dgm:spPr/>
    </dgm:pt>
    <dgm:pt modelId="{5B7BB718-01E0-0845-854C-3E3BE9F012D6}" type="pres">
      <dgm:prSet presAssocID="{F87B3F35-2799-5F41-88E0-0C98BC055B49}" presName="hierChild4" presStyleCnt="0"/>
      <dgm:spPr/>
    </dgm:pt>
    <dgm:pt modelId="{C37FF608-383A-714E-A7C6-0E1EC4E49DCE}" type="pres">
      <dgm:prSet presAssocID="{E0A132B1-2348-4D4F-8657-DAEF2D2F06BD}" presName="Name37" presStyleLbl="parChTrans1D3" presStyleIdx="2" presStyleCnt="7"/>
      <dgm:spPr/>
    </dgm:pt>
    <dgm:pt modelId="{BBFADB88-425D-5745-A438-C263E4750E9B}" type="pres">
      <dgm:prSet presAssocID="{5998DC44-E15F-7C42-A498-41BACB432B64}" presName="hierRoot2" presStyleCnt="0">
        <dgm:presLayoutVars>
          <dgm:hierBranch val="init"/>
        </dgm:presLayoutVars>
      </dgm:prSet>
      <dgm:spPr/>
    </dgm:pt>
    <dgm:pt modelId="{F2D3AD96-D964-FD43-96B2-158373B36556}" type="pres">
      <dgm:prSet presAssocID="{5998DC44-E15F-7C42-A498-41BACB432B64}" presName="rootComposite" presStyleCnt="0"/>
      <dgm:spPr/>
    </dgm:pt>
    <dgm:pt modelId="{B64FE797-6079-194D-9C27-BAC2470B07CC}" type="pres">
      <dgm:prSet presAssocID="{5998DC44-E15F-7C42-A498-41BACB432B64}" presName="rootText" presStyleLbl="node3" presStyleIdx="2" presStyleCnt="7">
        <dgm:presLayoutVars>
          <dgm:chPref val="3"/>
        </dgm:presLayoutVars>
      </dgm:prSet>
      <dgm:spPr/>
    </dgm:pt>
    <dgm:pt modelId="{5D0D9BF8-92F3-8342-940A-7A15EDC04B0C}" type="pres">
      <dgm:prSet presAssocID="{5998DC44-E15F-7C42-A498-41BACB432B64}" presName="rootConnector" presStyleLbl="node3" presStyleIdx="2" presStyleCnt="7"/>
      <dgm:spPr/>
    </dgm:pt>
    <dgm:pt modelId="{0BD19B1D-0CDB-4941-B385-509CA5CFB650}" type="pres">
      <dgm:prSet presAssocID="{5998DC44-E15F-7C42-A498-41BACB432B64}" presName="hierChild4" presStyleCnt="0"/>
      <dgm:spPr/>
    </dgm:pt>
    <dgm:pt modelId="{99DC9F45-6E76-3A48-971B-61C83F2A0096}" type="pres">
      <dgm:prSet presAssocID="{5998DC44-E15F-7C42-A498-41BACB432B64}" presName="hierChild5" presStyleCnt="0"/>
      <dgm:spPr/>
    </dgm:pt>
    <dgm:pt modelId="{A0E774CB-D327-7749-82A9-133B67793CE1}" type="pres">
      <dgm:prSet presAssocID="{3B2949FA-4EAD-AD44-BF76-7205104DEC68}" presName="Name37" presStyleLbl="parChTrans1D3" presStyleIdx="3" presStyleCnt="7"/>
      <dgm:spPr/>
    </dgm:pt>
    <dgm:pt modelId="{D9FCB6B9-A221-E740-BA0D-122A55EA3073}" type="pres">
      <dgm:prSet presAssocID="{900AE77E-9CA9-0344-BB85-69DC5E61CD28}" presName="hierRoot2" presStyleCnt="0">
        <dgm:presLayoutVars>
          <dgm:hierBranch val="init"/>
        </dgm:presLayoutVars>
      </dgm:prSet>
      <dgm:spPr/>
    </dgm:pt>
    <dgm:pt modelId="{5FF19159-4264-C243-B49B-A54040A5D14F}" type="pres">
      <dgm:prSet presAssocID="{900AE77E-9CA9-0344-BB85-69DC5E61CD28}" presName="rootComposite" presStyleCnt="0"/>
      <dgm:spPr/>
    </dgm:pt>
    <dgm:pt modelId="{D0610819-723B-5F4B-B160-04598D8AA572}" type="pres">
      <dgm:prSet presAssocID="{900AE77E-9CA9-0344-BB85-69DC5E61CD28}" presName="rootText" presStyleLbl="node3" presStyleIdx="3" presStyleCnt="7">
        <dgm:presLayoutVars>
          <dgm:chPref val="3"/>
        </dgm:presLayoutVars>
      </dgm:prSet>
      <dgm:spPr/>
    </dgm:pt>
    <dgm:pt modelId="{F930AB5A-A52D-4742-B9AC-CB7983930125}" type="pres">
      <dgm:prSet presAssocID="{900AE77E-9CA9-0344-BB85-69DC5E61CD28}" presName="rootConnector" presStyleLbl="node3" presStyleIdx="3" presStyleCnt="7"/>
      <dgm:spPr/>
    </dgm:pt>
    <dgm:pt modelId="{C86B3311-1BF8-884E-8B2C-73D99B3B7D60}" type="pres">
      <dgm:prSet presAssocID="{900AE77E-9CA9-0344-BB85-69DC5E61CD28}" presName="hierChild4" presStyleCnt="0"/>
      <dgm:spPr/>
    </dgm:pt>
    <dgm:pt modelId="{493D36D5-CD23-8649-BB4C-95805D92E5E4}" type="pres">
      <dgm:prSet presAssocID="{900AE77E-9CA9-0344-BB85-69DC5E61CD28}" presName="hierChild5" presStyleCnt="0"/>
      <dgm:spPr/>
    </dgm:pt>
    <dgm:pt modelId="{B0820D5E-70E4-0B40-9C6F-59BD92D06343}" type="pres">
      <dgm:prSet presAssocID="{43EA6E3F-561E-D14C-A69F-14BA6E76CEA6}" presName="Name37" presStyleLbl="parChTrans1D3" presStyleIdx="4" presStyleCnt="7"/>
      <dgm:spPr/>
    </dgm:pt>
    <dgm:pt modelId="{7FB99B44-95F9-C64D-AE78-DB464D639ACD}" type="pres">
      <dgm:prSet presAssocID="{E95338C8-7A91-D74B-B646-B6FE7450B3A0}" presName="hierRoot2" presStyleCnt="0">
        <dgm:presLayoutVars>
          <dgm:hierBranch val="init"/>
        </dgm:presLayoutVars>
      </dgm:prSet>
      <dgm:spPr/>
    </dgm:pt>
    <dgm:pt modelId="{DFCBADF9-8B9F-C14C-9FF9-F1B8550064AB}" type="pres">
      <dgm:prSet presAssocID="{E95338C8-7A91-D74B-B646-B6FE7450B3A0}" presName="rootComposite" presStyleCnt="0"/>
      <dgm:spPr/>
    </dgm:pt>
    <dgm:pt modelId="{CEEE6251-3EFB-894C-9FAD-89724EBFA8AA}" type="pres">
      <dgm:prSet presAssocID="{E95338C8-7A91-D74B-B646-B6FE7450B3A0}" presName="rootText" presStyleLbl="node3" presStyleIdx="4" presStyleCnt="7">
        <dgm:presLayoutVars>
          <dgm:chPref val="3"/>
        </dgm:presLayoutVars>
      </dgm:prSet>
      <dgm:spPr/>
    </dgm:pt>
    <dgm:pt modelId="{D46E842C-14FA-504E-AB2B-20891AE1A079}" type="pres">
      <dgm:prSet presAssocID="{E95338C8-7A91-D74B-B646-B6FE7450B3A0}" presName="rootConnector" presStyleLbl="node3" presStyleIdx="4" presStyleCnt="7"/>
      <dgm:spPr/>
    </dgm:pt>
    <dgm:pt modelId="{51C318B1-F765-2741-919E-2BF5705C0797}" type="pres">
      <dgm:prSet presAssocID="{E95338C8-7A91-D74B-B646-B6FE7450B3A0}" presName="hierChild4" presStyleCnt="0"/>
      <dgm:spPr/>
    </dgm:pt>
    <dgm:pt modelId="{C7595225-029A-5949-8314-7779FEDF9755}" type="pres">
      <dgm:prSet presAssocID="{E95338C8-7A91-D74B-B646-B6FE7450B3A0}" presName="hierChild5" presStyleCnt="0"/>
      <dgm:spPr/>
    </dgm:pt>
    <dgm:pt modelId="{D5EA4445-CAAA-0F4D-8D87-D7CCC375E109}" type="pres">
      <dgm:prSet presAssocID="{DA128091-5F15-074E-8648-EE39E4870E63}" presName="Name37" presStyleLbl="parChTrans1D3" presStyleIdx="5" presStyleCnt="7"/>
      <dgm:spPr/>
    </dgm:pt>
    <dgm:pt modelId="{CB3B63E4-AE23-AC40-A131-09C555202915}" type="pres">
      <dgm:prSet presAssocID="{8C9083CE-54AE-3A42-8668-A2F54B2699CE}" presName="hierRoot2" presStyleCnt="0">
        <dgm:presLayoutVars>
          <dgm:hierBranch val="init"/>
        </dgm:presLayoutVars>
      </dgm:prSet>
      <dgm:spPr/>
    </dgm:pt>
    <dgm:pt modelId="{62433107-0643-074B-AC28-66DC849915C7}" type="pres">
      <dgm:prSet presAssocID="{8C9083CE-54AE-3A42-8668-A2F54B2699CE}" presName="rootComposite" presStyleCnt="0"/>
      <dgm:spPr/>
    </dgm:pt>
    <dgm:pt modelId="{010FFD47-E3E5-2F4E-ACDC-1553772571EB}" type="pres">
      <dgm:prSet presAssocID="{8C9083CE-54AE-3A42-8668-A2F54B2699CE}" presName="rootText" presStyleLbl="node3" presStyleIdx="5" presStyleCnt="7">
        <dgm:presLayoutVars>
          <dgm:chPref val="3"/>
        </dgm:presLayoutVars>
      </dgm:prSet>
      <dgm:spPr/>
    </dgm:pt>
    <dgm:pt modelId="{2DA7BF66-197E-FA46-9841-B158144F3D3F}" type="pres">
      <dgm:prSet presAssocID="{8C9083CE-54AE-3A42-8668-A2F54B2699CE}" presName="rootConnector" presStyleLbl="node3" presStyleIdx="5" presStyleCnt="7"/>
      <dgm:spPr/>
    </dgm:pt>
    <dgm:pt modelId="{496652B0-8297-7B45-A2BE-2DDBC80FA8B5}" type="pres">
      <dgm:prSet presAssocID="{8C9083CE-54AE-3A42-8668-A2F54B2699CE}" presName="hierChild4" presStyleCnt="0"/>
      <dgm:spPr/>
    </dgm:pt>
    <dgm:pt modelId="{67EBA8FA-ED6A-304C-B153-529AD7879508}" type="pres">
      <dgm:prSet presAssocID="{8C9083CE-54AE-3A42-8668-A2F54B2699CE}" presName="hierChild5" presStyleCnt="0"/>
      <dgm:spPr/>
    </dgm:pt>
    <dgm:pt modelId="{76AD1F8B-6D63-9946-87F1-426E1AEE1A6D}" type="pres">
      <dgm:prSet presAssocID="{F87B3F35-2799-5F41-88E0-0C98BC055B49}" presName="hierChild5" presStyleCnt="0"/>
      <dgm:spPr/>
    </dgm:pt>
    <dgm:pt modelId="{B57277F8-3743-704E-B84E-3B4D6A623FD2}" type="pres">
      <dgm:prSet presAssocID="{5FE2E5E5-3EB7-2F44-BC25-4FD65F06A018}" presName="Name37" presStyleLbl="parChTrans1D2" presStyleIdx="2" presStyleCnt="4"/>
      <dgm:spPr/>
    </dgm:pt>
    <dgm:pt modelId="{C8D46A0D-5C75-0644-A354-D38C75CAF670}" type="pres">
      <dgm:prSet presAssocID="{DC195D9E-933C-F445-BC87-046E294B796F}" presName="hierRoot2" presStyleCnt="0">
        <dgm:presLayoutVars>
          <dgm:hierBranch val="init"/>
        </dgm:presLayoutVars>
      </dgm:prSet>
      <dgm:spPr/>
    </dgm:pt>
    <dgm:pt modelId="{0550FF30-52EC-5440-8428-FBEB7FD96077}" type="pres">
      <dgm:prSet presAssocID="{DC195D9E-933C-F445-BC87-046E294B796F}" presName="rootComposite" presStyleCnt="0"/>
      <dgm:spPr/>
    </dgm:pt>
    <dgm:pt modelId="{34D4B360-0E81-5245-9BF7-35D66D4FCDE9}" type="pres">
      <dgm:prSet presAssocID="{DC195D9E-933C-F445-BC87-046E294B796F}" presName="rootText" presStyleLbl="node2" presStyleIdx="2" presStyleCnt="4">
        <dgm:presLayoutVars>
          <dgm:chPref val="3"/>
        </dgm:presLayoutVars>
      </dgm:prSet>
      <dgm:spPr/>
    </dgm:pt>
    <dgm:pt modelId="{A1EE024E-4FAA-0043-93D1-C856BF328E36}" type="pres">
      <dgm:prSet presAssocID="{DC195D9E-933C-F445-BC87-046E294B796F}" presName="rootConnector" presStyleLbl="node2" presStyleIdx="2" presStyleCnt="4"/>
      <dgm:spPr/>
    </dgm:pt>
    <dgm:pt modelId="{E79BFE44-A127-9D42-BEE6-C8225F996B96}" type="pres">
      <dgm:prSet presAssocID="{DC195D9E-933C-F445-BC87-046E294B796F}" presName="hierChild4" presStyleCnt="0"/>
      <dgm:spPr/>
    </dgm:pt>
    <dgm:pt modelId="{95A9FBFF-B734-384A-906F-FEBA2745367B}" type="pres">
      <dgm:prSet presAssocID="{A7170A45-6FE0-5A4D-AB7B-59BE37BB1DE5}" presName="Name37" presStyleLbl="parChTrans1D3" presStyleIdx="6" presStyleCnt="7"/>
      <dgm:spPr/>
    </dgm:pt>
    <dgm:pt modelId="{8E78E0F2-89AF-6943-8076-7FDA1B1E458E}" type="pres">
      <dgm:prSet presAssocID="{8A749214-7A86-4241-9D71-522CFEF7820D}" presName="hierRoot2" presStyleCnt="0">
        <dgm:presLayoutVars>
          <dgm:hierBranch val="init"/>
        </dgm:presLayoutVars>
      </dgm:prSet>
      <dgm:spPr/>
    </dgm:pt>
    <dgm:pt modelId="{D80B29E7-073E-5849-8587-4052B54A75E7}" type="pres">
      <dgm:prSet presAssocID="{8A749214-7A86-4241-9D71-522CFEF7820D}" presName="rootComposite" presStyleCnt="0"/>
      <dgm:spPr/>
    </dgm:pt>
    <dgm:pt modelId="{92F55DDD-7FA4-D247-8A17-683B56B81E56}" type="pres">
      <dgm:prSet presAssocID="{8A749214-7A86-4241-9D71-522CFEF7820D}" presName="rootText" presStyleLbl="node3" presStyleIdx="6" presStyleCnt="7">
        <dgm:presLayoutVars>
          <dgm:chPref val="3"/>
        </dgm:presLayoutVars>
      </dgm:prSet>
      <dgm:spPr/>
    </dgm:pt>
    <dgm:pt modelId="{317B1B2F-4CAA-B449-8165-58C69CD5BD64}" type="pres">
      <dgm:prSet presAssocID="{8A749214-7A86-4241-9D71-522CFEF7820D}" presName="rootConnector" presStyleLbl="node3" presStyleIdx="6" presStyleCnt="7"/>
      <dgm:spPr/>
    </dgm:pt>
    <dgm:pt modelId="{07CDF4A7-DDAB-1A4A-BF73-67874F3B7EEB}" type="pres">
      <dgm:prSet presAssocID="{8A749214-7A86-4241-9D71-522CFEF7820D}" presName="hierChild4" presStyleCnt="0"/>
      <dgm:spPr/>
    </dgm:pt>
    <dgm:pt modelId="{48BFD777-6339-DB48-9FBE-5B0AD62C858E}" type="pres">
      <dgm:prSet presAssocID="{8A749214-7A86-4241-9D71-522CFEF7820D}" presName="hierChild5" presStyleCnt="0"/>
      <dgm:spPr/>
    </dgm:pt>
    <dgm:pt modelId="{85CF1C73-1759-924A-BC92-F491F89E44BE}" type="pres">
      <dgm:prSet presAssocID="{DC195D9E-933C-F445-BC87-046E294B796F}" presName="hierChild5" presStyleCnt="0"/>
      <dgm:spPr/>
    </dgm:pt>
    <dgm:pt modelId="{F764B844-7DA1-B04A-BD01-E03AE395989A}" type="pres">
      <dgm:prSet presAssocID="{433A0703-1CA2-9341-BF1F-E5C739D7CFCD}" presName="Name37" presStyleLbl="parChTrans1D2" presStyleIdx="3" presStyleCnt="4"/>
      <dgm:spPr/>
    </dgm:pt>
    <dgm:pt modelId="{4BDCE9DC-8AD9-6240-A975-DE0A46A6F7E7}" type="pres">
      <dgm:prSet presAssocID="{BAF1191B-C31C-634D-A9A9-68A27D7C049D}" presName="hierRoot2" presStyleCnt="0">
        <dgm:presLayoutVars>
          <dgm:hierBranch val="init"/>
        </dgm:presLayoutVars>
      </dgm:prSet>
      <dgm:spPr/>
    </dgm:pt>
    <dgm:pt modelId="{B2363818-BB96-4A41-B339-D518470F50B0}" type="pres">
      <dgm:prSet presAssocID="{BAF1191B-C31C-634D-A9A9-68A27D7C049D}" presName="rootComposite" presStyleCnt="0"/>
      <dgm:spPr/>
    </dgm:pt>
    <dgm:pt modelId="{53E676B0-9D73-4B42-ADB4-6A8A4A3825BD}" type="pres">
      <dgm:prSet presAssocID="{BAF1191B-C31C-634D-A9A9-68A27D7C049D}" presName="rootText" presStyleLbl="node2" presStyleIdx="3" presStyleCnt="4">
        <dgm:presLayoutVars>
          <dgm:chPref val="3"/>
        </dgm:presLayoutVars>
      </dgm:prSet>
      <dgm:spPr/>
    </dgm:pt>
    <dgm:pt modelId="{9EA00179-27CB-B146-9F34-D3CB1F9D33DA}" type="pres">
      <dgm:prSet presAssocID="{BAF1191B-C31C-634D-A9A9-68A27D7C049D}" presName="rootConnector" presStyleLbl="node2" presStyleIdx="3" presStyleCnt="4"/>
      <dgm:spPr/>
    </dgm:pt>
    <dgm:pt modelId="{20634EF6-FBEE-154B-AEE0-8BFB05547178}" type="pres">
      <dgm:prSet presAssocID="{BAF1191B-C31C-634D-A9A9-68A27D7C049D}" presName="hierChild4" presStyleCnt="0"/>
      <dgm:spPr/>
    </dgm:pt>
    <dgm:pt modelId="{513F742A-47E2-934C-8CCB-FEA9147256F5}" type="pres">
      <dgm:prSet presAssocID="{BAF1191B-C31C-634D-A9A9-68A27D7C049D}" presName="hierChild5" presStyleCnt="0"/>
      <dgm:spPr/>
    </dgm:pt>
    <dgm:pt modelId="{A2E4F988-F7A1-0A45-9080-2F42E00BB921}" type="pres">
      <dgm:prSet presAssocID="{C73F3C67-7637-C84C-923F-8B98A2C59E39}" presName="hierChild3" presStyleCnt="0"/>
      <dgm:spPr/>
    </dgm:pt>
  </dgm:ptLst>
  <dgm:cxnLst>
    <dgm:cxn modelId="{A9AF730F-7A2C-0F4F-9D82-4F3C1FD801A8}" type="presOf" srcId="{900AE77E-9CA9-0344-BB85-69DC5E61CD28}" destId="{D0610819-723B-5F4B-B160-04598D8AA572}" srcOrd="0" destOrd="0" presId="urn:microsoft.com/office/officeart/2005/8/layout/orgChart1"/>
    <dgm:cxn modelId="{58043D11-810A-D740-A6B2-B0C5C47CCAFB}" type="presOf" srcId="{C0A5603D-0886-1F4A-884C-B91851BB6469}" destId="{F0BF298C-7CBE-0F40-ADA7-CADFB247AF9F}" srcOrd="0" destOrd="0" presId="urn:microsoft.com/office/officeart/2005/8/layout/orgChart1"/>
    <dgm:cxn modelId="{A1B17A12-A8C3-BA41-86DB-A73006C6EF33}" type="presOf" srcId="{5998DC44-E15F-7C42-A498-41BACB432B64}" destId="{B64FE797-6079-194D-9C27-BAC2470B07CC}" srcOrd="0" destOrd="0" presId="urn:microsoft.com/office/officeart/2005/8/layout/orgChart1"/>
    <dgm:cxn modelId="{E9C68115-2846-C949-86EE-1B49752F6D07}" type="presOf" srcId="{5FE2E5E5-3EB7-2F44-BC25-4FD65F06A018}" destId="{B57277F8-3743-704E-B84E-3B4D6A623FD2}" srcOrd="0" destOrd="0" presId="urn:microsoft.com/office/officeart/2005/8/layout/orgChart1"/>
    <dgm:cxn modelId="{6BB28319-545A-274B-9D6C-FD9169E56E02}" type="presOf" srcId="{61B8D5CE-A64A-8D45-961A-2D3561EE2FFA}" destId="{9AF1E3C5-D014-E646-82FC-CE59F6DD54FD}" srcOrd="0" destOrd="0" presId="urn:microsoft.com/office/officeart/2005/8/layout/orgChart1"/>
    <dgm:cxn modelId="{E0BD051A-66EA-6E4B-AAF8-CAB572B204E8}" type="presOf" srcId="{C8CD0C12-5A50-4841-BF24-44B7C540A9C8}" destId="{F271D8EE-360B-9E4B-8EDB-80F8982DFB57}" srcOrd="0" destOrd="0" presId="urn:microsoft.com/office/officeart/2005/8/layout/orgChart1"/>
    <dgm:cxn modelId="{388A3120-84E8-C947-9FDD-70BD78B344CB}" srcId="{F87B3F35-2799-5F41-88E0-0C98BC055B49}" destId="{5998DC44-E15F-7C42-A498-41BACB432B64}" srcOrd="0" destOrd="0" parTransId="{E0A132B1-2348-4D4F-8657-DAEF2D2F06BD}" sibTransId="{B57C7E8E-1147-3A4D-9504-42D54585FFAD}"/>
    <dgm:cxn modelId="{5E8A6E20-89C3-A44E-A34E-CEF1C9699B84}" type="presOf" srcId="{2FCB6B79-22E8-9343-94DC-FB1EA436C46A}" destId="{849CA8A5-671B-0747-92B9-9633CDA69A6F}" srcOrd="0" destOrd="0" presId="urn:microsoft.com/office/officeart/2005/8/layout/orgChart1"/>
    <dgm:cxn modelId="{11F8CF27-1598-A44B-8856-C83FC5B80D7C}" srcId="{C73F3C67-7637-C84C-923F-8B98A2C59E39}" destId="{DC195D9E-933C-F445-BC87-046E294B796F}" srcOrd="2" destOrd="0" parTransId="{5FE2E5E5-3EB7-2F44-BC25-4FD65F06A018}" sibTransId="{2844AD09-32FC-DD4F-8ED4-F31AC89E1911}"/>
    <dgm:cxn modelId="{AB18CD2C-51DF-7D41-9F5D-CBB2F91B08EF}" type="presOf" srcId="{43EA6E3F-561E-D14C-A69F-14BA6E76CEA6}" destId="{B0820D5E-70E4-0B40-9C6F-59BD92D06343}" srcOrd="0" destOrd="0" presId="urn:microsoft.com/office/officeart/2005/8/layout/orgChart1"/>
    <dgm:cxn modelId="{6D0E6138-4185-8545-94D1-A6C62CC2042B}" srcId="{C73F3C67-7637-C84C-923F-8B98A2C59E39}" destId="{1665B0B9-035B-2F40-82F2-8FC8071158DE}" srcOrd="0" destOrd="0" parTransId="{2FCB6B79-22E8-9343-94DC-FB1EA436C46A}" sibTransId="{9A4E325F-0EB9-6940-8E16-CC9911A1EE8E}"/>
    <dgm:cxn modelId="{2B64B43B-0185-404C-A44A-E49645B3DD5C}" srcId="{DC195D9E-933C-F445-BC87-046E294B796F}" destId="{8A749214-7A86-4241-9D71-522CFEF7820D}" srcOrd="0" destOrd="0" parTransId="{A7170A45-6FE0-5A4D-AB7B-59BE37BB1DE5}" sibTransId="{BE3761C4-AF39-0249-9FB9-A2ADA2C1D4CD}"/>
    <dgm:cxn modelId="{8F0FD340-75D0-BA46-8CD0-1E5E26003F02}" type="presOf" srcId="{8A749214-7A86-4241-9D71-522CFEF7820D}" destId="{92F55DDD-7FA4-D247-8A17-683B56B81E56}" srcOrd="0" destOrd="0" presId="urn:microsoft.com/office/officeart/2005/8/layout/orgChart1"/>
    <dgm:cxn modelId="{735D755C-4EF2-E541-A3B3-0BBEF62D3B41}" type="presOf" srcId="{DC195D9E-933C-F445-BC87-046E294B796F}" destId="{34D4B360-0E81-5245-9BF7-35D66D4FCDE9}" srcOrd="0" destOrd="0" presId="urn:microsoft.com/office/officeart/2005/8/layout/orgChart1"/>
    <dgm:cxn modelId="{AFA76B5F-3E04-3A4E-9011-442F0924A28F}" type="presOf" srcId="{3B2949FA-4EAD-AD44-BF76-7205104DEC68}" destId="{A0E774CB-D327-7749-82A9-133B67793CE1}" srcOrd="0" destOrd="0" presId="urn:microsoft.com/office/officeart/2005/8/layout/orgChart1"/>
    <dgm:cxn modelId="{12F9FC42-D3F9-064C-B1F1-B4D6FDE7478F}" type="presOf" srcId="{E95338C8-7A91-D74B-B646-B6FE7450B3A0}" destId="{CEEE6251-3EFB-894C-9FAD-89724EBFA8AA}" srcOrd="0" destOrd="0" presId="urn:microsoft.com/office/officeart/2005/8/layout/orgChart1"/>
    <dgm:cxn modelId="{E1E83063-B705-564B-BB9E-776669DFA505}" type="presOf" srcId="{8A749214-7A86-4241-9D71-522CFEF7820D}" destId="{317B1B2F-4CAA-B449-8165-58C69CD5BD64}" srcOrd="1" destOrd="0" presId="urn:microsoft.com/office/officeart/2005/8/layout/orgChart1"/>
    <dgm:cxn modelId="{CE720944-4F36-374A-AF26-00E7B0378D1A}" type="presOf" srcId="{7DEDB203-650D-8441-9035-E5D591D30070}" destId="{EFFA8082-9183-2A45-968E-325939143E8A}" srcOrd="1" destOrd="0" presId="urn:microsoft.com/office/officeart/2005/8/layout/orgChart1"/>
    <dgm:cxn modelId="{2D9E4067-7DA3-354F-BC66-F44FEE8686AB}" srcId="{C0A5603D-0886-1F4A-884C-B91851BB6469}" destId="{C73F3C67-7637-C84C-923F-8B98A2C59E39}" srcOrd="0" destOrd="0" parTransId="{D0C76E5F-CB6B-9D4D-BE8F-FF3B22172101}" sibTransId="{A7C810C6-CBB4-6C41-B0DB-9755D849044E}"/>
    <dgm:cxn modelId="{C58FEC6C-EE7C-2C44-A887-19422AF85B7F}" type="presOf" srcId="{433A0703-1CA2-9341-BF1F-E5C739D7CFCD}" destId="{F764B844-7DA1-B04A-BD01-E03AE395989A}" srcOrd="0" destOrd="0" presId="urn:microsoft.com/office/officeart/2005/8/layout/orgChart1"/>
    <dgm:cxn modelId="{CA053F6F-AFF0-A548-8EE6-3DA7468535D0}" type="presOf" srcId="{FD1998AE-A6C3-2F44-98B9-6C513EBAE9C3}" destId="{08901FD6-4865-5F42-8871-93B9EA9B08F4}" srcOrd="0" destOrd="0" presId="urn:microsoft.com/office/officeart/2005/8/layout/orgChart1"/>
    <dgm:cxn modelId="{987EAD4F-0A1E-A64A-9D4E-EED9ED1C6990}" type="presOf" srcId="{1665B0B9-035B-2F40-82F2-8FC8071158DE}" destId="{9AB28F70-D1BD-B549-AE02-70A1B0082BE2}" srcOrd="1" destOrd="0" presId="urn:microsoft.com/office/officeart/2005/8/layout/orgChart1"/>
    <dgm:cxn modelId="{E93FC172-EF95-2C42-AE61-6CB5F8962111}" type="presOf" srcId="{C73F3C67-7637-C84C-923F-8B98A2C59E39}" destId="{662F8932-F1BC-6041-AA5C-892894DBC00F}" srcOrd="0" destOrd="0" presId="urn:microsoft.com/office/officeart/2005/8/layout/orgChart1"/>
    <dgm:cxn modelId="{BBF28655-4085-7240-B098-A4574C037718}" type="presOf" srcId="{DC195D9E-933C-F445-BC87-046E294B796F}" destId="{A1EE024E-4FAA-0043-93D1-C856BF328E36}" srcOrd="1" destOrd="0" presId="urn:microsoft.com/office/officeart/2005/8/layout/orgChart1"/>
    <dgm:cxn modelId="{CBC53656-6421-964C-9B7F-F348858B0EBD}" type="presOf" srcId="{BAF1191B-C31C-634D-A9A9-68A27D7C049D}" destId="{9EA00179-27CB-B146-9F34-D3CB1F9D33DA}" srcOrd="1" destOrd="0" presId="urn:microsoft.com/office/officeart/2005/8/layout/orgChart1"/>
    <dgm:cxn modelId="{A1E95378-31C5-9F41-9D8C-17F44D1F4960}" srcId="{F87B3F35-2799-5F41-88E0-0C98BC055B49}" destId="{E95338C8-7A91-D74B-B646-B6FE7450B3A0}" srcOrd="2" destOrd="0" parTransId="{43EA6E3F-561E-D14C-A69F-14BA6E76CEA6}" sibTransId="{C04A6887-E29A-134B-8A4E-35DBDB9548B5}"/>
    <dgm:cxn modelId="{A74ADE7C-0F98-004D-847F-7E412B4BC6B3}" type="presOf" srcId="{7DEDB203-650D-8441-9035-E5D591D30070}" destId="{BAB40BF7-F29C-2849-9B1E-0553BBA9E55E}" srcOrd="0" destOrd="0" presId="urn:microsoft.com/office/officeart/2005/8/layout/orgChart1"/>
    <dgm:cxn modelId="{BD67BA84-7F04-F54A-A2DC-3257243A8F7B}" type="presOf" srcId="{5F0FE67A-DC2F-964F-B0FA-F30AF953E51C}" destId="{8FF5592E-9FE5-0749-9DBB-D4C4B7AC6B47}" srcOrd="0" destOrd="0" presId="urn:microsoft.com/office/officeart/2005/8/layout/orgChart1"/>
    <dgm:cxn modelId="{C8B61D8B-73A6-2B41-9ABA-D0FE3F7AF7CB}" srcId="{1665B0B9-035B-2F40-82F2-8FC8071158DE}" destId="{7DEDB203-650D-8441-9035-E5D591D30070}" srcOrd="0" destOrd="0" parTransId="{5F0FE67A-DC2F-964F-B0FA-F30AF953E51C}" sibTransId="{89A4807D-813B-6443-9970-665EFFA38AD4}"/>
    <dgm:cxn modelId="{59D78B8C-6AE3-8D4A-948E-92122BDE0CFD}" srcId="{C73F3C67-7637-C84C-923F-8B98A2C59E39}" destId="{BAF1191B-C31C-634D-A9A9-68A27D7C049D}" srcOrd="3" destOrd="0" parTransId="{433A0703-1CA2-9341-BF1F-E5C739D7CFCD}" sibTransId="{CCC46918-6AE6-8D4C-B113-6D5480189D46}"/>
    <dgm:cxn modelId="{483C5B98-AC52-C846-96EE-910F9ABE3D17}" type="presOf" srcId="{F87B3F35-2799-5F41-88E0-0C98BC055B49}" destId="{57C5359E-0465-6147-B504-EFE9D0CACE24}" srcOrd="0" destOrd="0" presId="urn:microsoft.com/office/officeart/2005/8/layout/orgChart1"/>
    <dgm:cxn modelId="{8D63129D-CCE9-2447-9574-F1CDAE60526D}" type="presOf" srcId="{8C9083CE-54AE-3A42-8668-A2F54B2699CE}" destId="{010FFD47-E3E5-2F4E-ACDC-1553772571EB}" srcOrd="0" destOrd="0" presId="urn:microsoft.com/office/officeart/2005/8/layout/orgChart1"/>
    <dgm:cxn modelId="{16C4C69E-BDCD-484B-A699-B48375EED252}" type="presOf" srcId="{DA128091-5F15-074E-8648-EE39E4870E63}" destId="{D5EA4445-CAAA-0F4D-8D87-D7CCC375E109}" srcOrd="0" destOrd="0" presId="urn:microsoft.com/office/officeart/2005/8/layout/orgChart1"/>
    <dgm:cxn modelId="{B06501A2-5A2B-0E47-9868-E983F180F38A}" srcId="{1665B0B9-035B-2F40-82F2-8FC8071158DE}" destId="{C8CD0C12-5A50-4841-BF24-44B7C540A9C8}" srcOrd="1" destOrd="0" parTransId="{61B8D5CE-A64A-8D45-961A-2D3561EE2FFA}" sibTransId="{8C195090-8C20-4D42-A7F8-96CF212101DA}"/>
    <dgm:cxn modelId="{9C93AFA2-5F1D-D54E-BE9B-2BB6CE6F757C}" type="presOf" srcId="{E95338C8-7A91-D74B-B646-B6FE7450B3A0}" destId="{D46E842C-14FA-504E-AB2B-20891AE1A079}" srcOrd="1" destOrd="0" presId="urn:microsoft.com/office/officeart/2005/8/layout/orgChart1"/>
    <dgm:cxn modelId="{6E5C98B1-588A-3F4E-A24D-AF3C056BBADE}" srcId="{F87B3F35-2799-5F41-88E0-0C98BC055B49}" destId="{8C9083CE-54AE-3A42-8668-A2F54B2699CE}" srcOrd="3" destOrd="0" parTransId="{DA128091-5F15-074E-8648-EE39E4870E63}" sibTransId="{B182CED0-483D-D742-AE04-7C636702B4B7}"/>
    <dgm:cxn modelId="{41F54AB5-B3F2-C841-AA84-AE957F2134D7}" type="presOf" srcId="{C73F3C67-7637-C84C-923F-8B98A2C59E39}" destId="{FEAC1792-9CF8-1441-95A1-8639FB433365}" srcOrd="1" destOrd="0" presId="urn:microsoft.com/office/officeart/2005/8/layout/orgChart1"/>
    <dgm:cxn modelId="{AAE7D1BB-399E-DD4F-A441-54E2D5F1437D}" type="presOf" srcId="{1665B0B9-035B-2F40-82F2-8FC8071158DE}" destId="{B905DCC6-C3A6-6A40-B964-AD5D12B91057}" srcOrd="0" destOrd="0" presId="urn:microsoft.com/office/officeart/2005/8/layout/orgChart1"/>
    <dgm:cxn modelId="{C2B498C7-99CA-3747-A800-7443165C7F24}" type="presOf" srcId="{E0A132B1-2348-4D4F-8657-DAEF2D2F06BD}" destId="{C37FF608-383A-714E-A7C6-0E1EC4E49DCE}" srcOrd="0" destOrd="0" presId="urn:microsoft.com/office/officeart/2005/8/layout/orgChart1"/>
    <dgm:cxn modelId="{BDA20BC8-97CB-5B47-8646-D192465E6F59}" type="presOf" srcId="{5998DC44-E15F-7C42-A498-41BACB432B64}" destId="{5D0D9BF8-92F3-8342-940A-7A15EDC04B0C}" srcOrd="1" destOrd="0" presId="urn:microsoft.com/office/officeart/2005/8/layout/orgChart1"/>
    <dgm:cxn modelId="{72E2A0CD-8327-B148-BEB7-75F8BA8F1070}" type="presOf" srcId="{BAF1191B-C31C-634D-A9A9-68A27D7C049D}" destId="{53E676B0-9D73-4B42-ADB4-6A8A4A3825BD}" srcOrd="0" destOrd="0" presId="urn:microsoft.com/office/officeart/2005/8/layout/orgChart1"/>
    <dgm:cxn modelId="{457A91D2-14DA-144D-A6C3-D139CB581086}" type="presOf" srcId="{A7170A45-6FE0-5A4D-AB7B-59BE37BB1DE5}" destId="{95A9FBFF-B734-384A-906F-FEBA2745367B}" srcOrd="0" destOrd="0" presId="urn:microsoft.com/office/officeart/2005/8/layout/orgChart1"/>
    <dgm:cxn modelId="{183279E3-BCAE-F34E-992B-79F554043A37}" type="presOf" srcId="{900AE77E-9CA9-0344-BB85-69DC5E61CD28}" destId="{F930AB5A-A52D-4742-B9AC-CB7983930125}" srcOrd="1" destOrd="0" presId="urn:microsoft.com/office/officeart/2005/8/layout/orgChart1"/>
    <dgm:cxn modelId="{AE5952EF-E555-6249-B8C6-4D88609CC73B}" srcId="{C73F3C67-7637-C84C-923F-8B98A2C59E39}" destId="{F87B3F35-2799-5F41-88E0-0C98BC055B49}" srcOrd="1" destOrd="0" parTransId="{FD1998AE-A6C3-2F44-98B9-6C513EBAE9C3}" sibTransId="{E6722581-0830-8A4D-B666-FEACCE8A2749}"/>
    <dgm:cxn modelId="{5CA656F1-07DC-5D45-B6E2-33AE9BB2E909}" type="presOf" srcId="{F87B3F35-2799-5F41-88E0-0C98BC055B49}" destId="{5E254BEF-95B0-F742-96E6-1179597A359F}" srcOrd="1" destOrd="0" presId="urn:microsoft.com/office/officeart/2005/8/layout/orgChart1"/>
    <dgm:cxn modelId="{A58E85F2-9E98-A84B-9030-BC88E1466C66}" type="presOf" srcId="{8C9083CE-54AE-3A42-8668-A2F54B2699CE}" destId="{2DA7BF66-197E-FA46-9841-B158144F3D3F}" srcOrd="1" destOrd="0" presId="urn:microsoft.com/office/officeart/2005/8/layout/orgChart1"/>
    <dgm:cxn modelId="{46E921F9-054E-F747-B057-91E865105228}" type="presOf" srcId="{C8CD0C12-5A50-4841-BF24-44B7C540A9C8}" destId="{49F9C9CB-E7A5-3C49-BA9D-FCD1DD624DB8}" srcOrd="1" destOrd="0" presId="urn:microsoft.com/office/officeart/2005/8/layout/orgChart1"/>
    <dgm:cxn modelId="{E37168FB-B7CB-AE47-8B65-70C8221EB92C}" srcId="{F87B3F35-2799-5F41-88E0-0C98BC055B49}" destId="{900AE77E-9CA9-0344-BB85-69DC5E61CD28}" srcOrd="1" destOrd="0" parTransId="{3B2949FA-4EAD-AD44-BF76-7205104DEC68}" sibTransId="{CCCF377E-49F1-B949-969C-D8C0548BC5B6}"/>
    <dgm:cxn modelId="{C3F1DE68-A8C1-544E-A5D2-C7C622AE1365}" type="presParOf" srcId="{F0BF298C-7CBE-0F40-ADA7-CADFB247AF9F}" destId="{42BDF95B-3DA5-6045-B2F6-949775A343F4}" srcOrd="0" destOrd="0" presId="urn:microsoft.com/office/officeart/2005/8/layout/orgChart1"/>
    <dgm:cxn modelId="{309F115C-4E60-F944-BF3F-BDB4C997F684}" type="presParOf" srcId="{42BDF95B-3DA5-6045-B2F6-949775A343F4}" destId="{329C2406-3DE6-C241-9F5F-B98DF540D305}" srcOrd="0" destOrd="0" presId="urn:microsoft.com/office/officeart/2005/8/layout/orgChart1"/>
    <dgm:cxn modelId="{52F77ED0-16A9-A742-B270-54DD28E6B6D2}" type="presParOf" srcId="{329C2406-3DE6-C241-9F5F-B98DF540D305}" destId="{662F8932-F1BC-6041-AA5C-892894DBC00F}" srcOrd="0" destOrd="0" presId="urn:microsoft.com/office/officeart/2005/8/layout/orgChart1"/>
    <dgm:cxn modelId="{9D048885-1D0E-0E46-A5FF-B9E6C372C6E3}" type="presParOf" srcId="{329C2406-3DE6-C241-9F5F-B98DF540D305}" destId="{FEAC1792-9CF8-1441-95A1-8639FB433365}" srcOrd="1" destOrd="0" presId="urn:microsoft.com/office/officeart/2005/8/layout/orgChart1"/>
    <dgm:cxn modelId="{72CE4EF1-85A3-8F4A-885D-1F28D713FE5F}" type="presParOf" srcId="{42BDF95B-3DA5-6045-B2F6-949775A343F4}" destId="{A51DEA9B-0943-E842-8927-8495488817BA}" srcOrd="1" destOrd="0" presId="urn:microsoft.com/office/officeart/2005/8/layout/orgChart1"/>
    <dgm:cxn modelId="{BBB93C98-BCB4-A740-88CC-D5200F457B42}" type="presParOf" srcId="{A51DEA9B-0943-E842-8927-8495488817BA}" destId="{849CA8A5-671B-0747-92B9-9633CDA69A6F}" srcOrd="0" destOrd="0" presId="urn:microsoft.com/office/officeart/2005/8/layout/orgChart1"/>
    <dgm:cxn modelId="{B5AF4072-2F2B-FC4B-8D30-C41DF98ABA47}" type="presParOf" srcId="{A51DEA9B-0943-E842-8927-8495488817BA}" destId="{4CAC92DC-BC04-414C-B405-7C15F767C4FD}" srcOrd="1" destOrd="0" presId="urn:microsoft.com/office/officeart/2005/8/layout/orgChart1"/>
    <dgm:cxn modelId="{07D8F3AD-8EF1-EC4A-85E8-EB0D5271E0E2}" type="presParOf" srcId="{4CAC92DC-BC04-414C-B405-7C15F767C4FD}" destId="{55F70F23-D481-2F4A-AD2F-1A5AEE21732C}" srcOrd="0" destOrd="0" presId="urn:microsoft.com/office/officeart/2005/8/layout/orgChart1"/>
    <dgm:cxn modelId="{7F94E42C-F9D9-A44A-8857-D619349DFBB2}" type="presParOf" srcId="{55F70F23-D481-2F4A-AD2F-1A5AEE21732C}" destId="{B905DCC6-C3A6-6A40-B964-AD5D12B91057}" srcOrd="0" destOrd="0" presId="urn:microsoft.com/office/officeart/2005/8/layout/orgChart1"/>
    <dgm:cxn modelId="{A43BAEE1-600A-924C-A48D-F79EE0DD11D0}" type="presParOf" srcId="{55F70F23-D481-2F4A-AD2F-1A5AEE21732C}" destId="{9AB28F70-D1BD-B549-AE02-70A1B0082BE2}" srcOrd="1" destOrd="0" presId="urn:microsoft.com/office/officeart/2005/8/layout/orgChart1"/>
    <dgm:cxn modelId="{49770B17-B32E-2A4B-AEAE-87141239FE7B}" type="presParOf" srcId="{4CAC92DC-BC04-414C-B405-7C15F767C4FD}" destId="{351FD7FC-E3F4-9F49-BDEA-B82BD72315FE}" srcOrd="1" destOrd="0" presId="urn:microsoft.com/office/officeart/2005/8/layout/orgChart1"/>
    <dgm:cxn modelId="{EE9D81F4-7373-D649-8228-D13A5726194B}" type="presParOf" srcId="{351FD7FC-E3F4-9F49-BDEA-B82BD72315FE}" destId="{8FF5592E-9FE5-0749-9DBB-D4C4B7AC6B47}" srcOrd="0" destOrd="0" presId="urn:microsoft.com/office/officeart/2005/8/layout/orgChart1"/>
    <dgm:cxn modelId="{1D7FD5E2-F327-B04A-BB55-6486F94F538C}" type="presParOf" srcId="{351FD7FC-E3F4-9F49-BDEA-B82BD72315FE}" destId="{938745E5-59C6-624E-BEB0-4F2D843A56FD}" srcOrd="1" destOrd="0" presId="urn:microsoft.com/office/officeart/2005/8/layout/orgChart1"/>
    <dgm:cxn modelId="{DC4C2287-4A45-614B-B5A4-28B4F188C63E}" type="presParOf" srcId="{938745E5-59C6-624E-BEB0-4F2D843A56FD}" destId="{B1DF68CA-4DE4-B442-9C47-778FDCFF17E0}" srcOrd="0" destOrd="0" presId="urn:microsoft.com/office/officeart/2005/8/layout/orgChart1"/>
    <dgm:cxn modelId="{795FD460-04B7-2044-9C8C-CD44060DA891}" type="presParOf" srcId="{B1DF68CA-4DE4-B442-9C47-778FDCFF17E0}" destId="{BAB40BF7-F29C-2849-9B1E-0553BBA9E55E}" srcOrd="0" destOrd="0" presId="urn:microsoft.com/office/officeart/2005/8/layout/orgChart1"/>
    <dgm:cxn modelId="{3FFA416A-85A3-4D45-9F45-5477A29E91C8}" type="presParOf" srcId="{B1DF68CA-4DE4-B442-9C47-778FDCFF17E0}" destId="{EFFA8082-9183-2A45-968E-325939143E8A}" srcOrd="1" destOrd="0" presId="urn:microsoft.com/office/officeart/2005/8/layout/orgChart1"/>
    <dgm:cxn modelId="{78918BEC-2F21-B146-9B09-4262C8E72CF4}" type="presParOf" srcId="{938745E5-59C6-624E-BEB0-4F2D843A56FD}" destId="{6C8C1943-C42F-4D47-AD6D-836AFDD26E49}" srcOrd="1" destOrd="0" presId="urn:microsoft.com/office/officeart/2005/8/layout/orgChart1"/>
    <dgm:cxn modelId="{0BFC04F4-9831-C142-8595-2D5A93713F43}" type="presParOf" srcId="{938745E5-59C6-624E-BEB0-4F2D843A56FD}" destId="{33849987-1E1C-2F49-ADB1-30322FD1E5C9}" srcOrd="2" destOrd="0" presId="urn:microsoft.com/office/officeart/2005/8/layout/orgChart1"/>
    <dgm:cxn modelId="{1DDA1669-11B1-494A-AE27-4F675D918057}" type="presParOf" srcId="{351FD7FC-E3F4-9F49-BDEA-B82BD72315FE}" destId="{9AF1E3C5-D014-E646-82FC-CE59F6DD54FD}" srcOrd="2" destOrd="0" presId="urn:microsoft.com/office/officeart/2005/8/layout/orgChart1"/>
    <dgm:cxn modelId="{8476DE97-6B74-1847-9815-80A93C3C747A}" type="presParOf" srcId="{351FD7FC-E3F4-9F49-BDEA-B82BD72315FE}" destId="{839E1FCC-A0C4-6C49-8751-6EF046C1D81B}" srcOrd="3" destOrd="0" presId="urn:microsoft.com/office/officeart/2005/8/layout/orgChart1"/>
    <dgm:cxn modelId="{8CD91912-2515-E94C-AE02-01E2AA2509B1}" type="presParOf" srcId="{839E1FCC-A0C4-6C49-8751-6EF046C1D81B}" destId="{2C0F037B-F471-2A42-BFCA-EE62EA735F66}" srcOrd="0" destOrd="0" presId="urn:microsoft.com/office/officeart/2005/8/layout/orgChart1"/>
    <dgm:cxn modelId="{5D8C862A-AB95-F74D-BFF9-08E30AD474E4}" type="presParOf" srcId="{2C0F037B-F471-2A42-BFCA-EE62EA735F66}" destId="{F271D8EE-360B-9E4B-8EDB-80F8982DFB57}" srcOrd="0" destOrd="0" presId="urn:microsoft.com/office/officeart/2005/8/layout/orgChart1"/>
    <dgm:cxn modelId="{1A8CECF6-EF47-3A4B-8F19-00886F875ADD}" type="presParOf" srcId="{2C0F037B-F471-2A42-BFCA-EE62EA735F66}" destId="{49F9C9CB-E7A5-3C49-BA9D-FCD1DD624DB8}" srcOrd="1" destOrd="0" presId="urn:microsoft.com/office/officeart/2005/8/layout/orgChart1"/>
    <dgm:cxn modelId="{C03DB75E-6DB5-C648-91B1-F73C015CF6A4}" type="presParOf" srcId="{839E1FCC-A0C4-6C49-8751-6EF046C1D81B}" destId="{36ABFD1B-8CA6-4244-8280-A5751C287EE1}" srcOrd="1" destOrd="0" presId="urn:microsoft.com/office/officeart/2005/8/layout/orgChart1"/>
    <dgm:cxn modelId="{98826CD4-0884-6F4A-8C10-B3540A6AFE0E}" type="presParOf" srcId="{839E1FCC-A0C4-6C49-8751-6EF046C1D81B}" destId="{14C3B7E9-6FD6-D148-A49F-992748262231}" srcOrd="2" destOrd="0" presId="urn:microsoft.com/office/officeart/2005/8/layout/orgChart1"/>
    <dgm:cxn modelId="{7D3AB852-5A40-5342-98B8-42F56B2A3483}" type="presParOf" srcId="{4CAC92DC-BC04-414C-B405-7C15F767C4FD}" destId="{F5A4C701-316B-2D41-A8B9-794D528F2DD8}" srcOrd="2" destOrd="0" presId="urn:microsoft.com/office/officeart/2005/8/layout/orgChart1"/>
    <dgm:cxn modelId="{142BBC5F-658D-904E-B8F4-00A9375E3196}" type="presParOf" srcId="{A51DEA9B-0943-E842-8927-8495488817BA}" destId="{08901FD6-4865-5F42-8871-93B9EA9B08F4}" srcOrd="2" destOrd="0" presId="urn:microsoft.com/office/officeart/2005/8/layout/orgChart1"/>
    <dgm:cxn modelId="{F9FBB0CA-C797-5A47-AC74-263420D95440}" type="presParOf" srcId="{A51DEA9B-0943-E842-8927-8495488817BA}" destId="{3E5ECA39-E781-0645-B133-4E3057D4A9D3}" srcOrd="3" destOrd="0" presId="urn:microsoft.com/office/officeart/2005/8/layout/orgChart1"/>
    <dgm:cxn modelId="{2491583A-BD3F-0540-94FC-5A3090BB3E5F}" type="presParOf" srcId="{3E5ECA39-E781-0645-B133-4E3057D4A9D3}" destId="{9528C65B-3A58-A447-B8D5-1E622135AAAB}" srcOrd="0" destOrd="0" presId="urn:microsoft.com/office/officeart/2005/8/layout/orgChart1"/>
    <dgm:cxn modelId="{32DA3939-A325-3E49-95F4-09671231C127}" type="presParOf" srcId="{9528C65B-3A58-A447-B8D5-1E622135AAAB}" destId="{57C5359E-0465-6147-B504-EFE9D0CACE24}" srcOrd="0" destOrd="0" presId="urn:microsoft.com/office/officeart/2005/8/layout/orgChart1"/>
    <dgm:cxn modelId="{FED3C253-0374-0847-9392-83BF17AFD07A}" type="presParOf" srcId="{9528C65B-3A58-A447-B8D5-1E622135AAAB}" destId="{5E254BEF-95B0-F742-96E6-1179597A359F}" srcOrd="1" destOrd="0" presId="urn:microsoft.com/office/officeart/2005/8/layout/orgChart1"/>
    <dgm:cxn modelId="{264EA70C-7D6A-D445-BA6C-413A50661CED}" type="presParOf" srcId="{3E5ECA39-E781-0645-B133-4E3057D4A9D3}" destId="{5B7BB718-01E0-0845-854C-3E3BE9F012D6}" srcOrd="1" destOrd="0" presId="urn:microsoft.com/office/officeart/2005/8/layout/orgChart1"/>
    <dgm:cxn modelId="{341BD0A4-51EF-AB4E-B4CE-946E77D69020}" type="presParOf" srcId="{5B7BB718-01E0-0845-854C-3E3BE9F012D6}" destId="{C37FF608-383A-714E-A7C6-0E1EC4E49DCE}" srcOrd="0" destOrd="0" presId="urn:microsoft.com/office/officeart/2005/8/layout/orgChart1"/>
    <dgm:cxn modelId="{2B4AEB0F-1F04-1C45-9574-ECF44C4FAA22}" type="presParOf" srcId="{5B7BB718-01E0-0845-854C-3E3BE9F012D6}" destId="{BBFADB88-425D-5745-A438-C263E4750E9B}" srcOrd="1" destOrd="0" presId="urn:microsoft.com/office/officeart/2005/8/layout/orgChart1"/>
    <dgm:cxn modelId="{D4FA659B-7CF9-214A-A7FF-D08F17B6D6A9}" type="presParOf" srcId="{BBFADB88-425D-5745-A438-C263E4750E9B}" destId="{F2D3AD96-D964-FD43-96B2-158373B36556}" srcOrd="0" destOrd="0" presId="urn:microsoft.com/office/officeart/2005/8/layout/orgChart1"/>
    <dgm:cxn modelId="{1876D7E7-08E2-E646-BF65-7E010B447E03}" type="presParOf" srcId="{F2D3AD96-D964-FD43-96B2-158373B36556}" destId="{B64FE797-6079-194D-9C27-BAC2470B07CC}" srcOrd="0" destOrd="0" presId="urn:microsoft.com/office/officeart/2005/8/layout/orgChart1"/>
    <dgm:cxn modelId="{BD5FED0B-B065-064A-A5AC-D2FC4B90659A}" type="presParOf" srcId="{F2D3AD96-D964-FD43-96B2-158373B36556}" destId="{5D0D9BF8-92F3-8342-940A-7A15EDC04B0C}" srcOrd="1" destOrd="0" presId="urn:microsoft.com/office/officeart/2005/8/layout/orgChart1"/>
    <dgm:cxn modelId="{2EB6FC63-0C01-E246-AA03-221E428F548E}" type="presParOf" srcId="{BBFADB88-425D-5745-A438-C263E4750E9B}" destId="{0BD19B1D-0CDB-4941-B385-509CA5CFB650}" srcOrd="1" destOrd="0" presId="urn:microsoft.com/office/officeart/2005/8/layout/orgChart1"/>
    <dgm:cxn modelId="{963E3BC6-B099-A44E-A70B-710BAFE47B7C}" type="presParOf" srcId="{BBFADB88-425D-5745-A438-C263E4750E9B}" destId="{99DC9F45-6E76-3A48-971B-61C83F2A0096}" srcOrd="2" destOrd="0" presId="urn:microsoft.com/office/officeart/2005/8/layout/orgChart1"/>
    <dgm:cxn modelId="{BBDB9556-A902-8641-B3B2-A51523FFCE3F}" type="presParOf" srcId="{5B7BB718-01E0-0845-854C-3E3BE9F012D6}" destId="{A0E774CB-D327-7749-82A9-133B67793CE1}" srcOrd="2" destOrd="0" presId="urn:microsoft.com/office/officeart/2005/8/layout/orgChart1"/>
    <dgm:cxn modelId="{E4622A27-8C90-6F48-9347-2949EBAB5F77}" type="presParOf" srcId="{5B7BB718-01E0-0845-854C-3E3BE9F012D6}" destId="{D9FCB6B9-A221-E740-BA0D-122A55EA3073}" srcOrd="3" destOrd="0" presId="urn:microsoft.com/office/officeart/2005/8/layout/orgChart1"/>
    <dgm:cxn modelId="{59D13462-469C-1F49-AEBB-2A0FB5A55446}" type="presParOf" srcId="{D9FCB6B9-A221-E740-BA0D-122A55EA3073}" destId="{5FF19159-4264-C243-B49B-A54040A5D14F}" srcOrd="0" destOrd="0" presId="urn:microsoft.com/office/officeart/2005/8/layout/orgChart1"/>
    <dgm:cxn modelId="{817EF839-B497-2942-AD48-4683606B1E7E}" type="presParOf" srcId="{5FF19159-4264-C243-B49B-A54040A5D14F}" destId="{D0610819-723B-5F4B-B160-04598D8AA572}" srcOrd="0" destOrd="0" presId="urn:microsoft.com/office/officeart/2005/8/layout/orgChart1"/>
    <dgm:cxn modelId="{09293F9C-3BA8-7449-965D-CD63D391DD3B}" type="presParOf" srcId="{5FF19159-4264-C243-B49B-A54040A5D14F}" destId="{F930AB5A-A52D-4742-B9AC-CB7983930125}" srcOrd="1" destOrd="0" presId="urn:microsoft.com/office/officeart/2005/8/layout/orgChart1"/>
    <dgm:cxn modelId="{CDEDA74C-D1E5-FB42-BFF8-263E5118284A}" type="presParOf" srcId="{D9FCB6B9-A221-E740-BA0D-122A55EA3073}" destId="{C86B3311-1BF8-884E-8B2C-73D99B3B7D60}" srcOrd="1" destOrd="0" presId="urn:microsoft.com/office/officeart/2005/8/layout/orgChart1"/>
    <dgm:cxn modelId="{2379FE98-F1DC-8F4B-A797-6870EE5EA851}" type="presParOf" srcId="{D9FCB6B9-A221-E740-BA0D-122A55EA3073}" destId="{493D36D5-CD23-8649-BB4C-95805D92E5E4}" srcOrd="2" destOrd="0" presId="urn:microsoft.com/office/officeart/2005/8/layout/orgChart1"/>
    <dgm:cxn modelId="{C0555248-B4BD-9245-8DFA-E7F4CEB9A89E}" type="presParOf" srcId="{5B7BB718-01E0-0845-854C-3E3BE9F012D6}" destId="{B0820D5E-70E4-0B40-9C6F-59BD92D06343}" srcOrd="4" destOrd="0" presId="urn:microsoft.com/office/officeart/2005/8/layout/orgChart1"/>
    <dgm:cxn modelId="{0A3F72C4-AC49-1F4D-B4A8-3DAD7CBFF881}" type="presParOf" srcId="{5B7BB718-01E0-0845-854C-3E3BE9F012D6}" destId="{7FB99B44-95F9-C64D-AE78-DB464D639ACD}" srcOrd="5" destOrd="0" presId="urn:microsoft.com/office/officeart/2005/8/layout/orgChart1"/>
    <dgm:cxn modelId="{20B8D803-300F-0A45-9383-814EF5F23007}" type="presParOf" srcId="{7FB99B44-95F9-C64D-AE78-DB464D639ACD}" destId="{DFCBADF9-8B9F-C14C-9FF9-F1B8550064AB}" srcOrd="0" destOrd="0" presId="urn:microsoft.com/office/officeart/2005/8/layout/orgChart1"/>
    <dgm:cxn modelId="{B4710FC5-03D6-9F4C-A73A-970020BB892A}" type="presParOf" srcId="{DFCBADF9-8B9F-C14C-9FF9-F1B8550064AB}" destId="{CEEE6251-3EFB-894C-9FAD-89724EBFA8AA}" srcOrd="0" destOrd="0" presId="urn:microsoft.com/office/officeart/2005/8/layout/orgChart1"/>
    <dgm:cxn modelId="{55C4855A-46EA-8F40-BDE6-D22764187D26}" type="presParOf" srcId="{DFCBADF9-8B9F-C14C-9FF9-F1B8550064AB}" destId="{D46E842C-14FA-504E-AB2B-20891AE1A079}" srcOrd="1" destOrd="0" presId="urn:microsoft.com/office/officeart/2005/8/layout/orgChart1"/>
    <dgm:cxn modelId="{4E190382-93EC-C34A-A572-31EF3828115B}" type="presParOf" srcId="{7FB99B44-95F9-C64D-AE78-DB464D639ACD}" destId="{51C318B1-F765-2741-919E-2BF5705C0797}" srcOrd="1" destOrd="0" presId="urn:microsoft.com/office/officeart/2005/8/layout/orgChart1"/>
    <dgm:cxn modelId="{E261214D-D1B9-3248-881D-9917A911FDAD}" type="presParOf" srcId="{7FB99B44-95F9-C64D-AE78-DB464D639ACD}" destId="{C7595225-029A-5949-8314-7779FEDF9755}" srcOrd="2" destOrd="0" presId="urn:microsoft.com/office/officeart/2005/8/layout/orgChart1"/>
    <dgm:cxn modelId="{FE9606FF-CFD4-8F4D-8A14-9EC59E4B7BA6}" type="presParOf" srcId="{5B7BB718-01E0-0845-854C-3E3BE9F012D6}" destId="{D5EA4445-CAAA-0F4D-8D87-D7CCC375E109}" srcOrd="6" destOrd="0" presId="urn:microsoft.com/office/officeart/2005/8/layout/orgChart1"/>
    <dgm:cxn modelId="{7B9EB823-3679-9A4C-A8F5-2F9295C96D62}" type="presParOf" srcId="{5B7BB718-01E0-0845-854C-3E3BE9F012D6}" destId="{CB3B63E4-AE23-AC40-A131-09C555202915}" srcOrd="7" destOrd="0" presId="urn:microsoft.com/office/officeart/2005/8/layout/orgChart1"/>
    <dgm:cxn modelId="{5ECE3D45-9766-F944-9578-E609CD9EBA28}" type="presParOf" srcId="{CB3B63E4-AE23-AC40-A131-09C555202915}" destId="{62433107-0643-074B-AC28-66DC849915C7}" srcOrd="0" destOrd="0" presId="urn:microsoft.com/office/officeart/2005/8/layout/orgChart1"/>
    <dgm:cxn modelId="{17912FC1-6469-9448-AFFE-B2FA2336F513}" type="presParOf" srcId="{62433107-0643-074B-AC28-66DC849915C7}" destId="{010FFD47-E3E5-2F4E-ACDC-1553772571EB}" srcOrd="0" destOrd="0" presId="urn:microsoft.com/office/officeart/2005/8/layout/orgChart1"/>
    <dgm:cxn modelId="{CA77E621-54D7-8942-954E-F4182EE4A547}" type="presParOf" srcId="{62433107-0643-074B-AC28-66DC849915C7}" destId="{2DA7BF66-197E-FA46-9841-B158144F3D3F}" srcOrd="1" destOrd="0" presId="urn:microsoft.com/office/officeart/2005/8/layout/orgChart1"/>
    <dgm:cxn modelId="{12F358D5-C9D5-D142-9B0A-60CD871EA5BA}" type="presParOf" srcId="{CB3B63E4-AE23-AC40-A131-09C555202915}" destId="{496652B0-8297-7B45-A2BE-2DDBC80FA8B5}" srcOrd="1" destOrd="0" presId="urn:microsoft.com/office/officeart/2005/8/layout/orgChart1"/>
    <dgm:cxn modelId="{CADBA186-35A3-8F4E-AE9A-5BFEF4D56F01}" type="presParOf" srcId="{CB3B63E4-AE23-AC40-A131-09C555202915}" destId="{67EBA8FA-ED6A-304C-B153-529AD7879508}" srcOrd="2" destOrd="0" presId="urn:microsoft.com/office/officeart/2005/8/layout/orgChart1"/>
    <dgm:cxn modelId="{BEC781B7-EEDF-014F-B75C-3D5807673B5B}" type="presParOf" srcId="{3E5ECA39-E781-0645-B133-4E3057D4A9D3}" destId="{76AD1F8B-6D63-9946-87F1-426E1AEE1A6D}" srcOrd="2" destOrd="0" presId="urn:microsoft.com/office/officeart/2005/8/layout/orgChart1"/>
    <dgm:cxn modelId="{F3EF11C4-7F64-F046-89C6-960722269945}" type="presParOf" srcId="{A51DEA9B-0943-E842-8927-8495488817BA}" destId="{B57277F8-3743-704E-B84E-3B4D6A623FD2}" srcOrd="4" destOrd="0" presId="urn:microsoft.com/office/officeart/2005/8/layout/orgChart1"/>
    <dgm:cxn modelId="{85B8DA13-1107-2B4E-9DC9-A03C624B4F9B}" type="presParOf" srcId="{A51DEA9B-0943-E842-8927-8495488817BA}" destId="{C8D46A0D-5C75-0644-A354-D38C75CAF670}" srcOrd="5" destOrd="0" presId="urn:microsoft.com/office/officeart/2005/8/layout/orgChart1"/>
    <dgm:cxn modelId="{D34B0B0D-0C7D-334D-ACBF-3DB4927B486D}" type="presParOf" srcId="{C8D46A0D-5C75-0644-A354-D38C75CAF670}" destId="{0550FF30-52EC-5440-8428-FBEB7FD96077}" srcOrd="0" destOrd="0" presId="urn:microsoft.com/office/officeart/2005/8/layout/orgChart1"/>
    <dgm:cxn modelId="{ACE8573B-0544-3949-88CA-A75785EBF5E4}" type="presParOf" srcId="{0550FF30-52EC-5440-8428-FBEB7FD96077}" destId="{34D4B360-0E81-5245-9BF7-35D66D4FCDE9}" srcOrd="0" destOrd="0" presId="urn:microsoft.com/office/officeart/2005/8/layout/orgChart1"/>
    <dgm:cxn modelId="{F060B9A4-60A6-0F40-8E2D-2A087D43655E}" type="presParOf" srcId="{0550FF30-52EC-5440-8428-FBEB7FD96077}" destId="{A1EE024E-4FAA-0043-93D1-C856BF328E36}" srcOrd="1" destOrd="0" presId="urn:microsoft.com/office/officeart/2005/8/layout/orgChart1"/>
    <dgm:cxn modelId="{538EC250-B6CA-0E45-936A-FDD5EDAF12AB}" type="presParOf" srcId="{C8D46A0D-5C75-0644-A354-D38C75CAF670}" destId="{E79BFE44-A127-9D42-BEE6-C8225F996B96}" srcOrd="1" destOrd="0" presId="urn:microsoft.com/office/officeart/2005/8/layout/orgChart1"/>
    <dgm:cxn modelId="{5FCE2A8C-81D9-004D-AFC8-9A23FF86C8E8}" type="presParOf" srcId="{E79BFE44-A127-9D42-BEE6-C8225F996B96}" destId="{95A9FBFF-B734-384A-906F-FEBA2745367B}" srcOrd="0" destOrd="0" presId="urn:microsoft.com/office/officeart/2005/8/layout/orgChart1"/>
    <dgm:cxn modelId="{198D4F1F-1810-4547-A63E-B1CAF2AC53DE}" type="presParOf" srcId="{E79BFE44-A127-9D42-BEE6-C8225F996B96}" destId="{8E78E0F2-89AF-6943-8076-7FDA1B1E458E}" srcOrd="1" destOrd="0" presId="urn:microsoft.com/office/officeart/2005/8/layout/orgChart1"/>
    <dgm:cxn modelId="{26771380-B6DB-5B4E-9289-EC99BE88FFEC}" type="presParOf" srcId="{8E78E0F2-89AF-6943-8076-7FDA1B1E458E}" destId="{D80B29E7-073E-5849-8587-4052B54A75E7}" srcOrd="0" destOrd="0" presId="urn:microsoft.com/office/officeart/2005/8/layout/orgChart1"/>
    <dgm:cxn modelId="{AA9DBE2D-DD74-A34F-9A6B-47CE3FC97DEE}" type="presParOf" srcId="{D80B29E7-073E-5849-8587-4052B54A75E7}" destId="{92F55DDD-7FA4-D247-8A17-683B56B81E56}" srcOrd="0" destOrd="0" presId="urn:microsoft.com/office/officeart/2005/8/layout/orgChart1"/>
    <dgm:cxn modelId="{4E59C521-4FAC-A449-8C9D-D9267BDE0C35}" type="presParOf" srcId="{D80B29E7-073E-5849-8587-4052B54A75E7}" destId="{317B1B2F-4CAA-B449-8165-58C69CD5BD64}" srcOrd="1" destOrd="0" presId="urn:microsoft.com/office/officeart/2005/8/layout/orgChart1"/>
    <dgm:cxn modelId="{0393D0E8-2048-1C43-889A-36B946A1F3C4}" type="presParOf" srcId="{8E78E0F2-89AF-6943-8076-7FDA1B1E458E}" destId="{07CDF4A7-DDAB-1A4A-BF73-67874F3B7EEB}" srcOrd="1" destOrd="0" presId="urn:microsoft.com/office/officeart/2005/8/layout/orgChart1"/>
    <dgm:cxn modelId="{15F46DBB-C8EE-CE43-8FED-2FA697CCBD79}" type="presParOf" srcId="{8E78E0F2-89AF-6943-8076-7FDA1B1E458E}" destId="{48BFD777-6339-DB48-9FBE-5B0AD62C858E}" srcOrd="2" destOrd="0" presId="urn:microsoft.com/office/officeart/2005/8/layout/orgChart1"/>
    <dgm:cxn modelId="{1DE5E9F9-AAF6-E848-98B6-22344354A08F}" type="presParOf" srcId="{C8D46A0D-5C75-0644-A354-D38C75CAF670}" destId="{85CF1C73-1759-924A-BC92-F491F89E44BE}" srcOrd="2" destOrd="0" presId="urn:microsoft.com/office/officeart/2005/8/layout/orgChart1"/>
    <dgm:cxn modelId="{7799C6CF-B507-774A-9547-F9EDF35D291F}" type="presParOf" srcId="{A51DEA9B-0943-E842-8927-8495488817BA}" destId="{F764B844-7DA1-B04A-BD01-E03AE395989A}" srcOrd="6" destOrd="0" presId="urn:microsoft.com/office/officeart/2005/8/layout/orgChart1"/>
    <dgm:cxn modelId="{ACFB0335-FF15-984F-A1C4-28E717F3304D}" type="presParOf" srcId="{A51DEA9B-0943-E842-8927-8495488817BA}" destId="{4BDCE9DC-8AD9-6240-A975-DE0A46A6F7E7}" srcOrd="7" destOrd="0" presId="urn:microsoft.com/office/officeart/2005/8/layout/orgChart1"/>
    <dgm:cxn modelId="{C3528D4C-25D6-6B42-BF62-399FADF727D6}" type="presParOf" srcId="{4BDCE9DC-8AD9-6240-A975-DE0A46A6F7E7}" destId="{B2363818-BB96-4A41-B339-D518470F50B0}" srcOrd="0" destOrd="0" presId="urn:microsoft.com/office/officeart/2005/8/layout/orgChart1"/>
    <dgm:cxn modelId="{8C9C310D-4C18-B643-B3BA-AF87EA6C80E2}" type="presParOf" srcId="{B2363818-BB96-4A41-B339-D518470F50B0}" destId="{53E676B0-9D73-4B42-ADB4-6A8A4A3825BD}" srcOrd="0" destOrd="0" presId="urn:microsoft.com/office/officeart/2005/8/layout/orgChart1"/>
    <dgm:cxn modelId="{5884E541-BAB0-1746-A6A2-1B3A52D9A93B}" type="presParOf" srcId="{B2363818-BB96-4A41-B339-D518470F50B0}" destId="{9EA00179-27CB-B146-9F34-D3CB1F9D33DA}" srcOrd="1" destOrd="0" presId="urn:microsoft.com/office/officeart/2005/8/layout/orgChart1"/>
    <dgm:cxn modelId="{0BFCFB1D-5C98-214F-ABFE-33C21831D059}" type="presParOf" srcId="{4BDCE9DC-8AD9-6240-A975-DE0A46A6F7E7}" destId="{20634EF6-FBEE-154B-AEE0-8BFB05547178}" srcOrd="1" destOrd="0" presId="urn:microsoft.com/office/officeart/2005/8/layout/orgChart1"/>
    <dgm:cxn modelId="{00EACAB9-F3C7-9748-8E6F-8B43F3983E6C}" type="presParOf" srcId="{4BDCE9DC-8AD9-6240-A975-DE0A46A6F7E7}" destId="{513F742A-47E2-934C-8CCB-FEA9147256F5}" srcOrd="2" destOrd="0" presId="urn:microsoft.com/office/officeart/2005/8/layout/orgChart1"/>
    <dgm:cxn modelId="{77D6A9D1-E00B-1544-8B1F-C384D03CAF46}" type="presParOf" srcId="{42BDF95B-3DA5-6045-B2F6-949775A343F4}" destId="{A2E4F988-F7A1-0A45-9080-2F42E00BB92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0034EA3-D351-A54F-8EE9-35010B440DC8}" type="doc">
      <dgm:prSet loTypeId="urn:microsoft.com/office/officeart/2008/layout/VerticalAccentList" loCatId="" qsTypeId="urn:microsoft.com/office/officeart/2005/8/quickstyle/simple1" qsCatId="simple" csTypeId="urn:microsoft.com/office/officeart/2005/8/colors/accent1_2" csCatId="accent1" phldr="1"/>
      <dgm:spPr/>
      <dgm:t>
        <a:bodyPr/>
        <a:lstStyle/>
        <a:p>
          <a:endParaRPr lang="ru-RU"/>
        </a:p>
      </dgm:t>
    </dgm:pt>
    <dgm:pt modelId="{3E521CDD-8D05-E341-BC3B-0F978E3C2AAD}">
      <dgm:prSet custT="1"/>
      <dgm:spPr/>
      <dgm:t>
        <a:bodyPr/>
        <a:lstStyle/>
        <a:p>
          <a:pPr>
            <a:buFont typeface="Wingdings" pitchFamily="2" charset="2"/>
            <a:buChar char=""/>
          </a:pPr>
          <a:r>
            <a:rPr lang="ru-RU" sz="1050" dirty="0"/>
            <a:t>Во-вторых, организационная схема служит для структурирования инвестиционных и производственных издержек и определения расходов, связанных с соответствующими организационными единицами. Для целей бухгалтерского учета эти расходы рассматриваются как накладные, если их нельзя отнести непосредственно к определенному продукту или центру издержек </a:t>
          </a:r>
        </a:p>
      </dgm:t>
    </dgm:pt>
    <dgm:pt modelId="{ADC6ADDD-CDC6-6648-81F5-5C35681B27AC}" type="parTrans" cxnId="{E7BCC81E-18FD-CD49-9703-4E0C6EA9C245}">
      <dgm:prSet/>
      <dgm:spPr/>
      <dgm:t>
        <a:bodyPr/>
        <a:lstStyle/>
        <a:p>
          <a:endParaRPr lang="ru-RU" sz="2400"/>
        </a:p>
      </dgm:t>
    </dgm:pt>
    <dgm:pt modelId="{D59308F4-7290-1546-803D-5F6CF317D1C9}" type="sibTrans" cxnId="{E7BCC81E-18FD-CD49-9703-4E0C6EA9C245}">
      <dgm:prSet/>
      <dgm:spPr/>
      <dgm:t>
        <a:bodyPr/>
        <a:lstStyle/>
        <a:p>
          <a:endParaRPr lang="ru-RU" sz="2400"/>
        </a:p>
      </dgm:t>
    </dgm:pt>
    <dgm:pt modelId="{47A3BA10-656D-8448-860F-C996C1971633}">
      <dgm:prSet custT="1"/>
      <dgm:spPr/>
      <dgm:t>
        <a:bodyPr/>
        <a:lstStyle/>
        <a:p>
          <a:pPr>
            <a:buFont typeface="Wingdings" pitchFamily="2" charset="2"/>
            <a:buNone/>
          </a:pPr>
          <a:endParaRPr lang="ru-RU" sz="1050" dirty="0"/>
        </a:p>
      </dgm:t>
    </dgm:pt>
    <dgm:pt modelId="{E64107AB-CB4B-FD44-B9B9-4D3F12D95B14}" type="parTrans" cxnId="{2BCB2FEA-04B4-AD46-BD55-8EB09F0A871E}">
      <dgm:prSet/>
      <dgm:spPr/>
      <dgm:t>
        <a:bodyPr/>
        <a:lstStyle/>
        <a:p>
          <a:endParaRPr lang="ru-RU" sz="2400"/>
        </a:p>
      </dgm:t>
    </dgm:pt>
    <dgm:pt modelId="{BDA73982-3AAC-DF43-BA45-7EC614DA4C77}" type="sibTrans" cxnId="{2BCB2FEA-04B4-AD46-BD55-8EB09F0A871E}">
      <dgm:prSet/>
      <dgm:spPr/>
      <dgm:t>
        <a:bodyPr/>
        <a:lstStyle/>
        <a:p>
          <a:endParaRPr lang="ru-RU" sz="2400"/>
        </a:p>
      </dgm:t>
    </dgm:pt>
    <dgm:pt modelId="{19D16696-D6D7-EF4A-B56C-4503CCF60ACC}">
      <dgm:prSet custT="1"/>
      <dgm:spPr/>
      <dgm:t>
        <a:bodyPr/>
        <a:lstStyle/>
        <a:p>
          <a:pPr>
            <a:buFont typeface="Wingdings" pitchFamily="2" charset="2"/>
            <a:buNone/>
          </a:pPr>
          <a:r>
            <a:rPr lang="ru-RU" sz="1200" dirty="0"/>
            <a:t>Во-первых, организация проекта и предприятия должна стремиться к оптимальной координации и контролю всех вводимых ресурсов, что позволяет экономично осуществлять стратегии проекта </a:t>
          </a:r>
        </a:p>
      </dgm:t>
    </dgm:pt>
    <dgm:pt modelId="{FDF157C1-859A-9848-A29E-31A0F54383CA}" type="parTrans" cxnId="{63B4F6D8-93ED-C04B-A31A-2E69D1C706C1}">
      <dgm:prSet/>
      <dgm:spPr/>
      <dgm:t>
        <a:bodyPr/>
        <a:lstStyle/>
        <a:p>
          <a:endParaRPr lang="ru-RU" sz="2400"/>
        </a:p>
      </dgm:t>
    </dgm:pt>
    <dgm:pt modelId="{28BAC73C-A2C4-124B-A124-6A880DACD552}" type="sibTrans" cxnId="{63B4F6D8-93ED-C04B-A31A-2E69D1C706C1}">
      <dgm:prSet/>
      <dgm:spPr/>
      <dgm:t>
        <a:bodyPr/>
        <a:lstStyle/>
        <a:p>
          <a:endParaRPr lang="ru-RU" sz="2400"/>
        </a:p>
      </dgm:t>
    </dgm:pt>
    <dgm:pt modelId="{54B29EAF-0097-D542-B81B-53C53BAD34FB}" type="pres">
      <dgm:prSet presAssocID="{A0034EA3-D351-A54F-8EE9-35010B440DC8}" presName="Name0" presStyleCnt="0">
        <dgm:presLayoutVars>
          <dgm:chMax/>
          <dgm:chPref/>
          <dgm:dir/>
        </dgm:presLayoutVars>
      </dgm:prSet>
      <dgm:spPr/>
    </dgm:pt>
    <dgm:pt modelId="{B43ADAA5-E68A-1F4D-B356-033C86103063}" type="pres">
      <dgm:prSet presAssocID="{47A3BA10-656D-8448-860F-C996C1971633}" presName="parenttextcomposite" presStyleCnt="0"/>
      <dgm:spPr/>
    </dgm:pt>
    <dgm:pt modelId="{3327D56F-443C-D247-B128-DC5F13AA6999}" type="pres">
      <dgm:prSet presAssocID="{47A3BA10-656D-8448-860F-C996C1971633}" presName="parenttext" presStyleLbl="revTx" presStyleIdx="0" presStyleCnt="3">
        <dgm:presLayoutVars>
          <dgm:chMax/>
          <dgm:chPref val="2"/>
          <dgm:bulletEnabled val="1"/>
        </dgm:presLayoutVars>
      </dgm:prSet>
      <dgm:spPr/>
    </dgm:pt>
    <dgm:pt modelId="{22A67C46-9D6C-294F-AB89-C1ADB7974771}" type="pres">
      <dgm:prSet presAssocID="{47A3BA10-656D-8448-860F-C996C1971633}" presName="parallelogramComposite" presStyleCnt="0"/>
      <dgm:spPr/>
    </dgm:pt>
    <dgm:pt modelId="{72E9A1FD-21F5-9846-AF6D-703DD724E4F9}" type="pres">
      <dgm:prSet presAssocID="{47A3BA10-656D-8448-860F-C996C1971633}" presName="parallelogram1" presStyleLbl="alignNode1" presStyleIdx="0" presStyleCnt="21"/>
      <dgm:spPr/>
    </dgm:pt>
    <dgm:pt modelId="{8C075123-D66A-DD4B-80B2-1E0AC5360F96}" type="pres">
      <dgm:prSet presAssocID="{47A3BA10-656D-8448-860F-C996C1971633}" presName="parallelogram2" presStyleLbl="alignNode1" presStyleIdx="1" presStyleCnt="21"/>
      <dgm:spPr/>
    </dgm:pt>
    <dgm:pt modelId="{1C35F25A-0523-6446-A785-04D90EAF3B15}" type="pres">
      <dgm:prSet presAssocID="{47A3BA10-656D-8448-860F-C996C1971633}" presName="parallelogram3" presStyleLbl="alignNode1" presStyleIdx="2" presStyleCnt="21"/>
      <dgm:spPr/>
    </dgm:pt>
    <dgm:pt modelId="{D63098D2-8F16-E44D-B801-4C00105BD4DF}" type="pres">
      <dgm:prSet presAssocID="{47A3BA10-656D-8448-860F-C996C1971633}" presName="parallelogram4" presStyleLbl="alignNode1" presStyleIdx="3" presStyleCnt="21"/>
      <dgm:spPr/>
    </dgm:pt>
    <dgm:pt modelId="{319D5A38-43E8-F947-8EAD-3EFE0F5F38BC}" type="pres">
      <dgm:prSet presAssocID="{47A3BA10-656D-8448-860F-C996C1971633}" presName="parallelogram5" presStyleLbl="alignNode1" presStyleIdx="4" presStyleCnt="21"/>
      <dgm:spPr/>
    </dgm:pt>
    <dgm:pt modelId="{D16C020B-C185-694F-A14F-BB4B1250A1EA}" type="pres">
      <dgm:prSet presAssocID="{47A3BA10-656D-8448-860F-C996C1971633}" presName="parallelogram6" presStyleLbl="alignNode1" presStyleIdx="5" presStyleCnt="21"/>
      <dgm:spPr/>
    </dgm:pt>
    <dgm:pt modelId="{C63EE261-63BE-2C41-AA83-6A8778467C4C}" type="pres">
      <dgm:prSet presAssocID="{47A3BA10-656D-8448-860F-C996C1971633}" presName="parallelogram7" presStyleLbl="alignNode1" presStyleIdx="6" presStyleCnt="21"/>
      <dgm:spPr/>
    </dgm:pt>
    <dgm:pt modelId="{F94CAA87-3F64-B245-8B07-D22999C80211}" type="pres">
      <dgm:prSet presAssocID="{BDA73982-3AAC-DF43-BA45-7EC614DA4C77}" presName="sibTrans" presStyleCnt="0"/>
      <dgm:spPr/>
    </dgm:pt>
    <dgm:pt modelId="{3E88C7A2-8676-DE47-9DF2-4AAF8B338E0F}" type="pres">
      <dgm:prSet presAssocID="{19D16696-D6D7-EF4A-B56C-4503CCF60ACC}" presName="parenttextcomposite" presStyleCnt="0"/>
      <dgm:spPr/>
    </dgm:pt>
    <dgm:pt modelId="{2084D690-AACA-1E4F-8ADF-2EEA6117265D}" type="pres">
      <dgm:prSet presAssocID="{19D16696-D6D7-EF4A-B56C-4503CCF60ACC}" presName="parenttext" presStyleLbl="revTx" presStyleIdx="1" presStyleCnt="3">
        <dgm:presLayoutVars>
          <dgm:chMax/>
          <dgm:chPref val="2"/>
          <dgm:bulletEnabled val="1"/>
        </dgm:presLayoutVars>
      </dgm:prSet>
      <dgm:spPr/>
    </dgm:pt>
    <dgm:pt modelId="{740E2BFE-4BAE-4948-B0AD-F913B4ED1EC8}" type="pres">
      <dgm:prSet presAssocID="{19D16696-D6D7-EF4A-B56C-4503CCF60ACC}" presName="parallelogramComposite" presStyleCnt="0"/>
      <dgm:spPr/>
    </dgm:pt>
    <dgm:pt modelId="{784914F1-726E-AB4C-B13E-0EB5439037B5}" type="pres">
      <dgm:prSet presAssocID="{19D16696-D6D7-EF4A-B56C-4503CCF60ACC}" presName="parallelogram1" presStyleLbl="alignNode1" presStyleIdx="7" presStyleCnt="21"/>
      <dgm:spPr/>
    </dgm:pt>
    <dgm:pt modelId="{35C813D9-FD73-E64E-85FC-E91A08345947}" type="pres">
      <dgm:prSet presAssocID="{19D16696-D6D7-EF4A-B56C-4503CCF60ACC}" presName="parallelogram2" presStyleLbl="alignNode1" presStyleIdx="8" presStyleCnt="21"/>
      <dgm:spPr/>
    </dgm:pt>
    <dgm:pt modelId="{BE27D1DE-D645-8846-8269-6EDBA50579BF}" type="pres">
      <dgm:prSet presAssocID="{19D16696-D6D7-EF4A-B56C-4503CCF60ACC}" presName="parallelogram3" presStyleLbl="alignNode1" presStyleIdx="9" presStyleCnt="21"/>
      <dgm:spPr/>
    </dgm:pt>
    <dgm:pt modelId="{905B415A-26DD-E24A-B6C3-A086D5A2D485}" type="pres">
      <dgm:prSet presAssocID="{19D16696-D6D7-EF4A-B56C-4503CCF60ACC}" presName="parallelogram4" presStyleLbl="alignNode1" presStyleIdx="10" presStyleCnt="21"/>
      <dgm:spPr/>
    </dgm:pt>
    <dgm:pt modelId="{C0B146A6-8A91-784F-B7C6-528A4EACB888}" type="pres">
      <dgm:prSet presAssocID="{19D16696-D6D7-EF4A-B56C-4503CCF60ACC}" presName="parallelogram5" presStyleLbl="alignNode1" presStyleIdx="11" presStyleCnt="21"/>
      <dgm:spPr/>
    </dgm:pt>
    <dgm:pt modelId="{02ED4966-ABDE-FD49-AC9D-BAF7B7C2B55E}" type="pres">
      <dgm:prSet presAssocID="{19D16696-D6D7-EF4A-B56C-4503CCF60ACC}" presName="parallelogram6" presStyleLbl="alignNode1" presStyleIdx="12" presStyleCnt="21"/>
      <dgm:spPr/>
    </dgm:pt>
    <dgm:pt modelId="{7D544AB1-896C-4047-B9CC-7232B2ABBE37}" type="pres">
      <dgm:prSet presAssocID="{19D16696-D6D7-EF4A-B56C-4503CCF60ACC}" presName="parallelogram7" presStyleLbl="alignNode1" presStyleIdx="13" presStyleCnt="21"/>
      <dgm:spPr/>
    </dgm:pt>
    <dgm:pt modelId="{C08B33FD-F3A0-144B-AA56-7B4E392605CB}" type="pres">
      <dgm:prSet presAssocID="{28BAC73C-A2C4-124B-A124-6A880DACD552}" presName="sibTrans" presStyleCnt="0"/>
      <dgm:spPr/>
    </dgm:pt>
    <dgm:pt modelId="{077EC1C3-ABF1-CE4A-B5A9-D1626AF8C20D}" type="pres">
      <dgm:prSet presAssocID="{3E521CDD-8D05-E341-BC3B-0F978E3C2AAD}" presName="parenttextcomposite" presStyleCnt="0"/>
      <dgm:spPr/>
    </dgm:pt>
    <dgm:pt modelId="{37B38298-7CBD-4E4D-B205-EAB8EAAACDA7}" type="pres">
      <dgm:prSet presAssocID="{3E521CDD-8D05-E341-BC3B-0F978E3C2AAD}" presName="parenttext" presStyleLbl="revTx" presStyleIdx="2" presStyleCnt="3">
        <dgm:presLayoutVars>
          <dgm:chMax/>
          <dgm:chPref val="2"/>
          <dgm:bulletEnabled val="1"/>
        </dgm:presLayoutVars>
      </dgm:prSet>
      <dgm:spPr/>
    </dgm:pt>
    <dgm:pt modelId="{0D64BE5E-B611-9B4F-BF7A-270852171AE4}" type="pres">
      <dgm:prSet presAssocID="{3E521CDD-8D05-E341-BC3B-0F978E3C2AAD}" presName="parallelogramComposite" presStyleCnt="0"/>
      <dgm:spPr/>
    </dgm:pt>
    <dgm:pt modelId="{97A47020-4A77-F845-A401-E3C34EBFC437}" type="pres">
      <dgm:prSet presAssocID="{3E521CDD-8D05-E341-BC3B-0F978E3C2AAD}" presName="parallelogram1" presStyleLbl="alignNode1" presStyleIdx="14" presStyleCnt="21"/>
      <dgm:spPr/>
    </dgm:pt>
    <dgm:pt modelId="{67702CF2-63E0-0249-9E76-2157AFEB35A4}" type="pres">
      <dgm:prSet presAssocID="{3E521CDD-8D05-E341-BC3B-0F978E3C2AAD}" presName="parallelogram2" presStyleLbl="alignNode1" presStyleIdx="15" presStyleCnt="21"/>
      <dgm:spPr/>
    </dgm:pt>
    <dgm:pt modelId="{41616CA8-89D4-BD4C-9CE3-47A4FDB80982}" type="pres">
      <dgm:prSet presAssocID="{3E521CDD-8D05-E341-BC3B-0F978E3C2AAD}" presName="parallelogram3" presStyleLbl="alignNode1" presStyleIdx="16" presStyleCnt="21"/>
      <dgm:spPr/>
    </dgm:pt>
    <dgm:pt modelId="{D8AE2DCE-5340-F249-9D55-EEA5E7A1FD4E}" type="pres">
      <dgm:prSet presAssocID="{3E521CDD-8D05-E341-BC3B-0F978E3C2AAD}" presName="parallelogram4" presStyleLbl="alignNode1" presStyleIdx="17" presStyleCnt="21"/>
      <dgm:spPr/>
    </dgm:pt>
    <dgm:pt modelId="{00BCDCC7-B94D-554D-A9AA-E77D108AFD48}" type="pres">
      <dgm:prSet presAssocID="{3E521CDD-8D05-E341-BC3B-0F978E3C2AAD}" presName="parallelogram5" presStyleLbl="alignNode1" presStyleIdx="18" presStyleCnt="21"/>
      <dgm:spPr/>
    </dgm:pt>
    <dgm:pt modelId="{F1F8FEA5-0450-0F48-A93A-B0997B492218}" type="pres">
      <dgm:prSet presAssocID="{3E521CDD-8D05-E341-BC3B-0F978E3C2AAD}" presName="parallelogram6" presStyleLbl="alignNode1" presStyleIdx="19" presStyleCnt="21"/>
      <dgm:spPr/>
    </dgm:pt>
    <dgm:pt modelId="{30B4BE4B-1731-204F-9118-E8A0C21D5A4E}" type="pres">
      <dgm:prSet presAssocID="{3E521CDD-8D05-E341-BC3B-0F978E3C2AAD}" presName="parallelogram7" presStyleLbl="alignNode1" presStyleIdx="20" presStyleCnt="21"/>
      <dgm:spPr/>
    </dgm:pt>
  </dgm:ptLst>
  <dgm:cxnLst>
    <dgm:cxn modelId="{1E590907-9E43-CD42-81A8-9727CDFD9D4E}" type="presOf" srcId="{19D16696-D6D7-EF4A-B56C-4503CCF60ACC}" destId="{2084D690-AACA-1E4F-8ADF-2EEA6117265D}" srcOrd="0" destOrd="0" presId="urn:microsoft.com/office/officeart/2008/layout/VerticalAccentList"/>
    <dgm:cxn modelId="{E7BCC81E-18FD-CD49-9703-4E0C6EA9C245}" srcId="{A0034EA3-D351-A54F-8EE9-35010B440DC8}" destId="{3E521CDD-8D05-E341-BC3B-0F978E3C2AAD}" srcOrd="2" destOrd="0" parTransId="{ADC6ADDD-CDC6-6648-81F5-5C35681B27AC}" sibTransId="{D59308F4-7290-1546-803D-5F6CF317D1C9}"/>
    <dgm:cxn modelId="{B0A41A27-595A-AE46-861D-B8A884A56A09}" type="presOf" srcId="{A0034EA3-D351-A54F-8EE9-35010B440DC8}" destId="{54B29EAF-0097-D542-B81B-53C53BAD34FB}" srcOrd="0" destOrd="0" presId="urn:microsoft.com/office/officeart/2008/layout/VerticalAccentList"/>
    <dgm:cxn modelId="{1D59A1C2-092F-C344-A864-C0921B8FB5F3}" type="presOf" srcId="{47A3BA10-656D-8448-860F-C996C1971633}" destId="{3327D56F-443C-D247-B128-DC5F13AA6999}" srcOrd="0" destOrd="0" presId="urn:microsoft.com/office/officeart/2008/layout/VerticalAccentList"/>
    <dgm:cxn modelId="{D21C02C4-1DF0-1D4B-A5BF-9A6ABA5B6598}" type="presOf" srcId="{3E521CDD-8D05-E341-BC3B-0F978E3C2AAD}" destId="{37B38298-7CBD-4E4D-B205-EAB8EAAACDA7}" srcOrd="0" destOrd="0" presId="urn:microsoft.com/office/officeart/2008/layout/VerticalAccentList"/>
    <dgm:cxn modelId="{63B4F6D8-93ED-C04B-A31A-2E69D1C706C1}" srcId="{A0034EA3-D351-A54F-8EE9-35010B440DC8}" destId="{19D16696-D6D7-EF4A-B56C-4503CCF60ACC}" srcOrd="1" destOrd="0" parTransId="{FDF157C1-859A-9848-A29E-31A0F54383CA}" sibTransId="{28BAC73C-A2C4-124B-A124-6A880DACD552}"/>
    <dgm:cxn modelId="{2BCB2FEA-04B4-AD46-BD55-8EB09F0A871E}" srcId="{A0034EA3-D351-A54F-8EE9-35010B440DC8}" destId="{47A3BA10-656D-8448-860F-C996C1971633}" srcOrd="0" destOrd="0" parTransId="{E64107AB-CB4B-FD44-B9B9-4D3F12D95B14}" sibTransId="{BDA73982-3AAC-DF43-BA45-7EC614DA4C77}"/>
    <dgm:cxn modelId="{8E335075-247A-294C-BDBF-8A2A6F089934}" type="presParOf" srcId="{54B29EAF-0097-D542-B81B-53C53BAD34FB}" destId="{B43ADAA5-E68A-1F4D-B356-033C86103063}" srcOrd="0" destOrd="0" presId="urn:microsoft.com/office/officeart/2008/layout/VerticalAccentList"/>
    <dgm:cxn modelId="{023A3FB3-A9FF-7641-8FAE-C1924619AB3C}" type="presParOf" srcId="{B43ADAA5-E68A-1F4D-B356-033C86103063}" destId="{3327D56F-443C-D247-B128-DC5F13AA6999}" srcOrd="0" destOrd="0" presId="urn:microsoft.com/office/officeart/2008/layout/VerticalAccentList"/>
    <dgm:cxn modelId="{651E25D0-E5A7-B741-B1AC-B1AE1A1738EC}" type="presParOf" srcId="{54B29EAF-0097-D542-B81B-53C53BAD34FB}" destId="{22A67C46-9D6C-294F-AB89-C1ADB7974771}" srcOrd="1" destOrd="0" presId="urn:microsoft.com/office/officeart/2008/layout/VerticalAccentList"/>
    <dgm:cxn modelId="{0201A53D-766F-9A4B-9571-9D2FE43AB614}" type="presParOf" srcId="{22A67C46-9D6C-294F-AB89-C1ADB7974771}" destId="{72E9A1FD-21F5-9846-AF6D-703DD724E4F9}" srcOrd="0" destOrd="0" presId="urn:microsoft.com/office/officeart/2008/layout/VerticalAccentList"/>
    <dgm:cxn modelId="{B148E748-61D4-2D43-94F4-E0CF582EE9D9}" type="presParOf" srcId="{22A67C46-9D6C-294F-AB89-C1ADB7974771}" destId="{8C075123-D66A-DD4B-80B2-1E0AC5360F96}" srcOrd="1" destOrd="0" presId="urn:microsoft.com/office/officeart/2008/layout/VerticalAccentList"/>
    <dgm:cxn modelId="{C39CD108-21B9-4845-8C83-BE5727064DC0}" type="presParOf" srcId="{22A67C46-9D6C-294F-AB89-C1ADB7974771}" destId="{1C35F25A-0523-6446-A785-04D90EAF3B15}" srcOrd="2" destOrd="0" presId="urn:microsoft.com/office/officeart/2008/layout/VerticalAccentList"/>
    <dgm:cxn modelId="{75338125-4841-6E48-9BE1-F6BB5F7CC819}" type="presParOf" srcId="{22A67C46-9D6C-294F-AB89-C1ADB7974771}" destId="{D63098D2-8F16-E44D-B801-4C00105BD4DF}" srcOrd="3" destOrd="0" presId="urn:microsoft.com/office/officeart/2008/layout/VerticalAccentList"/>
    <dgm:cxn modelId="{35A2FFF3-13BB-8049-8B6D-6793AD191E9B}" type="presParOf" srcId="{22A67C46-9D6C-294F-AB89-C1ADB7974771}" destId="{319D5A38-43E8-F947-8EAD-3EFE0F5F38BC}" srcOrd="4" destOrd="0" presId="urn:microsoft.com/office/officeart/2008/layout/VerticalAccentList"/>
    <dgm:cxn modelId="{3424AFB5-ED0E-1342-B48A-0A3DAD9C97D1}" type="presParOf" srcId="{22A67C46-9D6C-294F-AB89-C1ADB7974771}" destId="{D16C020B-C185-694F-A14F-BB4B1250A1EA}" srcOrd="5" destOrd="0" presId="urn:microsoft.com/office/officeart/2008/layout/VerticalAccentList"/>
    <dgm:cxn modelId="{F48FB5AB-964A-3146-9420-4C3FCB541A86}" type="presParOf" srcId="{22A67C46-9D6C-294F-AB89-C1ADB7974771}" destId="{C63EE261-63BE-2C41-AA83-6A8778467C4C}" srcOrd="6" destOrd="0" presId="urn:microsoft.com/office/officeart/2008/layout/VerticalAccentList"/>
    <dgm:cxn modelId="{3201C57A-DE76-DA4C-9CEC-427F35B5DF00}" type="presParOf" srcId="{54B29EAF-0097-D542-B81B-53C53BAD34FB}" destId="{F94CAA87-3F64-B245-8B07-D22999C80211}" srcOrd="2" destOrd="0" presId="urn:microsoft.com/office/officeart/2008/layout/VerticalAccentList"/>
    <dgm:cxn modelId="{E64E94FE-59D3-494A-A60B-207468368ADE}" type="presParOf" srcId="{54B29EAF-0097-D542-B81B-53C53BAD34FB}" destId="{3E88C7A2-8676-DE47-9DF2-4AAF8B338E0F}" srcOrd="3" destOrd="0" presId="urn:microsoft.com/office/officeart/2008/layout/VerticalAccentList"/>
    <dgm:cxn modelId="{2DE30F94-ACD2-834A-87CE-06F9EB3E8C10}" type="presParOf" srcId="{3E88C7A2-8676-DE47-9DF2-4AAF8B338E0F}" destId="{2084D690-AACA-1E4F-8ADF-2EEA6117265D}" srcOrd="0" destOrd="0" presId="urn:microsoft.com/office/officeart/2008/layout/VerticalAccentList"/>
    <dgm:cxn modelId="{225D098B-D43C-324F-A7E1-CDA5C830609C}" type="presParOf" srcId="{54B29EAF-0097-D542-B81B-53C53BAD34FB}" destId="{740E2BFE-4BAE-4948-B0AD-F913B4ED1EC8}" srcOrd="4" destOrd="0" presId="urn:microsoft.com/office/officeart/2008/layout/VerticalAccentList"/>
    <dgm:cxn modelId="{60C9BDD7-5787-5E4B-BCCF-522DFAE03582}" type="presParOf" srcId="{740E2BFE-4BAE-4948-B0AD-F913B4ED1EC8}" destId="{784914F1-726E-AB4C-B13E-0EB5439037B5}" srcOrd="0" destOrd="0" presId="urn:microsoft.com/office/officeart/2008/layout/VerticalAccentList"/>
    <dgm:cxn modelId="{22634A3A-5DCF-804D-BE3D-85476CEB179E}" type="presParOf" srcId="{740E2BFE-4BAE-4948-B0AD-F913B4ED1EC8}" destId="{35C813D9-FD73-E64E-85FC-E91A08345947}" srcOrd="1" destOrd="0" presId="urn:microsoft.com/office/officeart/2008/layout/VerticalAccentList"/>
    <dgm:cxn modelId="{7904DE43-DFFA-C94E-91B4-1F0E9B9F2F10}" type="presParOf" srcId="{740E2BFE-4BAE-4948-B0AD-F913B4ED1EC8}" destId="{BE27D1DE-D645-8846-8269-6EDBA50579BF}" srcOrd="2" destOrd="0" presId="urn:microsoft.com/office/officeart/2008/layout/VerticalAccentList"/>
    <dgm:cxn modelId="{CF55C04E-94B4-F94D-9EEC-3B3CE889DA5A}" type="presParOf" srcId="{740E2BFE-4BAE-4948-B0AD-F913B4ED1EC8}" destId="{905B415A-26DD-E24A-B6C3-A086D5A2D485}" srcOrd="3" destOrd="0" presId="urn:microsoft.com/office/officeart/2008/layout/VerticalAccentList"/>
    <dgm:cxn modelId="{A10BB00A-1F40-2941-8F4F-8196640F7096}" type="presParOf" srcId="{740E2BFE-4BAE-4948-B0AD-F913B4ED1EC8}" destId="{C0B146A6-8A91-784F-B7C6-528A4EACB888}" srcOrd="4" destOrd="0" presId="urn:microsoft.com/office/officeart/2008/layout/VerticalAccentList"/>
    <dgm:cxn modelId="{2BCBC05C-D736-1646-AB8B-4D8A8396636E}" type="presParOf" srcId="{740E2BFE-4BAE-4948-B0AD-F913B4ED1EC8}" destId="{02ED4966-ABDE-FD49-AC9D-BAF7B7C2B55E}" srcOrd="5" destOrd="0" presId="urn:microsoft.com/office/officeart/2008/layout/VerticalAccentList"/>
    <dgm:cxn modelId="{B286A9B9-D759-0144-BE3B-9F67884D8B3C}" type="presParOf" srcId="{740E2BFE-4BAE-4948-B0AD-F913B4ED1EC8}" destId="{7D544AB1-896C-4047-B9CC-7232B2ABBE37}" srcOrd="6" destOrd="0" presId="urn:microsoft.com/office/officeart/2008/layout/VerticalAccentList"/>
    <dgm:cxn modelId="{9E940D3F-93AF-8A41-B1CF-55A78074C03C}" type="presParOf" srcId="{54B29EAF-0097-D542-B81B-53C53BAD34FB}" destId="{C08B33FD-F3A0-144B-AA56-7B4E392605CB}" srcOrd="5" destOrd="0" presId="urn:microsoft.com/office/officeart/2008/layout/VerticalAccentList"/>
    <dgm:cxn modelId="{B28DF2CF-4FB4-0C43-9D4C-811DAC1D2A23}" type="presParOf" srcId="{54B29EAF-0097-D542-B81B-53C53BAD34FB}" destId="{077EC1C3-ABF1-CE4A-B5A9-D1626AF8C20D}" srcOrd="6" destOrd="0" presId="urn:microsoft.com/office/officeart/2008/layout/VerticalAccentList"/>
    <dgm:cxn modelId="{2FE0B783-E1CB-394B-84BA-7278AA545462}" type="presParOf" srcId="{077EC1C3-ABF1-CE4A-B5A9-D1626AF8C20D}" destId="{37B38298-7CBD-4E4D-B205-EAB8EAAACDA7}" srcOrd="0" destOrd="0" presId="urn:microsoft.com/office/officeart/2008/layout/VerticalAccentList"/>
    <dgm:cxn modelId="{BAF54EC1-09CC-E74D-9F50-3C83561FCF1B}" type="presParOf" srcId="{54B29EAF-0097-D542-B81B-53C53BAD34FB}" destId="{0D64BE5E-B611-9B4F-BF7A-270852171AE4}" srcOrd="7" destOrd="0" presId="urn:microsoft.com/office/officeart/2008/layout/VerticalAccentList"/>
    <dgm:cxn modelId="{AE767F9C-CD39-094E-8981-1DA44A7E0239}" type="presParOf" srcId="{0D64BE5E-B611-9B4F-BF7A-270852171AE4}" destId="{97A47020-4A77-F845-A401-E3C34EBFC437}" srcOrd="0" destOrd="0" presId="urn:microsoft.com/office/officeart/2008/layout/VerticalAccentList"/>
    <dgm:cxn modelId="{2578B9CF-860D-2141-B6A3-BCE0C02F5ECC}" type="presParOf" srcId="{0D64BE5E-B611-9B4F-BF7A-270852171AE4}" destId="{67702CF2-63E0-0249-9E76-2157AFEB35A4}" srcOrd="1" destOrd="0" presId="urn:microsoft.com/office/officeart/2008/layout/VerticalAccentList"/>
    <dgm:cxn modelId="{57F2DAE0-7D1C-D44D-A6AB-3866F0B21407}" type="presParOf" srcId="{0D64BE5E-B611-9B4F-BF7A-270852171AE4}" destId="{41616CA8-89D4-BD4C-9CE3-47A4FDB80982}" srcOrd="2" destOrd="0" presId="urn:microsoft.com/office/officeart/2008/layout/VerticalAccentList"/>
    <dgm:cxn modelId="{99E9F341-702E-8543-A952-6B78A2E8B7F1}" type="presParOf" srcId="{0D64BE5E-B611-9B4F-BF7A-270852171AE4}" destId="{D8AE2DCE-5340-F249-9D55-EEA5E7A1FD4E}" srcOrd="3" destOrd="0" presId="urn:microsoft.com/office/officeart/2008/layout/VerticalAccentList"/>
    <dgm:cxn modelId="{539CEF9D-E917-5A41-89F4-9F576B986E88}" type="presParOf" srcId="{0D64BE5E-B611-9B4F-BF7A-270852171AE4}" destId="{00BCDCC7-B94D-554D-A9AA-E77D108AFD48}" srcOrd="4" destOrd="0" presId="urn:microsoft.com/office/officeart/2008/layout/VerticalAccentList"/>
    <dgm:cxn modelId="{0C1D1BDD-8D7B-4B4C-8E3D-D0EDB70E640E}" type="presParOf" srcId="{0D64BE5E-B611-9B4F-BF7A-270852171AE4}" destId="{F1F8FEA5-0450-0F48-A93A-B0997B492218}" srcOrd="5" destOrd="0" presId="urn:microsoft.com/office/officeart/2008/layout/VerticalAccentList"/>
    <dgm:cxn modelId="{C446DAAC-0A23-6A43-8853-ED33E24AA053}" type="presParOf" srcId="{0D64BE5E-B611-9B4F-BF7A-270852171AE4}" destId="{30B4BE4B-1731-204F-9118-E8A0C21D5A4E}"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D0626E6B-0CE7-428D-8F33-F5B82FDA411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ru-RU"/>
        </a:p>
      </dgm:t>
    </dgm:pt>
    <dgm:pt modelId="{13CF805E-BA2C-4F17-8F5A-76FF0A0BBB33}">
      <dgm:prSet custT="1"/>
      <dgm:spPr/>
      <dgm:t>
        <a:bodyPr/>
        <a:lstStyle/>
        <a:p>
          <a:r>
            <a:rPr lang="ru-RU" sz="1600" b="0" i="0" dirty="0"/>
            <a:t>Цифры, содержащиеся в балансовом отчете, отчете о чистом доходе и таблицах потоков реальных денег дают значительное количество информации в абсолютных величинах. Для финансового анализа обычно принято использовать несколько общеизвестных показателей, которые облегчают анализ и в особенности - сравнение проектов и их альтернатив.</a:t>
          </a:r>
          <a:endParaRPr lang="ru-RU" sz="1600" dirty="0"/>
        </a:p>
      </dgm:t>
    </dgm:pt>
    <dgm:pt modelId="{4A6F99B0-1FA2-4F92-A72D-EDA8B4B71007}" type="parTrans" cxnId="{F4ACFCCB-0D2F-4907-9DD9-C93FCA24FF89}">
      <dgm:prSet/>
      <dgm:spPr/>
      <dgm:t>
        <a:bodyPr/>
        <a:lstStyle/>
        <a:p>
          <a:endParaRPr lang="ru-RU"/>
        </a:p>
      </dgm:t>
    </dgm:pt>
    <dgm:pt modelId="{DBE6C35F-9E96-4343-B446-542BC47EF448}" type="sibTrans" cxnId="{F4ACFCCB-0D2F-4907-9DD9-C93FCA24FF89}">
      <dgm:prSet/>
      <dgm:spPr/>
      <dgm:t>
        <a:bodyPr/>
        <a:lstStyle/>
        <a:p>
          <a:endParaRPr lang="ru-RU"/>
        </a:p>
      </dgm:t>
    </dgm:pt>
    <dgm:pt modelId="{FE49984D-180D-427F-9325-9D6149F77531}">
      <dgm:prSet custT="1"/>
      <dgm:spPr/>
      <dgm:t>
        <a:bodyPr/>
        <a:lstStyle/>
        <a:p>
          <a:r>
            <a:rPr lang="ru-RU" sz="1600" dirty="0"/>
            <a:t>Р</a:t>
          </a:r>
          <a:r>
            <a:rPr lang="ru-RU" sz="1600" b="0" i="0" dirty="0"/>
            <a:t>ассматриваемые </a:t>
          </a:r>
          <a:r>
            <a:rPr lang="ru-RU" sz="1600" dirty="0"/>
            <a:t>п</a:t>
          </a:r>
          <a:r>
            <a:rPr lang="ru-RU" sz="1600" b="0" i="0" dirty="0"/>
            <a:t>оказатели используются наиболее часто. Можно также применять и другие соотношения. Какой бы выбор ни сделал тот, кто оценивает проект, ими следует пользоваться критически. Один лишь расчет таких коэффициентов мало даст для оценки предлагаемого проекта, если он не будет сопровождаться интерпретацией их значения. Аналитики и лица, принимающие решения, должны также иметь в виду, что показатели сами по себе не могут быть хорошими или плохими; их следует оценивать в свете характеристик соответствующей отрасли промышленности, типа и рамок проекта, а также страны приложения инвестиций.</a:t>
          </a:r>
          <a:endParaRPr lang="ru-RU" sz="1600" dirty="0"/>
        </a:p>
      </dgm:t>
    </dgm:pt>
    <dgm:pt modelId="{58CCA883-12EC-40C3-8328-A17BBC612DD6}" type="parTrans" cxnId="{8E605E1C-C2DC-4103-9B9B-FF9A85B3977B}">
      <dgm:prSet/>
      <dgm:spPr/>
      <dgm:t>
        <a:bodyPr/>
        <a:lstStyle/>
        <a:p>
          <a:endParaRPr lang="ru-RU"/>
        </a:p>
      </dgm:t>
    </dgm:pt>
    <dgm:pt modelId="{37D7933C-C15B-466D-8185-7CFB21984504}" type="sibTrans" cxnId="{8E605E1C-C2DC-4103-9B9B-FF9A85B3977B}">
      <dgm:prSet/>
      <dgm:spPr/>
      <dgm:t>
        <a:bodyPr/>
        <a:lstStyle/>
        <a:p>
          <a:endParaRPr lang="ru-RU"/>
        </a:p>
      </dgm:t>
    </dgm:pt>
    <dgm:pt modelId="{5150626D-75BA-4B1B-A0B9-C2AA4A044FF9}" type="pres">
      <dgm:prSet presAssocID="{D0626E6B-0CE7-428D-8F33-F5B82FDA4115}" presName="linear" presStyleCnt="0">
        <dgm:presLayoutVars>
          <dgm:animLvl val="lvl"/>
          <dgm:resizeHandles val="exact"/>
        </dgm:presLayoutVars>
      </dgm:prSet>
      <dgm:spPr/>
    </dgm:pt>
    <dgm:pt modelId="{3FEC23F5-2289-465C-B588-D66F412F1FA0}" type="pres">
      <dgm:prSet presAssocID="{13CF805E-BA2C-4F17-8F5A-76FF0A0BBB33}" presName="parentText" presStyleLbl="node1" presStyleIdx="0" presStyleCnt="2" custScaleY="155273">
        <dgm:presLayoutVars>
          <dgm:chMax val="0"/>
          <dgm:bulletEnabled val="1"/>
        </dgm:presLayoutVars>
      </dgm:prSet>
      <dgm:spPr/>
    </dgm:pt>
    <dgm:pt modelId="{9B786BE9-C50F-4D13-AD72-833320D1CAB6}" type="pres">
      <dgm:prSet presAssocID="{DBE6C35F-9E96-4343-B446-542BC47EF448}" presName="spacer" presStyleCnt="0"/>
      <dgm:spPr/>
    </dgm:pt>
    <dgm:pt modelId="{6044040A-A9D7-4BCD-B63A-374706E1437B}" type="pres">
      <dgm:prSet presAssocID="{FE49984D-180D-427F-9325-9D6149F77531}" presName="parentText" presStyleLbl="node1" presStyleIdx="1" presStyleCnt="2" custScaleY="214788">
        <dgm:presLayoutVars>
          <dgm:chMax val="0"/>
          <dgm:bulletEnabled val="1"/>
        </dgm:presLayoutVars>
      </dgm:prSet>
      <dgm:spPr/>
    </dgm:pt>
  </dgm:ptLst>
  <dgm:cxnLst>
    <dgm:cxn modelId="{FB04C40E-AFCA-4F7C-AC2D-5AECE5513C27}" type="presOf" srcId="{FE49984D-180D-427F-9325-9D6149F77531}" destId="{6044040A-A9D7-4BCD-B63A-374706E1437B}" srcOrd="0" destOrd="0" presId="urn:microsoft.com/office/officeart/2005/8/layout/vList2"/>
    <dgm:cxn modelId="{8E605E1C-C2DC-4103-9B9B-FF9A85B3977B}" srcId="{D0626E6B-0CE7-428D-8F33-F5B82FDA4115}" destId="{FE49984D-180D-427F-9325-9D6149F77531}" srcOrd="1" destOrd="0" parTransId="{58CCA883-12EC-40C3-8328-A17BBC612DD6}" sibTransId="{37D7933C-C15B-466D-8185-7CFB21984504}"/>
    <dgm:cxn modelId="{21E64A3D-DFD9-4141-BF49-E03F995297E0}" type="presOf" srcId="{D0626E6B-0CE7-428D-8F33-F5B82FDA4115}" destId="{5150626D-75BA-4B1B-A0B9-C2AA4A044FF9}" srcOrd="0" destOrd="0" presId="urn:microsoft.com/office/officeart/2005/8/layout/vList2"/>
    <dgm:cxn modelId="{F6C33FB5-B228-4B1E-A8B3-9B4C080F5A3A}" type="presOf" srcId="{13CF805E-BA2C-4F17-8F5A-76FF0A0BBB33}" destId="{3FEC23F5-2289-465C-B588-D66F412F1FA0}" srcOrd="0" destOrd="0" presId="urn:microsoft.com/office/officeart/2005/8/layout/vList2"/>
    <dgm:cxn modelId="{F4ACFCCB-0D2F-4907-9DD9-C93FCA24FF89}" srcId="{D0626E6B-0CE7-428D-8F33-F5B82FDA4115}" destId="{13CF805E-BA2C-4F17-8F5A-76FF0A0BBB33}" srcOrd="0" destOrd="0" parTransId="{4A6F99B0-1FA2-4F92-A72D-EDA8B4B71007}" sibTransId="{DBE6C35F-9E96-4343-B446-542BC47EF448}"/>
    <dgm:cxn modelId="{C4C9562F-D2A2-411A-8E97-378FD0C0B6DC}" type="presParOf" srcId="{5150626D-75BA-4B1B-A0B9-C2AA4A044FF9}" destId="{3FEC23F5-2289-465C-B588-D66F412F1FA0}" srcOrd="0" destOrd="0" presId="urn:microsoft.com/office/officeart/2005/8/layout/vList2"/>
    <dgm:cxn modelId="{3586C103-626E-4311-95AA-03CBEB440B55}" type="presParOf" srcId="{5150626D-75BA-4B1B-A0B9-C2AA4A044FF9}" destId="{9B786BE9-C50F-4D13-AD72-833320D1CAB6}" srcOrd="1" destOrd="0" presId="urn:microsoft.com/office/officeart/2005/8/layout/vList2"/>
    <dgm:cxn modelId="{77A86FDD-C1AD-4B2C-B7C7-0E87F257548F}" type="presParOf" srcId="{5150626D-75BA-4B1B-A0B9-C2AA4A044FF9}" destId="{6044040A-A9D7-4BCD-B63A-374706E1437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AF92E6D-3CB3-4CB3-A35F-11A5BDEF9347}"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ru-RU"/>
        </a:p>
      </dgm:t>
    </dgm:pt>
    <dgm:pt modelId="{21616669-1573-41CA-B6E4-761EA63EF48A}">
      <dgm:prSet/>
      <dgm:spPr/>
      <dgm:t>
        <a:bodyPr/>
        <a:lstStyle/>
        <a:p>
          <a:r>
            <a:rPr lang="ru-RU" b="0" i="0"/>
            <a:t>Коэффициент покрытия - это мера ликвидности, рассчитанная путем деления текущих активов на краткосрочные обязательства. Данный коэффициент характеризует краткосрочную платежеспособность и является очень грубым показателем возможности фирмы выполнять свои текущие обязательства.</a:t>
          </a:r>
          <a:endParaRPr lang="ru-RU"/>
        </a:p>
      </dgm:t>
    </dgm:pt>
    <dgm:pt modelId="{5ECC0C3D-65C0-4ECC-8F30-90CB39BD5C49}" type="parTrans" cxnId="{68F57C0B-4514-4D38-94C4-2FC2A546F240}">
      <dgm:prSet/>
      <dgm:spPr/>
      <dgm:t>
        <a:bodyPr/>
        <a:lstStyle/>
        <a:p>
          <a:endParaRPr lang="ru-RU"/>
        </a:p>
      </dgm:t>
    </dgm:pt>
    <dgm:pt modelId="{73BFFB58-7AED-4EC7-B27E-CF4CA89C1875}" type="sibTrans" cxnId="{68F57C0B-4514-4D38-94C4-2FC2A546F240}">
      <dgm:prSet/>
      <dgm:spPr/>
      <dgm:t>
        <a:bodyPr/>
        <a:lstStyle/>
        <a:p>
          <a:endParaRPr lang="ru-RU"/>
        </a:p>
      </dgm:t>
    </dgm:pt>
    <dgm:pt modelId="{44B4B21D-4D30-4511-8698-1B2ABABA38DD}">
      <dgm:prSet/>
      <dgm:spPr/>
      <dgm:t>
        <a:bodyPr/>
        <a:lstStyle/>
        <a:p>
          <a:r>
            <a:rPr lang="ru-RU" b="0" i="0" dirty="0"/>
            <a:t>Это настолько грубый показатель, что даже "удовлетворительное" значение коэффициента может ввести в заблуждение в отношении ситуации с ликвидностью, если товарно-материальные запасы не могут быть проданы за наличные. Чтобы избежать такой ошибки, в дополнение к коэффициенту покрытия часто используется коэффициент абсолютной ликвидности. Он рассчитывается путем деления наличности плюс ликвидные ценные бумаги и дисконтированные счета к получению на краткосрочные обязательства. В этом коэффициенте исключены, таким образом, товарно-материальные запасы и расходы, произведенные авансом из текущих активов. Ввиду опасности возможных ложных истолкований, можно с большой осторожностью предложить следующие диапазоны удовлетворительных значений этих коэффициентов:</a:t>
          </a:r>
          <a:endParaRPr lang="ru-RU" dirty="0"/>
        </a:p>
      </dgm:t>
    </dgm:pt>
    <dgm:pt modelId="{8B247083-7809-4680-A0D0-C2D4CFC6E536}" type="parTrans" cxnId="{1B396163-5522-4F55-A98A-E6C8AE3348EB}">
      <dgm:prSet/>
      <dgm:spPr/>
      <dgm:t>
        <a:bodyPr/>
        <a:lstStyle/>
        <a:p>
          <a:endParaRPr lang="ru-RU"/>
        </a:p>
      </dgm:t>
    </dgm:pt>
    <dgm:pt modelId="{A924DB0D-3A08-4A7B-98A4-9F4C3767C65A}" type="sibTrans" cxnId="{1B396163-5522-4F55-A98A-E6C8AE3348EB}">
      <dgm:prSet/>
      <dgm:spPr/>
      <dgm:t>
        <a:bodyPr/>
        <a:lstStyle/>
        <a:p>
          <a:endParaRPr lang="ru-RU"/>
        </a:p>
      </dgm:t>
    </dgm:pt>
    <dgm:pt modelId="{CB189BE5-C87E-44CB-8FCC-89E794ECF1D7}" type="pres">
      <dgm:prSet presAssocID="{3AF92E6D-3CB3-4CB3-A35F-11A5BDEF9347}" presName="vert0" presStyleCnt="0">
        <dgm:presLayoutVars>
          <dgm:dir/>
          <dgm:animOne val="branch"/>
          <dgm:animLvl val="lvl"/>
        </dgm:presLayoutVars>
      </dgm:prSet>
      <dgm:spPr/>
    </dgm:pt>
    <dgm:pt modelId="{B5AECF80-C584-44C0-AA49-E1D9D0259A78}" type="pres">
      <dgm:prSet presAssocID="{21616669-1573-41CA-B6E4-761EA63EF48A}" presName="thickLine" presStyleLbl="alignNode1" presStyleIdx="0" presStyleCnt="2"/>
      <dgm:spPr/>
    </dgm:pt>
    <dgm:pt modelId="{2DF5A3D8-AFC4-4718-8CEC-8C27AEAA7AF2}" type="pres">
      <dgm:prSet presAssocID="{21616669-1573-41CA-B6E4-761EA63EF48A}" presName="horz1" presStyleCnt="0"/>
      <dgm:spPr/>
    </dgm:pt>
    <dgm:pt modelId="{29614460-5DE6-4042-8BA8-8EC0F724E708}" type="pres">
      <dgm:prSet presAssocID="{21616669-1573-41CA-B6E4-761EA63EF48A}" presName="tx1" presStyleLbl="revTx" presStyleIdx="0" presStyleCnt="2"/>
      <dgm:spPr/>
    </dgm:pt>
    <dgm:pt modelId="{26461874-F740-4EE4-99BB-55D076396647}" type="pres">
      <dgm:prSet presAssocID="{21616669-1573-41CA-B6E4-761EA63EF48A}" presName="vert1" presStyleCnt="0"/>
      <dgm:spPr/>
    </dgm:pt>
    <dgm:pt modelId="{3D7BCE17-A455-4953-87F6-11360AB2ED97}" type="pres">
      <dgm:prSet presAssocID="{44B4B21D-4D30-4511-8698-1B2ABABA38DD}" presName="thickLine" presStyleLbl="alignNode1" presStyleIdx="1" presStyleCnt="2"/>
      <dgm:spPr/>
    </dgm:pt>
    <dgm:pt modelId="{AB075D93-5F93-4A1B-B51B-431E09B7E57B}" type="pres">
      <dgm:prSet presAssocID="{44B4B21D-4D30-4511-8698-1B2ABABA38DD}" presName="horz1" presStyleCnt="0"/>
      <dgm:spPr/>
    </dgm:pt>
    <dgm:pt modelId="{145CF069-DC1E-4D96-8504-56A336921969}" type="pres">
      <dgm:prSet presAssocID="{44B4B21D-4D30-4511-8698-1B2ABABA38DD}" presName="tx1" presStyleLbl="revTx" presStyleIdx="1" presStyleCnt="2"/>
      <dgm:spPr/>
    </dgm:pt>
    <dgm:pt modelId="{1F083122-4950-4CDB-A778-9E80542FBA64}" type="pres">
      <dgm:prSet presAssocID="{44B4B21D-4D30-4511-8698-1B2ABABA38DD}" presName="vert1" presStyleCnt="0"/>
      <dgm:spPr/>
    </dgm:pt>
  </dgm:ptLst>
  <dgm:cxnLst>
    <dgm:cxn modelId="{68F57C0B-4514-4D38-94C4-2FC2A546F240}" srcId="{3AF92E6D-3CB3-4CB3-A35F-11A5BDEF9347}" destId="{21616669-1573-41CA-B6E4-761EA63EF48A}" srcOrd="0" destOrd="0" parTransId="{5ECC0C3D-65C0-4ECC-8F30-90CB39BD5C49}" sibTransId="{73BFFB58-7AED-4EC7-B27E-CF4CA89C1875}"/>
    <dgm:cxn modelId="{54E55336-2CEC-41B3-9B02-02B0E1E71C17}" type="presOf" srcId="{21616669-1573-41CA-B6E4-761EA63EF48A}" destId="{29614460-5DE6-4042-8BA8-8EC0F724E708}" srcOrd="0" destOrd="0" presId="urn:microsoft.com/office/officeart/2008/layout/LinedList"/>
    <dgm:cxn modelId="{1B396163-5522-4F55-A98A-E6C8AE3348EB}" srcId="{3AF92E6D-3CB3-4CB3-A35F-11A5BDEF9347}" destId="{44B4B21D-4D30-4511-8698-1B2ABABA38DD}" srcOrd="1" destOrd="0" parTransId="{8B247083-7809-4680-A0D0-C2D4CFC6E536}" sibTransId="{A924DB0D-3A08-4A7B-98A4-9F4C3767C65A}"/>
    <dgm:cxn modelId="{59B3074F-273D-4B56-AA4B-C24C8DA099E4}" type="presOf" srcId="{3AF92E6D-3CB3-4CB3-A35F-11A5BDEF9347}" destId="{CB189BE5-C87E-44CB-8FCC-89E794ECF1D7}" srcOrd="0" destOrd="0" presId="urn:microsoft.com/office/officeart/2008/layout/LinedList"/>
    <dgm:cxn modelId="{74E8FCF6-279B-48D6-8BEA-32488DA05EEF}" type="presOf" srcId="{44B4B21D-4D30-4511-8698-1B2ABABA38DD}" destId="{145CF069-DC1E-4D96-8504-56A336921969}" srcOrd="0" destOrd="0" presId="urn:microsoft.com/office/officeart/2008/layout/LinedList"/>
    <dgm:cxn modelId="{2A30C132-8E1E-46BF-97B7-9D15AF55A8DD}" type="presParOf" srcId="{CB189BE5-C87E-44CB-8FCC-89E794ECF1D7}" destId="{B5AECF80-C584-44C0-AA49-E1D9D0259A78}" srcOrd="0" destOrd="0" presId="urn:microsoft.com/office/officeart/2008/layout/LinedList"/>
    <dgm:cxn modelId="{AA4628F1-4559-4A01-87A4-A59287347E95}" type="presParOf" srcId="{CB189BE5-C87E-44CB-8FCC-89E794ECF1D7}" destId="{2DF5A3D8-AFC4-4718-8CEC-8C27AEAA7AF2}" srcOrd="1" destOrd="0" presId="urn:microsoft.com/office/officeart/2008/layout/LinedList"/>
    <dgm:cxn modelId="{FE623465-4694-4050-9EF5-8ABB93488468}" type="presParOf" srcId="{2DF5A3D8-AFC4-4718-8CEC-8C27AEAA7AF2}" destId="{29614460-5DE6-4042-8BA8-8EC0F724E708}" srcOrd="0" destOrd="0" presId="urn:microsoft.com/office/officeart/2008/layout/LinedList"/>
    <dgm:cxn modelId="{7AD892CD-C7F8-43A4-9869-FA1F1541D9AB}" type="presParOf" srcId="{2DF5A3D8-AFC4-4718-8CEC-8C27AEAA7AF2}" destId="{26461874-F740-4EE4-99BB-55D076396647}" srcOrd="1" destOrd="0" presId="urn:microsoft.com/office/officeart/2008/layout/LinedList"/>
    <dgm:cxn modelId="{4B847946-A082-4E56-9607-B87D531C4F0B}" type="presParOf" srcId="{CB189BE5-C87E-44CB-8FCC-89E794ECF1D7}" destId="{3D7BCE17-A455-4953-87F6-11360AB2ED97}" srcOrd="2" destOrd="0" presId="urn:microsoft.com/office/officeart/2008/layout/LinedList"/>
    <dgm:cxn modelId="{99FCF4B8-7B4D-49E4-9C8E-DCFA1746A943}" type="presParOf" srcId="{CB189BE5-C87E-44CB-8FCC-89E794ECF1D7}" destId="{AB075D93-5F93-4A1B-B51B-431E09B7E57B}" srcOrd="3" destOrd="0" presId="urn:microsoft.com/office/officeart/2008/layout/LinedList"/>
    <dgm:cxn modelId="{3A86D730-F2D1-4196-85AB-9DAA850631BE}" type="presParOf" srcId="{AB075D93-5F93-4A1B-B51B-431E09B7E57B}" destId="{145CF069-DC1E-4D96-8504-56A336921969}" srcOrd="0" destOrd="0" presId="urn:microsoft.com/office/officeart/2008/layout/LinedList"/>
    <dgm:cxn modelId="{A35608F9-ED9F-45DF-AF68-17C12C887C1E}" type="presParOf" srcId="{AB075D93-5F93-4A1B-B51B-431E09B7E57B}" destId="{1F083122-4950-4CDB-A778-9E80542FBA6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7B8D426-F640-4FE7-84F8-6D1930858C5F}" type="doc">
      <dgm:prSet loTypeId="urn:microsoft.com/office/officeart/2005/8/layout/vList5" loCatId="list" qsTypeId="urn:microsoft.com/office/officeart/2005/8/quickstyle/simple1" qsCatId="simple" csTypeId="urn:microsoft.com/office/officeart/2005/8/colors/accent0_3" csCatId="mainScheme"/>
      <dgm:spPr/>
      <dgm:t>
        <a:bodyPr/>
        <a:lstStyle/>
        <a:p>
          <a:endParaRPr lang="ru-RU"/>
        </a:p>
      </dgm:t>
    </dgm:pt>
    <dgm:pt modelId="{F81E15B4-2747-450B-AF47-0376340230EB}">
      <dgm:prSet/>
      <dgm:spPr/>
      <dgm:t>
        <a:bodyPr/>
        <a:lstStyle/>
        <a:p>
          <a:r>
            <a:rPr lang="ru-RU" b="0" i="0"/>
            <a:t>Коэффициент покрытия 2,0-1,2</a:t>
          </a:r>
          <a:endParaRPr lang="ru-RU"/>
        </a:p>
      </dgm:t>
    </dgm:pt>
    <dgm:pt modelId="{BA9DDE55-2378-4D6A-AF02-2BDA01DE5874}" type="parTrans" cxnId="{CFF896CF-D864-4F31-9F5B-E843BF4E9B9A}">
      <dgm:prSet/>
      <dgm:spPr/>
      <dgm:t>
        <a:bodyPr/>
        <a:lstStyle/>
        <a:p>
          <a:endParaRPr lang="ru-RU"/>
        </a:p>
      </dgm:t>
    </dgm:pt>
    <dgm:pt modelId="{8F9B1DF4-3D11-4EE1-B734-4E21FA8C7F28}" type="sibTrans" cxnId="{CFF896CF-D864-4F31-9F5B-E843BF4E9B9A}">
      <dgm:prSet/>
      <dgm:spPr/>
      <dgm:t>
        <a:bodyPr/>
        <a:lstStyle/>
        <a:p>
          <a:endParaRPr lang="ru-RU"/>
        </a:p>
      </dgm:t>
    </dgm:pt>
    <dgm:pt modelId="{54DE9808-A09E-41FE-97DF-4B3AB055067C}">
      <dgm:prSet/>
      <dgm:spPr/>
      <dgm:t>
        <a:bodyPr/>
        <a:lstStyle/>
        <a:p>
          <a:r>
            <a:rPr lang="ru-RU" b="0" i="0"/>
            <a:t>Коэффициент абсолютной ликвидности 1,2-1,0</a:t>
          </a:r>
          <a:endParaRPr lang="ru-RU"/>
        </a:p>
      </dgm:t>
    </dgm:pt>
    <dgm:pt modelId="{BF6F9203-2F16-4C3B-82C8-C236723E31B7}" type="parTrans" cxnId="{0165E719-DDE5-4D1A-847A-F3B81B8A7DBE}">
      <dgm:prSet/>
      <dgm:spPr/>
      <dgm:t>
        <a:bodyPr/>
        <a:lstStyle/>
        <a:p>
          <a:endParaRPr lang="ru-RU"/>
        </a:p>
      </dgm:t>
    </dgm:pt>
    <dgm:pt modelId="{7EDB5A39-BFC1-41F8-A9AE-751D3CE3A74F}" type="sibTrans" cxnId="{0165E719-DDE5-4D1A-847A-F3B81B8A7DBE}">
      <dgm:prSet/>
      <dgm:spPr/>
      <dgm:t>
        <a:bodyPr/>
        <a:lstStyle/>
        <a:p>
          <a:endParaRPr lang="ru-RU"/>
        </a:p>
      </dgm:t>
    </dgm:pt>
    <dgm:pt modelId="{F1ECDC8A-E40D-4C2F-8D72-F83CAFFEA4EB}" type="pres">
      <dgm:prSet presAssocID="{A7B8D426-F640-4FE7-84F8-6D1930858C5F}" presName="Name0" presStyleCnt="0">
        <dgm:presLayoutVars>
          <dgm:dir/>
          <dgm:animLvl val="lvl"/>
          <dgm:resizeHandles val="exact"/>
        </dgm:presLayoutVars>
      </dgm:prSet>
      <dgm:spPr/>
    </dgm:pt>
    <dgm:pt modelId="{14948DF5-8FB3-4DCC-8C30-AC763201A8F9}" type="pres">
      <dgm:prSet presAssocID="{F81E15B4-2747-450B-AF47-0376340230EB}" presName="linNode" presStyleCnt="0"/>
      <dgm:spPr/>
    </dgm:pt>
    <dgm:pt modelId="{7D1216F6-39F5-4BAC-A70A-F9E8264CF5A2}" type="pres">
      <dgm:prSet presAssocID="{F81E15B4-2747-450B-AF47-0376340230EB}" presName="parentText" presStyleLbl="node1" presStyleIdx="0" presStyleCnt="2">
        <dgm:presLayoutVars>
          <dgm:chMax val="1"/>
          <dgm:bulletEnabled val="1"/>
        </dgm:presLayoutVars>
      </dgm:prSet>
      <dgm:spPr/>
    </dgm:pt>
    <dgm:pt modelId="{B21387A3-D924-4BDB-918A-70B10E575529}" type="pres">
      <dgm:prSet presAssocID="{8F9B1DF4-3D11-4EE1-B734-4E21FA8C7F28}" presName="sp" presStyleCnt="0"/>
      <dgm:spPr/>
    </dgm:pt>
    <dgm:pt modelId="{4B03A541-EDB0-4617-B13A-095D4753A6FB}" type="pres">
      <dgm:prSet presAssocID="{54DE9808-A09E-41FE-97DF-4B3AB055067C}" presName="linNode" presStyleCnt="0"/>
      <dgm:spPr/>
    </dgm:pt>
    <dgm:pt modelId="{DDF15C86-1877-402A-8AC5-DDF5982D39BC}" type="pres">
      <dgm:prSet presAssocID="{54DE9808-A09E-41FE-97DF-4B3AB055067C}" presName="parentText" presStyleLbl="node1" presStyleIdx="1" presStyleCnt="2">
        <dgm:presLayoutVars>
          <dgm:chMax val="1"/>
          <dgm:bulletEnabled val="1"/>
        </dgm:presLayoutVars>
      </dgm:prSet>
      <dgm:spPr/>
    </dgm:pt>
  </dgm:ptLst>
  <dgm:cxnLst>
    <dgm:cxn modelId="{0165E719-DDE5-4D1A-847A-F3B81B8A7DBE}" srcId="{A7B8D426-F640-4FE7-84F8-6D1930858C5F}" destId="{54DE9808-A09E-41FE-97DF-4B3AB055067C}" srcOrd="1" destOrd="0" parTransId="{BF6F9203-2F16-4C3B-82C8-C236723E31B7}" sibTransId="{7EDB5A39-BFC1-41F8-A9AE-751D3CE3A74F}"/>
    <dgm:cxn modelId="{49FAB83F-14E2-4E1E-BE65-A5D740F6597C}" type="presOf" srcId="{54DE9808-A09E-41FE-97DF-4B3AB055067C}" destId="{DDF15C86-1877-402A-8AC5-DDF5982D39BC}" srcOrd="0" destOrd="0" presId="urn:microsoft.com/office/officeart/2005/8/layout/vList5"/>
    <dgm:cxn modelId="{26ED9992-4480-4A33-B91E-4B689169CCB8}" type="presOf" srcId="{A7B8D426-F640-4FE7-84F8-6D1930858C5F}" destId="{F1ECDC8A-E40D-4C2F-8D72-F83CAFFEA4EB}" srcOrd="0" destOrd="0" presId="urn:microsoft.com/office/officeart/2005/8/layout/vList5"/>
    <dgm:cxn modelId="{8B2619A0-5537-47F2-ACEA-F12728CBA0CC}" type="presOf" srcId="{F81E15B4-2747-450B-AF47-0376340230EB}" destId="{7D1216F6-39F5-4BAC-A70A-F9E8264CF5A2}" srcOrd="0" destOrd="0" presId="urn:microsoft.com/office/officeart/2005/8/layout/vList5"/>
    <dgm:cxn modelId="{CFF896CF-D864-4F31-9F5B-E843BF4E9B9A}" srcId="{A7B8D426-F640-4FE7-84F8-6D1930858C5F}" destId="{F81E15B4-2747-450B-AF47-0376340230EB}" srcOrd="0" destOrd="0" parTransId="{BA9DDE55-2378-4D6A-AF02-2BDA01DE5874}" sibTransId="{8F9B1DF4-3D11-4EE1-B734-4E21FA8C7F28}"/>
    <dgm:cxn modelId="{D8975905-BAFA-42BA-8E43-D795528416D1}" type="presParOf" srcId="{F1ECDC8A-E40D-4C2F-8D72-F83CAFFEA4EB}" destId="{14948DF5-8FB3-4DCC-8C30-AC763201A8F9}" srcOrd="0" destOrd="0" presId="urn:microsoft.com/office/officeart/2005/8/layout/vList5"/>
    <dgm:cxn modelId="{D4E98AFA-2110-4343-B502-AB75395DFEB6}" type="presParOf" srcId="{14948DF5-8FB3-4DCC-8C30-AC763201A8F9}" destId="{7D1216F6-39F5-4BAC-A70A-F9E8264CF5A2}" srcOrd="0" destOrd="0" presId="urn:microsoft.com/office/officeart/2005/8/layout/vList5"/>
    <dgm:cxn modelId="{E6D1B95A-7573-4334-8930-560B9BF42AAE}" type="presParOf" srcId="{F1ECDC8A-E40D-4C2F-8D72-F83CAFFEA4EB}" destId="{B21387A3-D924-4BDB-918A-70B10E575529}" srcOrd="1" destOrd="0" presId="urn:microsoft.com/office/officeart/2005/8/layout/vList5"/>
    <dgm:cxn modelId="{F754D89E-866A-4A0A-A5A3-60FEE13BF5BB}" type="presParOf" srcId="{F1ECDC8A-E40D-4C2F-8D72-F83CAFFEA4EB}" destId="{4B03A541-EDB0-4617-B13A-095D4753A6FB}" srcOrd="2" destOrd="0" presId="urn:microsoft.com/office/officeart/2005/8/layout/vList5"/>
    <dgm:cxn modelId="{18E44A4A-908E-4C84-805E-6C65E487D822}" type="presParOf" srcId="{4B03A541-EDB0-4617-B13A-095D4753A6FB}" destId="{DDF15C86-1877-402A-8AC5-DDF5982D39BC}"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D35DABB0-5866-44A1-8252-B1173A3848F3}"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ru-RU"/>
        </a:p>
      </dgm:t>
    </dgm:pt>
    <dgm:pt modelId="{D212629A-5BB0-4E21-84BA-14F2C5754672}">
      <dgm:prSet/>
      <dgm:spPr/>
      <dgm:t>
        <a:bodyPr/>
        <a:lstStyle/>
        <a:p>
          <a:r>
            <a:rPr lang="ru-RU" b="0" i="0" dirty="0"/>
            <a:t>Этот показатель нужно анализировать, чтобы удостовериться, что все долгосрочные ссуды и связанные с ними финансовые расходы могут погашаться согласованными ежегодными взносами, не лишая при этом фирму необходимых средств. Коэффициент покрытия долгосрочных обязательств определяется как отношение поступления наличности к величине выплачиваемого долга (процент плюс погашение основной суммы). Величины 1,5-3,0 составляют диапазон между приемлемыми и удовлетворительными значениями. Часто этот коэффициент заметно возрастает, если платежи по долгосрочным обязательствам постепенно сокращаются, и не предполагается никаких новых займов.</a:t>
          </a:r>
          <a:endParaRPr lang="ru-RU" dirty="0"/>
        </a:p>
      </dgm:t>
    </dgm:pt>
    <dgm:pt modelId="{AB684DEC-CB31-4940-9D09-3CE5ED1EE1F3}" type="parTrans" cxnId="{5657E5AD-0C02-460A-9494-62E1CEDC8286}">
      <dgm:prSet/>
      <dgm:spPr/>
      <dgm:t>
        <a:bodyPr/>
        <a:lstStyle/>
        <a:p>
          <a:endParaRPr lang="ru-RU"/>
        </a:p>
      </dgm:t>
    </dgm:pt>
    <dgm:pt modelId="{ED11AD09-DBD2-44CB-82B6-6091119AFD5B}" type="sibTrans" cxnId="{5657E5AD-0C02-460A-9494-62E1CEDC8286}">
      <dgm:prSet/>
      <dgm:spPr/>
      <dgm:t>
        <a:bodyPr/>
        <a:lstStyle/>
        <a:p>
          <a:endParaRPr lang="ru-RU"/>
        </a:p>
      </dgm:t>
    </dgm:pt>
    <dgm:pt modelId="{38BE5795-A290-483C-AFF7-C920ED1FD2C8}" type="pres">
      <dgm:prSet presAssocID="{D35DABB0-5866-44A1-8252-B1173A3848F3}" presName="linear" presStyleCnt="0">
        <dgm:presLayoutVars>
          <dgm:animLvl val="lvl"/>
          <dgm:resizeHandles val="exact"/>
        </dgm:presLayoutVars>
      </dgm:prSet>
      <dgm:spPr/>
    </dgm:pt>
    <dgm:pt modelId="{1CCDC427-C116-49C1-8E2B-6F607BDFF8AB}" type="pres">
      <dgm:prSet presAssocID="{D212629A-5BB0-4E21-84BA-14F2C5754672}" presName="parentText" presStyleLbl="node1" presStyleIdx="0" presStyleCnt="1">
        <dgm:presLayoutVars>
          <dgm:chMax val="0"/>
          <dgm:bulletEnabled val="1"/>
        </dgm:presLayoutVars>
      </dgm:prSet>
      <dgm:spPr/>
    </dgm:pt>
  </dgm:ptLst>
  <dgm:cxnLst>
    <dgm:cxn modelId="{6E6F695B-32AF-40E2-91A3-645504AF770F}" type="presOf" srcId="{D35DABB0-5866-44A1-8252-B1173A3848F3}" destId="{38BE5795-A290-483C-AFF7-C920ED1FD2C8}" srcOrd="0" destOrd="0" presId="urn:microsoft.com/office/officeart/2005/8/layout/vList2"/>
    <dgm:cxn modelId="{4AC8456B-83B7-484B-BA95-29E607510D5A}" type="presOf" srcId="{D212629A-5BB0-4E21-84BA-14F2C5754672}" destId="{1CCDC427-C116-49C1-8E2B-6F607BDFF8AB}" srcOrd="0" destOrd="0" presId="urn:microsoft.com/office/officeart/2005/8/layout/vList2"/>
    <dgm:cxn modelId="{5657E5AD-0C02-460A-9494-62E1CEDC8286}" srcId="{D35DABB0-5866-44A1-8252-B1173A3848F3}" destId="{D212629A-5BB0-4E21-84BA-14F2C5754672}" srcOrd="0" destOrd="0" parTransId="{AB684DEC-CB31-4940-9D09-3CE5ED1EE1F3}" sibTransId="{ED11AD09-DBD2-44CB-82B6-6091119AFD5B}"/>
    <dgm:cxn modelId="{33EBADCA-65FB-4550-BB10-1B3949C5FA17}" type="presParOf" srcId="{38BE5795-A290-483C-AFF7-C920ED1FD2C8}" destId="{1CCDC427-C116-49C1-8E2B-6F607BDFF8A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7A7B86F6-E8BD-45D2-A9FB-E003164CE2A1}"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ru-RU"/>
        </a:p>
      </dgm:t>
    </dgm:pt>
    <dgm:pt modelId="{1E5C7D3B-5345-4C4A-A1FC-1B89EFC3045E}">
      <dgm:prSet/>
      <dgm:spPr/>
      <dgm:t>
        <a:bodyPr/>
        <a:lstStyle/>
        <a:p>
          <a:r>
            <a:rPr lang="ru-RU" b="0" i="0" dirty="0"/>
            <a:t>Коэффициент соотношения между дебиторской и кредиторской задолженностью Соотношение между дебиторской, задолженностью (счетами к получению) и кредиторской (счетами к оплате), если оно определяется для нескольких последовательных периодов, помогает выявить чрезмерную торгово-промышленную деятельность - что бывает в случае реабилитационных проектов. </a:t>
          </a:r>
          <a:endParaRPr lang="ru-RU" dirty="0"/>
        </a:p>
      </dgm:t>
    </dgm:pt>
    <dgm:pt modelId="{CA105627-990B-43D9-AFA0-EF64A37F35C2}" type="parTrans" cxnId="{1AF8A699-6F58-4C05-8C3F-E5CBA6CB9A5F}">
      <dgm:prSet/>
      <dgm:spPr/>
      <dgm:t>
        <a:bodyPr/>
        <a:lstStyle/>
        <a:p>
          <a:endParaRPr lang="ru-RU"/>
        </a:p>
      </dgm:t>
    </dgm:pt>
    <dgm:pt modelId="{86AE806D-9B10-4EBB-B78B-4969138B5051}" type="sibTrans" cxnId="{1AF8A699-6F58-4C05-8C3F-E5CBA6CB9A5F}">
      <dgm:prSet/>
      <dgm:spPr/>
      <dgm:t>
        <a:bodyPr/>
        <a:lstStyle/>
        <a:p>
          <a:endParaRPr lang="ru-RU"/>
        </a:p>
      </dgm:t>
    </dgm:pt>
    <dgm:pt modelId="{DCD8D23B-CDED-4579-BE46-523C625E72E0}">
      <dgm:prSet/>
      <dgm:spPr/>
      <dgm:t>
        <a:bodyPr/>
        <a:lstStyle/>
        <a:p>
          <a:r>
            <a:rPr lang="ru-RU" b="0" i="0"/>
            <a:t>Чрезмерную торгово-промышленную деятельность помогают обнаружить в балансовом отчете следующие показатели:</a:t>
          </a:r>
          <a:endParaRPr lang="ru-RU"/>
        </a:p>
      </dgm:t>
    </dgm:pt>
    <dgm:pt modelId="{BF199E50-FC00-46CF-81C2-A250F5F0B6B7}" type="parTrans" cxnId="{6AC405B6-41B5-496A-9F4C-10C737C06136}">
      <dgm:prSet/>
      <dgm:spPr/>
      <dgm:t>
        <a:bodyPr/>
        <a:lstStyle/>
        <a:p>
          <a:endParaRPr lang="ru-RU"/>
        </a:p>
      </dgm:t>
    </dgm:pt>
    <dgm:pt modelId="{75DB04E5-A8D3-41B4-A4D3-2E6D9525C480}" type="sibTrans" cxnId="{6AC405B6-41B5-496A-9F4C-10C737C06136}">
      <dgm:prSet/>
      <dgm:spPr/>
      <dgm:t>
        <a:bodyPr/>
        <a:lstStyle/>
        <a:p>
          <a:endParaRPr lang="ru-RU"/>
        </a:p>
      </dgm:t>
    </dgm:pt>
    <dgm:pt modelId="{1A9E371B-F568-4549-8F85-D24D39CC9FEF}">
      <dgm:prSet/>
      <dgm:spPr/>
      <dgm:t>
        <a:bodyPr/>
        <a:lstStyle/>
        <a:p>
          <a:r>
            <a:rPr lang="ru-RU" b="0" i="0"/>
            <a:t>Прогрессирующее уменьшение соотношения между дебиторской и кредиторской задолженностями</a:t>
          </a:r>
          <a:endParaRPr lang="ru-RU"/>
        </a:p>
      </dgm:t>
    </dgm:pt>
    <dgm:pt modelId="{648F90A7-CB69-439A-A5E5-BDBA09CF315A}" type="parTrans" cxnId="{5D1BBBBF-EE5A-4C33-94AB-06E3846CCBF9}">
      <dgm:prSet/>
      <dgm:spPr/>
      <dgm:t>
        <a:bodyPr/>
        <a:lstStyle/>
        <a:p>
          <a:endParaRPr lang="ru-RU"/>
        </a:p>
      </dgm:t>
    </dgm:pt>
    <dgm:pt modelId="{30B61BF0-14B2-44A3-B5B1-511F1DEE39F1}" type="sibTrans" cxnId="{5D1BBBBF-EE5A-4C33-94AB-06E3846CCBF9}">
      <dgm:prSet/>
      <dgm:spPr/>
      <dgm:t>
        <a:bodyPr/>
        <a:lstStyle/>
        <a:p>
          <a:endParaRPr lang="ru-RU"/>
        </a:p>
      </dgm:t>
    </dgm:pt>
    <dgm:pt modelId="{5F7C47F6-DBEC-4DA4-A7A1-CFAE88E95CC4}">
      <dgm:prSet/>
      <dgm:spPr/>
      <dgm:t>
        <a:bodyPr/>
        <a:lstStyle/>
        <a:p>
          <a:r>
            <a:rPr lang="ru-RU" b="0" i="0"/>
            <a:t>Увеличение счетов к оплате, запасов и незавершенного производства или полной суммы задолженности (по ссуде) без соответствующего увеличения продаж (оборота)</a:t>
          </a:r>
          <a:endParaRPr lang="ru-RU"/>
        </a:p>
      </dgm:t>
    </dgm:pt>
    <dgm:pt modelId="{71BE7F71-515F-485B-A8CA-8C4FF63587C1}" type="parTrans" cxnId="{2E229205-E0C2-4BC3-84D3-C48D161B3018}">
      <dgm:prSet/>
      <dgm:spPr/>
      <dgm:t>
        <a:bodyPr/>
        <a:lstStyle/>
        <a:p>
          <a:endParaRPr lang="ru-RU"/>
        </a:p>
      </dgm:t>
    </dgm:pt>
    <dgm:pt modelId="{C0C66D53-6F31-43F3-A9EB-2422AF1BEEE8}" type="sibTrans" cxnId="{2E229205-E0C2-4BC3-84D3-C48D161B3018}">
      <dgm:prSet/>
      <dgm:spPr/>
      <dgm:t>
        <a:bodyPr/>
        <a:lstStyle/>
        <a:p>
          <a:endParaRPr lang="ru-RU"/>
        </a:p>
      </dgm:t>
    </dgm:pt>
    <dgm:pt modelId="{A0DBE8C6-ACFC-41BB-8267-090A3873CD14}">
      <dgm:prSet/>
      <dgm:spPr/>
      <dgm:t>
        <a:bodyPr/>
        <a:lstStyle/>
        <a:p>
          <a:r>
            <a:rPr lang="ru-RU" b="0" i="0"/>
            <a:t>Выпуск новых векселей или долговых обязательств</a:t>
          </a:r>
          <a:endParaRPr lang="ru-RU"/>
        </a:p>
      </dgm:t>
    </dgm:pt>
    <dgm:pt modelId="{6906ED4D-E77F-4492-ACDC-BDBDC4C0D49E}" type="parTrans" cxnId="{8972782E-0C67-4B67-9425-E67F4FE2E27E}">
      <dgm:prSet/>
      <dgm:spPr/>
      <dgm:t>
        <a:bodyPr/>
        <a:lstStyle/>
        <a:p>
          <a:endParaRPr lang="ru-RU"/>
        </a:p>
      </dgm:t>
    </dgm:pt>
    <dgm:pt modelId="{141560A4-C122-4C95-B2AD-29AB8A084E7B}" type="sibTrans" cxnId="{8972782E-0C67-4B67-9425-E67F4FE2E27E}">
      <dgm:prSet/>
      <dgm:spPr/>
      <dgm:t>
        <a:bodyPr/>
        <a:lstStyle/>
        <a:p>
          <a:endParaRPr lang="ru-RU"/>
        </a:p>
      </dgm:t>
    </dgm:pt>
    <dgm:pt modelId="{B1FC8A53-0260-4B92-B634-3C813052223A}">
      <dgm:prSet/>
      <dgm:spPr/>
      <dgm:t>
        <a:bodyPr/>
        <a:lstStyle/>
        <a:p>
          <a:r>
            <a:rPr lang="ru-RU" b="0" i="0"/>
            <a:t>Сокращение счетов к получению</a:t>
          </a:r>
          <a:endParaRPr lang="ru-RU"/>
        </a:p>
      </dgm:t>
    </dgm:pt>
    <dgm:pt modelId="{79E01918-F9FF-4BD0-81E7-46E98B923513}" type="parTrans" cxnId="{672B9271-5AC0-4654-861C-33D361132987}">
      <dgm:prSet/>
      <dgm:spPr/>
      <dgm:t>
        <a:bodyPr/>
        <a:lstStyle/>
        <a:p>
          <a:endParaRPr lang="ru-RU"/>
        </a:p>
      </dgm:t>
    </dgm:pt>
    <dgm:pt modelId="{CAB7C82A-17FA-4F73-AB78-4DEEEC4588C9}" type="sibTrans" cxnId="{672B9271-5AC0-4654-861C-33D361132987}">
      <dgm:prSet/>
      <dgm:spPr/>
      <dgm:t>
        <a:bodyPr/>
        <a:lstStyle/>
        <a:p>
          <a:endParaRPr lang="ru-RU"/>
        </a:p>
      </dgm:t>
    </dgm:pt>
    <dgm:pt modelId="{D5D2B7BB-ABD6-40E2-96E9-62D58B3BDA18}">
      <dgm:prSet/>
      <dgm:spPr/>
      <dgm:t>
        <a:bodyPr/>
        <a:lstStyle/>
        <a:p>
          <a:r>
            <a:rPr lang="ru-RU" b="0" i="0"/>
            <a:t>И кроме вышесказанного - сокращение ликвидных ресурсов и невозможность получения новой наличности путем займа, поскольку закладываются одна за другой статьи активов</a:t>
          </a:r>
          <a:endParaRPr lang="ru-RU"/>
        </a:p>
      </dgm:t>
    </dgm:pt>
    <dgm:pt modelId="{8C9BF63B-B164-4DA8-A66C-B58F14C67223}" type="parTrans" cxnId="{CABA0FF4-1918-49E0-867D-68114CE1594C}">
      <dgm:prSet/>
      <dgm:spPr/>
      <dgm:t>
        <a:bodyPr/>
        <a:lstStyle/>
        <a:p>
          <a:endParaRPr lang="ru-RU"/>
        </a:p>
      </dgm:t>
    </dgm:pt>
    <dgm:pt modelId="{971104CD-07DC-4380-ACC5-25E664C28DF9}" type="sibTrans" cxnId="{CABA0FF4-1918-49E0-867D-68114CE1594C}">
      <dgm:prSet/>
      <dgm:spPr/>
      <dgm:t>
        <a:bodyPr/>
        <a:lstStyle/>
        <a:p>
          <a:endParaRPr lang="ru-RU"/>
        </a:p>
      </dgm:t>
    </dgm:pt>
    <dgm:pt modelId="{51B44EBF-E595-4DDC-BF05-718053A3BB5B}" type="pres">
      <dgm:prSet presAssocID="{7A7B86F6-E8BD-45D2-A9FB-E003164CE2A1}" presName="linear" presStyleCnt="0">
        <dgm:presLayoutVars>
          <dgm:animLvl val="lvl"/>
          <dgm:resizeHandles val="exact"/>
        </dgm:presLayoutVars>
      </dgm:prSet>
      <dgm:spPr/>
    </dgm:pt>
    <dgm:pt modelId="{EAFDFC41-1459-464F-8713-9D854AABD003}" type="pres">
      <dgm:prSet presAssocID="{1E5C7D3B-5345-4C4A-A1FC-1B89EFC3045E}" presName="parentText" presStyleLbl="node1" presStyleIdx="0" presStyleCnt="2">
        <dgm:presLayoutVars>
          <dgm:chMax val="0"/>
          <dgm:bulletEnabled val="1"/>
        </dgm:presLayoutVars>
      </dgm:prSet>
      <dgm:spPr/>
    </dgm:pt>
    <dgm:pt modelId="{2A7F92BD-2880-4406-A23F-AB349A4F5C0D}" type="pres">
      <dgm:prSet presAssocID="{86AE806D-9B10-4EBB-B78B-4969138B5051}" presName="spacer" presStyleCnt="0"/>
      <dgm:spPr/>
    </dgm:pt>
    <dgm:pt modelId="{E804F8A1-F962-4152-8391-9B48440765E9}" type="pres">
      <dgm:prSet presAssocID="{DCD8D23B-CDED-4579-BE46-523C625E72E0}" presName="parentText" presStyleLbl="node1" presStyleIdx="1" presStyleCnt="2">
        <dgm:presLayoutVars>
          <dgm:chMax val="0"/>
          <dgm:bulletEnabled val="1"/>
        </dgm:presLayoutVars>
      </dgm:prSet>
      <dgm:spPr/>
    </dgm:pt>
    <dgm:pt modelId="{8733026C-29CE-4C43-9995-ED49E14845EC}" type="pres">
      <dgm:prSet presAssocID="{DCD8D23B-CDED-4579-BE46-523C625E72E0}" presName="childText" presStyleLbl="revTx" presStyleIdx="0" presStyleCnt="1">
        <dgm:presLayoutVars>
          <dgm:bulletEnabled val="1"/>
        </dgm:presLayoutVars>
      </dgm:prSet>
      <dgm:spPr/>
    </dgm:pt>
  </dgm:ptLst>
  <dgm:cxnLst>
    <dgm:cxn modelId="{947BB403-C105-4B7B-8909-232390242C77}" type="presOf" srcId="{5F7C47F6-DBEC-4DA4-A7A1-CFAE88E95CC4}" destId="{8733026C-29CE-4C43-9995-ED49E14845EC}" srcOrd="0" destOrd="1" presId="urn:microsoft.com/office/officeart/2005/8/layout/vList2"/>
    <dgm:cxn modelId="{2E229205-E0C2-4BC3-84D3-C48D161B3018}" srcId="{DCD8D23B-CDED-4579-BE46-523C625E72E0}" destId="{5F7C47F6-DBEC-4DA4-A7A1-CFAE88E95CC4}" srcOrd="1" destOrd="0" parTransId="{71BE7F71-515F-485B-A8CA-8C4FF63587C1}" sibTransId="{C0C66D53-6F31-43F3-A9EB-2422AF1BEEE8}"/>
    <dgm:cxn modelId="{6F33C023-BA1F-4366-BBAC-4D5469DABF5D}" type="presOf" srcId="{A0DBE8C6-ACFC-41BB-8267-090A3873CD14}" destId="{8733026C-29CE-4C43-9995-ED49E14845EC}" srcOrd="0" destOrd="2" presId="urn:microsoft.com/office/officeart/2005/8/layout/vList2"/>
    <dgm:cxn modelId="{13F65425-5FFB-40FA-AE65-1B3769760807}" type="presOf" srcId="{DCD8D23B-CDED-4579-BE46-523C625E72E0}" destId="{E804F8A1-F962-4152-8391-9B48440765E9}" srcOrd="0" destOrd="0" presId="urn:microsoft.com/office/officeart/2005/8/layout/vList2"/>
    <dgm:cxn modelId="{8972782E-0C67-4B67-9425-E67F4FE2E27E}" srcId="{DCD8D23B-CDED-4579-BE46-523C625E72E0}" destId="{A0DBE8C6-ACFC-41BB-8267-090A3873CD14}" srcOrd="2" destOrd="0" parTransId="{6906ED4D-E77F-4492-ACDC-BDBDC4C0D49E}" sibTransId="{141560A4-C122-4C95-B2AD-29AB8A084E7B}"/>
    <dgm:cxn modelId="{189B8B30-5933-4642-98D1-85AE454CB8B3}" type="presOf" srcId="{B1FC8A53-0260-4B92-B634-3C813052223A}" destId="{8733026C-29CE-4C43-9995-ED49E14845EC}" srcOrd="0" destOrd="3" presId="urn:microsoft.com/office/officeart/2005/8/layout/vList2"/>
    <dgm:cxn modelId="{672B9271-5AC0-4654-861C-33D361132987}" srcId="{DCD8D23B-CDED-4579-BE46-523C625E72E0}" destId="{B1FC8A53-0260-4B92-B634-3C813052223A}" srcOrd="3" destOrd="0" parTransId="{79E01918-F9FF-4BD0-81E7-46E98B923513}" sibTransId="{CAB7C82A-17FA-4F73-AB78-4DEEEC4588C9}"/>
    <dgm:cxn modelId="{2006C189-9066-489F-B328-AFEDA4BEFA1C}" type="presOf" srcId="{7A7B86F6-E8BD-45D2-A9FB-E003164CE2A1}" destId="{51B44EBF-E595-4DDC-BF05-718053A3BB5B}" srcOrd="0" destOrd="0" presId="urn:microsoft.com/office/officeart/2005/8/layout/vList2"/>
    <dgm:cxn modelId="{9C425492-1735-44AA-9945-11AAC6F79D33}" type="presOf" srcId="{1E5C7D3B-5345-4C4A-A1FC-1B89EFC3045E}" destId="{EAFDFC41-1459-464F-8713-9D854AABD003}" srcOrd="0" destOrd="0" presId="urn:microsoft.com/office/officeart/2005/8/layout/vList2"/>
    <dgm:cxn modelId="{1AF8A699-6F58-4C05-8C3F-E5CBA6CB9A5F}" srcId="{7A7B86F6-E8BD-45D2-A9FB-E003164CE2A1}" destId="{1E5C7D3B-5345-4C4A-A1FC-1B89EFC3045E}" srcOrd="0" destOrd="0" parTransId="{CA105627-990B-43D9-AFA0-EF64A37F35C2}" sibTransId="{86AE806D-9B10-4EBB-B78B-4969138B5051}"/>
    <dgm:cxn modelId="{6AC405B6-41B5-496A-9F4C-10C737C06136}" srcId="{7A7B86F6-E8BD-45D2-A9FB-E003164CE2A1}" destId="{DCD8D23B-CDED-4579-BE46-523C625E72E0}" srcOrd="1" destOrd="0" parTransId="{BF199E50-FC00-46CF-81C2-A250F5F0B6B7}" sibTransId="{75DB04E5-A8D3-41B4-A4D3-2E6D9525C480}"/>
    <dgm:cxn modelId="{5D1BBBBF-EE5A-4C33-94AB-06E3846CCBF9}" srcId="{DCD8D23B-CDED-4579-BE46-523C625E72E0}" destId="{1A9E371B-F568-4549-8F85-D24D39CC9FEF}" srcOrd="0" destOrd="0" parTransId="{648F90A7-CB69-439A-A5E5-BDBA09CF315A}" sibTransId="{30B61BF0-14B2-44A3-B5B1-511F1DEE39F1}"/>
    <dgm:cxn modelId="{7F8DACCC-67C8-49E8-8585-6E14AEBD95BC}" type="presOf" srcId="{1A9E371B-F568-4549-8F85-D24D39CC9FEF}" destId="{8733026C-29CE-4C43-9995-ED49E14845EC}" srcOrd="0" destOrd="0" presId="urn:microsoft.com/office/officeart/2005/8/layout/vList2"/>
    <dgm:cxn modelId="{19C20FE4-C2FE-4B55-8421-CAA32DA88687}" type="presOf" srcId="{D5D2B7BB-ABD6-40E2-96E9-62D58B3BDA18}" destId="{8733026C-29CE-4C43-9995-ED49E14845EC}" srcOrd="0" destOrd="4" presId="urn:microsoft.com/office/officeart/2005/8/layout/vList2"/>
    <dgm:cxn modelId="{CABA0FF4-1918-49E0-867D-68114CE1594C}" srcId="{DCD8D23B-CDED-4579-BE46-523C625E72E0}" destId="{D5D2B7BB-ABD6-40E2-96E9-62D58B3BDA18}" srcOrd="4" destOrd="0" parTransId="{8C9BF63B-B164-4DA8-A66C-B58F14C67223}" sibTransId="{971104CD-07DC-4380-ACC5-25E664C28DF9}"/>
    <dgm:cxn modelId="{55DEB3AA-2158-4ED1-B10A-08406DA85A60}" type="presParOf" srcId="{51B44EBF-E595-4DDC-BF05-718053A3BB5B}" destId="{EAFDFC41-1459-464F-8713-9D854AABD003}" srcOrd="0" destOrd="0" presId="urn:microsoft.com/office/officeart/2005/8/layout/vList2"/>
    <dgm:cxn modelId="{87016D95-CABD-48A5-A3B7-B58542DFB507}" type="presParOf" srcId="{51B44EBF-E595-4DDC-BF05-718053A3BB5B}" destId="{2A7F92BD-2880-4406-A23F-AB349A4F5C0D}" srcOrd="1" destOrd="0" presId="urn:microsoft.com/office/officeart/2005/8/layout/vList2"/>
    <dgm:cxn modelId="{E61D4C6F-4652-4D51-8F06-8FAF572E4045}" type="presParOf" srcId="{51B44EBF-E595-4DDC-BF05-718053A3BB5B}" destId="{E804F8A1-F962-4152-8391-9B48440765E9}" srcOrd="2" destOrd="0" presId="urn:microsoft.com/office/officeart/2005/8/layout/vList2"/>
    <dgm:cxn modelId="{6E7054DF-A17D-4B49-9B03-EFEC4B9C0A3D}" type="presParOf" srcId="{51B44EBF-E595-4DDC-BF05-718053A3BB5B}" destId="{8733026C-29CE-4C43-9995-ED49E14845EC}"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DA5318E3-6DAE-4DB8-BCC1-36917CA8BFF6}"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ru-RU"/>
        </a:p>
      </dgm:t>
    </dgm:pt>
    <dgm:pt modelId="{9E54994A-3C89-4E16-9DC0-BE10DEAE69DD}">
      <dgm:prSet/>
      <dgm:spPr/>
      <dgm:t>
        <a:bodyPr/>
        <a:lstStyle/>
        <a:p>
          <a:r>
            <a:rPr lang="ru-RU" b="0" i="0" dirty="0"/>
            <a:t>С помощью анализа чувствительности можно показать, как изменяется чистая наличная прибыль или прибыльность инвестиций при различных значениях заданных переменных, необходимых для расчета (удельной продажной цены, удельных издержек, объема продаж и т.д.). Анализ чувствительности должен применяться уже на этапе планирования проекта, когда принимаются решения, касающиеся основных вводимых факторов. Элемент неопределенности на этом этапе можно уменьшить нахождением оптимистических и пессимистических вариантов и определением тем самым наиболее реалистического, с коммерческой точки зрения, сочетания вводимых факторов для данной деловой среды(или сценария), предпочитаемого лицами, принимающими решения.</a:t>
          </a:r>
          <a:endParaRPr lang="ru-RU" dirty="0"/>
        </a:p>
      </dgm:t>
    </dgm:pt>
    <dgm:pt modelId="{5C229BF0-BDB8-4746-9DA1-514F52C8AF10}" type="parTrans" cxnId="{739C7592-3AB6-4E4C-A80D-464ACC6D560C}">
      <dgm:prSet/>
      <dgm:spPr/>
      <dgm:t>
        <a:bodyPr/>
        <a:lstStyle/>
        <a:p>
          <a:endParaRPr lang="ru-RU"/>
        </a:p>
      </dgm:t>
    </dgm:pt>
    <dgm:pt modelId="{16AB3FD5-76FD-4D8D-BB4B-1EB10BBC1FB4}" type="sibTrans" cxnId="{739C7592-3AB6-4E4C-A80D-464ACC6D560C}">
      <dgm:prSet/>
      <dgm:spPr/>
      <dgm:t>
        <a:bodyPr/>
        <a:lstStyle/>
        <a:p>
          <a:endParaRPr lang="ru-RU"/>
        </a:p>
      </dgm:t>
    </dgm:pt>
    <dgm:pt modelId="{12B2EBCB-6C7E-4662-8C1C-AC4CBDCEE142}" type="pres">
      <dgm:prSet presAssocID="{DA5318E3-6DAE-4DB8-BCC1-36917CA8BFF6}" presName="linear" presStyleCnt="0">
        <dgm:presLayoutVars>
          <dgm:animLvl val="lvl"/>
          <dgm:resizeHandles val="exact"/>
        </dgm:presLayoutVars>
      </dgm:prSet>
      <dgm:spPr/>
    </dgm:pt>
    <dgm:pt modelId="{CC3171FD-8D82-4D29-8A93-21F8772DCB72}" type="pres">
      <dgm:prSet presAssocID="{9E54994A-3C89-4E16-9DC0-BE10DEAE69DD}" presName="parentText" presStyleLbl="node1" presStyleIdx="0" presStyleCnt="1">
        <dgm:presLayoutVars>
          <dgm:chMax val="0"/>
          <dgm:bulletEnabled val="1"/>
        </dgm:presLayoutVars>
      </dgm:prSet>
      <dgm:spPr/>
    </dgm:pt>
  </dgm:ptLst>
  <dgm:cxnLst>
    <dgm:cxn modelId="{739C7592-3AB6-4E4C-A80D-464ACC6D560C}" srcId="{DA5318E3-6DAE-4DB8-BCC1-36917CA8BFF6}" destId="{9E54994A-3C89-4E16-9DC0-BE10DEAE69DD}" srcOrd="0" destOrd="0" parTransId="{5C229BF0-BDB8-4746-9DA1-514F52C8AF10}" sibTransId="{16AB3FD5-76FD-4D8D-BB4B-1EB10BBC1FB4}"/>
    <dgm:cxn modelId="{95D537A3-3AF8-4FB6-B60B-D9F15FFCD1BD}" type="presOf" srcId="{9E54994A-3C89-4E16-9DC0-BE10DEAE69DD}" destId="{CC3171FD-8D82-4D29-8A93-21F8772DCB72}" srcOrd="0" destOrd="0" presId="urn:microsoft.com/office/officeart/2005/8/layout/vList2"/>
    <dgm:cxn modelId="{E5B552CF-8434-40AA-A2F8-B02E10C3D69D}" type="presOf" srcId="{DA5318E3-6DAE-4DB8-BCC1-36917CA8BFF6}" destId="{12B2EBCB-6C7E-4662-8C1C-AC4CBDCEE142}" srcOrd="0" destOrd="0" presId="urn:microsoft.com/office/officeart/2005/8/layout/vList2"/>
    <dgm:cxn modelId="{7530C859-73F3-498B-93AF-8955B4FF9371}" type="presParOf" srcId="{12B2EBCB-6C7E-4662-8C1C-AC4CBDCEE142}" destId="{CC3171FD-8D82-4D29-8A93-21F8772DCB7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73B9E162-F4BF-4F56-91C7-AA1B875DEB1A}"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ru-RU"/>
        </a:p>
      </dgm:t>
    </dgm:pt>
    <dgm:pt modelId="{B747A938-9B03-4493-9ECF-96ECA5A1B5F0}">
      <dgm:prSet/>
      <dgm:spPr/>
      <dgm:t>
        <a:bodyPr/>
        <a:lstStyle/>
        <a:p>
          <a:r>
            <a:rPr lang="ru-RU" b="0" i="0" dirty="0"/>
            <a:t>Для определения критических переменных, в первую очередь следует проанализировать структуру потоков реальных денег. Затем для переменных, которые доминируют в формировании притоков и оттоков реальных денег, задают различные значения количества, или цены, или обоих этих параметров одновременно. Например, обычно незначительная часть продуктов из всего продуктового диапазона создает преобладающую долю поступлений от продаж, но это вовсе не обязательно означает, что эти продукты также вносят наибольший вклад в доход или валовую прибыль. Поэтому для определения переменной прибыли, создаваемой единицей каждого продукта, имеющего значительную долю в поступлениях от продаж, следует использовать прямой учет затрат. Подобным же образом следует определять те статьи расходов, которые (в случае, если цены или количества отличаются от прогнозных) будут иметь значительное влияние как на переменную, так и на операционную прибыль.</a:t>
          </a:r>
          <a:endParaRPr lang="ru-RU" dirty="0"/>
        </a:p>
      </dgm:t>
    </dgm:pt>
    <dgm:pt modelId="{7192BC03-281B-40AF-A8B3-EE2CC173F7BF}" type="parTrans" cxnId="{AAF55D67-107A-431C-814A-5EA1EE75FE5B}">
      <dgm:prSet/>
      <dgm:spPr/>
      <dgm:t>
        <a:bodyPr/>
        <a:lstStyle/>
        <a:p>
          <a:endParaRPr lang="ru-RU"/>
        </a:p>
      </dgm:t>
    </dgm:pt>
    <dgm:pt modelId="{A941E4F7-10E6-4D66-82FC-48BE8DA05A34}" type="sibTrans" cxnId="{AAF55D67-107A-431C-814A-5EA1EE75FE5B}">
      <dgm:prSet/>
      <dgm:spPr/>
      <dgm:t>
        <a:bodyPr/>
        <a:lstStyle/>
        <a:p>
          <a:endParaRPr lang="ru-RU"/>
        </a:p>
      </dgm:t>
    </dgm:pt>
    <dgm:pt modelId="{A8C664C3-88B8-4479-84C2-A5D99C5E9381}" type="pres">
      <dgm:prSet presAssocID="{73B9E162-F4BF-4F56-91C7-AA1B875DEB1A}" presName="linear" presStyleCnt="0">
        <dgm:presLayoutVars>
          <dgm:animLvl val="lvl"/>
          <dgm:resizeHandles val="exact"/>
        </dgm:presLayoutVars>
      </dgm:prSet>
      <dgm:spPr/>
    </dgm:pt>
    <dgm:pt modelId="{1FD04E55-21E4-443E-910A-28749D8D293B}" type="pres">
      <dgm:prSet presAssocID="{B747A938-9B03-4493-9ECF-96ECA5A1B5F0}" presName="parentText" presStyleLbl="node1" presStyleIdx="0" presStyleCnt="1">
        <dgm:presLayoutVars>
          <dgm:chMax val="0"/>
          <dgm:bulletEnabled val="1"/>
        </dgm:presLayoutVars>
      </dgm:prSet>
      <dgm:spPr/>
    </dgm:pt>
  </dgm:ptLst>
  <dgm:cxnLst>
    <dgm:cxn modelId="{AAF55D67-107A-431C-814A-5EA1EE75FE5B}" srcId="{73B9E162-F4BF-4F56-91C7-AA1B875DEB1A}" destId="{B747A938-9B03-4493-9ECF-96ECA5A1B5F0}" srcOrd="0" destOrd="0" parTransId="{7192BC03-281B-40AF-A8B3-EE2CC173F7BF}" sibTransId="{A941E4F7-10E6-4D66-82FC-48BE8DA05A34}"/>
    <dgm:cxn modelId="{E9A5814D-ADAA-4DD1-8B00-1986DD1C334B}" type="presOf" srcId="{73B9E162-F4BF-4F56-91C7-AA1B875DEB1A}" destId="{A8C664C3-88B8-4479-84C2-A5D99C5E9381}" srcOrd="0" destOrd="0" presId="urn:microsoft.com/office/officeart/2005/8/layout/vList2"/>
    <dgm:cxn modelId="{BB0BCD4D-A290-45B0-A024-17F07D5A04CC}" type="presOf" srcId="{B747A938-9B03-4493-9ECF-96ECA5A1B5F0}" destId="{1FD04E55-21E4-443E-910A-28749D8D293B}" srcOrd="0" destOrd="0" presId="urn:microsoft.com/office/officeart/2005/8/layout/vList2"/>
    <dgm:cxn modelId="{D2359252-7D45-4E9F-9FBD-D417F6CB3FF2}" type="presParOf" srcId="{A8C664C3-88B8-4479-84C2-A5D99C5E9381}" destId="{1FD04E55-21E4-443E-910A-28749D8D293B}"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17E496C7-7D9A-4124-89AF-B72517A55A35}"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ru-RU"/>
        </a:p>
      </dgm:t>
    </dgm:pt>
    <dgm:pt modelId="{ED8C21D3-9BF8-495D-89F5-E3226FE0902B}">
      <dgm:prSet/>
      <dgm:spPr/>
      <dgm:t>
        <a:bodyPr/>
        <a:lstStyle/>
        <a:p>
          <a:r>
            <a:rPr lang="ru-RU" b="0" i="0" dirty="0"/>
            <a:t>Цель анализа безубыточности - определение точки равновесия, в которой поступления от продаж равны издержкам на проданную продукцию. </a:t>
          </a:r>
          <a:endParaRPr lang="ru-RU" dirty="0"/>
        </a:p>
      </dgm:t>
    </dgm:pt>
    <dgm:pt modelId="{1B407E1C-E934-4C9E-B9E9-2A821AFC47AD}" type="parTrans" cxnId="{650B45F0-FDF5-470E-88D4-4CE3F842E0D7}">
      <dgm:prSet/>
      <dgm:spPr/>
      <dgm:t>
        <a:bodyPr/>
        <a:lstStyle/>
        <a:p>
          <a:endParaRPr lang="ru-RU"/>
        </a:p>
      </dgm:t>
    </dgm:pt>
    <dgm:pt modelId="{DF4A3A35-D805-45A2-9AB4-63A9B89FE4DF}" type="sibTrans" cxnId="{650B45F0-FDF5-470E-88D4-4CE3F842E0D7}">
      <dgm:prSet/>
      <dgm:spPr/>
      <dgm:t>
        <a:bodyPr/>
        <a:lstStyle/>
        <a:p>
          <a:endParaRPr lang="ru-RU"/>
        </a:p>
      </dgm:t>
    </dgm:pt>
    <dgm:pt modelId="{7C1C391C-94A4-4D15-A50B-1FA28EF1DF5C}">
      <dgm:prSet/>
      <dgm:spPr/>
      <dgm:t>
        <a:bodyPr/>
        <a:lstStyle/>
        <a:p>
          <a:r>
            <a:rPr lang="ru-RU" b="0" i="0" dirty="0"/>
            <a:t>Прежде чем рассчитывать величины безубыточности, следует убедиться, что соблюдаются следующие условия и допущения:</a:t>
          </a:r>
          <a:endParaRPr lang="ru-RU" dirty="0"/>
        </a:p>
      </dgm:t>
    </dgm:pt>
    <dgm:pt modelId="{616F885C-04EF-4569-BD36-EEBB3BB7291B}" type="parTrans" cxnId="{DADEC46A-795B-4B1D-AA17-FFEC53DFA126}">
      <dgm:prSet/>
      <dgm:spPr/>
      <dgm:t>
        <a:bodyPr/>
        <a:lstStyle/>
        <a:p>
          <a:endParaRPr lang="ru-RU"/>
        </a:p>
      </dgm:t>
    </dgm:pt>
    <dgm:pt modelId="{55034F51-4AC5-4B85-A0C7-C2D8A60955D5}" type="sibTrans" cxnId="{DADEC46A-795B-4B1D-AA17-FFEC53DFA126}">
      <dgm:prSet/>
      <dgm:spPr/>
      <dgm:t>
        <a:bodyPr/>
        <a:lstStyle/>
        <a:p>
          <a:endParaRPr lang="ru-RU"/>
        </a:p>
      </dgm:t>
    </dgm:pt>
    <dgm:pt modelId="{B1BF0548-1BD0-439E-AA48-ED0237989896}">
      <dgm:prSet/>
      <dgm:spPr/>
      <dgm:t>
        <a:bodyPr/>
        <a:lstStyle/>
        <a:p>
          <a:r>
            <a:rPr lang="ru-RU" b="0" i="0"/>
            <a:t>Издержки производства и маркетинга являются функцией объема производства или продаж (например, при использовании оборудования)</a:t>
          </a:r>
          <a:endParaRPr lang="ru-RU"/>
        </a:p>
      </dgm:t>
    </dgm:pt>
    <dgm:pt modelId="{53B6BDF2-DED8-4A18-9559-BF45EE24ABE4}" type="parTrans" cxnId="{94214971-071C-4022-928E-0BBADB1506EE}">
      <dgm:prSet/>
      <dgm:spPr/>
      <dgm:t>
        <a:bodyPr/>
        <a:lstStyle/>
        <a:p>
          <a:endParaRPr lang="ru-RU"/>
        </a:p>
      </dgm:t>
    </dgm:pt>
    <dgm:pt modelId="{C08B0326-E272-4F65-B4EE-C1F211F9AC1C}" type="sibTrans" cxnId="{94214971-071C-4022-928E-0BBADB1506EE}">
      <dgm:prSet/>
      <dgm:spPr/>
      <dgm:t>
        <a:bodyPr/>
        <a:lstStyle/>
        <a:p>
          <a:endParaRPr lang="ru-RU"/>
        </a:p>
      </dgm:t>
    </dgm:pt>
    <dgm:pt modelId="{239735E1-5E7B-4FC1-B9D3-A55D65A1C8CF}">
      <dgm:prSet/>
      <dgm:spPr/>
      <dgm:t>
        <a:bodyPr/>
        <a:lstStyle/>
        <a:p>
          <a:r>
            <a:rPr lang="ru-RU" b="0" i="0"/>
            <a:t>Объем производства равен объему продаж</a:t>
          </a:r>
          <a:endParaRPr lang="ru-RU"/>
        </a:p>
      </dgm:t>
    </dgm:pt>
    <dgm:pt modelId="{BA13A922-AA47-440E-BB35-AE766D011A05}" type="parTrans" cxnId="{3DDE140C-BCE1-4448-A84A-2AABB58C3EA7}">
      <dgm:prSet/>
      <dgm:spPr/>
      <dgm:t>
        <a:bodyPr/>
        <a:lstStyle/>
        <a:p>
          <a:endParaRPr lang="ru-RU"/>
        </a:p>
      </dgm:t>
    </dgm:pt>
    <dgm:pt modelId="{4BD1F5E2-55DE-410E-8688-F85ABAD312A1}" type="sibTrans" cxnId="{3DDE140C-BCE1-4448-A84A-2AABB58C3EA7}">
      <dgm:prSet/>
      <dgm:spPr/>
      <dgm:t>
        <a:bodyPr/>
        <a:lstStyle/>
        <a:p>
          <a:endParaRPr lang="ru-RU"/>
        </a:p>
      </dgm:t>
    </dgm:pt>
    <dgm:pt modelId="{7D0D12BF-B7D7-4C34-9521-901C438B2975}">
      <dgm:prSet/>
      <dgm:spPr/>
      <dgm:t>
        <a:bodyPr/>
        <a:lstStyle/>
        <a:p>
          <a:r>
            <a:rPr lang="ru-RU" b="0" i="0"/>
            <a:t>Постоянные эксплуатационные издержки одинаковы для любого объема производства.</a:t>
          </a:r>
          <a:endParaRPr lang="ru-RU"/>
        </a:p>
      </dgm:t>
    </dgm:pt>
    <dgm:pt modelId="{4982B00F-9EFD-44FB-A4D6-34127C92C712}" type="parTrans" cxnId="{5A7958F1-2252-450F-8249-524BD24AB429}">
      <dgm:prSet/>
      <dgm:spPr/>
      <dgm:t>
        <a:bodyPr/>
        <a:lstStyle/>
        <a:p>
          <a:endParaRPr lang="ru-RU"/>
        </a:p>
      </dgm:t>
    </dgm:pt>
    <dgm:pt modelId="{031C4D3C-CE97-43E7-B8DD-0855026C6672}" type="sibTrans" cxnId="{5A7958F1-2252-450F-8249-524BD24AB429}">
      <dgm:prSet/>
      <dgm:spPr/>
      <dgm:t>
        <a:bodyPr/>
        <a:lstStyle/>
        <a:p>
          <a:endParaRPr lang="ru-RU"/>
        </a:p>
      </dgm:t>
    </dgm:pt>
    <dgm:pt modelId="{1FD54D77-79AE-403A-B5E5-F4DE38523B6E}">
      <dgm:prSet/>
      <dgm:spPr/>
      <dgm:t>
        <a:bodyPr/>
        <a:lstStyle/>
        <a:p>
          <a:r>
            <a:rPr lang="ru-RU" b="0" i="0"/>
            <a:t>Переменные издержки изменяются пропорционально объему производства, и, следовательно, полные издержки производства также изменяются пропорционально его объему</a:t>
          </a:r>
          <a:endParaRPr lang="ru-RU"/>
        </a:p>
      </dgm:t>
    </dgm:pt>
    <dgm:pt modelId="{96726A33-BE02-4205-8903-F90F4321CFCF}" type="parTrans" cxnId="{E624001F-010C-43F5-B9B5-B499FA14A7AD}">
      <dgm:prSet/>
      <dgm:spPr/>
      <dgm:t>
        <a:bodyPr/>
        <a:lstStyle/>
        <a:p>
          <a:endParaRPr lang="ru-RU"/>
        </a:p>
      </dgm:t>
    </dgm:pt>
    <dgm:pt modelId="{96ABDE2E-43BA-4CC3-AAEB-66F9469EB9F9}" type="sibTrans" cxnId="{E624001F-010C-43F5-B9B5-B499FA14A7AD}">
      <dgm:prSet/>
      <dgm:spPr/>
      <dgm:t>
        <a:bodyPr/>
        <a:lstStyle/>
        <a:p>
          <a:endParaRPr lang="ru-RU"/>
        </a:p>
      </dgm:t>
    </dgm:pt>
    <dgm:pt modelId="{24A1B75F-E20F-449A-A69E-A03C3678DF9D}">
      <dgm:prSet/>
      <dgm:spPr/>
      <dgm:t>
        <a:bodyPr/>
        <a:lstStyle/>
        <a:p>
          <a:r>
            <a:rPr lang="ru-RU" b="0" i="0"/>
            <a:t>Продажные цены на продукт или продуктовый комплекс для всех уровней выпуска (продаж) не изменяются во времени. Поэтому общая стоимость продаж является линейной функцией от продажных цен и количества проданной продукции</a:t>
          </a:r>
          <a:endParaRPr lang="ru-RU"/>
        </a:p>
      </dgm:t>
    </dgm:pt>
    <dgm:pt modelId="{2969270D-7568-40F2-B146-494BE5E09609}" type="parTrans" cxnId="{ADE9C62E-C4BE-4DF0-9156-4D2C1282AE95}">
      <dgm:prSet/>
      <dgm:spPr/>
      <dgm:t>
        <a:bodyPr/>
        <a:lstStyle/>
        <a:p>
          <a:endParaRPr lang="ru-RU"/>
        </a:p>
      </dgm:t>
    </dgm:pt>
    <dgm:pt modelId="{BF192598-CF8D-4088-B705-E174CB490BD3}" type="sibTrans" cxnId="{ADE9C62E-C4BE-4DF0-9156-4D2C1282AE95}">
      <dgm:prSet/>
      <dgm:spPr/>
      <dgm:t>
        <a:bodyPr/>
        <a:lstStyle/>
        <a:p>
          <a:endParaRPr lang="ru-RU"/>
        </a:p>
      </dgm:t>
    </dgm:pt>
    <dgm:pt modelId="{92654F56-0D57-4005-8EA4-5DAB707E85F4}">
      <dgm:prSet/>
      <dgm:spPr/>
      <dgm:t>
        <a:bodyPr/>
        <a:lstStyle/>
        <a:p>
          <a:r>
            <a:rPr lang="ru-RU" b="0" i="0"/>
            <a:t>Уровень продажных цен на единицу продукции, переменные и постоянные эксплуатационные издержки остаются постоянными, то есть эластичность спроса по цене для вводимых ресурсов и продукции равна нулю</a:t>
          </a:r>
          <a:endParaRPr lang="ru-RU"/>
        </a:p>
      </dgm:t>
    </dgm:pt>
    <dgm:pt modelId="{D8FB7CB7-B84B-4560-9915-84DF66213961}" type="parTrans" cxnId="{C0FCF442-9377-4EAD-B241-61F4860B1561}">
      <dgm:prSet/>
      <dgm:spPr/>
      <dgm:t>
        <a:bodyPr/>
        <a:lstStyle/>
        <a:p>
          <a:endParaRPr lang="ru-RU"/>
        </a:p>
      </dgm:t>
    </dgm:pt>
    <dgm:pt modelId="{6DF24368-8E7D-4B04-A382-85075958A111}" type="sibTrans" cxnId="{C0FCF442-9377-4EAD-B241-61F4860B1561}">
      <dgm:prSet/>
      <dgm:spPr/>
      <dgm:t>
        <a:bodyPr/>
        <a:lstStyle/>
        <a:p>
          <a:endParaRPr lang="ru-RU"/>
        </a:p>
      </dgm:t>
    </dgm:pt>
    <dgm:pt modelId="{E2839AEF-07B7-4B72-975F-CD4209410A0C}">
      <dgm:prSet/>
      <dgm:spPr/>
      <dgm:t>
        <a:bodyPr/>
        <a:lstStyle/>
        <a:p>
          <a:r>
            <a:rPr lang="ru-RU" b="0" i="0"/>
            <a:t>Величины безубыточности рассчитываются для одного продукта; в случае разнообразия номенклатуры ее структура, то есть соотношение между производимыми количествами, должна оставаться постоянной.</a:t>
          </a:r>
          <a:endParaRPr lang="ru-RU"/>
        </a:p>
      </dgm:t>
    </dgm:pt>
    <dgm:pt modelId="{22A369D6-5A69-463E-ABAB-67A6E53058C5}" type="parTrans" cxnId="{D7BF0ABC-828B-44C6-B6C6-448C963E8370}">
      <dgm:prSet/>
      <dgm:spPr/>
      <dgm:t>
        <a:bodyPr/>
        <a:lstStyle/>
        <a:p>
          <a:endParaRPr lang="ru-RU"/>
        </a:p>
      </dgm:t>
    </dgm:pt>
    <dgm:pt modelId="{656EF8A8-65BE-4BA4-A536-8C8E19C20AB9}" type="sibTrans" cxnId="{D7BF0ABC-828B-44C6-B6C6-448C963E8370}">
      <dgm:prSet/>
      <dgm:spPr/>
      <dgm:t>
        <a:bodyPr/>
        <a:lstStyle/>
        <a:p>
          <a:endParaRPr lang="ru-RU"/>
        </a:p>
      </dgm:t>
    </dgm:pt>
    <dgm:pt modelId="{84B9534E-2A70-42C9-BE1A-5D375B4C96F4}" type="pres">
      <dgm:prSet presAssocID="{17E496C7-7D9A-4124-89AF-B72517A55A35}" presName="linear" presStyleCnt="0">
        <dgm:presLayoutVars>
          <dgm:animLvl val="lvl"/>
          <dgm:resizeHandles val="exact"/>
        </dgm:presLayoutVars>
      </dgm:prSet>
      <dgm:spPr/>
    </dgm:pt>
    <dgm:pt modelId="{9BC184F4-22B3-49E8-91F4-E75A2D215B7A}" type="pres">
      <dgm:prSet presAssocID="{ED8C21D3-9BF8-495D-89F5-E3226FE0902B}" presName="parentText" presStyleLbl="node1" presStyleIdx="0" presStyleCnt="2">
        <dgm:presLayoutVars>
          <dgm:chMax val="0"/>
          <dgm:bulletEnabled val="1"/>
        </dgm:presLayoutVars>
      </dgm:prSet>
      <dgm:spPr/>
    </dgm:pt>
    <dgm:pt modelId="{03B1511A-1476-40F1-93C5-1BE14BB0FED7}" type="pres">
      <dgm:prSet presAssocID="{DF4A3A35-D805-45A2-9AB4-63A9B89FE4DF}" presName="spacer" presStyleCnt="0"/>
      <dgm:spPr/>
    </dgm:pt>
    <dgm:pt modelId="{F4FD9CD2-A95B-40E9-8D2A-FC6867EC7528}" type="pres">
      <dgm:prSet presAssocID="{7C1C391C-94A4-4D15-A50B-1FA28EF1DF5C}" presName="parentText" presStyleLbl="node1" presStyleIdx="1" presStyleCnt="2">
        <dgm:presLayoutVars>
          <dgm:chMax val="0"/>
          <dgm:bulletEnabled val="1"/>
        </dgm:presLayoutVars>
      </dgm:prSet>
      <dgm:spPr/>
    </dgm:pt>
    <dgm:pt modelId="{D08A4A6E-06A7-4989-913B-E5AB0EBA9576}" type="pres">
      <dgm:prSet presAssocID="{7C1C391C-94A4-4D15-A50B-1FA28EF1DF5C}" presName="childText" presStyleLbl="revTx" presStyleIdx="0" presStyleCnt="1">
        <dgm:presLayoutVars>
          <dgm:bulletEnabled val="1"/>
        </dgm:presLayoutVars>
      </dgm:prSet>
      <dgm:spPr/>
    </dgm:pt>
  </dgm:ptLst>
  <dgm:cxnLst>
    <dgm:cxn modelId="{B2E2A100-001C-4C1B-919F-14FCB91AB0BC}" type="presOf" srcId="{92654F56-0D57-4005-8EA4-5DAB707E85F4}" destId="{D08A4A6E-06A7-4989-913B-E5AB0EBA9576}" srcOrd="0" destOrd="5" presId="urn:microsoft.com/office/officeart/2005/8/layout/vList2"/>
    <dgm:cxn modelId="{3DDE140C-BCE1-4448-A84A-2AABB58C3EA7}" srcId="{7C1C391C-94A4-4D15-A50B-1FA28EF1DF5C}" destId="{239735E1-5E7B-4FC1-B9D3-A55D65A1C8CF}" srcOrd="1" destOrd="0" parTransId="{BA13A922-AA47-440E-BB35-AE766D011A05}" sibTransId="{4BD1F5E2-55DE-410E-8688-F85ABAD312A1}"/>
    <dgm:cxn modelId="{65C0FB0C-E74B-4300-97D4-7901E65B4E95}" type="presOf" srcId="{1FD54D77-79AE-403A-B5E5-F4DE38523B6E}" destId="{D08A4A6E-06A7-4989-913B-E5AB0EBA9576}" srcOrd="0" destOrd="3" presId="urn:microsoft.com/office/officeart/2005/8/layout/vList2"/>
    <dgm:cxn modelId="{E624001F-010C-43F5-B9B5-B499FA14A7AD}" srcId="{7C1C391C-94A4-4D15-A50B-1FA28EF1DF5C}" destId="{1FD54D77-79AE-403A-B5E5-F4DE38523B6E}" srcOrd="3" destOrd="0" parTransId="{96726A33-BE02-4205-8903-F90F4321CFCF}" sibTransId="{96ABDE2E-43BA-4CC3-AAEB-66F9469EB9F9}"/>
    <dgm:cxn modelId="{F09E6126-8361-4606-9043-7617294AB7A1}" type="presOf" srcId="{ED8C21D3-9BF8-495D-89F5-E3226FE0902B}" destId="{9BC184F4-22B3-49E8-91F4-E75A2D215B7A}" srcOrd="0" destOrd="0" presId="urn:microsoft.com/office/officeart/2005/8/layout/vList2"/>
    <dgm:cxn modelId="{ADE9C62E-C4BE-4DF0-9156-4D2C1282AE95}" srcId="{7C1C391C-94A4-4D15-A50B-1FA28EF1DF5C}" destId="{24A1B75F-E20F-449A-A69E-A03C3678DF9D}" srcOrd="4" destOrd="0" parTransId="{2969270D-7568-40F2-B146-494BE5E09609}" sibTransId="{BF192598-CF8D-4088-B705-E174CB490BD3}"/>
    <dgm:cxn modelId="{F463113F-3650-4435-A370-1FE7F2C19006}" type="presOf" srcId="{24A1B75F-E20F-449A-A69E-A03C3678DF9D}" destId="{D08A4A6E-06A7-4989-913B-E5AB0EBA9576}" srcOrd="0" destOrd="4" presId="urn:microsoft.com/office/officeart/2005/8/layout/vList2"/>
    <dgm:cxn modelId="{C0FCF442-9377-4EAD-B241-61F4860B1561}" srcId="{7C1C391C-94A4-4D15-A50B-1FA28EF1DF5C}" destId="{92654F56-0D57-4005-8EA4-5DAB707E85F4}" srcOrd="5" destOrd="0" parTransId="{D8FB7CB7-B84B-4560-9915-84DF66213961}" sibTransId="{6DF24368-8E7D-4B04-A382-85075958A111}"/>
    <dgm:cxn modelId="{DADEC46A-795B-4B1D-AA17-FFEC53DFA126}" srcId="{17E496C7-7D9A-4124-89AF-B72517A55A35}" destId="{7C1C391C-94A4-4D15-A50B-1FA28EF1DF5C}" srcOrd="1" destOrd="0" parTransId="{616F885C-04EF-4569-BD36-EEBB3BB7291B}" sibTransId="{55034F51-4AC5-4B85-A0C7-C2D8A60955D5}"/>
    <dgm:cxn modelId="{94214971-071C-4022-928E-0BBADB1506EE}" srcId="{7C1C391C-94A4-4D15-A50B-1FA28EF1DF5C}" destId="{B1BF0548-1BD0-439E-AA48-ED0237989896}" srcOrd="0" destOrd="0" parTransId="{53B6BDF2-DED8-4A18-9559-BF45EE24ABE4}" sibTransId="{C08B0326-E272-4F65-B4EE-C1F211F9AC1C}"/>
    <dgm:cxn modelId="{6110BC87-E553-486A-B6C6-442F76D0A5DD}" type="presOf" srcId="{B1BF0548-1BD0-439E-AA48-ED0237989896}" destId="{D08A4A6E-06A7-4989-913B-E5AB0EBA9576}" srcOrd="0" destOrd="0" presId="urn:microsoft.com/office/officeart/2005/8/layout/vList2"/>
    <dgm:cxn modelId="{00B0A9A8-954E-4327-9F39-7EB21E4BF689}" type="presOf" srcId="{7C1C391C-94A4-4D15-A50B-1FA28EF1DF5C}" destId="{F4FD9CD2-A95B-40E9-8D2A-FC6867EC7528}" srcOrd="0" destOrd="0" presId="urn:microsoft.com/office/officeart/2005/8/layout/vList2"/>
    <dgm:cxn modelId="{D7BF0ABC-828B-44C6-B6C6-448C963E8370}" srcId="{7C1C391C-94A4-4D15-A50B-1FA28EF1DF5C}" destId="{E2839AEF-07B7-4B72-975F-CD4209410A0C}" srcOrd="6" destOrd="0" parTransId="{22A369D6-5A69-463E-ABAB-67A6E53058C5}" sibTransId="{656EF8A8-65BE-4BA4-A536-8C8E19C20AB9}"/>
    <dgm:cxn modelId="{F06761BD-EEF8-442B-A52D-4D26071C8CCC}" type="presOf" srcId="{7D0D12BF-B7D7-4C34-9521-901C438B2975}" destId="{D08A4A6E-06A7-4989-913B-E5AB0EBA9576}" srcOrd="0" destOrd="2" presId="urn:microsoft.com/office/officeart/2005/8/layout/vList2"/>
    <dgm:cxn modelId="{3F6116D2-B2A7-4594-8C33-D3E4E40DE665}" type="presOf" srcId="{E2839AEF-07B7-4B72-975F-CD4209410A0C}" destId="{D08A4A6E-06A7-4989-913B-E5AB0EBA9576}" srcOrd="0" destOrd="6" presId="urn:microsoft.com/office/officeart/2005/8/layout/vList2"/>
    <dgm:cxn modelId="{650B45F0-FDF5-470E-88D4-4CE3F842E0D7}" srcId="{17E496C7-7D9A-4124-89AF-B72517A55A35}" destId="{ED8C21D3-9BF8-495D-89F5-E3226FE0902B}" srcOrd="0" destOrd="0" parTransId="{1B407E1C-E934-4C9E-B9E9-2A821AFC47AD}" sibTransId="{DF4A3A35-D805-45A2-9AB4-63A9B89FE4DF}"/>
    <dgm:cxn modelId="{5A7958F1-2252-450F-8249-524BD24AB429}" srcId="{7C1C391C-94A4-4D15-A50B-1FA28EF1DF5C}" destId="{7D0D12BF-B7D7-4C34-9521-901C438B2975}" srcOrd="2" destOrd="0" parTransId="{4982B00F-9EFD-44FB-A4D6-34127C92C712}" sibTransId="{031C4D3C-CE97-43E7-B8DD-0855026C6672}"/>
    <dgm:cxn modelId="{A3E026F3-3372-4199-AE32-6FBC1454C20E}" type="presOf" srcId="{239735E1-5E7B-4FC1-B9D3-A55D65A1C8CF}" destId="{D08A4A6E-06A7-4989-913B-E5AB0EBA9576}" srcOrd="0" destOrd="1" presId="urn:microsoft.com/office/officeart/2005/8/layout/vList2"/>
    <dgm:cxn modelId="{6A0917F8-2FA3-4BB6-9272-3AE942CD5E1B}" type="presOf" srcId="{17E496C7-7D9A-4124-89AF-B72517A55A35}" destId="{84B9534E-2A70-42C9-BE1A-5D375B4C96F4}" srcOrd="0" destOrd="0" presId="urn:microsoft.com/office/officeart/2005/8/layout/vList2"/>
    <dgm:cxn modelId="{2E23EE58-A704-40C4-B414-621410B7E0C7}" type="presParOf" srcId="{84B9534E-2A70-42C9-BE1A-5D375B4C96F4}" destId="{9BC184F4-22B3-49E8-91F4-E75A2D215B7A}" srcOrd="0" destOrd="0" presId="urn:microsoft.com/office/officeart/2005/8/layout/vList2"/>
    <dgm:cxn modelId="{5F0D8D08-50FE-469B-9F01-CB2A1F03EBDA}" type="presParOf" srcId="{84B9534E-2A70-42C9-BE1A-5D375B4C96F4}" destId="{03B1511A-1476-40F1-93C5-1BE14BB0FED7}" srcOrd="1" destOrd="0" presId="urn:microsoft.com/office/officeart/2005/8/layout/vList2"/>
    <dgm:cxn modelId="{DDD4ED36-CBD4-4507-9A87-B2F7D1D8BD3D}" type="presParOf" srcId="{84B9534E-2A70-42C9-BE1A-5D375B4C96F4}" destId="{F4FD9CD2-A95B-40E9-8D2A-FC6867EC7528}" srcOrd="2" destOrd="0" presId="urn:microsoft.com/office/officeart/2005/8/layout/vList2"/>
    <dgm:cxn modelId="{3DD9229C-FBA2-419D-91FF-9E2DA8D39393}" type="presParOf" srcId="{84B9534E-2A70-42C9-BE1A-5D375B4C96F4}" destId="{D08A4A6E-06A7-4989-913B-E5AB0EBA957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5628B6-5B67-B346-AC1D-EDB45FDB1B1E}"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ru-RU"/>
        </a:p>
      </dgm:t>
    </dgm:pt>
    <dgm:pt modelId="{4D78BC2C-3362-274E-8B6A-16E2E2324F21}">
      <dgm:prSet/>
      <dgm:spPr/>
      <dgm:t>
        <a:bodyPr/>
        <a:lstStyle/>
        <a:p>
          <a:r>
            <a:rPr lang="ru-RU"/>
            <a:t>• Естественная окружающая среда, географические условия и требования проекта</a:t>
          </a:r>
        </a:p>
      </dgm:t>
    </dgm:pt>
    <dgm:pt modelId="{AA070D16-C9A4-3B44-87A6-470773DF6832}" type="parTrans" cxnId="{92914522-51D0-7144-9D3C-13BA4422F11D}">
      <dgm:prSet/>
      <dgm:spPr/>
      <dgm:t>
        <a:bodyPr/>
        <a:lstStyle/>
        <a:p>
          <a:endParaRPr lang="ru-RU"/>
        </a:p>
      </dgm:t>
    </dgm:pt>
    <dgm:pt modelId="{E049D391-96A3-3B48-BC77-7855F0CE8E8A}" type="sibTrans" cxnId="{92914522-51D0-7144-9D3C-13BA4422F11D}">
      <dgm:prSet/>
      <dgm:spPr/>
      <dgm:t>
        <a:bodyPr/>
        <a:lstStyle/>
        <a:p>
          <a:endParaRPr lang="ru-RU"/>
        </a:p>
      </dgm:t>
    </dgm:pt>
    <dgm:pt modelId="{A0F2E4DD-B333-C544-84AA-ECB2436D0D31}">
      <dgm:prSet/>
      <dgm:spPr/>
      <dgm:t>
        <a:bodyPr/>
        <a:lstStyle/>
        <a:p>
          <a:r>
            <a:rPr lang="ru-RU"/>
            <a:t>• Экологическое воздействие, оценка воздействия на окружающую среду </a:t>
          </a:r>
        </a:p>
      </dgm:t>
    </dgm:pt>
    <dgm:pt modelId="{68D9E1D1-CA4B-9F45-A000-F1521C604B1E}" type="parTrans" cxnId="{C43ED490-5E85-2340-A336-712178DCFEC5}">
      <dgm:prSet/>
      <dgm:spPr/>
      <dgm:t>
        <a:bodyPr/>
        <a:lstStyle/>
        <a:p>
          <a:endParaRPr lang="ru-RU"/>
        </a:p>
      </dgm:t>
    </dgm:pt>
    <dgm:pt modelId="{C087784C-70D7-CF47-93B8-A68A2E37E240}" type="sibTrans" cxnId="{C43ED490-5E85-2340-A336-712178DCFEC5}">
      <dgm:prSet/>
      <dgm:spPr/>
      <dgm:t>
        <a:bodyPr/>
        <a:lstStyle/>
        <a:p>
          <a:endParaRPr lang="ru-RU"/>
        </a:p>
      </dgm:t>
    </dgm:pt>
    <dgm:pt modelId="{3C695A0B-89E8-ED45-A036-10C33C229B99}">
      <dgm:prSet/>
      <dgm:spPr/>
      <dgm:t>
        <a:bodyPr/>
        <a:lstStyle/>
        <a:p>
          <a:r>
            <a:rPr lang="ru-RU"/>
            <a:t>• Социально-экономическая политика, стимулы и ограничения, правительственные планы и государственная политика </a:t>
          </a:r>
        </a:p>
      </dgm:t>
    </dgm:pt>
    <dgm:pt modelId="{5FCAE740-D62C-0746-B039-82272B06C3C6}" type="parTrans" cxnId="{7CDD8CC9-FB69-2F4A-8F50-73C82A977DA2}">
      <dgm:prSet/>
      <dgm:spPr/>
      <dgm:t>
        <a:bodyPr/>
        <a:lstStyle/>
        <a:p>
          <a:endParaRPr lang="ru-RU"/>
        </a:p>
      </dgm:t>
    </dgm:pt>
    <dgm:pt modelId="{60765BB8-5306-1E49-BDDE-A1FD73587775}" type="sibTrans" cxnId="{7CDD8CC9-FB69-2F4A-8F50-73C82A977DA2}">
      <dgm:prSet/>
      <dgm:spPr/>
      <dgm:t>
        <a:bodyPr/>
        <a:lstStyle/>
        <a:p>
          <a:endParaRPr lang="ru-RU"/>
        </a:p>
      </dgm:t>
    </dgm:pt>
    <dgm:pt modelId="{B3695EF0-032D-EF43-AE49-57483189E6CB}">
      <dgm:prSet/>
      <dgm:spPr/>
      <dgm:t>
        <a:bodyPr/>
        <a:lstStyle/>
        <a:p>
          <a:r>
            <a:rPr lang="ru-RU"/>
            <a:t>• Службы инфраструктуры, условия и требования (промышленная инфраструктура, экономическая и социальная инфраструктура, институциональная структура, урбанизация и грамотность)</a:t>
          </a:r>
        </a:p>
      </dgm:t>
    </dgm:pt>
    <dgm:pt modelId="{FB4849F5-0803-9849-9D45-7A784D2DEED7}" type="parTrans" cxnId="{F9CF54E0-676A-FB45-B928-BBDA34954B21}">
      <dgm:prSet/>
      <dgm:spPr/>
      <dgm:t>
        <a:bodyPr/>
        <a:lstStyle/>
        <a:p>
          <a:endParaRPr lang="ru-RU"/>
        </a:p>
      </dgm:t>
    </dgm:pt>
    <dgm:pt modelId="{C5A647F0-17E2-7E4E-A1F9-C20B9DC1FDFD}" type="sibTrans" cxnId="{F9CF54E0-676A-FB45-B928-BBDA34954B21}">
      <dgm:prSet/>
      <dgm:spPr/>
      <dgm:t>
        <a:bodyPr/>
        <a:lstStyle/>
        <a:p>
          <a:endParaRPr lang="ru-RU"/>
        </a:p>
      </dgm:t>
    </dgm:pt>
    <dgm:pt modelId="{1EC70FE3-AE73-4746-A8B4-C62185A169C8}" type="pres">
      <dgm:prSet presAssocID="{BC5628B6-5B67-B346-AC1D-EDB45FDB1B1E}" presName="linear" presStyleCnt="0">
        <dgm:presLayoutVars>
          <dgm:animLvl val="lvl"/>
          <dgm:resizeHandles val="exact"/>
        </dgm:presLayoutVars>
      </dgm:prSet>
      <dgm:spPr/>
    </dgm:pt>
    <dgm:pt modelId="{5F5BAA23-029E-ED4C-A694-C3307555F246}" type="pres">
      <dgm:prSet presAssocID="{4D78BC2C-3362-274E-8B6A-16E2E2324F21}" presName="parentText" presStyleLbl="node1" presStyleIdx="0" presStyleCnt="4">
        <dgm:presLayoutVars>
          <dgm:chMax val="0"/>
          <dgm:bulletEnabled val="1"/>
        </dgm:presLayoutVars>
      </dgm:prSet>
      <dgm:spPr/>
    </dgm:pt>
    <dgm:pt modelId="{CDE208B2-6C94-3F41-8F30-ADA540C0D112}" type="pres">
      <dgm:prSet presAssocID="{E049D391-96A3-3B48-BC77-7855F0CE8E8A}" presName="spacer" presStyleCnt="0"/>
      <dgm:spPr/>
    </dgm:pt>
    <dgm:pt modelId="{BCB2C416-CAE3-7D4D-95BD-E8CCE2EDB875}" type="pres">
      <dgm:prSet presAssocID="{A0F2E4DD-B333-C544-84AA-ECB2436D0D31}" presName="parentText" presStyleLbl="node1" presStyleIdx="1" presStyleCnt="4">
        <dgm:presLayoutVars>
          <dgm:chMax val="0"/>
          <dgm:bulletEnabled val="1"/>
        </dgm:presLayoutVars>
      </dgm:prSet>
      <dgm:spPr/>
    </dgm:pt>
    <dgm:pt modelId="{9C6566C5-EC64-254B-8255-60A680285857}" type="pres">
      <dgm:prSet presAssocID="{C087784C-70D7-CF47-93B8-A68A2E37E240}" presName="spacer" presStyleCnt="0"/>
      <dgm:spPr/>
    </dgm:pt>
    <dgm:pt modelId="{4CD317A2-260C-5B4A-83AD-695824D32BBE}" type="pres">
      <dgm:prSet presAssocID="{3C695A0B-89E8-ED45-A036-10C33C229B99}" presName="parentText" presStyleLbl="node1" presStyleIdx="2" presStyleCnt="4">
        <dgm:presLayoutVars>
          <dgm:chMax val="0"/>
          <dgm:bulletEnabled val="1"/>
        </dgm:presLayoutVars>
      </dgm:prSet>
      <dgm:spPr/>
    </dgm:pt>
    <dgm:pt modelId="{2070177B-9BD7-0B46-B523-E96D198DABD8}" type="pres">
      <dgm:prSet presAssocID="{60765BB8-5306-1E49-BDDE-A1FD73587775}" presName="spacer" presStyleCnt="0"/>
      <dgm:spPr/>
    </dgm:pt>
    <dgm:pt modelId="{6038C64A-8642-4D41-9AFD-92B894139A4F}" type="pres">
      <dgm:prSet presAssocID="{B3695EF0-032D-EF43-AE49-57483189E6CB}" presName="parentText" presStyleLbl="node1" presStyleIdx="3" presStyleCnt="4">
        <dgm:presLayoutVars>
          <dgm:chMax val="0"/>
          <dgm:bulletEnabled val="1"/>
        </dgm:presLayoutVars>
      </dgm:prSet>
      <dgm:spPr/>
    </dgm:pt>
  </dgm:ptLst>
  <dgm:cxnLst>
    <dgm:cxn modelId="{92914522-51D0-7144-9D3C-13BA4422F11D}" srcId="{BC5628B6-5B67-B346-AC1D-EDB45FDB1B1E}" destId="{4D78BC2C-3362-274E-8B6A-16E2E2324F21}" srcOrd="0" destOrd="0" parTransId="{AA070D16-C9A4-3B44-87A6-470773DF6832}" sibTransId="{E049D391-96A3-3B48-BC77-7855F0CE8E8A}"/>
    <dgm:cxn modelId="{97281D3A-05BC-1743-B47A-E725CD2280A0}" type="presOf" srcId="{3C695A0B-89E8-ED45-A036-10C33C229B99}" destId="{4CD317A2-260C-5B4A-83AD-695824D32BBE}" srcOrd="0" destOrd="0" presId="urn:microsoft.com/office/officeart/2005/8/layout/vList2"/>
    <dgm:cxn modelId="{3C8B808E-1283-054B-AEA2-3A0967C670DF}" type="presOf" srcId="{B3695EF0-032D-EF43-AE49-57483189E6CB}" destId="{6038C64A-8642-4D41-9AFD-92B894139A4F}" srcOrd="0" destOrd="0" presId="urn:microsoft.com/office/officeart/2005/8/layout/vList2"/>
    <dgm:cxn modelId="{C43ED490-5E85-2340-A336-712178DCFEC5}" srcId="{BC5628B6-5B67-B346-AC1D-EDB45FDB1B1E}" destId="{A0F2E4DD-B333-C544-84AA-ECB2436D0D31}" srcOrd="1" destOrd="0" parTransId="{68D9E1D1-CA4B-9F45-A000-F1521C604B1E}" sibTransId="{C087784C-70D7-CF47-93B8-A68A2E37E240}"/>
    <dgm:cxn modelId="{C75C5BB1-1D42-2949-9C51-52AE1A07DD91}" type="presOf" srcId="{BC5628B6-5B67-B346-AC1D-EDB45FDB1B1E}" destId="{1EC70FE3-AE73-4746-A8B4-C62185A169C8}" srcOrd="0" destOrd="0" presId="urn:microsoft.com/office/officeart/2005/8/layout/vList2"/>
    <dgm:cxn modelId="{7CDD8CC9-FB69-2F4A-8F50-73C82A977DA2}" srcId="{BC5628B6-5B67-B346-AC1D-EDB45FDB1B1E}" destId="{3C695A0B-89E8-ED45-A036-10C33C229B99}" srcOrd="2" destOrd="0" parTransId="{5FCAE740-D62C-0746-B039-82272B06C3C6}" sibTransId="{60765BB8-5306-1E49-BDDE-A1FD73587775}"/>
    <dgm:cxn modelId="{BC4D2ECA-9F2C-7E4A-A4F3-535EC0BB3912}" type="presOf" srcId="{4D78BC2C-3362-274E-8B6A-16E2E2324F21}" destId="{5F5BAA23-029E-ED4C-A694-C3307555F246}" srcOrd="0" destOrd="0" presId="urn:microsoft.com/office/officeart/2005/8/layout/vList2"/>
    <dgm:cxn modelId="{0002E0CD-C589-BE4B-A837-52699980C06F}" type="presOf" srcId="{A0F2E4DD-B333-C544-84AA-ECB2436D0D31}" destId="{BCB2C416-CAE3-7D4D-95BD-E8CCE2EDB875}" srcOrd="0" destOrd="0" presId="urn:microsoft.com/office/officeart/2005/8/layout/vList2"/>
    <dgm:cxn modelId="{F9CF54E0-676A-FB45-B928-BBDA34954B21}" srcId="{BC5628B6-5B67-B346-AC1D-EDB45FDB1B1E}" destId="{B3695EF0-032D-EF43-AE49-57483189E6CB}" srcOrd="3" destOrd="0" parTransId="{FB4849F5-0803-9849-9D45-7A784D2DEED7}" sibTransId="{C5A647F0-17E2-7E4E-A1F9-C20B9DC1FDFD}"/>
    <dgm:cxn modelId="{18E626D1-E9D6-8542-BF27-C82167E8665D}" type="presParOf" srcId="{1EC70FE3-AE73-4746-A8B4-C62185A169C8}" destId="{5F5BAA23-029E-ED4C-A694-C3307555F246}" srcOrd="0" destOrd="0" presId="urn:microsoft.com/office/officeart/2005/8/layout/vList2"/>
    <dgm:cxn modelId="{80F5F2C0-C2E4-DD47-B348-5D5C615E2D75}" type="presParOf" srcId="{1EC70FE3-AE73-4746-A8B4-C62185A169C8}" destId="{CDE208B2-6C94-3F41-8F30-ADA540C0D112}" srcOrd="1" destOrd="0" presId="urn:microsoft.com/office/officeart/2005/8/layout/vList2"/>
    <dgm:cxn modelId="{17A43553-A6A7-654A-8207-FAC178E66BB3}" type="presParOf" srcId="{1EC70FE3-AE73-4746-A8B4-C62185A169C8}" destId="{BCB2C416-CAE3-7D4D-95BD-E8CCE2EDB875}" srcOrd="2" destOrd="0" presId="urn:microsoft.com/office/officeart/2005/8/layout/vList2"/>
    <dgm:cxn modelId="{CEC6FD56-987D-634C-A8C5-EE555BF0D482}" type="presParOf" srcId="{1EC70FE3-AE73-4746-A8B4-C62185A169C8}" destId="{9C6566C5-EC64-254B-8255-60A680285857}" srcOrd="3" destOrd="0" presId="urn:microsoft.com/office/officeart/2005/8/layout/vList2"/>
    <dgm:cxn modelId="{0AB14704-1F4F-D946-9294-294473DE5ECF}" type="presParOf" srcId="{1EC70FE3-AE73-4746-A8B4-C62185A169C8}" destId="{4CD317A2-260C-5B4A-83AD-695824D32BBE}" srcOrd="4" destOrd="0" presId="urn:microsoft.com/office/officeart/2005/8/layout/vList2"/>
    <dgm:cxn modelId="{048F8F85-2C3A-0349-97DB-208C48E7C552}" type="presParOf" srcId="{1EC70FE3-AE73-4746-A8B4-C62185A169C8}" destId="{2070177B-9BD7-0B46-B523-E96D198DABD8}" srcOrd="5" destOrd="0" presId="urn:microsoft.com/office/officeart/2005/8/layout/vList2"/>
    <dgm:cxn modelId="{3A58DEA2-DFB9-9B40-9B78-C92EFB77264A}" type="presParOf" srcId="{1EC70FE3-AE73-4746-A8B4-C62185A169C8}" destId="{6038C64A-8642-4D41-9AFD-92B894139A4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5E85C253-1FF2-4B84-90EF-26D5C734858B}"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ru-RU"/>
        </a:p>
      </dgm:t>
    </dgm:pt>
    <dgm:pt modelId="{7496C3B5-BE09-4830-9F80-3C561DBA80FD}">
      <dgm:prSet/>
      <dgm:spPr/>
      <dgm:t>
        <a:bodyPr/>
        <a:lstStyle/>
        <a:p>
          <a:r>
            <a:rPr lang="ru-RU" b="0" i="0" dirty="0"/>
            <a:t>Вопрос о том, применять ли и когда, постоянные или текущие (инфляционные) цены при финансовом анализе, уже обсуждался в разделе Б данной главы. Было показано, что для оценки чистых потоков реальных денег и прибыльности проекта воздействием инфляции можно пренебречь, если относительные цены на основные вводимые ресурсы и выпускаемую продукцию останутся - с достаточной вероятностью - неизменными в течение срока жизни проекта. Однако, если существует вероятность того, что относительные цены изменяются (например, это относится к затратам на рабочую силу, импортируемым товарам и услугам, обновлению основного капитала, а также к ценам на местном и международном рынках производимых товаров), то в ТЭО должна анализироваться чувствительность проектируемых потоков реальных денег к таким инфляционным эффектам. Анализ не должен ограничиваться определением чувствительности к изменениям относительных цен на вводимые ресурсы и выпускаемую продукцию, он должен также определять возможные стратегии того, как справляться с инфляционными рисками (например, любые договорные обязательства должны включать соответствующие пункты, содержащие оговорки о скользящих ценах).</a:t>
          </a:r>
          <a:endParaRPr lang="ru-RU" dirty="0"/>
        </a:p>
      </dgm:t>
    </dgm:pt>
    <dgm:pt modelId="{9CF60530-C0D8-4DF5-A55D-31D7E1C009F8}" type="parTrans" cxnId="{C3E18F62-F7F6-46EE-93C6-684C4A23462C}">
      <dgm:prSet/>
      <dgm:spPr/>
      <dgm:t>
        <a:bodyPr/>
        <a:lstStyle/>
        <a:p>
          <a:endParaRPr lang="ru-RU"/>
        </a:p>
      </dgm:t>
    </dgm:pt>
    <dgm:pt modelId="{C26DCCA9-6146-4173-B9D0-1F696886129C}" type="sibTrans" cxnId="{C3E18F62-F7F6-46EE-93C6-684C4A23462C}">
      <dgm:prSet/>
      <dgm:spPr/>
      <dgm:t>
        <a:bodyPr/>
        <a:lstStyle/>
        <a:p>
          <a:endParaRPr lang="ru-RU"/>
        </a:p>
      </dgm:t>
    </dgm:pt>
    <dgm:pt modelId="{9D20473A-D9DE-48AB-AAB8-36FBC57E3F98}">
      <dgm:prSet/>
      <dgm:spPr/>
      <dgm:t>
        <a:bodyPr/>
        <a:lstStyle/>
        <a:p>
          <a:r>
            <a:rPr lang="ru-RU" b="0" i="0" dirty="0"/>
            <a:t>В случае гиперинфляции доход или прибыльность инвестиционного проекта лучше всего рассчитывать, предполагая постоянные цены. Если ожидаются значительные изменения относительных цен, следует вводить относительные приросты или снижения. Например, пусть годовой темп инфляции составляет х%, а среднее увеличение затрат на рабочую силу равно (х + 1,5%). Тогда потоки реальных денег должны рассчитываться по постоянным ценам за исключением затрат на рабочую силу, которые нужно увеличивать на 1,5% в год. В случае, если среднее годовое повышение цены меньше общей инфляции, в соответствующую статью следует вводить отрицательный инфляционный коэффициент.</a:t>
          </a:r>
          <a:endParaRPr lang="ru-RU" dirty="0"/>
        </a:p>
      </dgm:t>
    </dgm:pt>
    <dgm:pt modelId="{0DBF046B-4C2D-4C18-9B7E-4254FE111F2D}" type="parTrans" cxnId="{7E321EC9-6340-4DF4-BFE4-8DB55B55709F}">
      <dgm:prSet/>
      <dgm:spPr/>
      <dgm:t>
        <a:bodyPr/>
        <a:lstStyle/>
        <a:p>
          <a:endParaRPr lang="ru-RU"/>
        </a:p>
      </dgm:t>
    </dgm:pt>
    <dgm:pt modelId="{9568325B-2B35-41DE-9BE4-D60451EEE916}" type="sibTrans" cxnId="{7E321EC9-6340-4DF4-BFE4-8DB55B55709F}">
      <dgm:prSet/>
      <dgm:spPr/>
      <dgm:t>
        <a:bodyPr/>
        <a:lstStyle/>
        <a:p>
          <a:endParaRPr lang="ru-RU"/>
        </a:p>
      </dgm:t>
    </dgm:pt>
    <dgm:pt modelId="{A534F434-AF1E-43E1-9EDC-B9F9B78938A5}">
      <dgm:prSet/>
      <dgm:spPr/>
      <dgm:t>
        <a:bodyPr/>
        <a:lstStyle/>
        <a:p>
          <a:r>
            <a:rPr lang="ru-RU" b="0" i="0"/>
            <a:t>Финансовое планирование в случае значительных темпов инфляции, особенно при гиперинфляции, требует применения специальных методов анализа хозяйственной деятельности, которые должны соответствовать нормам и законодательству, действующим в стране, где находится проектируемое предприятие. Эти методы включают частую переоценку балансовых стоимостей основного капитала и текущих активов (в том числе переучет соответствующих ежегодных амортизационных отчислений), а также обязательств фирмы.</a:t>
          </a:r>
          <a:endParaRPr lang="ru-RU"/>
        </a:p>
      </dgm:t>
    </dgm:pt>
    <dgm:pt modelId="{51776C5D-A0F0-4451-9755-0E4840147CB4}" type="parTrans" cxnId="{8A6B1367-4B86-40E8-AF1E-88087C5FE166}">
      <dgm:prSet/>
      <dgm:spPr/>
      <dgm:t>
        <a:bodyPr/>
        <a:lstStyle/>
        <a:p>
          <a:endParaRPr lang="ru-RU"/>
        </a:p>
      </dgm:t>
    </dgm:pt>
    <dgm:pt modelId="{8DF42785-4385-4B27-B64B-D48897FF8773}" type="sibTrans" cxnId="{8A6B1367-4B86-40E8-AF1E-88087C5FE166}">
      <dgm:prSet/>
      <dgm:spPr/>
      <dgm:t>
        <a:bodyPr/>
        <a:lstStyle/>
        <a:p>
          <a:endParaRPr lang="ru-RU"/>
        </a:p>
      </dgm:t>
    </dgm:pt>
    <dgm:pt modelId="{309578D7-43E2-4B7B-97A6-AB066C9C4275}">
      <dgm:prSet/>
      <dgm:spPr/>
      <dgm:t>
        <a:bodyPr/>
        <a:lstStyle/>
        <a:p>
          <a:r>
            <a:rPr lang="ru-RU" b="0" i="0"/>
            <a:t>Лизинг. Инфляционный риск может оказывать влияние на решение - прибегнуть к лизингу или закупить оборудование. Если величины будущих лизинговых платежей являются фиксированными в денежном выражении (как это обычно и бывает), инфляция способствует повышению привлекательности лизинга, поскольку инфляционный риск тогда будет частично переноситься на арендодателя.</a:t>
          </a:r>
          <a:endParaRPr lang="ru-RU"/>
        </a:p>
      </dgm:t>
    </dgm:pt>
    <dgm:pt modelId="{D7561E6E-F4F6-45AE-85B4-9E2ECC6BD2C8}" type="parTrans" cxnId="{CDBB6FAC-09FD-479C-85A3-93CBBB40E645}">
      <dgm:prSet/>
      <dgm:spPr/>
      <dgm:t>
        <a:bodyPr/>
        <a:lstStyle/>
        <a:p>
          <a:endParaRPr lang="ru-RU"/>
        </a:p>
      </dgm:t>
    </dgm:pt>
    <dgm:pt modelId="{47BAFB8E-0FED-4D8F-A7CE-A9E5D77B268D}" type="sibTrans" cxnId="{CDBB6FAC-09FD-479C-85A3-93CBBB40E645}">
      <dgm:prSet/>
      <dgm:spPr/>
      <dgm:t>
        <a:bodyPr/>
        <a:lstStyle/>
        <a:p>
          <a:endParaRPr lang="ru-RU"/>
        </a:p>
      </dgm:t>
    </dgm:pt>
    <dgm:pt modelId="{8522AAE4-0D65-4AFD-A12A-DD774AF27D4F}" type="pres">
      <dgm:prSet presAssocID="{5E85C253-1FF2-4B84-90EF-26D5C734858B}" presName="vert0" presStyleCnt="0">
        <dgm:presLayoutVars>
          <dgm:dir/>
          <dgm:animOne val="branch"/>
          <dgm:animLvl val="lvl"/>
        </dgm:presLayoutVars>
      </dgm:prSet>
      <dgm:spPr/>
    </dgm:pt>
    <dgm:pt modelId="{5BA66B69-32C7-4F3F-B7A3-FB08B80D62E0}" type="pres">
      <dgm:prSet presAssocID="{7496C3B5-BE09-4830-9F80-3C561DBA80FD}" presName="thickLine" presStyleLbl="alignNode1" presStyleIdx="0" presStyleCnt="4"/>
      <dgm:spPr/>
    </dgm:pt>
    <dgm:pt modelId="{5EB0B02D-A602-4F25-BD79-037A1B8E09CF}" type="pres">
      <dgm:prSet presAssocID="{7496C3B5-BE09-4830-9F80-3C561DBA80FD}" presName="horz1" presStyleCnt="0"/>
      <dgm:spPr/>
    </dgm:pt>
    <dgm:pt modelId="{7E33A3CF-9F2B-4DA9-920E-25F2D76E1F43}" type="pres">
      <dgm:prSet presAssocID="{7496C3B5-BE09-4830-9F80-3C561DBA80FD}" presName="tx1" presStyleLbl="revTx" presStyleIdx="0" presStyleCnt="4" custScaleY="115789"/>
      <dgm:spPr/>
    </dgm:pt>
    <dgm:pt modelId="{F5266CFA-11FA-4094-8537-CC3DDEE78386}" type="pres">
      <dgm:prSet presAssocID="{7496C3B5-BE09-4830-9F80-3C561DBA80FD}" presName="vert1" presStyleCnt="0"/>
      <dgm:spPr/>
    </dgm:pt>
    <dgm:pt modelId="{43D99709-B826-4BEE-A3D9-89222D50AD99}" type="pres">
      <dgm:prSet presAssocID="{9D20473A-D9DE-48AB-AAB8-36FBC57E3F98}" presName="thickLine" presStyleLbl="alignNode1" presStyleIdx="1" presStyleCnt="4"/>
      <dgm:spPr/>
    </dgm:pt>
    <dgm:pt modelId="{F7D17AAF-752F-4EA6-8590-01D5EE8F1601}" type="pres">
      <dgm:prSet presAssocID="{9D20473A-D9DE-48AB-AAB8-36FBC57E3F98}" presName="horz1" presStyleCnt="0"/>
      <dgm:spPr/>
    </dgm:pt>
    <dgm:pt modelId="{0A5C3248-CBFC-4A81-8493-A9DEB9FBDF96}" type="pres">
      <dgm:prSet presAssocID="{9D20473A-D9DE-48AB-AAB8-36FBC57E3F98}" presName="tx1" presStyleLbl="revTx" presStyleIdx="1" presStyleCnt="4"/>
      <dgm:spPr/>
    </dgm:pt>
    <dgm:pt modelId="{6A1E15FC-50DB-472D-9A14-87E03009CED6}" type="pres">
      <dgm:prSet presAssocID="{9D20473A-D9DE-48AB-AAB8-36FBC57E3F98}" presName="vert1" presStyleCnt="0"/>
      <dgm:spPr/>
    </dgm:pt>
    <dgm:pt modelId="{9B4C9E5E-E447-40F5-8706-4440BD4FB862}" type="pres">
      <dgm:prSet presAssocID="{A534F434-AF1E-43E1-9EDC-B9F9B78938A5}" presName="thickLine" presStyleLbl="alignNode1" presStyleIdx="2" presStyleCnt="4"/>
      <dgm:spPr/>
    </dgm:pt>
    <dgm:pt modelId="{8CA82D08-2EFB-45B0-8137-471930C609DB}" type="pres">
      <dgm:prSet presAssocID="{A534F434-AF1E-43E1-9EDC-B9F9B78938A5}" presName="horz1" presStyleCnt="0"/>
      <dgm:spPr/>
    </dgm:pt>
    <dgm:pt modelId="{CEA8C63D-CEE9-4215-A0BD-52D58B6EBDA8}" type="pres">
      <dgm:prSet presAssocID="{A534F434-AF1E-43E1-9EDC-B9F9B78938A5}" presName="tx1" presStyleLbl="revTx" presStyleIdx="2" presStyleCnt="4"/>
      <dgm:spPr/>
    </dgm:pt>
    <dgm:pt modelId="{52B49B75-5ADC-47CD-8BE6-657FE93B59D3}" type="pres">
      <dgm:prSet presAssocID="{A534F434-AF1E-43E1-9EDC-B9F9B78938A5}" presName="vert1" presStyleCnt="0"/>
      <dgm:spPr/>
    </dgm:pt>
    <dgm:pt modelId="{9159DF1F-3450-4960-A3B9-09B01FF4B4D7}" type="pres">
      <dgm:prSet presAssocID="{309578D7-43E2-4B7B-97A6-AB066C9C4275}" presName="thickLine" presStyleLbl="alignNode1" presStyleIdx="3" presStyleCnt="4"/>
      <dgm:spPr/>
    </dgm:pt>
    <dgm:pt modelId="{4CDC33B1-2F0A-44F4-8023-AEC0B6D4C6B1}" type="pres">
      <dgm:prSet presAssocID="{309578D7-43E2-4B7B-97A6-AB066C9C4275}" presName="horz1" presStyleCnt="0"/>
      <dgm:spPr/>
    </dgm:pt>
    <dgm:pt modelId="{A6C75A0C-B330-44FE-A494-19BE25D110D0}" type="pres">
      <dgm:prSet presAssocID="{309578D7-43E2-4B7B-97A6-AB066C9C4275}" presName="tx1" presStyleLbl="revTx" presStyleIdx="3" presStyleCnt="4"/>
      <dgm:spPr/>
    </dgm:pt>
    <dgm:pt modelId="{6E0D869F-5DC4-40A8-8090-AC41784AC7BA}" type="pres">
      <dgm:prSet presAssocID="{309578D7-43E2-4B7B-97A6-AB066C9C4275}" presName="vert1" presStyleCnt="0"/>
      <dgm:spPr/>
    </dgm:pt>
  </dgm:ptLst>
  <dgm:cxnLst>
    <dgm:cxn modelId="{4D91082E-C769-4CF1-8460-2A066680756A}" type="presOf" srcId="{309578D7-43E2-4B7B-97A6-AB066C9C4275}" destId="{A6C75A0C-B330-44FE-A494-19BE25D110D0}" srcOrd="0" destOrd="0" presId="urn:microsoft.com/office/officeart/2008/layout/LinedList"/>
    <dgm:cxn modelId="{C3E18F62-F7F6-46EE-93C6-684C4A23462C}" srcId="{5E85C253-1FF2-4B84-90EF-26D5C734858B}" destId="{7496C3B5-BE09-4830-9F80-3C561DBA80FD}" srcOrd="0" destOrd="0" parTransId="{9CF60530-C0D8-4DF5-A55D-31D7E1C009F8}" sibTransId="{C26DCCA9-6146-4173-B9D0-1F696886129C}"/>
    <dgm:cxn modelId="{02E82E63-F50E-48E7-9740-48D486CEF522}" type="presOf" srcId="{9D20473A-D9DE-48AB-AAB8-36FBC57E3F98}" destId="{0A5C3248-CBFC-4A81-8493-A9DEB9FBDF96}" srcOrd="0" destOrd="0" presId="urn:microsoft.com/office/officeart/2008/layout/LinedList"/>
    <dgm:cxn modelId="{48EC9163-4633-489A-A1CD-CA7E3B2EFB09}" type="presOf" srcId="{5E85C253-1FF2-4B84-90EF-26D5C734858B}" destId="{8522AAE4-0D65-4AFD-A12A-DD774AF27D4F}" srcOrd="0" destOrd="0" presId="urn:microsoft.com/office/officeart/2008/layout/LinedList"/>
    <dgm:cxn modelId="{609CC944-D2D3-444A-8ABB-D63C6F089183}" type="presOf" srcId="{7496C3B5-BE09-4830-9F80-3C561DBA80FD}" destId="{7E33A3CF-9F2B-4DA9-920E-25F2D76E1F43}" srcOrd="0" destOrd="0" presId="urn:microsoft.com/office/officeart/2008/layout/LinedList"/>
    <dgm:cxn modelId="{8A6B1367-4B86-40E8-AF1E-88087C5FE166}" srcId="{5E85C253-1FF2-4B84-90EF-26D5C734858B}" destId="{A534F434-AF1E-43E1-9EDC-B9F9B78938A5}" srcOrd="2" destOrd="0" parTransId="{51776C5D-A0F0-4451-9755-0E4840147CB4}" sibTransId="{8DF42785-4385-4B27-B64B-D48897FF8773}"/>
    <dgm:cxn modelId="{CDBB6FAC-09FD-479C-85A3-93CBBB40E645}" srcId="{5E85C253-1FF2-4B84-90EF-26D5C734858B}" destId="{309578D7-43E2-4B7B-97A6-AB066C9C4275}" srcOrd="3" destOrd="0" parTransId="{D7561E6E-F4F6-45AE-85B4-9E2ECC6BD2C8}" sibTransId="{47BAFB8E-0FED-4D8F-A7CE-A9E5D77B268D}"/>
    <dgm:cxn modelId="{7E321EC9-6340-4DF4-BFE4-8DB55B55709F}" srcId="{5E85C253-1FF2-4B84-90EF-26D5C734858B}" destId="{9D20473A-D9DE-48AB-AAB8-36FBC57E3F98}" srcOrd="1" destOrd="0" parTransId="{0DBF046B-4C2D-4C18-9B7E-4254FE111F2D}" sibTransId="{9568325B-2B35-41DE-9BE4-D60451EEE916}"/>
    <dgm:cxn modelId="{792701EB-A9C4-48B4-AC0A-5DB1A0D6BC9B}" type="presOf" srcId="{A534F434-AF1E-43E1-9EDC-B9F9B78938A5}" destId="{CEA8C63D-CEE9-4215-A0BD-52D58B6EBDA8}" srcOrd="0" destOrd="0" presId="urn:microsoft.com/office/officeart/2008/layout/LinedList"/>
    <dgm:cxn modelId="{7D888CE7-72F9-4FEC-A747-4C3B06814359}" type="presParOf" srcId="{8522AAE4-0D65-4AFD-A12A-DD774AF27D4F}" destId="{5BA66B69-32C7-4F3F-B7A3-FB08B80D62E0}" srcOrd="0" destOrd="0" presId="urn:microsoft.com/office/officeart/2008/layout/LinedList"/>
    <dgm:cxn modelId="{A453BE64-F943-4C60-BB16-9F2E6F60DA4B}" type="presParOf" srcId="{8522AAE4-0D65-4AFD-A12A-DD774AF27D4F}" destId="{5EB0B02D-A602-4F25-BD79-037A1B8E09CF}" srcOrd="1" destOrd="0" presId="urn:microsoft.com/office/officeart/2008/layout/LinedList"/>
    <dgm:cxn modelId="{9C9F9EF6-EC7D-48F4-83E7-0A516030AE7E}" type="presParOf" srcId="{5EB0B02D-A602-4F25-BD79-037A1B8E09CF}" destId="{7E33A3CF-9F2B-4DA9-920E-25F2D76E1F43}" srcOrd="0" destOrd="0" presId="urn:microsoft.com/office/officeart/2008/layout/LinedList"/>
    <dgm:cxn modelId="{4E059791-7E87-4C3B-87B1-02832FB4255B}" type="presParOf" srcId="{5EB0B02D-A602-4F25-BD79-037A1B8E09CF}" destId="{F5266CFA-11FA-4094-8537-CC3DDEE78386}" srcOrd="1" destOrd="0" presId="urn:microsoft.com/office/officeart/2008/layout/LinedList"/>
    <dgm:cxn modelId="{4BF02F70-36E6-42BA-A93C-B834512795B4}" type="presParOf" srcId="{8522AAE4-0D65-4AFD-A12A-DD774AF27D4F}" destId="{43D99709-B826-4BEE-A3D9-89222D50AD99}" srcOrd="2" destOrd="0" presId="urn:microsoft.com/office/officeart/2008/layout/LinedList"/>
    <dgm:cxn modelId="{F45603DF-61D8-4EC4-B0D5-84ABCABBF4A9}" type="presParOf" srcId="{8522AAE4-0D65-4AFD-A12A-DD774AF27D4F}" destId="{F7D17AAF-752F-4EA6-8590-01D5EE8F1601}" srcOrd="3" destOrd="0" presId="urn:microsoft.com/office/officeart/2008/layout/LinedList"/>
    <dgm:cxn modelId="{6F49EF4C-D10B-421A-94A2-B886FDA9E7CE}" type="presParOf" srcId="{F7D17AAF-752F-4EA6-8590-01D5EE8F1601}" destId="{0A5C3248-CBFC-4A81-8493-A9DEB9FBDF96}" srcOrd="0" destOrd="0" presId="urn:microsoft.com/office/officeart/2008/layout/LinedList"/>
    <dgm:cxn modelId="{46E80E09-E1B2-4DC7-96B6-0BDFC99CA6AE}" type="presParOf" srcId="{F7D17AAF-752F-4EA6-8590-01D5EE8F1601}" destId="{6A1E15FC-50DB-472D-9A14-87E03009CED6}" srcOrd="1" destOrd="0" presId="urn:microsoft.com/office/officeart/2008/layout/LinedList"/>
    <dgm:cxn modelId="{033A6D42-2AE1-43B9-83F4-BEA73BE516A3}" type="presParOf" srcId="{8522AAE4-0D65-4AFD-A12A-DD774AF27D4F}" destId="{9B4C9E5E-E447-40F5-8706-4440BD4FB862}" srcOrd="4" destOrd="0" presId="urn:microsoft.com/office/officeart/2008/layout/LinedList"/>
    <dgm:cxn modelId="{8C126FAB-7254-4657-A4F5-E4312C4E1484}" type="presParOf" srcId="{8522AAE4-0D65-4AFD-A12A-DD774AF27D4F}" destId="{8CA82D08-2EFB-45B0-8137-471930C609DB}" srcOrd="5" destOrd="0" presId="urn:microsoft.com/office/officeart/2008/layout/LinedList"/>
    <dgm:cxn modelId="{F8064625-550B-4F2A-8E9C-068946C744ED}" type="presParOf" srcId="{8CA82D08-2EFB-45B0-8137-471930C609DB}" destId="{CEA8C63D-CEE9-4215-A0BD-52D58B6EBDA8}" srcOrd="0" destOrd="0" presId="urn:microsoft.com/office/officeart/2008/layout/LinedList"/>
    <dgm:cxn modelId="{181C2847-CA3B-49FC-A0AA-6589239E52DA}" type="presParOf" srcId="{8CA82D08-2EFB-45B0-8137-471930C609DB}" destId="{52B49B75-5ADC-47CD-8BE6-657FE93B59D3}" srcOrd="1" destOrd="0" presId="urn:microsoft.com/office/officeart/2008/layout/LinedList"/>
    <dgm:cxn modelId="{02AAA474-57B4-444C-B07D-6BAC98EBBFBB}" type="presParOf" srcId="{8522AAE4-0D65-4AFD-A12A-DD774AF27D4F}" destId="{9159DF1F-3450-4960-A3B9-09B01FF4B4D7}" srcOrd="6" destOrd="0" presId="urn:microsoft.com/office/officeart/2008/layout/LinedList"/>
    <dgm:cxn modelId="{3E01A1A6-7319-4A83-9B02-E4C09F8079A5}" type="presParOf" srcId="{8522AAE4-0D65-4AFD-A12A-DD774AF27D4F}" destId="{4CDC33B1-2F0A-44F4-8023-AEC0B6D4C6B1}" srcOrd="7" destOrd="0" presId="urn:microsoft.com/office/officeart/2008/layout/LinedList"/>
    <dgm:cxn modelId="{CC521A65-DDC2-494E-B116-BBCC15A5DFE4}" type="presParOf" srcId="{4CDC33B1-2F0A-44F4-8023-AEC0B6D4C6B1}" destId="{A6C75A0C-B330-44FE-A494-19BE25D110D0}" srcOrd="0" destOrd="0" presId="urn:microsoft.com/office/officeart/2008/layout/LinedList"/>
    <dgm:cxn modelId="{0A5ACAE9-CF32-40A4-9460-9ACED28731E3}" type="presParOf" srcId="{4CDC33B1-2F0A-44F4-8023-AEC0B6D4C6B1}" destId="{6E0D869F-5DC4-40A8-8090-AC41784AC7B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F7661DFC-0A93-4A04-BA45-24203531D146}"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ru-RU"/>
        </a:p>
      </dgm:t>
    </dgm:pt>
    <dgm:pt modelId="{84BC76AA-2C61-4D1E-A3A1-7EB1BCF08006}">
      <dgm:prSet/>
      <dgm:spPr/>
      <dgm:t>
        <a:bodyPr/>
        <a:lstStyle/>
        <a:p>
          <a:r>
            <a:rPr lang="ru-RU" b="0" i="0" dirty="0"/>
            <a:t>Как указывалось ранее, финансовая оценка имеет целью проверку финансовой и коммерческой осуществимости проекта с точки зрения инвесторов и финансистов. Деятельность предприятия анализируется в рамках деловой среды; при этом все расходы на вводимые ресурсы рассматриваются как оттоки реальных денег, а доход от операций (поступления от продаж) - как их притоки. Финансовые ресурсы, требуемые для осуществления и использования инвестиций, с точки зрения фирмы, являются притоками (а для банков, акционеров и т.д. - оттоками); издержки финансирования, а также платежи по обязательствам являются для фирмы финансовыми оттоками. Все вводимые ресурсы и выпускаемая продукция оцениваются по условиям рынка. Это означает, что аналитик и лица, принимающие решения, измеряют чистую прибыль или выгоды, создаваемые инвестициями, в финансовых показателях, в том числе чистые выгоды от общих инвестиций, а также излишек, остающийся инвесторам (акционерный капитал или капитал в виде акций), с учетом индивидуальных временных предпочтений инвесторов и финансовых организаций.</a:t>
          </a:r>
          <a:endParaRPr lang="ru-RU" dirty="0"/>
        </a:p>
      </dgm:t>
    </dgm:pt>
    <dgm:pt modelId="{A1162EA8-7CFD-4320-8D4E-FD9EE6ADA16A}" type="parTrans" cxnId="{73757E4E-B2A6-4EA0-85D9-5C2B92ADA724}">
      <dgm:prSet/>
      <dgm:spPr/>
      <dgm:t>
        <a:bodyPr/>
        <a:lstStyle/>
        <a:p>
          <a:endParaRPr lang="ru-RU"/>
        </a:p>
      </dgm:t>
    </dgm:pt>
    <dgm:pt modelId="{D7449F7A-E705-4423-87EF-25EF286D855C}" type="sibTrans" cxnId="{73757E4E-B2A6-4EA0-85D9-5C2B92ADA724}">
      <dgm:prSet/>
      <dgm:spPr/>
      <dgm:t>
        <a:bodyPr/>
        <a:lstStyle/>
        <a:p>
          <a:endParaRPr lang="ru-RU"/>
        </a:p>
      </dgm:t>
    </dgm:pt>
    <dgm:pt modelId="{C5A3CF9F-F378-449A-8D42-C4FA9DF8AE84}">
      <dgm:prSet/>
      <dgm:spPr/>
      <dgm:t>
        <a:bodyPr/>
        <a:lstStyle/>
        <a:p>
          <a:r>
            <a:rPr lang="ru-RU" b="0" i="0"/>
            <a:t>Инвестиционный проект должен быть также обоснован в более широком контексте, с точки зрения экономической и социальной обстановки в стране. Это важно, поскольку корпоративные цели и инвестиционная политика, как они определены инвесторами, могут не всегда согласовываться с национальной социально-экономической политикой страны или региона инвестиций. По этой причине, а также для того, чтобы получить возможность формировать линию поведения общества в отношении инвестиционной деятельности, создаваемые проектом чистые выгоды нужно оценить с национальной и социально-экономической точек зрения. Хотя инвесторы, в общем, мало заинтересованы в такой оценке, существуют две причины, по которым может быть полезно включить в ТЭО оценку и анализ линии поведения общества. Во-первых, экономическая среда и ее будущее развитие могут существенно влиять на финансовую осуществимость проекта, проводя политику в отношении распределения доходов, защиты окружающей среды, внешней торговли и т.д. Во-вторых, экономические выгоды, создаваемые инвестициями, могут быть использованы как аргумент в пользу требуемых обществом мер (таких как защита от импорта по демпинговым ценам, выдача разрешений или лицензий на приобретение иностранной технологии, разрешение на иностранное участие в акционерном капитале и правительственные гарантии).</a:t>
          </a:r>
          <a:endParaRPr lang="ru-RU"/>
        </a:p>
      </dgm:t>
    </dgm:pt>
    <dgm:pt modelId="{BEF9EC3B-9DFA-422A-B159-5887E2E53308}" type="parTrans" cxnId="{E8225C43-061F-4E6E-9838-A9243C31975A}">
      <dgm:prSet/>
      <dgm:spPr/>
      <dgm:t>
        <a:bodyPr/>
        <a:lstStyle/>
        <a:p>
          <a:endParaRPr lang="ru-RU"/>
        </a:p>
      </dgm:t>
    </dgm:pt>
    <dgm:pt modelId="{25DEEF3A-2750-4E50-970B-6D0C7152B16A}" type="sibTrans" cxnId="{E8225C43-061F-4E6E-9838-A9243C31975A}">
      <dgm:prSet/>
      <dgm:spPr/>
      <dgm:t>
        <a:bodyPr/>
        <a:lstStyle/>
        <a:p>
          <a:endParaRPr lang="ru-RU"/>
        </a:p>
      </dgm:t>
    </dgm:pt>
    <dgm:pt modelId="{E0E814F7-88CF-4B11-B963-234EF749D3C3}" type="pres">
      <dgm:prSet presAssocID="{F7661DFC-0A93-4A04-BA45-24203531D146}" presName="linear" presStyleCnt="0">
        <dgm:presLayoutVars>
          <dgm:animLvl val="lvl"/>
          <dgm:resizeHandles val="exact"/>
        </dgm:presLayoutVars>
      </dgm:prSet>
      <dgm:spPr/>
    </dgm:pt>
    <dgm:pt modelId="{C76FA0F8-B83D-4865-88A8-D2BE921DE73B}" type="pres">
      <dgm:prSet presAssocID="{84BC76AA-2C61-4D1E-A3A1-7EB1BCF08006}" presName="parentText" presStyleLbl="node1" presStyleIdx="0" presStyleCnt="2">
        <dgm:presLayoutVars>
          <dgm:chMax val="0"/>
          <dgm:bulletEnabled val="1"/>
        </dgm:presLayoutVars>
      </dgm:prSet>
      <dgm:spPr/>
    </dgm:pt>
    <dgm:pt modelId="{32C00BE7-8ED3-4CBA-B4F9-E0B758D9DBA3}" type="pres">
      <dgm:prSet presAssocID="{D7449F7A-E705-4423-87EF-25EF286D855C}" presName="spacer" presStyleCnt="0"/>
      <dgm:spPr/>
    </dgm:pt>
    <dgm:pt modelId="{7A84AF25-49B4-4402-A55F-C0DECB5FFDC0}" type="pres">
      <dgm:prSet presAssocID="{C5A3CF9F-F378-449A-8D42-C4FA9DF8AE84}" presName="parentText" presStyleLbl="node1" presStyleIdx="1" presStyleCnt="2">
        <dgm:presLayoutVars>
          <dgm:chMax val="0"/>
          <dgm:bulletEnabled val="1"/>
        </dgm:presLayoutVars>
      </dgm:prSet>
      <dgm:spPr/>
    </dgm:pt>
  </dgm:ptLst>
  <dgm:cxnLst>
    <dgm:cxn modelId="{E8064D2F-D723-497A-86F1-0827E9527111}" type="presOf" srcId="{84BC76AA-2C61-4D1E-A3A1-7EB1BCF08006}" destId="{C76FA0F8-B83D-4865-88A8-D2BE921DE73B}" srcOrd="0" destOrd="0" presId="urn:microsoft.com/office/officeart/2005/8/layout/vList2"/>
    <dgm:cxn modelId="{E8225C43-061F-4E6E-9838-A9243C31975A}" srcId="{F7661DFC-0A93-4A04-BA45-24203531D146}" destId="{C5A3CF9F-F378-449A-8D42-C4FA9DF8AE84}" srcOrd="1" destOrd="0" parTransId="{BEF9EC3B-9DFA-422A-B159-5887E2E53308}" sibTransId="{25DEEF3A-2750-4E50-970B-6D0C7152B16A}"/>
    <dgm:cxn modelId="{73757E4E-B2A6-4EA0-85D9-5C2B92ADA724}" srcId="{F7661DFC-0A93-4A04-BA45-24203531D146}" destId="{84BC76AA-2C61-4D1E-A3A1-7EB1BCF08006}" srcOrd="0" destOrd="0" parTransId="{A1162EA8-7CFD-4320-8D4E-FD9EE6ADA16A}" sibTransId="{D7449F7A-E705-4423-87EF-25EF286D855C}"/>
    <dgm:cxn modelId="{78E7FAB3-E454-44B2-BF50-7E3962A7B5D7}" type="presOf" srcId="{F7661DFC-0A93-4A04-BA45-24203531D146}" destId="{E0E814F7-88CF-4B11-B963-234EF749D3C3}" srcOrd="0" destOrd="0" presId="urn:microsoft.com/office/officeart/2005/8/layout/vList2"/>
    <dgm:cxn modelId="{2636BCF5-C647-47CC-A001-61D5F4453CEC}" type="presOf" srcId="{C5A3CF9F-F378-449A-8D42-C4FA9DF8AE84}" destId="{7A84AF25-49B4-4402-A55F-C0DECB5FFDC0}" srcOrd="0" destOrd="0" presId="urn:microsoft.com/office/officeart/2005/8/layout/vList2"/>
    <dgm:cxn modelId="{336DDB05-A864-4597-9272-12F780E6E85D}" type="presParOf" srcId="{E0E814F7-88CF-4B11-B963-234EF749D3C3}" destId="{C76FA0F8-B83D-4865-88A8-D2BE921DE73B}" srcOrd="0" destOrd="0" presId="urn:microsoft.com/office/officeart/2005/8/layout/vList2"/>
    <dgm:cxn modelId="{C4EF99EA-964B-406F-9ABB-2979FA38D4F8}" type="presParOf" srcId="{E0E814F7-88CF-4B11-B963-234EF749D3C3}" destId="{32C00BE7-8ED3-4CBA-B4F9-E0B758D9DBA3}" srcOrd="1" destOrd="0" presId="urn:microsoft.com/office/officeart/2005/8/layout/vList2"/>
    <dgm:cxn modelId="{3C5903D5-AEBC-40A7-98E7-3CB040A2C5A1}" type="presParOf" srcId="{E0E814F7-88CF-4B11-B963-234EF749D3C3}" destId="{7A84AF25-49B4-4402-A55F-C0DECB5FFDC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151C30BF-7E78-4C57-A34E-54F7DE5BE041}"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ru-RU"/>
        </a:p>
      </dgm:t>
    </dgm:pt>
    <dgm:pt modelId="{82DB1717-1316-4DAA-B394-E2C486DD5E7C}">
      <dgm:prSet/>
      <dgm:spPr/>
      <dgm:t>
        <a:bodyPr/>
        <a:lstStyle/>
        <a:p>
          <a:r>
            <a:rPr lang="ru-RU"/>
            <a:t>Су</a:t>
          </a:r>
          <a:r>
            <a:rPr lang="ru-RU" b="0" i="0"/>
            <a:t>ществуют различные причины определенной заинтересованности общества в экономической оценке инвестиционных проектов. Например, при отсутствии "совершенных" рынков рыночный механизм не может гарантировать оптимального распределения ресурсов с национальной точки зрения при любых обстоятельствах. Максимизация финансового излишка на уровне фирмы не полностью отражает все прочие цели национального развития. Иногда имеет место недостаточная конкуренция, что позволяет некоторым фирмам занять монопольное положение на рынке. С другой стороны, вмешательство государства (посредством налогов, субсидий, таможенных пошлин, процентных ставок, контроля цен, квот на импорт и т.д.) часто искажает рыночные цены на товары и услуги, что приводит к неспособности этих цен отражать истинную экономическую ценность таких товаров и услуг.</a:t>
          </a:r>
          <a:endParaRPr lang="ru-RU"/>
        </a:p>
      </dgm:t>
    </dgm:pt>
    <dgm:pt modelId="{358A0B24-ABC1-4EF5-909C-DBC4E33F2CF9}" type="parTrans" cxnId="{89A7F4E1-B3F3-48C4-B8DE-9DF4C891A3F9}">
      <dgm:prSet/>
      <dgm:spPr/>
      <dgm:t>
        <a:bodyPr/>
        <a:lstStyle/>
        <a:p>
          <a:endParaRPr lang="ru-RU"/>
        </a:p>
      </dgm:t>
    </dgm:pt>
    <dgm:pt modelId="{37701ACE-A06D-4BF5-B951-14E6A591A8D2}" type="sibTrans" cxnId="{89A7F4E1-B3F3-48C4-B8DE-9DF4C891A3F9}">
      <dgm:prSet/>
      <dgm:spPr/>
      <dgm:t>
        <a:bodyPr/>
        <a:lstStyle/>
        <a:p>
          <a:endParaRPr lang="ru-RU"/>
        </a:p>
      </dgm:t>
    </dgm:pt>
    <dgm:pt modelId="{CBEF9788-6945-4C7B-9BC0-096E88F05D8C}">
      <dgm:prSet/>
      <dgm:spPr/>
      <dgm:t>
        <a:bodyPr/>
        <a:lstStyle/>
        <a:p>
          <a:r>
            <a:rPr lang="ru-RU" b="0" i="0"/>
            <a:t>При экономической оценке инвестиционных проектов нужно принимать во внимание следующие соображения:</a:t>
          </a:r>
          <a:endParaRPr lang="ru-RU"/>
        </a:p>
      </dgm:t>
    </dgm:pt>
    <dgm:pt modelId="{86B0449A-CE43-4888-8AB7-6F2EB47DA49C}" type="parTrans" cxnId="{E391C180-FC4C-4726-A412-1076B2C98230}">
      <dgm:prSet/>
      <dgm:spPr/>
      <dgm:t>
        <a:bodyPr/>
        <a:lstStyle/>
        <a:p>
          <a:endParaRPr lang="ru-RU"/>
        </a:p>
      </dgm:t>
    </dgm:pt>
    <dgm:pt modelId="{6C23B62C-8C7E-47F8-9925-F52E024937C4}" type="sibTrans" cxnId="{E391C180-FC4C-4726-A412-1076B2C98230}">
      <dgm:prSet/>
      <dgm:spPr/>
      <dgm:t>
        <a:bodyPr/>
        <a:lstStyle/>
        <a:p>
          <a:endParaRPr lang="ru-RU"/>
        </a:p>
      </dgm:t>
    </dgm:pt>
    <dgm:pt modelId="{8CF95364-6CB2-4B25-ADF9-FEC1D628BCF7}">
      <dgm:prSet/>
      <dgm:spPr/>
      <dgm:t>
        <a:bodyPr/>
        <a:lstStyle/>
        <a:p>
          <a:r>
            <a:rPr lang="ru-RU" b="0" i="0"/>
            <a:t>Оценивается (в том числе, с финансовой точки зрения) влияние проекта на развитие национальной экономики</a:t>
          </a:r>
          <a:endParaRPr lang="ru-RU"/>
        </a:p>
      </dgm:t>
    </dgm:pt>
    <dgm:pt modelId="{73ADBB87-573B-440D-943B-E2A5D694CCC2}" type="parTrans" cxnId="{3FD8F36A-CFED-41D6-8837-57356F30E54E}">
      <dgm:prSet/>
      <dgm:spPr/>
      <dgm:t>
        <a:bodyPr/>
        <a:lstStyle/>
        <a:p>
          <a:endParaRPr lang="ru-RU"/>
        </a:p>
      </dgm:t>
    </dgm:pt>
    <dgm:pt modelId="{43363326-0EC6-49E8-9225-985EB5630912}" type="sibTrans" cxnId="{3FD8F36A-CFED-41D6-8837-57356F30E54E}">
      <dgm:prSet/>
      <dgm:spPr/>
      <dgm:t>
        <a:bodyPr/>
        <a:lstStyle/>
        <a:p>
          <a:endParaRPr lang="ru-RU"/>
        </a:p>
      </dgm:t>
    </dgm:pt>
    <dgm:pt modelId="{FFA9C0A0-27C1-4381-99B4-78A2164400E6}">
      <dgm:prSet/>
      <dgm:spPr/>
      <dgm:t>
        <a:bodyPr/>
        <a:lstStyle/>
        <a:p>
          <a:r>
            <a:rPr lang="ru-RU" b="0" i="0"/>
            <a:t>Вводимые ресурсы и выпускаемая продукция оцениваются в теневых (неявных) ценах, которые отражают их истинную ценность для национальной экономики</a:t>
          </a:r>
          <a:endParaRPr lang="ru-RU"/>
        </a:p>
      </dgm:t>
    </dgm:pt>
    <dgm:pt modelId="{F1ECFC80-9924-495F-B066-1AD19FF6C972}" type="parTrans" cxnId="{069CEE27-4661-4D36-8732-77D495820B80}">
      <dgm:prSet/>
      <dgm:spPr/>
      <dgm:t>
        <a:bodyPr/>
        <a:lstStyle/>
        <a:p>
          <a:endParaRPr lang="ru-RU"/>
        </a:p>
      </dgm:t>
    </dgm:pt>
    <dgm:pt modelId="{C2211C36-C820-4CAE-A5FC-7047F94EAE2B}" type="sibTrans" cxnId="{069CEE27-4661-4D36-8732-77D495820B80}">
      <dgm:prSet/>
      <dgm:spPr/>
      <dgm:t>
        <a:bodyPr/>
        <a:lstStyle/>
        <a:p>
          <a:endParaRPr lang="ru-RU"/>
        </a:p>
      </dgm:t>
    </dgm:pt>
    <dgm:pt modelId="{E8E8F9E8-0F38-427B-B03A-E4DA5AD3C17B}">
      <dgm:prSet/>
      <dgm:spPr/>
      <dgm:t>
        <a:bodyPr/>
        <a:lstStyle/>
        <a:p>
          <a:r>
            <a:rPr lang="ru-RU" b="0" i="0"/>
            <a:t>В анализ включаются прямые воздействия на экономику (в том числе, на импорт, экспорт, занятость, иностранную валюту, предложение и спрос, экологическую ситуацию и т.д.), а также косвенные (оказывающие влияние на другие отрасли; обусловленные снижением уровня недоиспользования установленных мощностей; посредством новых инвестиционных инициатив и т.д.) - если эти воздействия значительны (они могут иметь результатом экономические выгоды или издержки, как осязаемые, так и неосязаемые)</a:t>
          </a:r>
          <a:endParaRPr lang="ru-RU"/>
        </a:p>
      </dgm:t>
    </dgm:pt>
    <dgm:pt modelId="{860F3055-6ACF-4A41-B615-3202A18B6AD5}" type="parTrans" cxnId="{7CF1EA37-0FE1-49A2-B5E7-E2B5EB03A3A7}">
      <dgm:prSet/>
      <dgm:spPr/>
      <dgm:t>
        <a:bodyPr/>
        <a:lstStyle/>
        <a:p>
          <a:endParaRPr lang="ru-RU"/>
        </a:p>
      </dgm:t>
    </dgm:pt>
    <dgm:pt modelId="{8E6F50D3-6C0B-4EB0-AF1D-D7C6E4E6F6B9}" type="sibTrans" cxnId="{7CF1EA37-0FE1-49A2-B5E7-E2B5EB03A3A7}">
      <dgm:prSet/>
      <dgm:spPr/>
      <dgm:t>
        <a:bodyPr/>
        <a:lstStyle/>
        <a:p>
          <a:endParaRPr lang="ru-RU"/>
        </a:p>
      </dgm:t>
    </dgm:pt>
    <dgm:pt modelId="{0498FEB2-32AA-46E1-8DBC-944098937776}">
      <dgm:prSet/>
      <dgm:spPr/>
      <dgm:t>
        <a:bodyPr/>
        <a:lstStyle/>
        <a:p>
          <a:r>
            <a:rPr lang="ru-RU" b="0" i="0" dirty="0"/>
            <a:t>Учитываются социальные временные предпочтения</a:t>
          </a:r>
          <a:endParaRPr lang="ru-RU" dirty="0"/>
        </a:p>
      </dgm:t>
    </dgm:pt>
    <dgm:pt modelId="{6791C0AE-D17A-48D1-A4F3-FFD6AD62FD86}" type="parTrans" cxnId="{401B0E3E-D257-46CE-A9E7-C2A87D021647}">
      <dgm:prSet/>
      <dgm:spPr/>
      <dgm:t>
        <a:bodyPr/>
        <a:lstStyle/>
        <a:p>
          <a:endParaRPr lang="ru-RU"/>
        </a:p>
      </dgm:t>
    </dgm:pt>
    <dgm:pt modelId="{CFAD86D4-02F4-4C2E-8153-17071B094C52}" type="sibTrans" cxnId="{401B0E3E-D257-46CE-A9E7-C2A87D021647}">
      <dgm:prSet/>
      <dgm:spPr/>
      <dgm:t>
        <a:bodyPr/>
        <a:lstStyle/>
        <a:p>
          <a:endParaRPr lang="ru-RU"/>
        </a:p>
      </dgm:t>
    </dgm:pt>
    <dgm:pt modelId="{879B5947-94C5-4F8A-AF3B-92AFE5EEA192}">
      <dgm:prSet/>
      <dgm:spPr/>
      <dgm:t>
        <a:bodyPr/>
        <a:lstStyle/>
        <a:p>
          <a:r>
            <a:rPr lang="ru-RU" b="0" i="0" dirty="0"/>
            <a:t>Экономическая оценка инвестиционных проектов выходит за рамки настоящего Руководства. Когда требуется оценка вклада промышленных проектов в национальную экономику, следует использовать один из разработанных для этой цели методов. Основные методы подробно описаны в различных публикациях.</a:t>
          </a:r>
          <a:endParaRPr lang="ru-RU" dirty="0"/>
        </a:p>
      </dgm:t>
    </dgm:pt>
    <dgm:pt modelId="{84EA254A-6096-4655-9996-72D17A07B299}" type="parTrans" cxnId="{7C36E464-D246-4436-B03A-E2BBC397AB53}">
      <dgm:prSet/>
      <dgm:spPr/>
      <dgm:t>
        <a:bodyPr/>
        <a:lstStyle/>
        <a:p>
          <a:endParaRPr lang="ru-RU"/>
        </a:p>
      </dgm:t>
    </dgm:pt>
    <dgm:pt modelId="{5E1C073A-6752-4484-BE49-4491A84649A5}" type="sibTrans" cxnId="{7C36E464-D246-4436-B03A-E2BBC397AB53}">
      <dgm:prSet/>
      <dgm:spPr/>
      <dgm:t>
        <a:bodyPr/>
        <a:lstStyle/>
        <a:p>
          <a:endParaRPr lang="ru-RU"/>
        </a:p>
      </dgm:t>
    </dgm:pt>
    <dgm:pt modelId="{44B3B1D1-7C2F-45C0-B245-14655887D223}">
      <dgm:prSet/>
      <dgm:spPr/>
      <dgm:t>
        <a:bodyPr/>
        <a:lstStyle/>
        <a:p>
          <a:endParaRPr lang="ru-RU" dirty="0"/>
        </a:p>
      </dgm:t>
    </dgm:pt>
    <dgm:pt modelId="{02636DDC-F9FB-4F7B-B6A2-EAD907583F3F}" type="parTrans" cxnId="{1008A61B-3120-40F7-8A9C-49771BD12470}">
      <dgm:prSet/>
      <dgm:spPr/>
      <dgm:t>
        <a:bodyPr/>
        <a:lstStyle/>
        <a:p>
          <a:endParaRPr lang="ru-RU"/>
        </a:p>
      </dgm:t>
    </dgm:pt>
    <dgm:pt modelId="{2CAE4D2A-B143-4302-800A-E461BEE9E35B}" type="sibTrans" cxnId="{1008A61B-3120-40F7-8A9C-49771BD12470}">
      <dgm:prSet/>
      <dgm:spPr/>
      <dgm:t>
        <a:bodyPr/>
        <a:lstStyle/>
        <a:p>
          <a:endParaRPr lang="ru-RU"/>
        </a:p>
      </dgm:t>
    </dgm:pt>
    <dgm:pt modelId="{1DFA5A38-A39F-445A-9BF5-3529CF4EA312}" type="pres">
      <dgm:prSet presAssocID="{151C30BF-7E78-4C57-A34E-54F7DE5BE041}" presName="linear" presStyleCnt="0">
        <dgm:presLayoutVars>
          <dgm:animLvl val="lvl"/>
          <dgm:resizeHandles val="exact"/>
        </dgm:presLayoutVars>
      </dgm:prSet>
      <dgm:spPr/>
    </dgm:pt>
    <dgm:pt modelId="{8DB5607D-C9B4-46B5-84A9-BC7341B7F66D}" type="pres">
      <dgm:prSet presAssocID="{82DB1717-1316-4DAA-B394-E2C486DD5E7C}" presName="parentText" presStyleLbl="node1" presStyleIdx="0" presStyleCnt="2">
        <dgm:presLayoutVars>
          <dgm:chMax val="0"/>
          <dgm:bulletEnabled val="1"/>
        </dgm:presLayoutVars>
      </dgm:prSet>
      <dgm:spPr/>
    </dgm:pt>
    <dgm:pt modelId="{EF34C38E-1229-41B1-A213-88187ED1F402}" type="pres">
      <dgm:prSet presAssocID="{37701ACE-A06D-4BF5-B951-14E6A591A8D2}" presName="spacer" presStyleCnt="0"/>
      <dgm:spPr/>
    </dgm:pt>
    <dgm:pt modelId="{1E033777-CB28-4632-97B5-11BC3B8388E7}" type="pres">
      <dgm:prSet presAssocID="{CBEF9788-6945-4C7B-9BC0-096E88F05D8C}" presName="parentText" presStyleLbl="node1" presStyleIdx="1" presStyleCnt="2" custScaleY="35087">
        <dgm:presLayoutVars>
          <dgm:chMax val="0"/>
          <dgm:bulletEnabled val="1"/>
        </dgm:presLayoutVars>
      </dgm:prSet>
      <dgm:spPr/>
    </dgm:pt>
    <dgm:pt modelId="{9BB132C3-A8B3-4673-AB18-D4663E0E1BC1}" type="pres">
      <dgm:prSet presAssocID="{CBEF9788-6945-4C7B-9BC0-096E88F05D8C}" presName="childText" presStyleLbl="revTx" presStyleIdx="0" presStyleCnt="1">
        <dgm:presLayoutVars>
          <dgm:bulletEnabled val="1"/>
        </dgm:presLayoutVars>
      </dgm:prSet>
      <dgm:spPr/>
    </dgm:pt>
  </dgm:ptLst>
  <dgm:cxnLst>
    <dgm:cxn modelId="{708D921B-BCEA-43F2-BD47-FE848032F530}" type="presOf" srcId="{879B5947-94C5-4F8A-AF3B-92AFE5EEA192}" destId="{9BB132C3-A8B3-4673-AB18-D4663E0E1BC1}" srcOrd="0" destOrd="5" presId="urn:microsoft.com/office/officeart/2005/8/layout/vList2"/>
    <dgm:cxn modelId="{1008A61B-3120-40F7-8A9C-49771BD12470}" srcId="{CBEF9788-6945-4C7B-9BC0-096E88F05D8C}" destId="{44B3B1D1-7C2F-45C0-B245-14655887D223}" srcOrd="4" destOrd="0" parTransId="{02636DDC-F9FB-4F7B-B6A2-EAD907583F3F}" sibTransId="{2CAE4D2A-B143-4302-800A-E461BEE9E35B}"/>
    <dgm:cxn modelId="{069CEE27-4661-4D36-8732-77D495820B80}" srcId="{CBEF9788-6945-4C7B-9BC0-096E88F05D8C}" destId="{FFA9C0A0-27C1-4381-99B4-78A2164400E6}" srcOrd="1" destOrd="0" parTransId="{F1ECFC80-9924-495F-B066-1AD19FF6C972}" sibTransId="{C2211C36-C820-4CAE-A5FC-7047F94EAE2B}"/>
    <dgm:cxn modelId="{7CF1EA37-0FE1-49A2-B5E7-E2B5EB03A3A7}" srcId="{CBEF9788-6945-4C7B-9BC0-096E88F05D8C}" destId="{E8E8F9E8-0F38-427B-B03A-E4DA5AD3C17B}" srcOrd="2" destOrd="0" parTransId="{860F3055-6ACF-4A41-B615-3202A18B6AD5}" sibTransId="{8E6F50D3-6C0B-4EB0-AF1D-D7C6E4E6F6B9}"/>
    <dgm:cxn modelId="{FA326A3A-3774-4500-B644-9E03ADE05C93}" type="presOf" srcId="{82DB1717-1316-4DAA-B394-E2C486DD5E7C}" destId="{8DB5607D-C9B4-46B5-84A9-BC7341B7F66D}" srcOrd="0" destOrd="0" presId="urn:microsoft.com/office/officeart/2005/8/layout/vList2"/>
    <dgm:cxn modelId="{401B0E3E-D257-46CE-A9E7-C2A87D021647}" srcId="{CBEF9788-6945-4C7B-9BC0-096E88F05D8C}" destId="{0498FEB2-32AA-46E1-8DBC-944098937776}" srcOrd="3" destOrd="0" parTransId="{6791C0AE-D17A-48D1-A4F3-FFD6AD62FD86}" sibTransId="{CFAD86D4-02F4-4C2E-8153-17071B094C52}"/>
    <dgm:cxn modelId="{FB2D8541-DEAA-4ECD-B227-CEC542D6450E}" type="presOf" srcId="{44B3B1D1-7C2F-45C0-B245-14655887D223}" destId="{9BB132C3-A8B3-4673-AB18-D4663E0E1BC1}" srcOrd="0" destOrd="4" presId="urn:microsoft.com/office/officeart/2005/8/layout/vList2"/>
    <dgm:cxn modelId="{7C36E464-D246-4436-B03A-E2BBC397AB53}" srcId="{CBEF9788-6945-4C7B-9BC0-096E88F05D8C}" destId="{879B5947-94C5-4F8A-AF3B-92AFE5EEA192}" srcOrd="5" destOrd="0" parTransId="{84EA254A-6096-4655-9996-72D17A07B299}" sibTransId="{5E1C073A-6752-4484-BE49-4491A84649A5}"/>
    <dgm:cxn modelId="{3FD8F36A-CFED-41D6-8837-57356F30E54E}" srcId="{CBEF9788-6945-4C7B-9BC0-096E88F05D8C}" destId="{8CF95364-6CB2-4B25-ADF9-FEC1D628BCF7}" srcOrd="0" destOrd="0" parTransId="{73ADBB87-573B-440D-943B-E2A5D694CCC2}" sibTransId="{43363326-0EC6-49E8-9225-985EB5630912}"/>
    <dgm:cxn modelId="{7F62A553-E636-4FF9-BEED-6BDFDD46B31F}" type="presOf" srcId="{FFA9C0A0-27C1-4381-99B4-78A2164400E6}" destId="{9BB132C3-A8B3-4673-AB18-D4663E0E1BC1}" srcOrd="0" destOrd="1" presId="urn:microsoft.com/office/officeart/2005/8/layout/vList2"/>
    <dgm:cxn modelId="{E391C180-FC4C-4726-A412-1076B2C98230}" srcId="{151C30BF-7E78-4C57-A34E-54F7DE5BE041}" destId="{CBEF9788-6945-4C7B-9BC0-096E88F05D8C}" srcOrd="1" destOrd="0" parTransId="{86B0449A-CE43-4888-8AB7-6F2EB47DA49C}" sibTransId="{6C23B62C-8C7E-47F8-9925-F52E024937C4}"/>
    <dgm:cxn modelId="{C675BDCC-3EAD-4343-BA8E-34333DB23AA2}" type="presOf" srcId="{CBEF9788-6945-4C7B-9BC0-096E88F05D8C}" destId="{1E033777-CB28-4632-97B5-11BC3B8388E7}" srcOrd="0" destOrd="0" presId="urn:microsoft.com/office/officeart/2005/8/layout/vList2"/>
    <dgm:cxn modelId="{634C2ED2-0464-46E1-896D-D7349E8EC503}" type="presOf" srcId="{0498FEB2-32AA-46E1-8DBC-944098937776}" destId="{9BB132C3-A8B3-4673-AB18-D4663E0E1BC1}" srcOrd="0" destOrd="3" presId="urn:microsoft.com/office/officeart/2005/8/layout/vList2"/>
    <dgm:cxn modelId="{786AE7D4-3082-4A6A-9E91-AA4A6597FEA4}" type="presOf" srcId="{E8E8F9E8-0F38-427B-B03A-E4DA5AD3C17B}" destId="{9BB132C3-A8B3-4673-AB18-D4663E0E1BC1}" srcOrd="0" destOrd="2" presId="urn:microsoft.com/office/officeart/2005/8/layout/vList2"/>
    <dgm:cxn modelId="{D14C84E0-3878-4574-B65F-844E4FED9436}" type="presOf" srcId="{8CF95364-6CB2-4B25-ADF9-FEC1D628BCF7}" destId="{9BB132C3-A8B3-4673-AB18-D4663E0E1BC1}" srcOrd="0" destOrd="0" presId="urn:microsoft.com/office/officeart/2005/8/layout/vList2"/>
    <dgm:cxn modelId="{89A7F4E1-B3F3-48C4-B8DE-9DF4C891A3F9}" srcId="{151C30BF-7E78-4C57-A34E-54F7DE5BE041}" destId="{82DB1717-1316-4DAA-B394-E2C486DD5E7C}" srcOrd="0" destOrd="0" parTransId="{358A0B24-ABC1-4EF5-909C-DBC4E33F2CF9}" sibTransId="{37701ACE-A06D-4BF5-B951-14E6A591A8D2}"/>
    <dgm:cxn modelId="{80F3E6F3-09EA-428A-9369-4BBF5486D5FD}" type="presOf" srcId="{151C30BF-7E78-4C57-A34E-54F7DE5BE041}" destId="{1DFA5A38-A39F-445A-9BF5-3529CF4EA312}" srcOrd="0" destOrd="0" presId="urn:microsoft.com/office/officeart/2005/8/layout/vList2"/>
    <dgm:cxn modelId="{6DA7A334-972A-4366-A4CC-64CFF3DDD026}" type="presParOf" srcId="{1DFA5A38-A39F-445A-9BF5-3529CF4EA312}" destId="{8DB5607D-C9B4-46B5-84A9-BC7341B7F66D}" srcOrd="0" destOrd="0" presId="urn:microsoft.com/office/officeart/2005/8/layout/vList2"/>
    <dgm:cxn modelId="{5CBD2027-CBD0-495E-A305-1FC80D7EE211}" type="presParOf" srcId="{1DFA5A38-A39F-445A-9BF5-3529CF4EA312}" destId="{EF34C38E-1229-41B1-A213-88187ED1F402}" srcOrd="1" destOrd="0" presId="urn:microsoft.com/office/officeart/2005/8/layout/vList2"/>
    <dgm:cxn modelId="{B34E2A73-EF60-4995-970B-EBD8F0544FFB}" type="presParOf" srcId="{1DFA5A38-A39F-445A-9BF5-3529CF4EA312}" destId="{1E033777-CB28-4632-97B5-11BC3B8388E7}" srcOrd="2" destOrd="0" presId="urn:microsoft.com/office/officeart/2005/8/layout/vList2"/>
    <dgm:cxn modelId="{C7E72149-DA14-4EE0-A4FE-76EA09B73B44}" type="presParOf" srcId="{1DFA5A38-A39F-445A-9BF5-3529CF4EA312}" destId="{9BB132C3-A8B3-4673-AB18-D4663E0E1BC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AAF3A1-0C2D-A143-B20A-3064B3FD32BF}" type="doc">
      <dgm:prSet loTypeId="urn:microsoft.com/office/officeart/2005/8/layout/pyramid1" loCatId="list" qsTypeId="urn:microsoft.com/office/officeart/2005/8/quickstyle/simple1" qsCatId="simple" csTypeId="urn:microsoft.com/office/officeart/2005/8/colors/accent5_5" csCatId="accent5" phldr="1"/>
      <dgm:spPr/>
      <dgm:t>
        <a:bodyPr/>
        <a:lstStyle/>
        <a:p>
          <a:endParaRPr lang="ru-RU"/>
        </a:p>
      </dgm:t>
    </dgm:pt>
    <dgm:pt modelId="{6BA58DFE-EE97-D348-8517-EBC79FCF13E9}">
      <dgm:prSet custT="1"/>
      <dgm:spPr/>
      <dgm:t>
        <a:bodyPr/>
        <a:lstStyle/>
        <a:p>
          <a:r>
            <a:rPr lang="ru-RU" sz="1400" dirty="0"/>
            <a:t>  </a:t>
          </a:r>
          <a:endParaRPr lang="ru-RU" sz="1400" b="1" u="sng" dirty="0"/>
        </a:p>
        <a:p>
          <a:endParaRPr lang="ru-RU" sz="1600" b="1" u="sng" dirty="0"/>
        </a:p>
        <a:p>
          <a:endParaRPr lang="ru-RU" sz="1600" b="1" u="sng" dirty="0"/>
        </a:p>
        <a:p>
          <a:r>
            <a:rPr lang="ru-RU" sz="1600" b="1" u="sng" dirty="0"/>
            <a:t>Климатические условия</a:t>
          </a:r>
        </a:p>
        <a:p>
          <a:endParaRPr lang="ru-RU" sz="1600" b="1" u="sng" dirty="0"/>
        </a:p>
      </dgm:t>
    </dgm:pt>
    <dgm:pt modelId="{361EEAA6-74B1-8F4A-88E7-009AA89D23A1}" type="parTrans" cxnId="{2E7D9B9E-87B9-7B47-A8C9-7E7713BCB0AF}">
      <dgm:prSet/>
      <dgm:spPr/>
      <dgm:t>
        <a:bodyPr/>
        <a:lstStyle/>
        <a:p>
          <a:endParaRPr lang="ru-RU"/>
        </a:p>
      </dgm:t>
    </dgm:pt>
    <dgm:pt modelId="{A12A028B-518A-BB4D-8F52-B9F21F8C40C5}" type="sibTrans" cxnId="{2E7D9B9E-87B9-7B47-A8C9-7E7713BCB0AF}">
      <dgm:prSet/>
      <dgm:spPr/>
      <dgm:t>
        <a:bodyPr/>
        <a:lstStyle/>
        <a:p>
          <a:endParaRPr lang="ru-RU"/>
        </a:p>
      </dgm:t>
    </dgm:pt>
    <dgm:pt modelId="{3D10E827-C3E0-7443-980C-D9BAE1D08CC9}">
      <dgm:prSet/>
      <dgm:spPr/>
      <dgm:t>
        <a:bodyPr/>
        <a:lstStyle/>
        <a:p>
          <a:r>
            <a:rPr lang="ru-RU" b="1"/>
            <a:t>Прямое воздействие</a:t>
          </a:r>
          <a:endParaRPr lang="ru-RU"/>
        </a:p>
      </dgm:t>
    </dgm:pt>
    <dgm:pt modelId="{018DC732-AA42-9449-B520-ABA0DCF391A6}" type="parTrans" cxnId="{CD430E6D-C5D5-4645-9A98-844374FCBBF3}">
      <dgm:prSet/>
      <dgm:spPr/>
      <dgm:t>
        <a:bodyPr/>
        <a:lstStyle/>
        <a:p>
          <a:endParaRPr lang="ru-RU"/>
        </a:p>
      </dgm:t>
    </dgm:pt>
    <dgm:pt modelId="{7703DC93-F2B6-C246-BB09-FB39C10F55A5}" type="sibTrans" cxnId="{CD430E6D-C5D5-4645-9A98-844374FCBBF3}">
      <dgm:prSet/>
      <dgm:spPr/>
      <dgm:t>
        <a:bodyPr/>
        <a:lstStyle/>
        <a:p>
          <a:endParaRPr lang="ru-RU"/>
        </a:p>
      </dgm:t>
    </dgm:pt>
    <dgm:pt modelId="{494B908A-7F11-F845-9695-7E2C37B2090A}">
      <dgm:prSet/>
      <dgm:spPr/>
      <dgm:t>
        <a:bodyPr/>
        <a:lstStyle/>
        <a:p>
          <a:r>
            <a:rPr lang="ru-RU" dirty="0"/>
            <a:t>Осушение кондиционирование воздуха, охлаждение или специальный дренаж</a:t>
          </a:r>
        </a:p>
      </dgm:t>
    </dgm:pt>
    <dgm:pt modelId="{8C12A9C0-F5B5-9C42-86CD-9C8E80A3FEEF}" type="parTrans" cxnId="{1EBDAB73-3558-CF42-AC2A-50CB52A6AF75}">
      <dgm:prSet/>
      <dgm:spPr/>
      <dgm:t>
        <a:bodyPr/>
        <a:lstStyle/>
        <a:p>
          <a:endParaRPr lang="ru-RU"/>
        </a:p>
      </dgm:t>
    </dgm:pt>
    <dgm:pt modelId="{73F3B9C9-FF47-924D-A1B2-E9880FA90BBF}" type="sibTrans" cxnId="{1EBDAB73-3558-CF42-AC2A-50CB52A6AF75}">
      <dgm:prSet/>
      <dgm:spPr/>
      <dgm:t>
        <a:bodyPr/>
        <a:lstStyle/>
        <a:p>
          <a:endParaRPr lang="ru-RU"/>
        </a:p>
      </dgm:t>
    </dgm:pt>
    <dgm:pt modelId="{392F04BB-4C2E-AD4B-81D7-586F963B5502}">
      <dgm:prSet/>
      <dgm:spPr/>
      <dgm:t>
        <a:bodyPr/>
        <a:lstStyle/>
        <a:p>
          <a:r>
            <a:rPr lang="ru-RU"/>
            <a:t>экстремальные погодные условия (снегопады, дожди)</a:t>
          </a:r>
        </a:p>
      </dgm:t>
    </dgm:pt>
    <dgm:pt modelId="{E4BB0D52-F178-7F41-A842-71520D8F2595}" type="parTrans" cxnId="{A99261A6-6F95-1048-9FAE-A7C3BC0A62E5}">
      <dgm:prSet/>
      <dgm:spPr/>
      <dgm:t>
        <a:bodyPr/>
        <a:lstStyle/>
        <a:p>
          <a:endParaRPr lang="ru-RU"/>
        </a:p>
      </dgm:t>
    </dgm:pt>
    <dgm:pt modelId="{84C8E5B8-0963-A942-8EEE-4962A35E823B}" type="sibTrans" cxnId="{A99261A6-6F95-1048-9FAE-A7C3BC0A62E5}">
      <dgm:prSet/>
      <dgm:spPr/>
      <dgm:t>
        <a:bodyPr/>
        <a:lstStyle/>
        <a:p>
          <a:endParaRPr lang="ru-RU"/>
        </a:p>
      </dgm:t>
    </dgm:pt>
    <dgm:pt modelId="{716E5D0A-DBB7-A740-A366-9DAA5955DD9E}">
      <dgm:prSet/>
      <dgm:spPr/>
      <dgm:t>
        <a:bodyPr/>
        <a:lstStyle/>
        <a:p>
          <a:r>
            <a:rPr lang="ru-RU" b="1"/>
            <a:t>Косвенное воздействие</a:t>
          </a:r>
          <a:endParaRPr lang="ru-RU"/>
        </a:p>
      </dgm:t>
    </dgm:pt>
    <dgm:pt modelId="{C869478A-4CF0-F643-931C-2870A0A5DEEB}" type="parTrans" cxnId="{B96FCF6F-B7E0-384E-A4A3-8B4AAC82E9DD}">
      <dgm:prSet/>
      <dgm:spPr/>
      <dgm:t>
        <a:bodyPr/>
        <a:lstStyle/>
        <a:p>
          <a:endParaRPr lang="ru-RU"/>
        </a:p>
      </dgm:t>
    </dgm:pt>
    <dgm:pt modelId="{28FDADDB-0084-2B44-911F-F3A1A21EB271}" type="sibTrans" cxnId="{B96FCF6F-B7E0-384E-A4A3-8B4AAC82E9DD}">
      <dgm:prSet/>
      <dgm:spPr/>
      <dgm:t>
        <a:bodyPr/>
        <a:lstStyle/>
        <a:p>
          <a:endParaRPr lang="ru-RU"/>
        </a:p>
      </dgm:t>
    </dgm:pt>
    <dgm:pt modelId="{71DB640F-40B8-5F4C-87C6-B18F4108BD6D}">
      <dgm:prSet/>
      <dgm:spPr/>
      <dgm:t>
        <a:bodyPr/>
        <a:lstStyle/>
        <a:p>
          <a:r>
            <a:rPr lang="ru-RU" dirty="0"/>
            <a:t>персонал, не имеющий соответствующих навыков, вынужден работать в районах с экстремальными климатическими условиями</a:t>
          </a:r>
        </a:p>
      </dgm:t>
    </dgm:pt>
    <dgm:pt modelId="{6228652B-80E3-164B-AC1D-0CD9A8C7E3BE}" type="parTrans" cxnId="{A7CB32FD-8547-6543-9E05-6F085242AB38}">
      <dgm:prSet/>
      <dgm:spPr/>
      <dgm:t>
        <a:bodyPr/>
        <a:lstStyle/>
        <a:p>
          <a:endParaRPr lang="ru-RU"/>
        </a:p>
      </dgm:t>
    </dgm:pt>
    <dgm:pt modelId="{76088243-F837-1547-9CA5-9A0936BFD635}" type="sibTrans" cxnId="{A7CB32FD-8547-6543-9E05-6F085242AB38}">
      <dgm:prSet/>
      <dgm:spPr/>
      <dgm:t>
        <a:bodyPr/>
        <a:lstStyle/>
        <a:p>
          <a:endParaRPr lang="ru-RU"/>
        </a:p>
      </dgm:t>
    </dgm:pt>
    <dgm:pt modelId="{C0108B98-8771-D142-97AC-09E54CD0EB87}">
      <dgm:prSet/>
      <dgm:spPr/>
      <dgm:t>
        <a:bodyPr/>
        <a:lstStyle/>
        <a:p>
          <a:r>
            <a:rPr lang="ru-RU" b="1" dirty="0"/>
            <a:t>НЕОБХОДИМОСТЬ УЧИТЫВАТЬ ГЕОДЕЗИЧЕСКИЕ АСПЕКТЫ (СОСТОЯНИЕ ПОЧТЫ, УРОВНИ ПОЧВЕННЫХ ВОД, ЗЕМЛЕТРЯСЕНИЕ, ВОЗМОЖНОСТЬ ЗАТОПЛЕНИЯ) </a:t>
          </a:r>
        </a:p>
      </dgm:t>
    </dgm:pt>
    <dgm:pt modelId="{7FBCD0C4-1455-0E4E-9190-F24539F65E0A}" type="parTrans" cxnId="{3BAF2BBF-300D-CE46-94DB-DB508CED4964}">
      <dgm:prSet/>
      <dgm:spPr/>
      <dgm:t>
        <a:bodyPr/>
        <a:lstStyle/>
        <a:p>
          <a:endParaRPr lang="ru-RU"/>
        </a:p>
      </dgm:t>
    </dgm:pt>
    <dgm:pt modelId="{38127744-738C-5C48-8B92-B5F0A75981E9}" type="sibTrans" cxnId="{3BAF2BBF-300D-CE46-94DB-DB508CED4964}">
      <dgm:prSet/>
      <dgm:spPr/>
      <dgm:t>
        <a:bodyPr/>
        <a:lstStyle/>
        <a:p>
          <a:endParaRPr lang="ru-RU"/>
        </a:p>
      </dgm:t>
    </dgm:pt>
    <dgm:pt modelId="{345AA884-3422-BE41-AD12-FB41CC42E516}" type="pres">
      <dgm:prSet presAssocID="{0CAAF3A1-0C2D-A143-B20A-3064B3FD32BF}" presName="Name0" presStyleCnt="0">
        <dgm:presLayoutVars>
          <dgm:dir/>
          <dgm:animLvl val="lvl"/>
          <dgm:resizeHandles val="exact"/>
        </dgm:presLayoutVars>
      </dgm:prSet>
      <dgm:spPr/>
    </dgm:pt>
    <dgm:pt modelId="{C8AB305D-0950-F245-AB7E-FA102708CFDE}" type="pres">
      <dgm:prSet presAssocID="{6BA58DFE-EE97-D348-8517-EBC79FCF13E9}" presName="Name8" presStyleCnt="0"/>
      <dgm:spPr/>
    </dgm:pt>
    <dgm:pt modelId="{0F63D429-2010-F94E-8451-E2223898B200}" type="pres">
      <dgm:prSet presAssocID="{6BA58DFE-EE97-D348-8517-EBC79FCF13E9}" presName="level" presStyleLbl="node1" presStyleIdx="0" presStyleCnt="7" custScaleX="109769" custScaleY="198310" custLinFactNeighborX="280" custLinFactNeighborY="14502">
        <dgm:presLayoutVars>
          <dgm:chMax val="1"/>
          <dgm:bulletEnabled val="1"/>
        </dgm:presLayoutVars>
      </dgm:prSet>
      <dgm:spPr/>
    </dgm:pt>
    <dgm:pt modelId="{64DC11BD-32FC-A14E-A1D6-411865AD2278}" type="pres">
      <dgm:prSet presAssocID="{6BA58DFE-EE97-D348-8517-EBC79FCF13E9}" presName="levelTx" presStyleLbl="revTx" presStyleIdx="0" presStyleCnt="0">
        <dgm:presLayoutVars>
          <dgm:chMax val="1"/>
          <dgm:bulletEnabled val="1"/>
        </dgm:presLayoutVars>
      </dgm:prSet>
      <dgm:spPr/>
    </dgm:pt>
    <dgm:pt modelId="{4E938A0C-5289-124C-9D51-269E3D6EDF5B}" type="pres">
      <dgm:prSet presAssocID="{3D10E827-C3E0-7443-980C-D9BAE1D08CC9}" presName="Name8" presStyleCnt="0"/>
      <dgm:spPr/>
    </dgm:pt>
    <dgm:pt modelId="{56AA85D9-2FDD-F54C-A3F0-09133DEC6055}" type="pres">
      <dgm:prSet presAssocID="{3D10E827-C3E0-7443-980C-D9BAE1D08CC9}" presName="level" presStyleLbl="node1" presStyleIdx="1" presStyleCnt="7">
        <dgm:presLayoutVars>
          <dgm:chMax val="1"/>
          <dgm:bulletEnabled val="1"/>
        </dgm:presLayoutVars>
      </dgm:prSet>
      <dgm:spPr/>
    </dgm:pt>
    <dgm:pt modelId="{4BD437AF-10E6-B44F-92F5-045E850F97B7}" type="pres">
      <dgm:prSet presAssocID="{3D10E827-C3E0-7443-980C-D9BAE1D08CC9}" presName="levelTx" presStyleLbl="revTx" presStyleIdx="0" presStyleCnt="0">
        <dgm:presLayoutVars>
          <dgm:chMax val="1"/>
          <dgm:bulletEnabled val="1"/>
        </dgm:presLayoutVars>
      </dgm:prSet>
      <dgm:spPr/>
    </dgm:pt>
    <dgm:pt modelId="{0BB7C3D7-DD8E-4B4E-B82C-BC5C80DAA177}" type="pres">
      <dgm:prSet presAssocID="{494B908A-7F11-F845-9695-7E2C37B2090A}" presName="Name8" presStyleCnt="0"/>
      <dgm:spPr/>
    </dgm:pt>
    <dgm:pt modelId="{8B59E9BC-05C4-3944-A205-803FD433E1C8}" type="pres">
      <dgm:prSet presAssocID="{494B908A-7F11-F845-9695-7E2C37B2090A}" presName="level" presStyleLbl="node1" presStyleIdx="2" presStyleCnt="7">
        <dgm:presLayoutVars>
          <dgm:chMax val="1"/>
          <dgm:bulletEnabled val="1"/>
        </dgm:presLayoutVars>
      </dgm:prSet>
      <dgm:spPr/>
    </dgm:pt>
    <dgm:pt modelId="{136E6C7C-59A3-654A-93A2-C82C989F6B03}" type="pres">
      <dgm:prSet presAssocID="{494B908A-7F11-F845-9695-7E2C37B2090A}" presName="levelTx" presStyleLbl="revTx" presStyleIdx="0" presStyleCnt="0">
        <dgm:presLayoutVars>
          <dgm:chMax val="1"/>
          <dgm:bulletEnabled val="1"/>
        </dgm:presLayoutVars>
      </dgm:prSet>
      <dgm:spPr/>
    </dgm:pt>
    <dgm:pt modelId="{1BD2BFA1-46A4-454F-9945-02067440CF21}" type="pres">
      <dgm:prSet presAssocID="{392F04BB-4C2E-AD4B-81D7-586F963B5502}" presName="Name8" presStyleCnt="0"/>
      <dgm:spPr/>
    </dgm:pt>
    <dgm:pt modelId="{A1F85DB7-F6B6-5F4F-AC8E-FE881F36D19C}" type="pres">
      <dgm:prSet presAssocID="{392F04BB-4C2E-AD4B-81D7-586F963B5502}" presName="level" presStyleLbl="node1" presStyleIdx="3" presStyleCnt="7">
        <dgm:presLayoutVars>
          <dgm:chMax val="1"/>
          <dgm:bulletEnabled val="1"/>
        </dgm:presLayoutVars>
      </dgm:prSet>
      <dgm:spPr/>
    </dgm:pt>
    <dgm:pt modelId="{EFF0E1C8-ECE2-2549-A5A3-5BFF8556A77E}" type="pres">
      <dgm:prSet presAssocID="{392F04BB-4C2E-AD4B-81D7-586F963B5502}" presName="levelTx" presStyleLbl="revTx" presStyleIdx="0" presStyleCnt="0">
        <dgm:presLayoutVars>
          <dgm:chMax val="1"/>
          <dgm:bulletEnabled val="1"/>
        </dgm:presLayoutVars>
      </dgm:prSet>
      <dgm:spPr/>
    </dgm:pt>
    <dgm:pt modelId="{6966F398-308D-D541-971E-E8F13827055E}" type="pres">
      <dgm:prSet presAssocID="{716E5D0A-DBB7-A740-A366-9DAA5955DD9E}" presName="Name8" presStyleCnt="0"/>
      <dgm:spPr/>
    </dgm:pt>
    <dgm:pt modelId="{F91CF7D1-6E3E-494D-B4B9-2162D3752742}" type="pres">
      <dgm:prSet presAssocID="{716E5D0A-DBB7-A740-A366-9DAA5955DD9E}" presName="level" presStyleLbl="node1" presStyleIdx="4" presStyleCnt="7">
        <dgm:presLayoutVars>
          <dgm:chMax val="1"/>
          <dgm:bulletEnabled val="1"/>
        </dgm:presLayoutVars>
      </dgm:prSet>
      <dgm:spPr/>
    </dgm:pt>
    <dgm:pt modelId="{36F0FB78-B6FF-A340-A6B3-A1483A510691}" type="pres">
      <dgm:prSet presAssocID="{716E5D0A-DBB7-A740-A366-9DAA5955DD9E}" presName="levelTx" presStyleLbl="revTx" presStyleIdx="0" presStyleCnt="0">
        <dgm:presLayoutVars>
          <dgm:chMax val="1"/>
          <dgm:bulletEnabled val="1"/>
        </dgm:presLayoutVars>
      </dgm:prSet>
      <dgm:spPr/>
    </dgm:pt>
    <dgm:pt modelId="{A5198D26-5E9A-184D-9154-BA9BC2E777EE}" type="pres">
      <dgm:prSet presAssocID="{71DB640F-40B8-5F4C-87C6-B18F4108BD6D}" presName="Name8" presStyleCnt="0"/>
      <dgm:spPr/>
    </dgm:pt>
    <dgm:pt modelId="{DBFEA2A3-6D2C-844E-B7BD-D9DE15F587D2}" type="pres">
      <dgm:prSet presAssocID="{71DB640F-40B8-5F4C-87C6-B18F4108BD6D}" presName="level" presStyleLbl="node1" presStyleIdx="5" presStyleCnt="7">
        <dgm:presLayoutVars>
          <dgm:chMax val="1"/>
          <dgm:bulletEnabled val="1"/>
        </dgm:presLayoutVars>
      </dgm:prSet>
      <dgm:spPr/>
    </dgm:pt>
    <dgm:pt modelId="{6D18236A-393A-5D45-8BEE-F9149B3E6A9C}" type="pres">
      <dgm:prSet presAssocID="{71DB640F-40B8-5F4C-87C6-B18F4108BD6D}" presName="levelTx" presStyleLbl="revTx" presStyleIdx="0" presStyleCnt="0">
        <dgm:presLayoutVars>
          <dgm:chMax val="1"/>
          <dgm:bulletEnabled val="1"/>
        </dgm:presLayoutVars>
      </dgm:prSet>
      <dgm:spPr/>
    </dgm:pt>
    <dgm:pt modelId="{AEE5E3D3-005B-B542-8A51-86519C063357}" type="pres">
      <dgm:prSet presAssocID="{C0108B98-8771-D142-97AC-09E54CD0EB87}" presName="Name8" presStyleCnt="0"/>
      <dgm:spPr/>
    </dgm:pt>
    <dgm:pt modelId="{E8F8A65E-4B42-6642-AE70-3C5059A9F169}" type="pres">
      <dgm:prSet presAssocID="{C0108B98-8771-D142-97AC-09E54CD0EB87}" presName="level" presStyleLbl="node1" presStyleIdx="6" presStyleCnt="7">
        <dgm:presLayoutVars>
          <dgm:chMax val="1"/>
          <dgm:bulletEnabled val="1"/>
        </dgm:presLayoutVars>
      </dgm:prSet>
      <dgm:spPr/>
    </dgm:pt>
    <dgm:pt modelId="{B4B52F43-76F0-C641-8942-8A8DB6FECFD7}" type="pres">
      <dgm:prSet presAssocID="{C0108B98-8771-D142-97AC-09E54CD0EB87}" presName="levelTx" presStyleLbl="revTx" presStyleIdx="0" presStyleCnt="0">
        <dgm:presLayoutVars>
          <dgm:chMax val="1"/>
          <dgm:bulletEnabled val="1"/>
        </dgm:presLayoutVars>
      </dgm:prSet>
      <dgm:spPr/>
    </dgm:pt>
  </dgm:ptLst>
  <dgm:cxnLst>
    <dgm:cxn modelId="{C2FBEF10-133C-7142-A2A5-B640DDA8ABF8}" type="presOf" srcId="{71DB640F-40B8-5F4C-87C6-B18F4108BD6D}" destId="{6D18236A-393A-5D45-8BEE-F9149B3E6A9C}" srcOrd="1" destOrd="0" presId="urn:microsoft.com/office/officeart/2005/8/layout/pyramid1"/>
    <dgm:cxn modelId="{06571F27-8B6A-794F-A65C-395A9F390599}" type="presOf" srcId="{716E5D0A-DBB7-A740-A366-9DAA5955DD9E}" destId="{36F0FB78-B6FF-A340-A6B3-A1483A510691}" srcOrd="1" destOrd="0" presId="urn:microsoft.com/office/officeart/2005/8/layout/pyramid1"/>
    <dgm:cxn modelId="{96003837-CBE3-C24B-940F-7AC18333E48C}" type="presOf" srcId="{494B908A-7F11-F845-9695-7E2C37B2090A}" destId="{8B59E9BC-05C4-3944-A205-803FD433E1C8}" srcOrd="0" destOrd="0" presId="urn:microsoft.com/office/officeart/2005/8/layout/pyramid1"/>
    <dgm:cxn modelId="{D8A1C23A-4CF3-1148-90A1-F616AEACD21E}" type="presOf" srcId="{392F04BB-4C2E-AD4B-81D7-586F963B5502}" destId="{A1F85DB7-F6B6-5F4F-AC8E-FE881F36D19C}" srcOrd="0" destOrd="0" presId="urn:microsoft.com/office/officeart/2005/8/layout/pyramid1"/>
    <dgm:cxn modelId="{6200E23B-9114-B049-B0E6-426EE00E4C6D}" type="presOf" srcId="{392F04BB-4C2E-AD4B-81D7-586F963B5502}" destId="{EFF0E1C8-ECE2-2549-A5A3-5BFF8556A77E}" srcOrd="1" destOrd="0" presId="urn:microsoft.com/office/officeart/2005/8/layout/pyramid1"/>
    <dgm:cxn modelId="{ADCDC141-BB5B-274F-898A-311002CDE539}" type="presOf" srcId="{C0108B98-8771-D142-97AC-09E54CD0EB87}" destId="{B4B52F43-76F0-C641-8942-8A8DB6FECFD7}" srcOrd="1" destOrd="0" presId="urn:microsoft.com/office/officeart/2005/8/layout/pyramid1"/>
    <dgm:cxn modelId="{00D83B66-CC55-2C41-83BD-3BAF676C52A0}" type="presOf" srcId="{0CAAF3A1-0C2D-A143-B20A-3064B3FD32BF}" destId="{345AA884-3422-BE41-AD12-FB41CC42E516}" srcOrd="0" destOrd="0" presId="urn:microsoft.com/office/officeart/2005/8/layout/pyramid1"/>
    <dgm:cxn modelId="{75699348-2C9A-DA45-8B89-484862E71645}" type="presOf" srcId="{3D10E827-C3E0-7443-980C-D9BAE1D08CC9}" destId="{56AA85D9-2FDD-F54C-A3F0-09133DEC6055}" srcOrd="0" destOrd="0" presId="urn:microsoft.com/office/officeart/2005/8/layout/pyramid1"/>
    <dgm:cxn modelId="{CD430E6D-C5D5-4645-9A98-844374FCBBF3}" srcId="{0CAAF3A1-0C2D-A143-B20A-3064B3FD32BF}" destId="{3D10E827-C3E0-7443-980C-D9BAE1D08CC9}" srcOrd="1" destOrd="0" parTransId="{018DC732-AA42-9449-B520-ABA0DCF391A6}" sibTransId="{7703DC93-F2B6-C246-BB09-FB39C10F55A5}"/>
    <dgm:cxn modelId="{E99A286D-C296-C441-AC42-003150E3F87F}" type="presOf" srcId="{C0108B98-8771-D142-97AC-09E54CD0EB87}" destId="{E8F8A65E-4B42-6642-AE70-3C5059A9F169}" srcOrd="0" destOrd="0" presId="urn:microsoft.com/office/officeart/2005/8/layout/pyramid1"/>
    <dgm:cxn modelId="{B96FCF6F-B7E0-384E-A4A3-8B4AAC82E9DD}" srcId="{0CAAF3A1-0C2D-A143-B20A-3064B3FD32BF}" destId="{716E5D0A-DBB7-A740-A366-9DAA5955DD9E}" srcOrd="4" destOrd="0" parTransId="{C869478A-4CF0-F643-931C-2870A0A5DEEB}" sibTransId="{28FDADDB-0084-2B44-911F-F3A1A21EB271}"/>
    <dgm:cxn modelId="{1EBDAB73-3558-CF42-AC2A-50CB52A6AF75}" srcId="{0CAAF3A1-0C2D-A143-B20A-3064B3FD32BF}" destId="{494B908A-7F11-F845-9695-7E2C37B2090A}" srcOrd="2" destOrd="0" parTransId="{8C12A9C0-F5B5-9C42-86CD-9C8E80A3FEEF}" sibTransId="{73F3B9C9-FF47-924D-A1B2-E9880FA90BBF}"/>
    <dgm:cxn modelId="{6234FD7B-38D0-CB49-B717-97DD89D15ABB}" type="presOf" srcId="{716E5D0A-DBB7-A740-A366-9DAA5955DD9E}" destId="{F91CF7D1-6E3E-494D-B4B9-2162D3752742}" srcOrd="0" destOrd="0" presId="urn:microsoft.com/office/officeart/2005/8/layout/pyramid1"/>
    <dgm:cxn modelId="{664ABE94-E0EF-CC4C-A6A4-848059C0DBD6}" type="presOf" srcId="{6BA58DFE-EE97-D348-8517-EBC79FCF13E9}" destId="{64DC11BD-32FC-A14E-A1D6-411865AD2278}" srcOrd="1" destOrd="0" presId="urn:microsoft.com/office/officeart/2005/8/layout/pyramid1"/>
    <dgm:cxn modelId="{5525859C-6368-2B47-8F2F-4BC91BF41A3C}" type="presOf" srcId="{6BA58DFE-EE97-D348-8517-EBC79FCF13E9}" destId="{0F63D429-2010-F94E-8451-E2223898B200}" srcOrd="0" destOrd="0" presId="urn:microsoft.com/office/officeart/2005/8/layout/pyramid1"/>
    <dgm:cxn modelId="{2E7D9B9E-87B9-7B47-A8C9-7E7713BCB0AF}" srcId="{0CAAF3A1-0C2D-A143-B20A-3064B3FD32BF}" destId="{6BA58DFE-EE97-D348-8517-EBC79FCF13E9}" srcOrd="0" destOrd="0" parTransId="{361EEAA6-74B1-8F4A-88E7-009AA89D23A1}" sibTransId="{A12A028B-518A-BB4D-8F52-B9F21F8C40C5}"/>
    <dgm:cxn modelId="{A99261A6-6F95-1048-9FAE-A7C3BC0A62E5}" srcId="{0CAAF3A1-0C2D-A143-B20A-3064B3FD32BF}" destId="{392F04BB-4C2E-AD4B-81D7-586F963B5502}" srcOrd="3" destOrd="0" parTransId="{E4BB0D52-F178-7F41-A842-71520D8F2595}" sibTransId="{84C8E5B8-0963-A942-8EEE-4962A35E823B}"/>
    <dgm:cxn modelId="{223BD9B1-B36C-2F4C-9555-38A6ECF9AC8B}" type="presOf" srcId="{3D10E827-C3E0-7443-980C-D9BAE1D08CC9}" destId="{4BD437AF-10E6-B44F-92F5-045E850F97B7}" srcOrd="1" destOrd="0" presId="urn:microsoft.com/office/officeart/2005/8/layout/pyramid1"/>
    <dgm:cxn modelId="{3BAF2BBF-300D-CE46-94DB-DB508CED4964}" srcId="{0CAAF3A1-0C2D-A143-B20A-3064B3FD32BF}" destId="{C0108B98-8771-D142-97AC-09E54CD0EB87}" srcOrd="6" destOrd="0" parTransId="{7FBCD0C4-1455-0E4E-9190-F24539F65E0A}" sibTransId="{38127744-738C-5C48-8B92-B5F0A75981E9}"/>
    <dgm:cxn modelId="{8EFFEED2-9C26-654E-8075-12BFC139D3A6}" type="presOf" srcId="{494B908A-7F11-F845-9695-7E2C37B2090A}" destId="{136E6C7C-59A3-654A-93A2-C82C989F6B03}" srcOrd="1" destOrd="0" presId="urn:microsoft.com/office/officeart/2005/8/layout/pyramid1"/>
    <dgm:cxn modelId="{FF102DEF-4332-C94C-B935-0F6189506E08}" type="presOf" srcId="{71DB640F-40B8-5F4C-87C6-B18F4108BD6D}" destId="{DBFEA2A3-6D2C-844E-B7BD-D9DE15F587D2}" srcOrd="0" destOrd="0" presId="urn:microsoft.com/office/officeart/2005/8/layout/pyramid1"/>
    <dgm:cxn modelId="{A7CB32FD-8547-6543-9E05-6F085242AB38}" srcId="{0CAAF3A1-0C2D-A143-B20A-3064B3FD32BF}" destId="{71DB640F-40B8-5F4C-87C6-B18F4108BD6D}" srcOrd="5" destOrd="0" parTransId="{6228652B-80E3-164B-AC1D-0CD9A8C7E3BE}" sibTransId="{76088243-F837-1547-9CA5-9A0936BFD635}"/>
    <dgm:cxn modelId="{A79382EB-63AE-0D49-981C-961969A5E904}" type="presParOf" srcId="{345AA884-3422-BE41-AD12-FB41CC42E516}" destId="{C8AB305D-0950-F245-AB7E-FA102708CFDE}" srcOrd="0" destOrd="0" presId="urn:microsoft.com/office/officeart/2005/8/layout/pyramid1"/>
    <dgm:cxn modelId="{F99F7BE9-9DB4-AE4F-B549-735F3D338871}" type="presParOf" srcId="{C8AB305D-0950-F245-AB7E-FA102708CFDE}" destId="{0F63D429-2010-F94E-8451-E2223898B200}" srcOrd="0" destOrd="0" presId="urn:microsoft.com/office/officeart/2005/8/layout/pyramid1"/>
    <dgm:cxn modelId="{DA5D28A1-B091-6645-BD24-0E7DAF2D2545}" type="presParOf" srcId="{C8AB305D-0950-F245-AB7E-FA102708CFDE}" destId="{64DC11BD-32FC-A14E-A1D6-411865AD2278}" srcOrd="1" destOrd="0" presId="urn:microsoft.com/office/officeart/2005/8/layout/pyramid1"/>
    <dgm:cxn modelId="{05222BCF-46F3-C34B-B812-FA8D61DE9E88}" type="presParOf" srcId="{345AA884-3422-BE41-AD12-FB41CC42E516}" destId="{4E938A0C-5289-124C-9D51-269E3D6EDF5B}" srcOrd="1" destOrd="0" presId="urn:microsoft.com/office/officeart/2005/8/layout/pyramid1"/>
    <dgm:cxn modelId="{9CF00EF2-75A2-2B41-B2EE-E3105D045164}" type="presParOf" srcId="{4E938A0C-5289-124C-9D51-269E3D6EDF5B}" destId="{56AA85D9-2FDD-F54C-A3F0-09133DEC6055}" srcOrd="0" destOrd="0" presId="urn:microsoft.com/office/officeart/2005/8/layout/pyramid1"/>
    <dgm:cxn modelId="{AE5E8560-1A94-3842-BFC6-306638A7F172}" type="presParOf" srcId="{4E938A0C-5289-124C-9D51-269E3D6EDF5B}" destId="{4BD437AF-10E6-B44F-92F5-045E850F97B7}" srcOrd="1" destOrd="0" presId="urn:microsoft.com/office/officeart/2005/8/layout/pyramid1"/>
    <dgm:cxn modelId="{1BEE09A1-2F66-DD4F-BEB2-3E228EF017E4}" type="presParOf" srcId="{345AA884-3422-BE41-AD12-FB41CC42E516}" destId="{0BB7C3D7-DD8E-4B4E-B82C-BC5C80DAA177}" srcOrd="2" destOrd="0" presId="urn:microsoft.com/office/officeart/2005/8/layout/pyramid1"/>
    <dgm:cxn modelId="{6E0FE6F5-AFA9-A24F-AA0C-9034BDE26891}" type="presParOf" srcId="{0BB7C3D7-DD8E-4B4E-B82C-BC5C80DAA177}" destId="{8B59E9BC-05C4-3944-A205-803FD433E1C8}" srcOrd="0" destOrd="0" presId="urn:microsoft.com/office/officeart/2005/8/layout/pyramid1"/>
    <dgm:cxn modelId="{A67AF69D-37D7-E248-A72B-B46D73AAB0FE}" type="presParOf" srcId="{0BB7C3D7-DD8E-4B4E-B82C-BC5C80DAA177}" destId="{136E6C7C-59A3-654A-93A2-C82C989F6B03}" srcOrd="1" destOrd="0" presId="urn:microsoft.com/office/officeart/2005/8/layout/pyramid1"/>
    <dgm:cxn modelId="{6D7CEDF4-B63A-4342-A92C-DAE4FB03F1DE}" type="presParOf" srcId="{345AA884-3422-BE41-AD12-FB41CC42E516}" destId="{1BD2BFA1-46A4-454F-9945-02067440CF21}" srcOrd="3" destOrd="0" presId="urn:microsoft.com/office/officeart/2005/8/layout/pyramid1"/>
    <dgm:cxn modelId="{CD21BED4-EB46-5141-8790-60D650B2CBDB}" type="presParOf" srcId="{1BD2BFA1-46A4-454F-9945-02067440CF21}" destId="{A1F85DB7-F6B6-5F4F-AC8E-FE881F36D19C}" srcOrd="0" destOrd="0" presId="urn:microsoft.com/office/officeart/2005/8/layout/pyramid1"/>
    <dgm:cxn modelId="{03C4F393-A283-DF41-8D27-A0A54332B2CB}" type="presParOf" srcId="{1BD2BFA1-46A4-454F-9945-02067440CF21}" destId="{EFF0E1C8-ECE2-2549-A5A3-5BFF8556A77E}" srcOrd="1" destOrd="0" presId="urn:microsoft.com/office/officeart/2005/8/layout/pyramid1"/>
    <dgm:cxn modelId="{D76DCB9E-D5E4-D64B-95CD-4374B8BAE29C}" type="presParOf" srcId="{345AA884-3422-BE41-AD12-FB41CC42E516}" destId="{6966F398-308D-D541-971E-E8F13827055E}" srcOrd="4" destOrd="0" presId="urn:microsoft.com/office/officeart/2005/8/layout/pyramid1"/>
    <dgm:cxn modelId="{99D49501-8927-F847-AE68-91E199BB94C7}" type="presParOf" srcId="{6966F398-308D-D541-971E-E8F13827055E}" destId="{F91CF7D1-6E3E-494D-B4B9-2162D3752742}" srcOrd="0" destOrd="0" presId="urn:microsoft.com/office/officeart/2005/8/layout/pyramid1"/>
    <dgm:cxn modelId="{DF466567-0F4D-994A-984C-CC7A75A59241}" type="presParOf" srcId="{6966F398-308D-D541-971E-E8F13827055E}" destId="{36F0FB78-B6FF-A340-A6B3-A1483A510691}" srcOrd="1" destOrd="0" presId="urn:microsoft.com/office/officeart/2005/8/layout/pyramid1"/>
    <dgm:cxn modelId="{129D4B4F-CE88-A547-9165-504AE8CE7068}" type="presParOf" srcId="{345AA884-3422-BE41-AD12-FB41CC42E516}" destId="{A5198D26-5E9A-184D-9154-BA9BC2E777EE}" srcOrd="5" destOrd="0" presId="urn:microsoft.com/office/officeart/2005/8/layout/pyramid1"/>
    <dgm:cxn modelId="{BE80E1C9-4B47-E447-9E82-0560540BF5A4}" type="presParOf" srcId="{A5198D26-5E9A-184D-9154-BA9BC2E777EE}" destId="{DBFEA2A3-6D2C-844E-B7BD-D9DE15F587D2}" srcOrd="0" destOrd="0" presId="urn:microsoft.com/office/officeart/2005/8/layout/pyramid1"/>
    <dgm:cxn modelId="{C0C0E6F3-168A-DE4C-AB92-EA960068C372}" type="presParOf" srcId="{A5198D26-5E9A-184D-9154-BA9BC2E777EE}" destId="{6D18236A-393A-5D45-8BEE-F9149B3E6A9C}" srcOrd="1" destOrd="0" presId="urn:microsoft.com/office/officeart/2005/8/layout/pyramid1"/>
    <dgm:cxn modelId="{4338A20F-4CC1-3442-B947-2CECA54B13CA}" type="presParOf" srcId="{345AA884-3422-BE41-AD12-FB41CC42E516}" destId="{AEE5E3D3-005B-B542-8A51-86519C063357}" srcOrd="6" destOrd="0" presId="urn:microsoft.com/office/officeart/2005/8/layout/pyramid1"/>
    <dgm:cxn modelId="{FE570520-A226-D249-AA4F-91370593B9B8}" type="presParOf" srcId="{AEE5E3D3-005B-B542-8A51-86519C063357}" destId="{E8F8A65E-4B42-6642-AE70-3C5059A9F169}" srcOrd="0" destOrd="0" presId="urn:microsoft.com/office/officeart/2005/8/layout/pyramid1"/>
    <dgm:cxn modelId="{728CCB67-74CC-8F49-AF0B-6B6ACD93F0A2}" type="presParOf" srcId="{AEE5E3D3-005B-B542-8A51-86519C063357}" destId="{B4B52F43-76F0-C641-8942-8A8DB6FECFD7}"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D8C333-F443-E149-B249-500FE1437C8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CAC76594-840A-F448-B465-B33EB6A92F7A}">
      <dgm:prSet/>
      <dgm:spPr/>
      <dgm:t>
        <a:bodyPr/>
        <a:lstStyle/>
        <a:p>
          <a:r>
            <a:rPr lang="ru-RU"/>
            <a:t>При </a:t>
          </a:r>
          <a:r>
            <a:rPr lang="ru-RU" b="1" i="1" u="sng"/>
            <a:t>социально-экономической оценке </a:t>
          </a:r>
          <a:r>
            <a:rPr lang="ru-RU"/>
            <a:t>осуществимости проекта, воздействия окружающей среды на качество жизни рассматриваются вместе с другими критериями, чтобы решить, является ли общее влияние проекта положительным</a:t>
          </a:r>
        </a:p>
      </dgm:t>
    </dgm:pt>
    <dgm:pt modelId="{4EE44023-A5D6-334D-BB6C-2C9953E930D4}" type="parTrans" cxnId="{AD3692A0-1C2B-D24A-A603-623D7572B378}">
      <dgm:prSet/>
      <dgm:spPr/>
      <dgm:t>
        <a:bodyPr/>
        <a:lstStyle/>
        <a:p>
          <a:endParaRPr lang="ru-RU"/>
        </a:p>
      </dgm:t>
    </dgm:pt>
    <dgm:pt modelId="{B36AAA32-CB90-BE4C-B8D2-A057450E4265}" type="sibTrans" cxnId="{AD3692A0-1C2B-D24A-A603-623D7572B378}">
      <dgm:prSet/>
      <dgm:spPr/>
      <dgm:t>
        <a:bodyPr/>
        <a:lstStyle/>
        <a:p>
          <a:endParaRPr lang="ru-RU"/>
        </a:p>
      </dgm:t>
    </dgm:pt>
    <dgm:pt modelId="{5C899D84-98C8-3B4D-923D-FB352FD0D705}">
      <dgm:prSet/>
      <dgm:spPr/>
      <dgm:t>
        <a:bodyPr/>
        <a:lstStyle/>
        <a:p>
          <a:r>
            <a:rPr lang="ru-RU" b="1" i="1" u="sng"/>
            <a:t>Количественная и качественная оценка </a:t>
          </a:r>
          <a:r>
            <a:rPr lang="ru-RU"/>
            <a:t>(анализ затрат – выгод, анализ экономических факторов)</a:t>
          </a:r>
        </a:p>
      </dgm:t>
    </dgm:pt>
    <dgm:pt modelId="{A3110EB0-332A-2348-9034-FB86F1B8E7FC}" type="parTrans" cxnId="{02C67BCA-A427-404D-AB34-B1761913D795}">
      <dgm:prSet/>
      <dgm:spPr/>
      <dgm:t>
        <a:bodyPr/>
        <a:lstStyle/>
        <a:p>
          <a:endParaRPr lang="ru-RU"/>
        </a:p>
      </dgm:t>
    </dgm:pt>
    <dgm:pt modelId="{EB66277B-AAC7-5940-BA73-2640D0D997B5}" type="sibTrans" cxnId="{02C67BCA-A427-404D-AB34-B1761913D795}">
      <dgm:prSet/>
      <dgm:spPr/>
      <dgm:t>
        <a:bodyPr/>
        <a:lstStyle/>
        <a:p>
          <a:endParaRPr lang="ru-RU"/>
        </a:p>
      </dgm:t>
    </dgm:pt>
    <dgm:pt modelId="{1E3EC7BF-3296-8449-B636-79CB720C76AD}">
      <dgm:prSet/>
      <dgm:spPr/>
      <dgm:t>
        <a:bodyPr/>
        <a:lstStyle/>
        <a:p>
          <a:r>
            <a:rPr lang="ru-RU" b="1" i="1" u="sng"/>
            <a:t>Многоцелевая оценка </a:t>
          </a:r>
          <a:r>
            <a:rPr lang="ru-RU"/>
            <a:t>(оптимизация)</a:t>
          </a:r>
        </a:p>
      </dgm:t>
    </dgm:pt>
    <dgm:pt modelId="{F955DFBD-3D62-CA45-9BCD-11A50EA866AF}" type="parTrans" cxnId="{24469164-37CE-B948-92F6-AB5A4CA07101}">
      <dgm:prSet/>
      <dgm:spPr/>
      <dgm:t>
        <a:bodyPr/>
        <a:lstStyle/>
        <a:p>
          <a:endParaRPr lang="ru-RU"/>
        </a:p>
      </dgm:t>
    </dgm:pt>
    <dgm:pt modelId="{46E6D872-0E8A-C84F-873B-CBAE16151245}" type="sibTrans" cxnId="{24469164-37CE-B948-92F6-AB5A4CA07101}">
      <dgm:prSet/>
      <dgm:spPr/>
      <dgm:t>
        <a:bodyPr/>
        <a:lstStyle/>
        <a:p>
          <a:endParaRPr lang="ru-RU"/>
        </a:p>
      </dgm:t>
    </dgm:pt>
    <dgm:pt modelId="{ADFB6DB7-95C9-9644-A956-C2BAC9092206}" type="pres">
      <dgm:prSet presAssocID="{F2D8C333-F443-E149-B249-500FE1437C8F}" presName="vert0" presStyleCnt="0">
        <dgm:presLayoutVars>
          <dgm:dir/>
          <dgm:animOne val="branch"/>
          <dgm:animLvl val="lvl"/>
        </dgm:presLayoutVars>
      </dgm:prSet>
      <dgm:spPr/>
    </dgm:pt>
    <dgm:pt modelId="{48E0135B-2A2B-314D-A0D9-23159E31EC95}" type="pres">
      <dgm:prSet presAssocID="{CAC76594-840A-F448-B465-B33EB6A92F7A}" presName="thickLine" presStyleLbl="alignNode1" presStyleIdx="0" presStyleCnt="3"/>
      <dgm:spPr/>
    </dgm:pt>
    <dgm:pt modelId="{AF3ABC66-279A-E941-BDB5-6A298B6C00A2}" type="pres">
      <dgm:prSet presAssocID="{CAC76594-840A-F448-B465-B33EB6A92F7A}" presName="horz1" presStyleCnt="0"/>
      <dgm:spPr/>
    </dgm:pt>
    <dgm:pt modelId="{DEF3E4D2-0AA1-974A-BDF2-502A03B57CB7}" type="pres">
      <dgm:prSet presAssocID="{CAC76594-840A-F448-B465-B33EB6A92F7A}" presName="tx1" presStyleLbl="revTx" presStyleIdx="0" presStyleCnt="3"/>
      <dgm:spPr/>
    </dgm:pt>
    <dgm:pt modelId="{26F71CAF-CFEC-1444-AC41-F791B71D35D8}" type="pres">
      <dgm:prSet presAssocID="{CAC76594-840A-F448-B465-B33EB6A92F7A}" presName="vert1" presStyleCnt="0"/>
      <dgm:spPr/>
    </dgm:pt>
    <dgm:pt modelId="{F166DE4D-D635-F541-B10C-4188FA5F8DA3}" type="pres">
      <dgm:prSet presAssocID="{5C899D84-98C8-3B4D-923D-FB352FD0D705}" presName="thickLine" presStyleLbl="alignNode1" presStyleIdx="1" presStyleCnt="3"/>
      <dgm:spPr/>
    </dgm:pt>
    <dgm:pt modelId="{6283678A-0388-CB4F-9AA5-C4730500FCD3}" type="pres">
      <dgm:prSet presAssocID="{5C899D84-98C8-3B4D-923D-FB352FD0D705}" presName="horz1" presStyleCnt="0"/>
      <dgm:spPr/>
    </dgm:pt>
    <dgm:pt modelId="{DC9EE57E-5C9A-C247-8D90-8333C6D17954}" type="pres">
      <dgm:prSet presAssocID="{5C899D84-98C8-3B4D-923D-FB352FD0D705}" presName="tx1" presStyleLbl="revTx" presStyleIdx="1" presStyleCnt="3"/>
      <dgm:spPr/>
    </dgm:pt>
    <dgm:pt modelId="{5E1AE10F-3702-714F-98F0-FE5FF845D723}" type="pres">
      <dgm:prSet presAssocID="{5C899D84-98C8-3B4D-923D-FB352FD0D705}" presName="vert1" presStyleCnt="0"/>
      <dgm:spPr/>
    </dgm:pt>
    <dgm:pt modelId="{EEA90E64-32D3-C949-B2EB-889597312216}" type="pres">
      <dgm:prSet presAssocID="{1E3EC7BF-3296-8449-B636-79CB720C76AD}" presName="thickLine" presStyleLbl="alignNode1" presStyleIdx="2" presStyleCnt="3"/>
      <dgm:spPr/>
    </dgm:pt>
    <dgm:pt modelId="{3D709A20-0C07-274D-B8C9-0D9D14093ABF}" type="pres">
      <dgm:prSet presAssocID="{1E3EC7BF-3296-8449-B636-79CB720C76AD}" presName="horz1" presStyleCnt="0"/>
      <dgm:spPr/>
    </dgm:pt>
    <dgm:pt modelId="{ED70872B-D00B-8545-B517-2CFBDE742E27}" type="pres">
      <dgm:prSet presAssocID="{1E3EC7BF-3296-8449-B636-79CB720C76AD}" presName="tx1" presStyleLbl="revTx" presStyleIdx="2" presStyleCnt="3"/>
      <dgm:spPr/>
    </dgm:pt>
    <dgm:pt modelId="{B073EDC7-1F94-1E4D-BA8B-893B04776FC7}" type="pres">
      <dgm:prSet presAssocID="{1E3EC7BF-3296-8449-B636-79CB720C76AD}" presName="vert1" presStyleCnt="0"/>
      <dgm:spPr/>
    </dgm:pt>
  </dgm:ptLst>
  <dgm:cxnLst>
    <dgm:cxn modelId="{000E571E-7760-064E-8550-26ADC22D3D60}" type="presOf" srcId="{F2D8C333-F443-E149-B249-500FE1437C8F}" destId="{ADFB6DB7-95C9-9644-A956-C2BAC9092206}" srcOrd="0" destOrd="0" presId="urn:microsoft.com/office/officeart/2008/layout/LinedList"/>
    <dgm:cxn modelId="{61878761-1BE6-DD43-A7DE-57E99A352E52}" type="presOf" srcId="{1E3EC7BF-3296-8449-B636-79CB720C76AD}" destId="{ED70872B-D00B-8545-B517-2CFBDE742E27}" srcOrd="0" destOrd="0" presId="urn:microsoft.com/office/officeart/2008/layout/LinedList"/>
    <dgm:cxn modelId="{24469164-37CE-B948-92F6-AB5A4CA07101}" srcId="{F2D8C333-F443-E149-B249-500FE1437C8F}" destId="{1E3EC7BF-3296-8449-B636-79CB720C76AD}" srcOrd="2" destOrd="0" parTransId="{F955DFBD-3D62-CA45-9BCD-11A50EA866AF}" sibTransId="{46E6D872-0E8A-C84F-873B-CBAE16151245}"/>
    <dgm:cxn modelId="{39A43682-FC41-804C-AFFC-819239A6FA09}" type="presOf" srcId="{CAC76594-840A-F448-B465-B33EB6A92F7A}" destId="{DEF3E4D2-0AA1-974A-BDF2-502A03B57CB7}" srcOrd="0" destOrd="0" presId="urn:microsoft.com/office/officeart/2008/layout/LinedList"/>
    <dgm:cxn modelId="{AD3692A0-1C2B-D24A-A603-623D7572B378}" srcId="{F2D8C333-F443-E149-B249-500FE1437C8F}" destId="{CAC76594-840A-F448-B465-B33EB6A92F7A}" srcOrd="0" destOrd="0" parTransId="{4EE44023-A5D6-334D-BB6C-2C9953E930D4}" sibTransId="{B36AAA32-CB90-BE4C-B8D2-A057450E4265}"/>
    <dgm:cxn modelId="{6F8576BA-92F0-3043-B972-631DE8E1F782}" type="presOf" srcId="{5C899D84-98C8-3B4D-923D-FB352FD0D705}" destId="{DC9EE57E-5C9A-C247-8D90-8333C6D17954}" srcOrd="0" destOrd="0" presId="urn:microsoft.com/office/officeart/2008/layout/LinedList"/>
    <dgm:cxn modelId="{02C67BCA-A427-404D-AB34-B1761913D795}" srcId="{F2D8C333-F443-E149-B249-500FE1437C8F}" destId="{5C899D84-98C8-3B4D-923D-FB352FD0D705}" srcOrd="1" destOrd="0" parTransId="{A3110EB0-332A-2348-9034-FB86F1B8E7FC}" sibTransId="{EB66277B-AAC7-5940-BA73-2640D0D997B5}"/>
    <dgm:cxn modelId="{941D1CF5-EA06-094B-A74E-8217AAD035BB}" type="presParOf" srcId="{ADFB6DB7-95C9-9644-A956-C2BAC9092206}" destId="{48E0135B-2A2B-314D-A0D9-23159E31EC95}" srcOrd="0" destOrd="0" presId="urn:microsoft.com/office/officeart/2008/layout/LinedList"/>
    <dgm:cxn modelId="{1812F9C2-E404-B547-84C6-CEFC78A5CA5E}" type="presParOf" srcId="{ADFB6DB7-95C9-9644-A956-C2BAC9092206}" destId="{AF3ABC66-279A-E941-BDB5-6A298B6C00A2}" srcOrd="1" destOrd="0" presId="urn:microsoft.com/office/officeart/2008/layout/LinedList"/>
    <dgm:cxn modelId="{D3516BCF-F6AE-BE42-BE0A-458A5A3C1E90}" type="presParOf" srcId="{AF3ABC66-279A-E941-BDB5-6A298B6C00A2}" destId="{DEF3E4D2-0AA1-974A-BDF2-502A03B57CB7}" srcOrd="0" destOrd="0" presId="urn:microsoft.com/office/officeart/2008/layout/LinedList"/>
    <dgm:cxn modelId="{7431FC55-52EC-8C49-A83F-1191738930D9}" type="presParOf" srcId="{AF3ABC66-279A-E941-BDB5-6A298B6C00A2}" destId="{26F71CAF-CFEC-1444-AC41-F791B71D35D8}" srcOrd="1" destOrd="0" presId="urn:microsoft.com/office/officeart/2008/layout/LinedList"/>
    <dgm:cxn modelId="{732D1D61-501C-674B-98FF-EAC2095794FE}" type="presParOf" srcId="{ADFB6DB7-95C9-9644-A956-C2BAC9092206}" destId="{F166DE4D-D635-F541-B10C-4188FA5F8DA3}" srcOrd="2" destOrd="0" presId="urn:microsoft.com/office/officeart/2008/layout/LinedList"/>
    <dgm:cxn modelId="{AADC873C-ACB6-FA4E-94F3-D15731DFE1C0}" type="presParOf" srcId="{ADFB6DB7-95C9-9644-A956-C2BAC9092206}" destId="{6283678A-0388-CB4F-9AA5-C4730500FCD3}" srcOrd="3" destOrd="0" presId="urn:microsoft.com/office/officeart/2008/layout/LinedList"/>
    <dgm:cxn modelId="{85C46D6A-A10E-844B-8E1C-1B4B7297CB8B}" type="presParOf" srcId="{6283678A-0388-CB4F-9AA5-C4730500FCD3}" destId="{DC9EE57E-5C9A-C247-8D90-8333C6D17954}" srcOrd="0" destOrd="0" presId="urn:microsoft.com/office/officeart/2008/layout/LinedList"/>
    <dgm:cxn modelId="{AD402138-186E-FD4B-BE1F-DC799D356A6A}" type="presParOf" srcId="{6283678A-0388-CB4F-9AA5-C4730500FCD3}" destId="{5E1AE10F-3702-714F-98F0-FE5FF845D723}" srcOrd="1" destOrd="0" presId="urn:microsoft.com/office/officeart/2008/layout/LinedList"/>
    <dgm:cxn modelId="{BA747105-882D-DB45-BF7B-BEC16E68BD11}" type="presParOf" srcId="{ADFB6DB7-95C9-9644-A956-C2BAC9092206}" destId="{EEA90E64-32D3-C949-B2EB-889597312216}" srcOrd="4" destOrd="0" presId="urn:microsoft.com/office/officeart/2008/layout/LinedList"/>
    <dgm:cxn modelId="{DC5A2E5A-B1C0-9F4E-A31D-BBE9789B4817}" type="presParOf" srcId="{ADFB6DB7-95C9-9644-A956-C2BAC9092206}" destId="{3D709A20-0C07-274D-B8C9-0D9D14093ABF}" srcOrd="5" destOrd="0" presId="urn:microsoft.com/office/officeart/2008/layout/LinedList"/>
    <dgm:cxn modelId="{B434F1D5-57B3-1944-B319-519BFE449300}" type="presParOf" srcId="{3D709A20-0C07-274D-B8C9-0D9D14093ABF}" destId="{ED70872B-D00B-8545-B517-2CFBDE742E27}" srcOrd="0" destOrd="0" presId="urn:microsoft.com/office/officeart/2008/layout/LinedList"/>
    <dgm:cxn modelId="{C8BD24E2-B540-294E-A2E2-5C8FA0B18F55}" type="presParOf" srcId="{3D709A20-0C07-274D-B8C9-0D9D14093ABF}" destId="{B073EDC7-1F94-1E4D-BA8B-893B04776FC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98AFEF-8520-CC4C-8330-85FEB5B8630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ru-RU"/>
        </a:p>
      </dgm:t>
    </dgm:pt>
    <dgm:pt modelId="{C8FFBC19-AFE0-404A-B209-1DC104EABA89}">
      <dgm:prSet/>
      <dgm:spPr/>
      <dgm:t>
        <a:bodyPr/>
        <a:lstStyle/>
        <a:p>
          <a:r>
            <a:rPr lang="ru-RU"/>
            <a:t>• Проведение исчерпывающего междисциплинарного исследования последствий для естественной и культурной среды обитания человека</a:t>
          </a:r>
        </a:p>
      </dgm:t>
    </dgm:pt>
    <dgm:pt modelId="{46BCB453-6950-3745-A284-F2B1A5D3969C}" type="parTrans" cxnId="{DAA2B88E-C769-3744-9A30-FBC68350D38E}">
      <dgm:prSet/>
      <dgm:spPr/>
      <dgm:t>
        <a:bodyPr/>
        <a:lstStyle/>
        <a:p>
          <a:endParaRPr lang="ru-RU"/>
        </a:p>
      </dgm:t>
    </dgm:pt>
    <dgm:pt modelId="{E97EFE7D-504D-AA49-9B9A-C308AB744F04}" type="sibTrans" cxnId="{DAA2B88E-C769-3744-9A30-FBC68350D38E}">
      <dgm:prSet/>
      <dgm:spPr/>
      <dgm:t>
        <a:bodyPr/>
        <a:lstStyle/>
        <a:p>
          <a:endParaRPr lang="ru-RU"/>
        </a:p>
      </dgm:t>
    </dgm:pt>
    <dgm:pt modelId="{76A0D144-17C0-354E-9F95-383803C4B3E7}">
      <dgm:prSet/>
      <dgm:spPr/>
      <dgm:t>
        <a:bodyPr/>
        <a:lstStyle/>
        <a:p>
          <a:r>
            <a:rPr lang="ru-RU"/>
            <a:t>• Достижение понимания границ и величин возрастающих воздействий на окружающую среду (с проектом и без него) предложенного проекта для каждого альтернативного варианта</a:t>
          </a:r>
        </a:p>
      </dgm:t>
    </dgm:pt>
    <dgm:pt modelId="{52C34B82-51D5-654C-9172-D00DE64FDDC3}" type="parTrans" cxnId="{BD0FAF8B-A559-4B4C-AE35-6D363C86EAAF}">
      <dgm:prSet/>
      <dgm:spPr/>
      <dgm:t>
        <a:bodyPr/>
        <a:lstStyle/>
        <a:p>
          <a:endParaRPr lang="ru-RU"/>
        </a:p>
      </dgm:t>
    </dgm:pt>
    <dgm:pt modelId="{854FF7EC-5841-A446-A094-E7003CA1307B}" type="sibTrans" cxnId="{BD0FAF8B-A559-4B4C-AE35-6D363C86EAAF}">
      <dgm:prSet/>
      <dgm:spPr/>
      <dgm:t>
        <a:bodyPr/>
        <a:lstStyle/>
        <a:p>
          <a:endParaRPr lang="ru-RU"/>
        </a:p>
      </dgm:t>
    </dgm:pt>
    <dgm:pt modelId="{D11817CF-191E-8840-BC80-CCE588994296}">
      <dgm:prSet/>
      <dgm:spPr/>
      <dgm:t>
        <a:bodyPr/>
        <a:lstStyle/>
        <a:p>
          <a:r>
            <a:rPr lang="ru-RU"/>
            <a:t>• Введение в проектную разработку любых требований, связанных с существующими правилами </a:t>
          </a:r>
        </a:p>
      </dgm:t>
    </dgm:pt>
    <dgm:pt modelId="{487E5C5B-8CAD-8D49-A7D3-68C34BE6F0C1}" type="parTrans" cxnId="{E5FD7DE6-2F7E-BE44-AF4A-79D3E8A75609}">
      <dgm:prSet/>
      <dgm:spPr/>
      <dgm:t>
        <a:bodyPr/>
        <a:lstStyle/>
        <a:p>
          <a:endParaRPr lang="ru-RU"/>
        </a:p>
      </dgm:t>
    </dgm:pt>
    <dgm:pt modelId="{2B7B039C-84F5-7B40-8657-6A160E6F2EB5}" type="sibTrans" cxnId="{E5FD7DE6-2F7E-BE44-AF4A-79D3E8A75609}">
      <dgm:prSet/>
      <dgm:spPr/>
      <dgm:t>
        <a:bodyPr/>
        <a:lstStyle/>
        <a:p>
          <a:endParaRPr lang="ru-RU"/>
        </a:p>
      </dgm:t>
    </dgm:pt>
    <dgm:pt modelId="{3D7534A0-9520-A74E-A1BD-87BADD0C0CD2}">
      <dgm:prSet/>
      <dgm:spPr/>
      <dgm:t>
        <a:bodyPr/>
        <a:lstStyle/>
        <a:p>
          <a:r>
            <a:rPr lang="ru-RU"/>
            <a:t>• Выявление мер для смягчения неблагоприятных воздействий на окружающую среду и для возможного усиления благоприятных воздействий</a:t>
          </a:r>
        </a:p>
      </dgm:t>
    </dgm:pt>
    <dgm:pt modelId="{FBC758CC-EF75-D446-8855-DC6DD112505B}" type="parTrans" cxnId="{2C3B1B5F-7F11-0D4B-B971-3DB9D01B842E}">
      <dgm:prSet/>
      <dgm:spPr/>
      <dgm:t>
        <a:bodyPr/>
        <a:lstStyle/>
        <a:p>
          <a:endParaRPr lang="ru-RU"/>
        </a:p>
      </dgm:t>
    </dgm:pt>
    <dgm:pt modelId="{4F2AF26D-7FA2-854E-9E9D-C1612E01C742}" type="sibTrans" cxnId="{2C3B1B5F-7F11-0D4B-B971-3DB9D01B842E}">
      <dgm:prSet/>
      <dgm:spPr/>
      <dgm:t>
        <a:bodyPr/>
        <a:lstStyle/>
        <a:p>
          <a:endParaRPr lang="ru-RU"/>
        </a:p>
      </dgm:t>
    </dgm:pt>
    <dgm:pt modelId="{ADCD31CB-4205-B147-BC34-5DA38BBB547B}">
      <dgm:prSet/>
      <dgm:spPr/>
      <dgm:t>
        <a:bodyPr/>
        <a:lstStyle/>
        <a:p>
          <a:r>
            <a:rPr lang="ru-RU"/>
            <a:t>• Выявление важнейших проблем, касающихся окружающей среды и требующих дальнейшего исследования </a:t>
          </a:r>
        </a:p>
      </dgm:t>
    </dgm:pt>
    <dgm:pt modelId="{D33E2B2E-97F9-1E45-A372-DF3CDA072D0E}" type="parTrans" cxnId="{A88F4D3C-88CD-E64C-92A5-A75AB2B675C2}">
      <dgm:prSet/>
      <dgm:spPr/>
      <dgm:t>
        <a:bodyPr/>
        <a:lstStyle/>
        <a:p>
          <a:endParaRPr lang="ru-RU"/>
        </a:p>
      </dgm:t>
    </dgm:pt>
    <dgm:pt modelId="{0268D5D2-FF91-354E-81CE-C56127B57E65}" type="sibTrans" cxnId="{A88F4D3C-88CD-E64C-92A5-A75AB2B675C2}">
      <dgm:prSet/>
      <dgm:spPr/>
      <dgm:t>
        <a:bodyPr/>
        <a:lstStyle/>
        <a:p>
          <a:endParaRPr lang="ru-RU"/>
        </a:p>
      </dgm:t>
    </dgm:pt>
    <dgm:pt modelId="{61978638-760C-354A-9260-A08567139548}">
      <dgm:prSet/>
      <dgm:spPr/>
      <dgm:t>
        <a:bodyPr/>
        <a:lstStyle/>
        <a:p>
          <a:r>
            <a:rPr lang="ru-RU"/>
            <a:t>• Количественная и качественная оценки воздействий с целью определения всех достоинств каждого альтернативного проекта в отношении окружающей среды</a:t>
          </a:r>
        </a:p>
      </dgm:t>
    </dgm:pt>
    <dgm:pt modelId="{76D89E88-5929-874B-BC7B-BB53D8DF08DD}" type="parTrans" cxnId="{CBDF6336-257A-5840-829F-894B380AB734}">
      <dgm:prSet/>
      <dgm:spPr/>
      <dgm:t>
        <a:bodyPr/>
        <a:lstStyle/>
        <a:p>
          <a:endParaRPr lang="ru-RU"/>
        </a:p>
      </dgm:t>
    </dgm:pt>
    <dgm:pt modelId="{DC151D13-3B01-ED4E-8C2A-340104667554}" type="sibTrans" cxnId="{CBDF6336-257A-5840-829F-894B380AB734}">
      <dgm:prSet/>
      <dgm:spPr/>
      <dgm:t>
        <a:bodyPr/>
        <a:lstStyle/>
        <a:p>
          <a:endParaRPr lang="ru-RU"/>
        </a:p>
      </dgm:t>
    </dgm:pt>
    <dgm:pt modelId="{DEEE3E99-E338-A245-9A77-73D58F08F274}" type="pres">
      <dgm:prSet presAssocID="{7C98AFEF-8520-CC4C-8330-85FEB5B86307}" presName="vert0" presStyleCnt="0">
        <dgm:presLayoutVars>
          <dgm:dir/>
          <dgm:animOne val="branch"/>
          <dgm:animLvl val="lvl"/>
        </dgm:presLayoutVars>
      </dgm:prSet>
      <dgm:spPr/>
    </dgm:pt>
    <dgm:pt modelId="{19CB1DDF-7C2B-3D45-81DD-F4989B2BBE67}" type="pres">
      <dgm:prSet presAssocID="{C8FFBC19-AFE0-404A-B209-1DC104EABA89}" presName="thickLine" presStyleLbl="alignNode1" presStyleIdx="0" presStyleCnt="6"/>
      <dgm:spPr/>
    </dgm:pt>
    <dgm:pt modelId="{126DF5C9-3C4C-C646-A3C2-35DBD554E2A7}" type="pres">
      <dgm:prSet presAssocID="{C8FFBC19-AFE0-404A-B209-1DC104EABA89}" presName="horz1" presStyleCnt="0"/>
      <dgm:spPr/>
    </dgm:pt>
    <dgm:pt modelId="{73C20FBC-4FC8-F64B-97B5-C4F9C6340111}" type="pres">
      <dgm:prSet presAssocID="{C8FFBC19-AFE0-404A-B209-1DC104EABA89}" presName="tx1" presStyleLbl="revTx" presStyleIdx="0" presStyleCnt="6"/>
      <dgm:spPr/>
    </dgm:pt>
    <dgm:pt modelId="{DFBD1E18-2C09-2742-90E8-BB07EA36C839}" type="pres">
      <dgm:prSet presAssocID="{C8FFBC19-AFE0-404A-B209-1DC104EABA89}" presName="vert1" presStyleCnt="0"/>
      <dgm:spPr/>
    </dgm:pt>
    <dgm:pt modelId="{9BB37606-7C3E-374F-9530-F741C551B61E}" type="pres">
      <dgm:prSet presAssocID="{76A0D144-17C0-354E-9F95-383803C4B3E7}" presName="thickLine" presStyleLbl="alignNode1" presStyleIdx="1" presStyleCnt="6"/>
      <dgm:spPr/>
    </dgm:pt>
    <dgm:pt modelId="{B4B25AA0-FC71-7F43-B411-A7922E098E3B}" type="pres">
      <dgm:prSet presAssocID="{76A0D144-17C0-354E-9F95-383803C4B3E7}" presName="horz1" presStyleCnt="0"/>
      <dgm:spPr/>
    </dgm:pt>
    <dgm:pt modelId="{7CC72F61-D650-9647-AC95-59B52982C6DC}" type="pres">
      <dgm:prSet presAssocID="{76A0D144-17C0-354E-9F95-383803C4B3E7}" presName="tx1" presStyleLbl="revTx" presStyleIdx="1" presStyleCnt="6"/>
      <dgm:spPr/>
    </dgm:pt>
    <dgm:pt modelId="{5FD62881-72BA-094B-AE9E-B15EDFD367F9}" type="pres">
      <dgm:prSet presAssocID="{76A0D144-17C0-354E-9F95-383803C4B3E7}" presName="vert1" presStyleCnt="0"/>
      <dgm:spPr/>
    </dgm:pt>
    <dgm:pt modelId="{857C0292-2312-904F-A780-AD01122FD27F}" type="pres">
      <dgm:prSet presAssocID="{D11817CF-191E-8840-BC80-CCE588994296}" presName="thickLine" presStyleLbl="alignNode1" presStyleIdx="2" presStyleCnt="6"/>
      <dgm:spPr/>
    </dgm:pt>
    <dgm:pt modelId="{5A9224C4-5A08-184F-8E45-2AA80EF33A13}" type="pres">
      <dgm:prSet presAssocID="{D11817CF-191E-8840-BC80-CCE588994296}" presName="horz1" presStyleCnt="0"/>
      <dgm:spPr/>
    </dgm:pt>
    <dgm:pt modelId="{7414743D-5A30-854E-9DA1-C89163A0FDEB}" type="pres">
      <dgm:prSet presAssocID="{D11817CF-191E-8840-BC80-CCE588994296}" presName="tx1" presStyleLbl="revTx" presStyleIdx="2" presStyleCnt="6"/>
      <dgm:spPr/>
    </dgm:pt>
    <dgm:pt modelId="{4880C035-5A22-ED4D-9B6D-FF36A7E602C4}" type="pres">
      <dgm:prSet presAssocID="{D11817CF-191E-8840-BC80-CCE588994296}" presName="vert1" presStyleCnt="0"/>
      <dgm:spPr/>
    </dgm:pt>
    <dgm:pt modelId="{2F394E71-2855-2B4C-9DB4-4287CE953EE5}" type="pres">
      <dgm:prSet presAssocID="{3D7534A0-9520-A74E-A1BD-87BADD0C0CD2}" presName="thickLine" presStyleLbl="alignNode1" presStyleIdx="3" presStyleCnt="6"/>
      <dgm:spPr/>
    </dgm:pt>
    <dgm:pt modelId="{F0550BDA-CC4C-5A41-960D-584B4D80CD0A}" type="pres">
      <dgm:prSet presAssocID="{3D7534A0-9520-A74E-A1BD-87BADD0C0CD2}" presName="horz1" presStyleCnt="0"/>
      <dgm:spPr/>
    </dgm:pt>
    <dgm:pt modelId="{E31348C5-F192-DC4D-ACB4-68B9023C44B1}" type="pres">
      <dgm:prSet presAssocID="{3D7534A0-9520-A74E-A1BD-87BADD0C0CD2}" presName="tx1" presStyleLbl="revTx" presStyleIdx="3" presStyleCnt="6"/>
      <dgm:spPr/>
    </dgm:pt>
    <dgm:pt modelId="{E66E4CCF-A8FA-AF47-B7F9-A57B98C2F1F6}" type="pres">
      <dgm:prSet presAssocID="{3D7534A0-9520-A74E-A1BD-87BADD0C0CD2}" presName="vert1" presStyleCnt="0"/>
      <dgm:spPr/>
    </dgm:pt>
    <dgm:pt modelId="{5447FFDC-A65A-AB42-A575-DDCC6F8DB5A7}" type="pres">
      <dgm:prSet presAssocID="{ADCD31CB-4205-B147-BC34-5DA38BBB547B}" presName="thickLine" presStyleLbl="alignNode1" presStyleIdx="4" presStyleCnt="6"/>
      <dgm:spPr/>
    </dgm:pt>
    <dgm:pt modelId="{164B4227-B378-7A4D-B362-C497B9FF9A96}" type="pres">
      <dgm:prSet presAssocID="{ADCD31CB-4205-B147-BC34-5DA38BBB547B}" presName="horz1" presStyleCnt="0"/>
      <dgm:spPr/>
    </dgm:pt>
    <dgm:pt modelId="{E6896B72-9741-EC40-9D60-93EB8C5FE6DF}" type="pres">
      <dgm:prSet presAssocID="{ADCD31CB-4205-B147-BC34-5DA38BBB547B}" presName="tx1" presStyleLbl="revTx" presStyleIdx="4" presStyleCnt="6"/>
      <dgm:spPr/>
    </dgm:pt>
    <dgm:pt modelId="{D3AEF2A2-C0CF-3441-81B9-3EBA7CA73312}" type="pres">
      <dgm:prSet presAssocID="{ADCD31CB-4205-B147-BC34-5DA38BBB547B}" presName="vert1" presStyleCnt="0"/>
      <dgm:spPr/>
    </dgm:pt>
    <dgm:pt modelId="{8CBB60A9-A62B-E34B-80DB-C50F59620DB5}" type="pres">
      <dgm:prSet presAssocID="{61978638-760C-354A-9260-A08567139548}" presName="thickLine" presStyleLbl="alignNode1" presStyleIdx="5" presStyleCnt="6"/>
      <dgm:spPr/>
    </dgm:pt>
    <dgm:pt modelId="{A4E06633-B788-A142-88E5-0E132575B0CD}" type="pres">
      <dgm:prSet presAssocID="{61978638-760C-354A-9260-A08567139548}" presName="horz1" presStyleCnt="0"/>
      <dgm:spPr/>
    </dgm:pt>
    <dgm:pt modelId="{4DC0930E-7E6A-EE47-9E97-8B5C75851C78}" type="pres">
      <dgm:prSet presAssocID="{61978638-760C-354A-9260-A08567139548}" presName="tx1" presStyleLbl="revTx" presStyleIdx="5" presStyleCnt="6"/>
      <dgm:spPr/>
    </dgm:pt>
    <dgm:pt modelId="{0B337886-E23F-4344-BA55-23BEFEADF745}" type="pres">
      <dgm:prSet presAssocID="{61978638-760C-354A-9260-A08567139548}" presName="vert1" presStyleCnt="0"/>
      <dgm:spPr/>
    </dgm:pt>
  </dgm:ptLst>
  <dgm:cxnLst>
    <dgm:cxn modelId="{10D2ED1C-7A1F-7B48-857C-09352F492E49}" type="presOf" srcId="{7C98AFEF-8520-CC4C-8330-85FEB5B86307}" destId="{DEEE3E99-E338-A245-9A77-73D58F08F274}" srcOrd="0" destOrd="0" presId="urn:microsoft.com/office/officeart/2008/layout/LinedList"/>
    <dgm:cxn modelId="{F66F8D34-9A94-F747-8213-E2AE91CF95AF}" type="presOf" srcId="{3D7534A0-9520-A74E-A1BD-87BADD0C0CD2}" destId="{E31348C5-F192-DC4D-ACB4-68B9023C44B1}" srcOrd="0" destOrd="0" presId="urn:microsoft.com/office/officeart/2008/layout/LinedList"/>
    <dgm:cxn modelId="{CBDF6336-257A-5840-829F-894B380AB734}" srcId="{7C98AFEF-8520-CC4C-8330-85FEB5B86307}" destId="{61978638-760C-354A-9260-A08567139548}" srcOrd="5" destOrd="0" parTransId="{76D89E88-5929-874B-BC7B-BB53D8DF08DD}" sibTransId="{DC151D13-3B01-ED4E-8C2A-340104667554}"/>
    <dgm:cxn modelId="{E5C9AA37-403C-9849-B3B6-29A9E472C3D3}" type="presOf" srcId="{76A0D144-17C0-354E-9F95-383803C4B3E7}" destId="{7CC72F61-D650-9647-AC95-59B52982C6DC}" srcOrd="0" destOrd="0" presId="urn:microsoft.com/office/officeart/2008/layout/LinedList"/>
    <dgm:cxn modelId="{A88F4D3C-88CD-E64C-92A5-A75AB2B675C2}" srcId="{7C98AFEF-8520-CC4C-8330-85FEB5B86307}" destId="{ADCD31CB-4205-B147-BC34-5DA38BBB547B}" srcOrd="4" destOrd="0" parTransId="{D33E2B2E-97F9-1E45-A372-DF3CDA072D0E}" sibTransId="{0268D5D2-FF91-354E-81CE-C56127B57E65}"/>
    <dgm:cxn modelId="{2C3B1B5F-7F11-0D4B-B971-3DB9D01B842E}" srcId="{7C98AFEF-8520-CC4C-8330-85FEB5B86307}" destId="{3D7534A0-9520-A74E-A1BD-87BADD0C0CD2}" srcOrd="3" destOrd="0" parTransId="{FBC758CC-EF75-D446-8855-DC6DD112505B}" sibTransId="{4F2AF26D-7FA2-854E-9E9D-C1612E01C742}"/>
    <dgm:cxn modelId="{4269817D-EC40-1248-8EEA-6206117F50DE}" type="presOf" srcId="{D11817CF-191E-8840-BC80-CCE588994296}" destId="{7414743D-5A30-854E-9DA1-C89163A0FDEB}" srcOrd="0" destOrd="0" presId="urn:microsoft.com/office/officeart/2008/layout/LinedList"/>
    <dgm:cxn modelId="{BD0FAF8B-A559-4B4C-AE35-6D363C86EAAF}" srcId="{7C98AFEF-8520-CC4C-8330-85FEB5B86307}" destId="{76A0D144-17C0-354E-9F95-383803C4B3E7}" srcOrd="1" destOrd="0" parTransId="{52C34B82-51D5-654C-9172-D00DE64FDDC3}" sibTransId="{854FF7EC-5841-A446-A094-E7003CA1307B}"/>
    <dgm:cxn modelId="{DAA2B88E-C769-3744-9A30-FBC68350D38E}" srcId="{7C98AFEF-8520-CC4C-8330-85FEB5B86307}" destId="{C8FFBC19-AFE0-404A-B209-1DC104EABA89}" srcOrd="0" destOrd="0" parTransId="{46BCB453-6950-3745-A284-F2B1A5D3969C}" sibTransId="{E97EFE7D-504D-AA49-9B9A-C308AB744F04}"/>
    <dgm:cxn modelId="{64499FA3-6DFC-D244-B75D-580D62B98E0E}" type="presOf" srcId="{61978638-760C-354A-9260-A08567139548}" destId="{4DC0930E-7E6A-EE47-9E97-8B5C75851C78}" srcOrd="0" destOrd="0" presId="urn:microsoft.com/office/officeart/2008/layout/LinedList"/>
    <dgm:cxn modelId="{8FEDD3AB-F2ED-6D42-AE2B-1223F1DA9F16}" type="presOf" srcId="{ADCD31CB-4205-B147-BC34-5DA38BBB547B}" destId="{E6896B72-9741-EC40-9D60-93EB8C5FE6DF}" srcOrd="0" destOrd="0" presId="urn:microsoft.com/office/officeart/2008/layout/LinedList"/>
    <dgm:cxn modelId="{0F50EFBC-3A3C-0A4F-BC8D-7428F75700E7}" type="presOf" srcId="{C8FFBC19-AFE0-404A-B209-1DC104EABA89}" destId="{73C20FBC-4FC8-F64B-97B5-C4F9C6340111}" srcOrd="0" destOrd="0" presId="urn:microsoft.com/office/officeart/2008/layout/LinedList"/>
    <dgm:cxn modelId="{E5FD7DE6-2F7E-BE44-AF4A-79D3E8A75609}" srcId="{7C98AFEF-8520-CC4C-8330-85FEB5B86307}" destId="{D11817CF-191E-8840-BC80-CCE588994296}" srcOrd="2" destOrd="0" parTransId="{487E5C5B-8CAD-8D49-A7D3-68C34BE6F0C1}" sibTransId="{2B7B039C-84F5-7B40-8657-6A160E6F2EB5}"/>
    <dgm:cxn modelId="{79CE3AF3-3B63-0545-90D8-CE306F8D9815}" type="presParOf" srcId="{DEEE3E99-E338-A245-9A77-73D58F08F274}" destId="{19CB1DDF-7C2B-3D45-81DD-F4989B2BBE67}" srcOrd="0" destOrd="0" presId="urn:microsoft.com/office/officeart/2008/layout/LinedList"/>
    <dgm:cxn modelId="{3456847E-AB81-2547-930B-E44E42ED6131}" type="presParOf" srcId="{DEEE3E99-E338-A245-9A77-73D58F08F274}" destId="{126DF5C9-3C4C-C646-A3C2-35DBD554E2A7}" srcOrd="1" destOrd="0" presId="urn:microsoft.com/office/officeart/2008/layout/LinedList"/>
    <dgm:cxn modelId="{F464EEF7-9061-3044-BB05-4AE318B3DB03}" type="presParOf" srcId="{126DF5C9-3C4C-C646-A3C2-35DBD554E2A7}" destId="{73C20FBC-4FC8-F64B-97B5-C4F9C6340111}" srcOrd="0" destOrd="0" presId="urn:microsoft.com/office/officeart/2008/layout/LinedList"/>
    <dgm:cxn modelId="{9AA3545E-88DC-E24C-A440-A496E902A826}" type="presParOf" srcId="{126DF5C9-3C4C-C646-A3C2-35DBD554E2A7}" destId="{DFBD1E18-2C09-2742-90E8-BB07EA36C839}" srcOrd="1" destOrd="0" presId="urn:microsoft.com/office/officeart/2008/layout/LinedList"/>
    <dgm:cxn modelId="{EA6C13C6-516B-5741-B45C-F147CB9F5620}" type="presParOf" srcId="{DEEE3E99-E338-A245-9A77-73D58F08F274}" destId="{9BB37606-7C3E-374F-9530-F741C551B61E}" srcOrd="2" destOrd="0" presId="urn:microsoft.com/office/officeart/2008/layout/LinedList"/>
    <dgm:cxn modelId="{772C9D63-5F2A-C54B-AFAC-346B7D7FE85F}" type="presParOf" srcId="{DEEE3E99-E338-A245-9A77-73D58F08F274}" destId="{B4B25AA0-FC71-7F43-B411-A7922E098E3B}" srcOrd="3" destOrd="0" presId="urn:microsoft.com/office/officeart/2008/layout/LinedList"/>
    <dgm:cxn modelId="{2D6194F3-D18A-0B49-92CD-6FECB4053F08}" type="presParOf" srcId="{B4B25AA0-FC71-7F43-B411-A7922E098E3B}" destId="{7CC72F61-D650-9647-AC95-59B52982C6DC}" srcOrd="0" destOrd="0" presId="urn:microsoft.com/office/officeart/2008/layout/LinedList"/>
    <dgm:cxn modelId="{DB185E83-2535-7A41-BF5E-31E31CAC7230}" type="presParOf" srcId="{B4B25AA0-FC71-7F43-B411-A7922E098E3B}" destId="{5FD62881-72BA-094B-AE9E-B15EDFD367F9}" srcOrd="1" destOrd="0" presId="urn:microsoft.com/office/officeart/2008/layout/LinedList"/>
    <dgm:cxn modelId="{BEFF7EC9-6C86-894A-9321-8C69208C45A7}" type="presParOf" srcId="{DEEE3E99-E338-A245-9A77-73D58F08F274}" destId="{857C0292-2312-904F-A780-AD01122FD27F}" srcOrd="4" destOrd="0" presId="urn:microsoft.com/office/officeart/2008/layout/LinedList"/>
    <dgm:cxn modelId="{273F33EC-1D69-8A42-AFF1-25E896C9CBC7}" type="presParOf" srcId="{DEEE3E99-E338-A245-9A77-73D58F08F274}" destId="{5A9224C4-5A08-184F-8E45-2AA80EF33A13}" srcOrd="5" destOrd="0" presId="urn:microsoft.com/office/officeart/2008/layout/LinedList"/>
    <dgm:cxn modelId="{AECAF482-4C53-1B48-8FE7-B8CAC6C926B9}" type="presParOf" srcId="{5A9224C4-5A08-184F-8E45-2AA80EF33A13}" destId="{7414743D-5A30-854E-9DA1-C89163A0FDEB}" srcOrd="0" destOrd="0" presId="urn:microsoft.com/office/officeart/2008/layout/LinedList"/>
    <dgm:cxn modelId="{CAA65D46-A80B-C944-A985-F9C97B2B6AA0}" type="presParOf" srcId="{5A9224C4-5A08-184F-8E45-2AA80EF33A13}" destId="{4880C035-5A22-ED4D-9B6D-FF36A7E602C4}" srcOrd="1" destOrd="0" presId="urn:microsoft.com/office/officeart/2008/layout/LinedList"/>
    <dgm:cxn modelId="{CCCE699A-9B79-9D42-A367-01903A6560EE}" type="presParOf" srcId="{DEEE3E99-E338-A245-9A77-73D58F08F274}" destId="{2F394E71-2855-2B4C-9DB4-4287CE953EE5}" srcOrd="6" destOrd="0" presId="urn:microsoft.com/office/officeart/2008/layout/LinedList"/>
    <dgm:cxn modelId="{851C497C-041F-384B-9CFC-66BFB3C36FF3}" type="presParOf" srcId="{DEEE3E99-E338-A245-9A77-73D58F08F274}" destId="{F0550BDA-CC4C-5A41-960D-584B4D80CD0A}" srcOrd="7" destOrd="0" presId="urn:microsoft.com/office/officeart/2008/layout/LinedList"/>
    <dgm:cxn modelId="{46559683-9A6F-D249-8E27-C31A518E8A39}" type="presParOf" srcId="{F0550BDA-CC4C-5A41-960D-584B4D80CD0A}" destId="{E31348C5-F192-DC4D-ACB4-68B9023C44B1}" srcOrd="0" destOrd="0" presId="urn:microsoft.com/office/officeart/2008/layout/LinedList"/>
    <dgm:cxn modelId="{01C99FC9-BBDA-A74A-B9C2-60F449FF4EEA}" type="presParOf" srcId="{F0550BDA-CC4C-5A41-960D-584B4D80CD0A}" destId="{E66E4CCF-A8FA-AF47-B7F9-A57B98C2F1F6}" srcOrd="1" destOrd="0" presId="urn:microsoft.com/office/officeart/2008/layout/LinedList"/>
    <dgm:cxn modelId="{C90AD635-A501-B543-96A6-4F75954625B7}" type="presParOf" srcId="{DEEE3E99-E338-A245-9A77-73D58F08F274}" destId="{5447FFDC-A65A-AB42-A575-DDCC6F8DB5A7}" srcOrd="8" destOrd="0" presId="urn:microsoft.com/office/officeart/2008/layout/LinedList"/>
    <dgm:cxn modelId="{B73EC727-6645-2C4A-8B2C-C426C30EDCA5}" type="presParOf" srcId="{DEEE3E99-E338-A245-9A77-73D58F08F274}" destId="{164B4227-B378-7A4D-B362-C497B9FF9A96}" srcOrd="9" destOrd="0" presId="urn:microsoft.com/office/officeart/2008/layout/LinedList"/>
    <dgm:cxn modelId="{5D8E746B-D910-2E46-9BF0-166A8A0CF9CC}" type="presParOf" srcId="{164B4227-B378-7A4D-B362-C497B9FF9A96}" destId="{E6896B72-9741-EC40-9D60-93EB8C5FE6DF}" srcOrd="0" destOrd="0" presId="urn:microsoft.com/office/officeart/2008/layout/LinedList"/>
    <dgm:cxn modelId="{FEB6873A-4ADF-5048-848A-DF12AFFFED5D}" type="presParOf" srcId="{164B4227-B378-7A4D-B362-C497B9FF9A96}" destId="{D3AEF2A2-C0CF-3441-81B9-3EBA7CA73312}" srcOrd="1" destOrd="0" presId="urn:microsoft.com/office/officeart/2008/layout/LinedList"/>
    <dgm:cxn modelId="{57BDDB84-7810-034F-BE7D-0EC0D5AACCED}" type="presParOf" srcId="{DEEE3E99-E338-A245-9A77-73D58F08F274}" destId="{8CBB60A9-A62B-E34B-80DB-C50F59620DB5}" srcOrd="10" destOrd="0" presId="urn:microsoft.com/office/officeart/2008/layout/LinedList"/>
    <dgm:cxn modelId="{51AD1776-3766-EF44-B900-63C3A9907AA9}" type="presParOf" srcId="{DEEE3E99-E338-A245-9A77-73D58F08F274}" destId="{A4E06633-B788-A142-88E5-0E132575B0CD}" srcOrd="11" destOrd="0" presId="urn:microsoft.com/office/officeart/2008/layout/LinedList"/>
    <dgm:cxn modelId="{A12DF502-6CD0-D446-83A5-B682CFE5FA95}" type="presParOf" srcId="{A4E06633-B788-A142-88E5-0E132575B0CD}" destId="{4DC0930E-7E6A-EE47-9E97-8B5C75851C78}" srcOrd="0" destOrd="0" presId="urn:microsoft.com/office/officeart/2008/layout/LinedList"/>
    <dgm:cxn modelId="{80F07C66-DF8A-4A44-9069-0DF7339A915C}" type="presParOf" srcId="{A4E06633-B788-A142-88E5-0E132575B0CD}" destId="{0B337886-E23F-4344-BA55-23BEFEADF7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A9058C3-3E40-6543-AF9D-9A49AE33E7CB}" type="doc">
      <dgm:prSet loTypeId="urn:microsoft.com/office/officeart/2005/8/layout/process4" loCatId="list" qsTypeId="urn:microsoft.com/office/officeart/2005/8/quickstyle/simple1" qsCatId="simple" csTypeId="urn:microsoft.com/office/officeart/2005/8/colors/accent1_3" csCatId="accent1"/>
      <dgm:spPr/>
      <dgm:t>
        <a:bodyPr/>
        <a:lstStyle/>
        <a:p>
          <a:endParaRPr lang="ru-RU"/>
        </a:p>
      </dgm:t>
    </dgm:pt>
    <dgm:pt modelId="{79CEF393-450C-F248-A510-F635493E9CF6}">
      <dgm:prSet custT="1"/>
      <dgm:spPr/>
      <dgm:t>
        <a:bodyPr/>
        <a:lstStyle/>
        <a:p>
          <a:r>
            <a:rPr lang="ru-RU" sz="1400" b="1" u="sng" dirty="0"/>
            <a:t>В идеале, методика должна обеспечивать: </a:t>
          </a:r>
        </a:p>
      </dgm:t>
    </dgm:pt>
    <dgm:pt modelId="{F8D1AB56-0A4E-1D43-80F7-2539A5055218}" type="parTrans" cxnId="{B44AA09F-A766-9249-8984-B6F948A59A04}">
      <dgm:prSet/>
      <dgm:spPr/>
      <dgm:t>
        <a:bodyPr/>
        <a:lstStyle/>
        <a:p>
          <a:endParaRPr lang="ru-RU" sz="1400"/>
        </a:p>
      </dgm:t>
    </dgm:pt>
    <dgm:pt modelId="{61030393-C6B0-E747-8250-60CDF10C3C4E}" type="sibTrans" cxnId="{B44AA09F-A766-9249-8984-B6F948A59A04}">
      <dgm:prSet/>
      <dgm:spPr/>
      <dgm:t>
        <a:bodyPr/>
        <a:lstStyle/>
        <a:p>
          <a:endParaRPr lang="ru-RU" sz="1400"/>
        </a:p>
      </dgm:t>
    </dgm:pt>
    <dgm:pt modelId="{D6830354-4551-F14C-8982-0C0764D95202}">
      <dgm:prSet custT="1"/>
      <dgm:spPr/>
      <dgm:t>
        <a:bodyPr/>
        <a:lstStyle/>
        <a:p>
          <a:r>
            <a:rPr lang="ru-RU" sz="1400" dirty="0"/>
            <a:t>• Всестороннюю идентификацию всех соответствующих воздействий </a:t>
          </a:r>
        </a:p>
      </dgm:t>
    </dgm:pt>
    <dgm:pt modelId="{46C41375-1A28-AC4F-922F-F71986D0BD00}" type="parTrans" cxnId="{ECD4126F-A27A-2940-AC45-2F47EB17451C}">
      <dgm:prSet/>
      <dgm:spPr/>
      <dgm:t>
        <a:bodyPr/>
        <a:lstStyle/>
        <a:p>
          <a:endParaRPr lang="ru-RU" sz="1400"/>
        </a:p>
      </dgm:t>
    </dgm:pt>
    <dgm:pt modelId="{63DA7D87-D301-E148-BD19-34F5A0163944}" type="sibTrans" cxnId="{ECD4126F-A27A-2940-AC45-2F47EB17451C}">
      <dgm:prSet/>
      <dgm:spPr/>
      <dgm:t>
        <a:bodyPr/>
        <a:lstStyle/>
        <a:p>
          <a:endParaRPr lang="ru-RU" sz="1400"/>
        </a:p>
      </dgm:t>
    </dgm:pt>
    <dgm:pt modelId="{F0EC9088-3DBA-D343-9BF2-98D4DB89B58D}">
      <dgm:prSet custT="1"/>
      <dgm:spPr/>
      <dgm:t>
        <a:bodyPr/>
        <a:lstStyle/>
        <a:p>
          <a:r>
            <a:rPr lang="ru-RU" sz="1400"/>
            <a:t>• Причинные и следственные связи между проектом, факторами окружающей среды и воздействиями </a:t>
          </a:r>
        </a:p>
      </dgm:t>
    </dgm:pt>
    <dgm:pt modelId="{8E8D8855-ED6A-D64E-BDF5-81FC69FB8942}" type="parTrans" cxnId="{42C3E789-EBDB-3C40-B8AB-406EE7E9E41B}">
      <dgm:prSet/>
      <dgm:spPr/>
      <dgm:t>
        <a:bodyPr/>
        <a:lstStyle/>
        <a:p>
          <a:endParaRPr lang="ru-RU" sz="1400"/>
        </a:p>
      </dgm:t>
    </dgm:pt>
    <dgm:pt modelId="{1CABDA10-D8E4-3246-988C-B53E837CFBE7}" type="sibTrans" cxnId="{42C3E789-EBDB-3C40-B8AB-406EE7E9E41B}">
      <dgm:prSet/>
      <dgm:spPr/>
      <dgm:t>
        <a:bodyPr/>
        <a:lstStyle/>
        <a:p>
          <a:endParaRPr lang="ru-RU" sz="1400"/>
        </a:p>
      </dgm:t>
    </dgm:pt>
    <dgm:pt modelId="{A04D806E-36A0-7740-B0A5-75F47B9DFEE7}">
      <dgm:prSet custT="1"/>
      <dgm:spPr/>
      <dgm:t>
        <a:bodyPr/>
        <a:lstStyle/>
        <a:p>
          <a:r>
            <a:rPr lang="ru-RU" sz="1400"/>
            <a:t>• Содействие междисциплинарному подходу к оценке</a:t>
          </a:r>
        </a:p>
      </dgm:t>
    </dgm:pt>
    <dgm:pt modelId="{3D515253-07A0-964E-8C76-0729869062E7}" type="parTrans" cxnId="{6BB00EA2-B7B3-A742-AE97-1FE9F830EDF2}">
      <dgm:prSet/>
      <dgm:spPr/>
      <dgm:t>
        <a:bodyPr/>
        <a:lstStyle/>
        <a:p>
          <a:endParaRPr lang="ru-RU" sz="1400"/>
        </a:p>
      </dgm:t>
    </dgm:pt>
    <dgm:pt modelId="{24EF3C67-99E2-8540-9D44-020E7BBAD58D}" type="sibTrans" cxnId="{6BB00EA2-B7B3-A742-AE97-1FE9F830EDF2}">
      <dgm:prSet/>
      <dgm:spPr/>
      <dgm:t>
        <a:bodyPr/>
        <a:lstStyle/>
        <a:p>
          <a:endParaRPr lang="ru-RU" sz="1400"/>
        </a:p>
      </dgm:t>
    </dgm:pt>
    <dgm:pt modelId="{6B07744B-ADD4-4D48-80F2-2A7AFAE8A89B}">
      <dgm:prSet custT="1"/>
      <dgm:spPr/>
      <dgm:t>
        <a:bodyPr/>
        <a:lstStyle/>
        <a:p>
          <a:r>
            <a:rPr lang="ru-RU" sz="1400"/>
            <a:t>• Временное распределение воздействий (например, различия между воздействиями в фазах строительства и эксплуатации) в Критерии как для качественной, так и для количественной оценки </a:t>
          </a:r>
        </a:p>
      </dgm:t>
    </dgm:pt>
    <dgm:pt modelId="{7846721A-6C4C-E645-B611-5F1FDF492DF3}" type="parTrans" cxnId="{BBF1100D-D65A-1549-A91B-60174923C706}">
      <dgm:prSet/>
      <dgm:spPr/>
      <dgm:t>
        <a:bodyPr/>
        <a:lstStyle/>
        <a:p>
          <a:endParaRPr lang="ru-RU" sz="1400"/>
        </a:p>
      </dgm:t>
    </dgm:pt>
    <dgm:pt modelId="{93E131E8-4F35-D744-BD40-65CA9DFF44D6}" type="sibTrans" cxnId="{BBF1100D-D65A-1549-A91B-60174923C706}">
      <dgm:prSet/>
      <dgm:spPr/>
      <dgm:t>
        <a:bodyPr/>
        <a:lstStyle/>
        <a:p>
          <a:endParaRPr lang="ru-RU" sz="1400"/>
        </a:p>
      </dgm:t>
    </dgm:pt>
    <dgm:pt modelId="{136B2E42-0BC2-0442-9180-3167614D884E}">
      <dgm:prSet custT="1"/>
      <dgm:spPr/>
      <dgm:t>
        <a:bodyPr/>
        <a:lstStyle/>
        <a:p>
          <a:r>
            <a:rPr lang="ru-RU" sz="1400"/>
            <a:t>• Указание динамического характера воздействий на окружающую среду, создающего первичные, вторичные, третичные и т.д. воздействия</a:t>
          </a:r>
        </a:p>
      </dgm:t>
    </dgm:pt>
    <dgm:pt modelId="{CD0142E2-0AFA-8C48-A603-E1F313DE0117}" type="parTrans" cxnId="{155E49E5-CFEF-324F-AA53-A5375F97AEAD}">
      <dgm:prSet/>
      <dgm:spPr/>
      <dgm:t>
        <a:bodyPr/>
        <a:lstStyle/>
        <a:p>
          <a:endParaRPr lang="ru-RU" sz="1400"/>
        </a:p>
      </dgm:t>
    </dgm:pt>
    <dgm:pt modelId="{E854F21B-46D2-5D48-B8C5-B9DDA5763BE5}" type="sibTrans" cxnId="{155E49E5-CFEF-324F-AA53-A5375F97AEAD}">
      <dgm:prSet/>
      <dgm:spPr/>
      <dgm:t>
        <a:bodyPr/>
        <a:lstStyle/>
        <a:p>
          <a:endParaRPr lang="ru-RU" sz="1400"/>
        </a:p>
      </dgm:t>
    </dgm:pt>
    <dgm:pt modelId="{96010D9F-C40E-9248-A3E4-21CCA051AE21}" type="pres">
      <dgm:prSet presAssocID="{6A9058C3-3E40-6543-AF9D-9A49AE33E7CB}" presName="Name0" presStyleCnt="0">
        <dgm:presLayoutVars>
          <dgm:dir/>
          <dgm:animLvl val="lvl"/>
          <dgm:resizeHandles val="exact"/>
        </dgm:presLayoutVars>
      </dgm:prSet>
      <dgm:spPr/>
    </dgm:pt>
    <dgm:pt modelId="{73F5EFF1-70DD-CE4A-86AC-5900F7BC4B2B}" type="pres">
      <dgm:prSet presAssocID="{136B2E42-0BC2-0442-9180-3167614D884E}" presName="boxAndChildren" presStyleCnt="0"/>
      <dgm:spPr/>
    </dgm:pt>
    <dgm:pt modelId="{72381AD0-2E85-A848-8317-75F105EE2B25}" type="pres">
      <dgm:prSet presAssocID="{136B2E42-0BC2-0442-9180-3167614D884E}" presName="parentTextBox" presStyleLbl="node1" presStyleIdx="0" presStyleCnt="6"/>
      <dgm:spPr/>
    </dgm:pt>
    <dgm:pt modelId="{686AD538-9D35-5C43-994B-49ED6DBB521C}" type="pres">
      <dgm:prSet presAssocID="{93E131E8-4F35-D744-BD40-65CA9DFF44D6}" presName="sp" presStyleCnt="0"/>
      <dgm:spPr/>
    </dgm:pt>
    <dgm:pt modelId="{BFD59672-50E5-A34B-A3D7-C9E8B6FCBCB7}" type="pres">
      <dgm:prSet presAssocID="{6B07744B-ADD4-4D48-80F2-2A7AFAE8A89B}" presName="arrowAndChildren" presStyleCnt="0"/>
      <dgm:spPr/>
    </dgm:pt>
    <dgm:pt modelId="{33FD8F4A-D2D5-3540-AF4A-AE4A8A04FC4F}" type="pres">
      <dgm:prSet presAssocID="{6B07744B-ADD4-4D48-80F2-2A7AFAE8A89B}" presName="parentTextArrow" presStyleLbl="node1" presStyleIdx="1" presStyleCnt="6"/>
      <dgm:spPr/>
    </dgm:pt>
    <dgm:pt modelId="{B87189FE-3319-AC4C-95DA-8762B80B389C}" type="pres">
      <dgm:prSet presAssocID="{24EF3C67-99E2-8540-9D44-020E7BBAD58D}" presName="sp" presStyleCnt="0"/>
      <dgm:spPr/>
    </dgm:pt>
    <dgm:pt modelId="{EB6A3066-734B-B84F-AEFE-3250177B7601}" type="pres">
      <dgm:prSet presAssocID="{A04D806E-36A0-7740-B0A5-75F47B9DFEE7}" presName="arrowAndChildren" presStyleCnt="0"/>
      <dgm:spPr/>
    </dgm:pt>
    <dgm:pt modelId="{B80C8F79-CDA2-CA4C-AE04-DDF4E7E7F61E}" type="pres">
      <dgm:prSet presAssocID="{A04D806E-36A0-7740-B0A5-75F47B9DFEE7}" presName="parentTextArrow" presStyleLbl="node1" presStyleIdx="2" presStyleCnt="6"/>
      <dgm:spPr/>
    </dgm:pt>
    <dgm:pt modelId="{231882C2-63B7-5B4A-94B7-A7DBB3FDA371}" type="pres">
      <dgm:prSet presAssocID="{1CABDA10-D8E4-3246-988C-B53E837CFBE7}" presName="sp" presStyleCnt="0"/>
      <dgm:spPr/>
    </dgm:pt>
    <dgm:pt modelId="{09E65AC6-5A0F-A744-BE9D-99564B188C42}" type="pres">
      <dgm:prSet presAssocID="{F0EC9088-3DBA-D343-9BF2-98D4DB89B58D}" presName="arrowAndChildren" presStyleCnt="0"/>
      <dgm:spPr/>
    </dgm:pt>
    <dgm:pt modelId="{C73CAE9F-87DB-F449-BC83-BB4B60E9275D}" type="pres">
      <dgm:prSet presAssocID="{F0EC9088-3DBA-D343-9BF2-98D4DB89B58D}" presName="parentTextArrow" presStyleLbl="node1" presStyleIdx="3" presStyleCnt="6"/>
      <dgm:spPr/>
    </dgm:pt>
    <dgm:pt modelId="{9DE011D7-029C-5C41-8C96-32E34252AA5D}" type="pres">
      <dgm:prSet presAssocID="{63DA7D87-D301-E148-BD19-34F5A0163944}" presName="sp" presStyleCnt="0"/>
      <dgm:spPr/>
    </dgm:pt>
    <dgm:pt modelId="{BA6EF696-C42F-FB43-B051-1C5C1904922E}" type="pres">
      <dgm:prSet presAssocID="{D6830354-4551-F14C-8982-0C0764D95202}" presName="arrowAndChildren" presStyleCnt="0"/>
      <dgm:spPr/>
    </dgm:pt>
    <dgm:pt modelId="{9421627E-272A-0D4D-9EB5-7C6B5899B85B}" type="pres">
      <dgm:prSet presAssocID="{D6830354-4551-F14C-8982-0C0764D95202}" presName="parentTextArrow" presStyleLbl="node1" presStyleIdx="4" presStyleCnt="6"/>
      <dgm:spPr/>
    </dgm:pt>
    <dgm:pt modelId="{DF728AE5-3E98-D842-BDE2-097906BED848}" type="pres">
      <dgm:prSet presAssocID="{61030393-C6B0-E747-8250-60CDF10C3C4E}" presName="sp" presStyleCnt="0"/>
      <dgm:spPr/>
    </dgm:pt>
    <dgm:pt modelId="{AFE18552-92BA-A349-8550-8238CE3DCF22}" type="pres">
      <dgm:prSet presAssocID="{79CEF393-450C-F248-A510-F635493E9CF6}" presName="arrowAndChildren" presStyleCnt="0"/>
      <dgm:spPr/>
    </dgm:pt>
    <dgm:pt modelId="{8D88D408-6818-DF46-AF0F-DA8F30D7C52F}" type="pres">
      <dgm:prSet presAssocID="{79CEF393-450C-F248-A510-F635493E9CF6}" presName="parentTextArrow" presStyleLbl="node1" presStyleIdx="5" presStyleCnt="6"/>
      <dgm:spPr/>
    </dgm:pt>
  </dgm:ptLst>
  <dgm:cxnLst>
    <dgm:cxn modelId="{9617EB03-B156-4145-B651-1557F6553CAF}" type="presOf" srcId="{D6830354-4551-F14C-8982-0C0764D95202}" destId="{9421627E-272A-0D4D-9EB5-7C6B5899B85B}" srcOrd="0" destOrd="0" presId="urn:microsoft.com/office/officeart/2005/8/layout/process4"/>
    <dgm:cxn modelId="{BBF1100D-D65A-1549-A91B-60174923C706}" srcId="{6A9058C3-3E40-6543-AF9D-9A49AE33E7CB}" destId="{6B07744B-ADD4-4D48-80F2-2A7AFAE8A89B}" srcOrd="4" destOrd="0" parTransId="{7846721A-6C4C-E645-B611-5F1FDF492DF3}" sibTransId="{93E131E8-4F35-D744-BD40-65CA9DFF44D6}"/>
    <dgm:cxn modelId="{EF12FD40-445C-6D4B-8E38-B8E13FD7B158}" type="presOf" srcId="{136B2E42-0BC2-0442-9180-3167614D884E}" destId="{72381AD0-2E85-A848-8317-75F105EE2B25}" srcOrd="0" destOrd="0" presId="urn:microsoft.com/office/officeart/2005/8/layout/process4"/>
    <dgm:cxn modelId="{9CFE155F-B5B9-6E43-B629-5D506B0F3B2D}" type="presOf" srcId="{F0EC9088-3DBA-D343-9BF2-98D4DB89B58D}" destId="{C73CAE9F-87DB-F449-BC83-BB4B60E9275D}" srcOrd="0" destOrd="0" presId="urn:microsoft.com/office/officeart/2005/8/layout/process4"/>
    <dgm:cxn modelId="{ECD4126F-A27A-2940-AC45-2F47EB17451C}" srcId="{6A9058C3-3E40-6543-AF9D-9A49AE33E7CB}" destId="{D6830354-4551-F14C-8982-0C0764D95202}" srcOrd="1" destOrd="0" parTransId="{46C41375-1A28-AC4F-922F-F71986D0BD00}" sibTransId="{63DA7D87-D301-E148-BD19-34F5A0163944}"/>
    <dgm:cxn modelId="{F6C43C51-365E-6540-9813-A82A62BC3476}" type="presOf" srcId="{6A9058C3-3E40-6543-AF9D-9A49AE33E7CB}" destId="{96010D9F-C40E-9248-A3E4-21CCA051AE21}" srcOrd="0" destOrd="0" presId="urn:microsoft.com/office/officeart/2005/8/layout/process4"/>
    <dgm:cxn modelId="{42C3E789-EBDB-3C40-B8AB-406EE7E9E41B}" srcId="{6A9058C3-3E40-6543-AF9D-9A49AE33E7CB}" destId="{F0EC9088-3DBA-D343-9BF2-98D4DB89B58D}" srcOrd="2" destOrd="0" parTransId="{8E8D8855-ED6A-D64E-BDF5-81FC69FB8942}" sibTransId="{1CABDA10-D8E4-3246-988C-B53E837CFBE7}"/>
    <dgm:cxn modelId="{3CE2CF9A-D5EF-7F49-9FF7-90E34197779C}" type="presOf" srcId="{6B07744B-ADD4-4D48-80F2-2A7AFAE8A89B}" destId="{33FD8F4A-D2D5-3540-AF4A-AE4A8A04FC4F}" srcOrd="0" destOrd="0" presId="urn:microsoft.com/office/officeart/2005/8/layout/process4"/>
    <dgm:cxn modelId="{B44AA09F-A766-9249-8984-B6F948A59A04}" srcId="{6A9058C3-3E40-6543-AF9D-9A49AE33E7CB}" destId="{79CEF393-450C-F248-A510-F635493E9CF6}" srcOrd="0" destOrd="0" parTransId="{F8D1AB56-0A4E-1D43-80F7-2539A5055218}" sibTransId="{61030393-C6B0-E747-8250-60CDF10C3C4E}"/>
    <dgm:cxn modelId="{6BB00EA2-B7B3-A742-AE97-1FE9F830EDF2}" srcId="{6A9058C3-3E40-6543-AF9D-9A49AE33E7CB}" destId="{A04D806E-36A0-7740-B0A5-75F47B9DFEE7}" srcOrd="3" destOrd="0" parTransId="{3D515253-07A0-964E-8C76-0729869062E7}" sibTransId="{24EF3C67-99E2-8540-9D44-020E7BBAD58D}"/>
    <dgm:cxn modelId="{BC570DC8-EFCC-BB48-8C4B-9CD8644DA022}" type="presOf" srcId="{A04D806E-36A0-7740-B0A5-75F47B9DFEE7}" destId="{B80C8F79-CDA2-CA4C-AE04-DDF4E7E7F61E}" srcOrd="0" destOrd="0" presId="urn:microsoft.com/office/officeart/2005/8/layout/process4"/>
    <dgm:cxn modelId="{155E49E5-CFEF-324F-AA53-A5375F97AEAD}" srcId="{6A9058C3-3E40-6543-AF9D-9A49AE33E7CB}" destId="{136B2E42-0BC2-0442-9180-3167614D884E}" srcOrd="5" destOrd="0" parTransId="{CD0142E2-0AFA-8C48-A603-E1F313DE0117}" sibTransId="{E854F21B-46D2-5D48-B8C5-B9DDA5763BE5}"/>
    <dgm:cxn modelId="{90A685E8-AD3A-D743-BBE7-2A994D990B80}" type="presOf" srcId="{79CEF393-450C-F248-A510-F635493E9CF6}" destId="{8D88D408-6818-DF46-AF0F-DA8F30D7C52F}" srcOrd="0" destOrd="0" presId="urn:microsoft.com/office/officeart/2005/8/layout/process4"/>
    <dgm:cxn modelId="{3A517B7B-98BC-D445-911F-FADFC48F3298}" type="presParOf" srcId="{96010D9F-C40E-9248-A3E4-21CCA051AE21}" destId="{73F5EFF1-70DD-CE4A-86AC-5900F7BC4B2B}" srcOrd="0" destOrd="0" presId="urn:microsoft.com/office/officeart/2005/8/layout/process4"/>
    <dgm:cxn modelId="{BC31E27D-9122-6A4C-975E-51162CF613AD}" type="presParOf" srcId="{73F5EFF1-70DD-CE4A-86AC-5900F7BC4B2B}" destId="{72381AD0-2E85-A848-8317-75F105EE2B25}" srcOrd="0" destOrd="0" presId="urn:microsoft.com/office/officeart/2005/8/layout/process4"/>
    <dgm:cxn modelId="{4E9183A5-0598-2D46-A1B4-8DDEF7A8D55E}" type="presParOf" srcId="{96010D9F-C40E-9248-A3E4-21CCA051AE21}" destId="{686AD538-9D35-5C43-994B-49ED6DBB521C}" srcOrd="1" destOrd="0" presId="urn:microsoft.com/office/officeart/2005/8/layout/process4"/>
    <dgm:cxn modelId="{D1DB0F37-040F-064A-AC98-D88417350FDE}" type="presParOf" srcId="{96010D9F-C40E-9248-A3E4-21CCA051AE21}" destId="{BFD59672-50E5-A34B-A3D7-C9E8B6FCBCB7}" srcOrd="2" destOrd="0" presId="urn:microsoft.com/office/officeart/2005/8/layout/process4"/>
    <dgm:cxn modelId="{56FC8E76-24FF-C84F-B30E-CD3C8EEAC426}" type="presParOf" srcId="{BFD59672-50E5-A34B-A3D7-C9E8B6FCBCB7}" destId="{33FD8F4A-D2D5-3540-AF4A-AE4A8A04FC4F}" srcOrd="0" destOrd="0" presId="urn:microsoft.com/office/officeart/2005/8/layout/process4"/>
    <dgm:cxn modelId="{FFA5DACE-7975-6940-A705-2088859E714F}" type="presParOf" srcId="{96010D9F-C40E-9248-A3E4-21CCA051AE21}" destId="{B87189FE-3319-AC4C-95DA-8762B80B389C}" srcOrd="3" destOrd="0" presId="urn:microsoft.com/office/officeart/2005/8/layout/process4"/>
    <dgm:cxn modelId="{DF9E5E09-5833-6642-8B57-02B9E66CEF65}" type="presParOf" srcId="{96010D9F-C40E-9248-A3E4-21CCA051AE21}" destId="{EB6A3066-734B-B84F-AEFE-3250177B7601}" srcOrd="4" destOrd="0" presId="urn:microsoft.com/office/officeart/2005/8/layout/process4"/>
    <dgm:cxn modelId="{730434C8-75B4-4749-9117-C9055CECCBF2}" type="presParOf" srcId="{EB6A3066-734B-B84F-AEFE-3250177B7601}" destId="{B80C8F79-CDA2-CA4C-AE04-DDF4E7E7F61E}" srcOrd="0" destOrd="0" presId="urn:microsoft.com/office/officeart/2005/8/layout/process4"/>
    <dgm:cxn modelId="{F4B609B8-F201-F449-BF96-4CE78DADDCC1}" type="presParOf" srcId="{96010D9F-C40E-9248-A3E4-21CCA051AE21}" destId="{231882C2-63B7-5B4A-94B7-A7DBB3FDA371}" srcOrd="5" destOrd="0" presId="urn:microsoft.com/office/officeart/2005/8/layout/process4"/>
    <dgm:cxn modelId="{DCE92BB1-8B05-3740-9986-E65DBD5F4BF5}" type="presParOf" srcId="{96010D9F-C40E-9248-A3E4-21CCA051AE21}" destId="{09E65AC6-5A0F-A744-BE9D-99564B188C42}" srcOrd="6" destOrd="0" presId="urn:microsoft.com/office/officeart/2005/8/layout/process4"/>
    <dgm:cxn modelId="{ECF26EAA-85C7-6543-9420-A4E2FD5311E0}" type="presParOf" srcId="{09E65AC6-5A0F-A744-BE9D-99564B188C42}" destId="{C73CAE9F-87DB-F449-BC83-BB4B60E9275D}" srcOrd="0" destOrd="0" presId="urn:microsoft.com/office/officeart/2005/8/layout/process4"/>
    <dgm:cxn modelId="{27672844-234B-584B-9C9A-B08F3FD7F971}" type="presParOf" srcId="{96010D9F-C40E-9248-A3E4-21CCA051AE21}" destId="{9DE011D7-029C-5C41-8C96-32E34252AA5D}" srcOrd="7" destOrd="0" presId="urn:microsoft.com/office/officeart/2005/8/layout/process4"/>
    <dgm:cxn modelId="{AC6CD6D6-25F3-0E49-B1F2-6760FA40F775}" type="presParOf" srcId="{96010D9F-C40E-9248-A3E4-21CCA051AE21}" destId="{BA6EF696-C42F-FB43-B051-1C5C1904922E}" srcOrd="8" destOrd="0" presId="urn:microsoft.com/office/officeart/2005/8/layout/process4"/>
    <dgm:cxn modelId="{A498C2F8-C189-7A46-A0FA-C58011AF39C1}" type="presParOf" srcId="{BA6EF696-C42F-FB43-B051-1C5C1904922E}" destId="{9421627E-272A-0D4D-9EB5-7C6B5899B85B}" srcOrd="0" destOrd="0" presId="urn:microsoft.com/office/officeart/2005/8/layout/process4"/>
    <dgm:cxn modelId="{27D7607C-5923-CD42-B5E5-66DCBD7CF594}" type="presParOf" srcId="{96010D9F-C40E-9248-A3E4-21CCA051AE21}" destId="{DF728AE5-3E98-D842-BDE2-097906BED848}" srcOrd="9" destOrd="0" presId="urn:microsoft.com/office/officeart/2005/8/layout/process4"/>
    <dgm:cxn modelId="{3B7777D2-5FDE-FC49-A5DF-DDD9B51C21AC}" type="presParOf" srcId="{96010D9F-C40E-9248-A3E4-21CCA051AE21}" destId="{AFE18552-92BA-A349-8550-8238CE3DCF22}" srcOrd="10" destOrd="0" presId="urn:microsoft.com/office/officeart/2005/8/layout/process4"/>
    <dgm:cxn modelId="{5577C596-9C4A-CF48-88FE-8A16A4A92176}" type="presParOf" srcId="{AFE18552-92BA-A349-8550-8238CE3DCF22}" destId="{8D88D408-6818-DF46-AF0F-DA8F30D7C52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E3A35-065F-40C9-83E5-11F5A1DCACBA}">
      <dsp:nvSpPr>
        <dsp:cNvPr id="0" name=""/>
        <dsp:cNvSpPr/>
      </dsp:nvSpPr>
      <dsp:spPr>
        <a:xfrm>
          <a:off x="992" y="194138"/>
          <a:ext cx="3869531" cy="2321718"/>
        </a:xfrm>
        <a:prstGeom prst="rect">
          <a:avLst/>
        </a:prstGeom>
        <a:solidFill>
          <a:srgbClr val="FEF4F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ru-RU" sz="2300" b="1" kern="1200" spc="300" dirty="0">
              <a:latin typeface="Times New Roman" panose="02020603050405020304" pitchFamily="18" charset="0"/>
              <a:cs typeface="Times New Roman" panose="02020603050405020304" pitchFamily="18" charset="0"/>
            </a:rPr>
            <a:t>ПРОДУКТ</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продуктовый набор;</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качество;</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дизайн;</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упаковка;</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сервис;</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возможность возврата.</a:t>
          </a:r>
        </a:p>
      </dsp:txBody>
      <dsp:txXfrm>
        <a:off x="992" y="194138"/>
        <a:ext cx="3869531" cy="2321718"/>
      </dsp:txXfrm>
    </dsp:sp>
    <dsp:sp modelId="{7AB0C55D-D90C-41DA-87A2-3249BDA1AC32}">
      <dsp:nvSpPr>
        <dsp:cNvPr id="0" name=""/>
        <dsp:cNvSpPr/>
      </dsp:nvSpPr>
      <dsp:spPr>
        <a:xfrm>
          <a:off x="4257476" y="194138"/>
          <a:ext cx="3869531" cy="2321718"/>
        </a:xfrm>
        <a:prstGeom prst="rect">
          <a:avLst/>
        </a:prstGeom>
        <a:solidFill>
          <a:srgbClr val="EFFBF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ru-RU" sz="2300" b="1" kern="1200" spc="300" dirty="0">
              <a:latin typeface="Times New Roman" panose="02020603050405020304" pitchFamily="18" charset="0"/>
              <a:cs typeface="Times New Roman" panose="02020603050405020304" pitchFamily="18" charset="0"/>
            </a:rPr>
            <a:t>ЦЕНА</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позиционирование;</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скидки и условия платежа;</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условия финансирования.</a:t>
          </a:r>
        </a:p>
      </dsp:txBody>
      <dsp:txXfrm>
        <a:off x="4257476" y="194138"/>
        <a:ext cx="3869531" cy="2321718"/>
      </dsp:txXfrm>
    </dsp:sp>
    <dsp:sp modelId="{334B7C32-E634-468B-ACB2-EEDC243B5035}">
      <dsp:nvSpPr>
        <dsp:cNvPr id="0" name=""/>
        <dsp:cNvSpPr/>
      </dsp:nvSpPr>
      <dsp:spPr>
        <a:xfrm>
          <a:off x="992" y="2902810"/>
          <a:ext cx="3869531" cy="2321718"/>
        </a:xfrm>
        <a:prstGeom prst="rect">
          <a:avLst/>
        </a:prstGeom>
        <a:solidFill>
          <a:srgbClr val="E3EDF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ru-RU" sz="2300" b="1" kern="1200" spc="300" dirty="0">
              <a:latin typeface="Times New Roman" panose="02020603050405020304" pitchFamily="18" charset="0"/>
              <a:cs typeface="Times New Roman" panose="02020603050405020304" pitchFamily="18" charset="0"/>
            </a:rPr>
            <a:t>ПРОДВИЖЕНИЕ</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реклама;</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связи с общественностью;</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стимулирование продаж;</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политика в отношении торговой марки.</a:t>
          </a:r>
        </a:p>
      </dsp:txBody>
      <dsp:txXfrm>
        <a:off x="992" y="2902810"/>
        <a:ext cx="3869531" cy="2321718"/>
      </dsp:txXfrm>
    </dsp:sp>
    <dsp:sp modelId="{EA68A42F-E562-425A-8BC4-1C286A533283}">
      <dsp:nvSpPr>
        <dsp:cNvPr id="0" name=""/>
        <dsp:cNvSpPr/>
      </dsp:nvSpPr>
      <dsp:spPr>
        <a:xfrm>
          <a:off x="4257476" y="2902810"/>
          <a:ext cx="3869531" cy="2321718"/>
        </a:xfrm>
        <a:prstGeom prst="rect">
          <a:avLst/>
        </a:prstGeom>
        <a:solidFill>
          <a:srgbClr val="F2E7F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ru-RU" sz="2300" b="1" kern="1200" spc="300" dirty="0">
              <a:latin typeface="Times New Roman" panose="02020603050405020304" pitchFamily="18" charset="0"/>
              <a:cs typeface="Times New Roman" panose="02020603050405020304" pitchFamily="18" charset="0"/>
            </a:rPr>
            <a:t>СБЫТ</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каналы сбыта;</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плотность сети;</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время доставки;</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запасы;</a:t>
          </a:r>
        </a:p>
        <a:p>
          <a:pPr marL="171450" lvl="1" indent="-171450" algn="l" defTabSz="800100">
            <a:lnSpc>
              <a:spcPct val="90000"/>
            </a:lnSpc>
            <a:spcBef>
              <a:spcPct val="0"/>
            </a:spcBef>
            <a:spcAft>
              <a:spcPct val="15000"/>
            </a:spcAft>
            <a:buChar char="•"/>
          </a:pPr>
          <a:r>
            <a:rPr lang="ru-RU" sz="1800" kern="1200" dirty="0">
              <a:latin typeface="Times New Roman" panose="02020603050405020304" pitchFamily="18" charset="0"/>
              <a:cs typeface="Times New Roman" panose="02020603050405020304" pitchFamily="18" charset="0"/>
            </a:rPr>
            <a:t>транспорт.</a:t>
          </a:r>
        </a:p>
      </dsp:txBody>
      <dsp:txXfrm>
        <a:off x="4257476" y="2902810"/>
        <a:ext cx="3869531" cy="23217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84B79-B208-C343-806C-7C96DDF0B9DF}">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0C5224-3908-9846-87C8-77EC759A400B}">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b="1" i="1" kern="1200"/>
            <a:t>Матрицы</a:t>
          </a:r>
          <a:r>
            <a:rPr lang="ru-RU" sz="2100" kern="1200"/>
            <a:t> - это массивы данных с горизонтальным расположением в верхней части перечня работ по проекту и вертикальным - перечня параметров окружающей среды. Матрицы могут быть разного уровня сложности</a:t>
          </a:r>
        </a:p>
      </dsp:txBody>
      <dsp:txXfrm>
        <a:off x="0" y="0"/>
        <a:ext cx="10515600" cy="1087834"/>
      </dsp:txXfrm>
    </dsp:sp>
    <dsp:sp modelId="{B06D0179-6DDC-3E45-8FB3-0F0C2D7F47B9}">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B3E558-D530-724C-AEC0-F5F91FF2BE59}">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b="1" i="1" u="sng" kern="1200"/>
            <a:t>Простая матрица </a:t>
          </a:r>
          <a:r>
            <a:rPr lang="ru-RU" sz="2100" kern="1200"/>
            <a:t>взаимодействия указывает связи между работами по проекту и параметрами окружающей среды.</a:t>
          </a:r>
        </a:p>
      </dsp:txBody>
      <dsp:txXfrm>
        <a:off x="0" y="1087834"/>
        <a:ext cx="10515600" cy="1087834"/>
      </dsp:txXfrm>
    </dsp:sp>
    <dsp:sp modelId="{DB3C0B96-5AD5-C841-B883-27486D5B683F}">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638486-F5BC-7749-8E53-2D85BCF33FAF}">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b="1" i="1" u="sng" kern="1200"/>
            <a:t>Количественные и градуированные матрицы </a:t>
          </a:r>
          <a:r>
            <a:rPr lang="ru-RU" sz="2100" kern="1200"/>
            <a:t>обеспечивают средства для анализа величины и значимости воздействия. </a:t>
          </a:r>
        </a:p>
      </dsp:txBody>
      <dsp:txXfrm>
        <a:off x="0" y="2175669"/>
        <a:ext cx="10515600" cy="1087834"/>
      </dsp:txXfrm>
    </dsp:sp>
    <dsp:sp modelId="{08636EBB-408C-A746-B7DD-9CCF8B8EBB50}">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E69DC5-3F9E-F24E-9FC1-5E3D53024EE8}">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b="1" i="1" u="sng" kern="1200" dirty="0"/>
            <a:t>Цифровые оценки </a:t>
          </a:r>
          <a:r>
            <a:rPr lang="ru-RU" sz="2100" kern="1200" dirty="0"/>
            <a:t>возможных воздействий при помощи различных методов сбора данных обеспечивают указание мест, где воздействия могут концентрироваться, распространяться, создавать компенсирующие эффекты и т.д. </a:t>
          </a:r>
        </a:p>
      </dsp:txBody>
      <dsp:txXfrm>
        <a:off x="0" y="3263503"/>
        <a:ext cx="10515600" cy="10878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EB982-FA39-D142-B429-E02C2658F3D5}">
      <dsp:nvSpPr>
        <dsp:cNvPr id="0" name=""/>
        <dsp:cNvSpPr/>
      </dsp:nvSpPr>
      <dsp:spPr>
        <a:xfrm>
          <a:off x="0" y="2391"/>
          <a:ext cx="10677525" cy="63078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ru-RU" sz="1500" b="1" u="sng" kern="1200"/>
            <a:t>Идентификация воздействий </a:t>
          </a:r>
          <a:endParaRPr lang="ru-RU" sz="1500" kern="1200"/>
        </a:p>
      </dsp:txBody>
      <dsp:txXfrm>
        <a:off x="30792" y="33183"/>
        <a:ext cx="10615941" cy="569203"/>
      </dsp:txXfrm>
    </dsp:sp>
    <dsp:sp modelId="{0379911B-495D-3145-9518-B373E719BB74}">
      <dsp:nvSpPr>
        <dsp:cNvPr id="0" name=""/>
        <dsp:cNvSpPr/>
      </dsp:nvSpPr>
      <dsp:spPr>
        <a:xfrm>
          <a:off x="0" y="644175"/>
          <a:ext cx="10677525" cy="63078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ru-RU" sz="1500" b="1" kern="1200" dirty="0"/>
            <a:t>Определить </a:t>
          </a:r>
          <a:r>
            <a:rPr lang="ru-RU" sz="1500" kern="1200" dirty="0"/>
            <a:t>цели разработки и основные ограничения по осуществлению проекта </a:t>
          </a:r>
        </a:p>
      </dsp:txBody>
      <dsp:txXfrm>
        <a:off x="30792" y="674967"/>
        <a:ext cx="10615941" cy="569203"/>
      </dsp:txXfrm>
    </dsp:sp>
    <dsp:sp modelId="{907739C5-B9EA-BF43-98F9-60A6EFD9BC74}">
      <dsp:nvSpPr>
        <dsp:cNvPr id="0" name=""/>
        <dsp:cNvSpPr/>
      </dsp:nvSpPr>
      <dsp:spPr>
        <a:xfrm>
          <a:off x="0" y="1285959"/>
          <a:ext cx="10677525" cy="63078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ru-RU" sz="1500" b="1" kern="1200" dirty="0"/>
            <a:t>Выявить</a:t>
          </a:r>
          <a:r>
            <a:rPr lang="ru-RU" sz="1500" kern="1200" dirty="0"/>
            <a:t> варианты достижения основных целей проекта </a:t>
          </a:r>
        </a:p>
      </dsp:txBody>
      <dsp:txXfrm>
        <a:off x="30792" y="1316751"/>
        <a:ext cx="10615941" cy="569203"/>
      </dsp:txXfrm>
    </dsp:sp>
    <dsp:sp modelId="{5A12EBF8-C3F0-5349-8B1D-345949D817F0}">
      <dsp:nvSpPr>
        <dsp:cNvPr id="0" name=""/>
        <dsp:cNvSpPr/>
      </dsp:nvSpPr>
      <dsp:spPr>
        <a:xfrm>
          <a:off x="0" y="1927743"/>
          <a:ext cx="10677525" cy="63078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ru-RU" sz="1500" b="1" kern="1200" dirty="0"/>
            <a:t>Выявить</a:t>
          </a:r>
          <a:r>
            <a:rPr lang="ru-RU" sz="1500" kern="1200" dirty="0"/>
            <a:t> основные взаимосвязи предлагаемой разработки с природными ресурсами, экологической, социальной и социально-экономической системами и другими работами по проекту </a:t>
          </a:r>
        </a:p>
      </dsp:txBody>
      <dsp:txXfrm>
        <a:off x="30792" y="1958535"/>
        <a:ext cx="10615941" cy="569203"/>
      </dsp:txXfrm>
    </dsp:sp>
    <dsp:sp modelId="{F6FFEFC9-7044-2A4B-96D4-9F1653513442}">
      <dsp:nvSpPr>
        <dsp:cNvPr id="0" name=""/>
        <dsp:cNvSpPr/>
      </dsp:nvSpPr>
      <dsp:spPr>
        <a:xfrm>
          <a:off x="0" y="2569528"/>
          <a:ext cx="10677525" cy="63078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ru-RU" sz="1500" b="1" kern="1200" dirty="0"/>
            <a:t>Определить </a:t>
          </a:r>
          <a:r>
            <a:rPr lang="ru-RU" sz="1500" kern="1200" dirty="0"/>
            <a:t>требования к оценке воздействия на окружающую среду (юридические требования, включая процедуры утверждения проекта) и заявлениям о воздействии на нее среду </a:t>
          </a:r>
        </a:p>
      </dsp:txBody>
      <dsp:txXfrm>
        <a:off x="30792" y="2600320"/>
        <a:ext cx="10615941" cy="569203"/>
      </dsp:txXfrm>
    </dsp:sp>
    <dsp:sp modelId="{AF89204F-D5B9-2C4F-9E7D-6C475644216B}">
      <dsp:nvSpPr>
        <dsp:cNvPr id="0" name=""/>
        <dsp:cNvSpPr/>
      </dsp:nvSpPr>
      <dsp:spPr>
        <a:xfrm>
          <a:off x="0" y="3211312"/>
          <a:ext cx="10677525" cy="63078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ru-RU" sz="1500" b="1" kern="1200" dirty="0"/>
            <a:t>Определить</a:t>
          </a:r>
          <a:r>
            <a:rPr lang="ru-RU" sz="1500" kern="1200" dirty="0"/>
            <a:t> границы оценки воздействия на окружающую среду (в виде справки) Собрать основные данные о природной и социальной (социально-экономической и культурной) системах, о потенциально конфликтных политике или проектах развития и о вовлечении ключевых ресурсов </a:t>
          </a:r>
        </a:p>
      </dsp:txBody>
      <dsp:txXfrm>
        <a:off x="30792" y="3242104"/>
        <a:ext cx="10615941" cy="569203"/>
      </dsp:txXfrm>
    </dsp:sp>
    <dsp:sp modelId="{B1EE76B6-7CAD-FC44-954E-D740B97FAB84}">
      <dsp:nvSpPr>
        <dsp:cNvPr id="0" name=""/>
        <dsp:cNvSpPr/>
      </dsp:nvSpPr>
      <dsp:spPr>
        <a:xfrm>
          <a:off x="0" y="3853096"/>
          <a:ext cx="10677525" cy="63078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ru-RU" sz="1500" b="1" kern="1200" dirty="0"/>
            <a:t>Проанализировать п</a:t>
          </a:r>
          <a:r>
            <a:rPr lang="ru-RU" sz="1500" kern="1200" dirty="0"/>
            <a:t>редполагаемый проект, чтобы определить потребности в ресурсах, объем выпускаемой продукции и их воздействия на окружающую среду</a:t>
          </a:r>
        </a:p>
      </dsp:txBody>
      <dsp:txXfrm>
        <a:off x="30792" y="3883888"/>
        <a:ext cx="10615941" cy="5692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86157-E500-854D-82F6-45AF5EB7B326}">
      <dsp:nvSpPr>
        <dsp:cNvPr id="0" name=""/>
        <dsp:cNvSpPr/>
      </dsp:nvSpPr>
      <dsp:spPr>
        <a:xfrm>
          <a:off x="0" y="858"/>
          <a:ext cx="10515600" cy="85867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ru-RU" sz="1600" kern="1200"/>
            <a:t>• </a:t>
          </a:r>
          <a:r>
            <a:rPr lang="ru-RU" sz="1600" b="1" u="sng" kern="1200"/>
            <a:t>Прогноз воздействия на окружающую среду </a:t>
          </a:r>
          <a:endParaRPr lang="ru-RU" sz="1600" kern="1200"/>
        </a:p>
      </dsp:txBody>
      <dsp:txXfrm>
        <a:off x="41917" y="42775"/>
        <a:ext cx="10431766" cy="774840"/>
      </dsp:txXfrm>
    </dsp:sp>
    <dsp:sp modelId="{0AD77AC5-56D3-0B45-A362-888A3C0095A3}">
      <dsp:nvSpPr>
        <dsp:cNvPr id="0" name=""/>
        <dsp:cNvSpPr/>
      </dsp:nvSpPr>
      <dsp:spPr>
        <a:xfrm>
          <a:off x="0" y="873595"/>
          <a:ext cx="10515600" cy="85867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ru-RU" sz="1600" b="1" kern="1200" dirty="0"/>
            <a:t>Подготовить </a:t>
          </a:r>
          <a:r>
            <a:rPr lang="ru-RU" sz="1600" kern="1200" dirty="0"/>
            <a:t>прогноз величины и опасности возможных будущих воздействий предполагаемого инвестиционного проекта </a:t>
          </a:r>
        </a:p>
      </dsp:txBody>
      <dsp:txXfrm>
        <a:off x="41917" y="915512"/>
        <a:ext cx="10431766" cy="774840"/>
      </dsp:txXfrm>
    </dsp:sp>
    <dsp:sp modelId="{6CBEB3AB-3C77-504B-A40C-8A2BD7761624}">
      <dsp:nvSpPr>
        <dsp:cNvPr id="0" name=""/>
        <dsp:cNvSpPr/>
      </dsp:nvSpPr>
      <dsp:spPr>
        <a:xfrm>
          <a:off x="0" y="1746331"/>
          <a:ext cx="10515600" cy="85867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ru-RU" sz="1600" b="1" u="sng" kern="1200"/>
            <a:t>• Оценка</a:t>
          </a:r>
          <a:endParaRPr lang="ru-RU" sz="1600" kern="1200"/>
        </a:p>
      </dsp:txBody>
      <dsp:txXfrm>
        <a:off x="41917" y="1788248"/>
        <a:ext cx="10431766" cy="774840"/>
      </dsp:txXfrm>
    </dsp:sp>
    <dsp:sp modelId="{82482C66-441A-764E-B8A5-659AC8C8605C}">
      <dsp:nvSpPr>
        <dsp:cNvPr id="0" name=""/>
        <dsp:cNvSpPr/>
      </dsp:nvSpPr>
      <dsp:spPr>
        <a:xfrm>
          <a:off x="0" y="2619068"/>
          <a:ext cx="10515600" cy="85867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ru-RU" sz="1600" b="1" kern="1200" dirty="0"/>
            <a:t>Оценить </a:t>
          </a:r>
          <a:r>
            <a:rPr lang="ru-RU" sz="1600" kern="1200" dirty="0"/>
            <a:t>важность, распределение и постоянство прогнозируемых последствий с точки зрения населения, чьи интересы могут быть затронуты, экономические воздействия (конкуренция из-за дефицитных природных ресурсов, инфраструктура, контроль загрязнений и т.п.) и экологические последствия </a:t>
          </a:r>
        </a:p>
      </dsp:txBody>
      <dsp:txXfrm>
        <a:off x="41917" y="2660985"/>
        <a:ext cx="10431766" cy="774840"/>
      </dsp:txXfrm>
    </dsp:sp>
    <dsp:sp modelId="{0E0317AA-F197-4348-8A47-DDD4B775D209}">
      <dsp:nvSpPr>
        <dsp:cNvPr id="0" name=""/>
        <dsp:cNvSpPr/>
      </dsp:nvSpPr>
      <dsp:spPr>
        <a:xfrm>
          <a:off x="0" y="3491805"/>
          <a:ext cx="10515600" cy="85867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ru-RU" sz="1600" b="1" kern="1200" dirty="0"/>
            <a:t>Установить </a:t>
          </a:r>
          <a:r>
            <a:rPr lang="ru-RU" sz="1600" kern="1200" dirty="0"/>
            <a:t>реальные издержки на ресурсы и выгоды, связанные с воздействием проекта на окружающую среду, и ввести их в общую экономическую оценку в той степени, в какой они могут иметь значение для принятия инвестиционного решения</a:t>
          </a:r>
        </a:p>
      </dsp:txBody>
      <dsp:txXfrm>
        <a:off x="41917" y="3533722"/>
        <a:ext cx="10431766" cy="7748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90403-5DF4-274F-85E0-3A98C7C42472}">
      <dsp:nvSpPr>
        <dsp:cNvPr id="0" name=""/>
        <dsp:cNvSpPr/>
      </dsp:nvSpPr>
      <dsp:spPr>
        <a:xfrm>
          <a:off x="0" y="4390"/>
          <a:ext cx="10515600" cy="140911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u="sng" kern="1200"/>
            <a:t>• Представление результатов оценки</a:t>
          </a:r>
          <a:endParaRPr lang="ru-RU" sz="2000" kern="1200"/>
        </a:p>
      </dsp:txBody>
      <dsp:txXfrm>
        <a:off x="68787" y="73177"/>
        <a:ext cx="10378026" cy="1271544"/>
      </dsp:txXfrm>
    </dsp:sp>
    <dsp:sp modelId="{32E993E4-B2AB-6B44-B6A5-E0EE2D3F5616}">
      <dsp:nvSpPr>
        <dsp:cNvPr id="0" name=""/>
        <dsp:cNvSpPr/>
      </dsp:nvSpPr>
      <dsp:spPr>
        <a:xfrm>
          <a:off x="0" y="1471109"/>
          <a:ext cx="10515600" cy="140911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kern="1200" dirty="0"/>
            <a:t>Определить,</a:t>
          </a:r>
          <a:r>
            <a:rPr lang="ru-RU" sz="2000" kern="1200" dirty="0"/>
            <a:t> каким образом представлять результаты оценки воздействия на окружающую среду, приводя альтернативы, основные факторы для принятия решения, источники информации, уровни достоверности, выводы и рекомендации относительно требований и возможных рисков</a:t>
          </a:r>
        </a:p>
      </dsp:txBody>
      <dsp:txXfrm>
        <a:off x="68787" y="1539896"/>
        <a:ext cx="10378026" cy="1271544"/>
      </dsp:txXfrm>
    </dsp:sp>
    <dsp:sp modelId="{29E9B06D-A66C-B548-8C9E-5D5143CFD4AA}">
      <dsp:nvSpPr>
        <dsp:cNvPr id="0" name=""/>
        <dsp:cNvSpPr/>
      </dsp:nvSpPr>
      <dsp:spPr>
        <a:xfrm>
          <a:off x="0" y="2937828"/>
          <a:ext cx="10515600" cy="140911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kern="1200" dirty="0"/>
            <a:t>Описать </a:t>
          </a:r>
          <a:r>
            <a:rPr lang="ru-RU" sz="2000" kern="1200" dirty="0"/>
            <a:t>возможные меры для снижения и регулирования отрицательных воздействий на окружающую среду и обосновать необходимые или рекомендуемые меры либо при разработке ТЭО, либо при внедрении проекта, либо на стадии эксплуатации</a:t>
          </a:r>
        </a:p>
      </dsp:txBody>
      <dsp:txXfrm>
        <a:off x="68787" y="3006615"/>
        <a:ext cx="10378026" cy="12715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3185C-5CB6-8D40-9EF1-5EACF812A2A7}">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96EEEB-03F4-4C47-B680-E7C43E8E3D54}">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ru-RU" sz="2200" kern="1200"/>
            <a:t>Оценка воздействия на окружающую среду и анализ затрат и выгод - в некоторых отношениях параллельные и частично совпадающие процессы.</a:t>
          </a:r>
        </a:p>
      </dsp:txBody>
      <dsp:txXfrm>
        <a:off x="0" y="2124"/>
        <a:ext cx="10515600" cy="1449029"/>
      </dsp:txXfrm>
    </dsp:sp>
    <dsp:sp modelId="{676F83A6-CFA3-8441-99BD-F48843A2204D}">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EB2184-7958-3048-93DC-16C259AC26FA}">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ru-RU" sz="2200" kern="1200"/>
            <a:t>Оценка воздействия на окружающую среду разработана как инструмент для размещения и использования ресурсов лишь в последние десятилетия. </a:t>
          </a:r>
        </a:p>
      </dsp:txBody>
      <dsp:txXfrm>
        <a:off x="0" y="1451154"/>
        <a:ext cx="10515600" cy="1449029"/>
      </dsp:txXfrm>
    </dsp:sp>
    <dsp:sp modelId="{7FFAC7DB-1E05-EC45-93E6-1B9CB78CFFFD}">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7C5D28-FD86-D04D-B22A-5865071188FC}">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ru-RU" sz="2200" kern="1200"/>
            <a:t>В заявлении, при подготовке анализа затрат и выгод, должны быть рассмотрены взаимоотношения этого анализа с любым другим анализом не поддающихся количественному измерению воздействий, оценок и преимуществ, связанных с окружающей средой. </a:t>
          </a:r>
        </a:p>
      </dsp:txBody>
      <dsp:txXfrm>
        <a:off x="0" y="2900183"/>
        <a:ext cx="10515600" cy="144902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F2825-863F-A749-A283-50E5CD3CB023}">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601EF7-10F3-2E42-B414-6A56F5ABE201}">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ru-RU" sz="2800" b="1" kern="1200" dirty="0"/>
            <a:t>Метод экономии расходов </a:t>
          </a:r>
          <a:r>
            <a:rPr lang="ru-RU" sz="2800" kern="1200" dirty="0"/>
            <a:t>(воздействия на издержки) оценивает изменения в бытовых расходах и производственных издержках для других видов промышленной деятельности, на которые влияет изменение окружающей среды из-за проекта, находящегося на рассмотрении. </a:t>
          </a:r>
        </a:p>
      </dsp:txBody>
      <dsp:txXfrm>
        <a:off x="0" y="0"/>
        <a:ext cx="10515600" cy="2175669"/>
      </dsp:txXfrm>
    </dsp:sp>
    <dsp:sp modelId="{4A2543F7-6F9A-724F-8EB8-CCBAA31280A2}">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CBB0EC-5EA2-DD48-9426-10CA91167F27}">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ru-RU" sz="2800" b="1" kern="1200" dirty="0"/>
            <a:t>Метод функции убытков </a:t>
          </a:r>
          <a:r>
            <a:rPr lang="ru-RU" sz="2800" kern="1200" dirty="0"/>
            <a:t>использует функцию дозированной реакции для оценки физических изменений воспринимающих организмов или материалов, которая затем переводится в денежное выражение путем оценки величины изменений. </a:t>
          </a:r>
        </a:p>
      </dsp:txBody>
      <dsp:txXfrm>
        <a:off x="0" y="2175669"/>
        <a:ext cx="10515600" cy="217566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606CE-37C5-7049-AD27-E6495F7D9932}">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493273-54B2-BE4E-8534-C98A342AF9AA}">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b="1" i="1" kern="1200" dirty="0"/>
            <a:t>Метод оценки контингентом</a:t>
          </a:r>
          <a:r>
            <a:rPr lang="ru-RU" sz="2100" kern="1200" dirty="0"/>
            <a:t> использует опросы для определения стоимостной оценки, которую население, подвергаемое воздействию, дает изменениям окружающей среды.</a:t>
          </a:r>
        </a:p>
      </dsp:txBody>
      <dsp:txXfrm>
        <a:off x="0" y="2124"/>
        <a:ext cx="10515600" cy="1449029"/>
      </dsp:txXfrm>
    </dsp:sp>
    <dsp:sp modelId="{5FBD7E5A-CFE0-F942-B9C7-2F974A205568}">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89301B-4DAA-A148-90E4-2C4A7453E7A4}">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kern="1200" dirty="0"/>
            <a:t>Обследуемым лицам описывают предполагаемые изменения окружающей среды и задают вопрос о максимальной сумме, которую они готовы заплатить за ее улучшение, либо о максимальной сумме, которую они готовы принять в качестве компенсации или за предотвращение изменения в случае ухудшения окружающей среды.</a:t>
          </a:r>
        </a:p>
      </dsp:txBody>
      <dsp:txXfrm>
        <a:off x="0" y="1451154"/>
        <a:ext cx="10515600" cy="1449029"/>
      </dsp:txXfrm>
    </dsp:sp>
    <dsp:sp modelId="{0D9F9642-85BF-6743-AAA6-366A4774BB18}">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F662C2-9D45-9B45-A4FA-A037E90EC768}">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ru-RU" sz="2100" kern="1200"/>
            <a:t>Затем данные обследования подвергаются статистическому анализу и агрегируются через семьи чтобы получить оценку изменения окружающей среды.</a:t>
          </a:r>
        </a:p>
      </dsp:txBody>
      <dsp:txXfrm>
        <a:off x="0" y="2900183"/>
        <a:ext cx="10515600" cy="144902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476C9-C5CC-F048-BBA0-6FBB40466F49}">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3DF62-BDFA-A547-B7BD-B7DBBB1D950D}">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ru-RU" sz="2300" b="1" i="1" kern="1200"/>
            <a:t>Метод гедонического ценообразования </a:t>
          </a:r>
          <a:r>
            <a:rPr lang="ru-RU" sz="2300" kern="1200"/>
            <a:t>делает попытку условно дать стоимостные оценки изменениям окружающей среды путем определения их влияния на рыночные цены и динамику цен на экономические ресурсы. Уровень качества окружающей среды может отражаться, например, в ценах на местное жилищное строительство или на рынках труда</a:t>
          </a:r>
        </a:p>
      </dsp:txBody>
      <dsp:txXfrm>
        <a:off x="0" y="0"/>
        <a:ext cx="10515600" cy="2175669"/>
      </dsp:txXfrm>
    </dsp:sp>
    <dsp:sp modelId="{FAD5A2D8-71C3-7C4B-AD0D-FB40A62E74BF}">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F9B92D-DFFB-404D-A88A-6AECB4F76BE4}">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ru-RU" sz="2300" b="1" i="1" kern="1200"/>
            <a:t>Метод транспортных расходов </a:t>
          </a:r>
          <a:r>
            <a:rPr lang="ru-RU" sz="2300" kern="1200"/>
            <a:t>устанавливает взаимосвязь между посещениями мест отдыха с различными уровнями качества окружающей среды и расходами на поездки к этим местам. В контексте промышленного развития этот метод может применяться, если воздействие проекта на окружающую среду изменяет привычные маршруты, которыми пользуется население для поездки на курорты или в другие места.</a:t>
          </a:r>
        </a:p>
      </dsp:txBody>
      <dsp:txXfrm>
        <a:off x="0" y="2175669"/>
        <a:ext cx="10515600" cy="217566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64794-EBD8-A54F-BEC4-5FB30B59C752}">
      <dsp:nvSpPr>
        <dsp:cNvPr id="0" name=""/>
        <dsp:cNvSpPr/>
      </dsp:nvSpPr>
      <dsp:spPr>
        <a:xfrm>
          <a:off x="0" y="3969"/>
          <a:ext cx="10515600" cy="104480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ru-RU" sz="1900" b="1" u="sng" kern="1200" dirty="0"/>
            <a:t>Физические и химические воздействия</a:t>
          </a:r>
          <a:r>
            <a:rPr lang="ru-RU" sz="1900" kern="1200" dirty="0"/>
            <a:t>, включая шумы и воздействия на энергоресурсы, охватывают влияния на физические и химические характеристики всей экологической системы, состоящей из атмосферы, воды, земли, фауны и флоры.</a:t>
          </a:r>
        </a:p>
      </dsp:txBody>
      <dsp:txXfrm>
        <a:off x="51003" y="54972"/>
        <a:ext cx="10413594" cy="942803"/>
      </dsp:txXfrm>
    </dsp:sp>
    <dsp:sp modelId="{A5CDC5A2-B2FF-3347-AE0E-3A6F93FE5042}">
      <dsp:nvSpPr>
        <dsp:cNvPr id="0" name=""/>
        <dsp:cNvSpPr/>
      </dsp:nvSpPr>
      <dsp:spPr>
        <a:xfrm>
          <a:off x="0" y="1103499"/>
          <a:ext cx="10515600" cy="104480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ru-RU" sz="1900" b="1" u="sng" kern="1200" dirty="0"/>
            <a:t>Экологические факторы </a:t>
          </a:r>
          <a:r>
            <a:rPr lang="ru-RU" sz="1900" kern="1200" dirty="0"/>
            <a:t>включают в себя флору и фауну отдельно и совместно с учетом экосистем, в которых рассматриваются население, темпы его роста, внутри- и межвидовые взаимодействия, продолжительность жизни и т.д. каждого вида и среда его обитания.</a:t>
          </a:r>
        </a:p>
      </dsp:txBody>
      <dsp:txXfrm>
        <a:off x="51003" y="1154502"/>
        <a:ext cx="10413594" cy="942803"/>
      </dsp:txXfrm>
    </dsp:sp>
    <dsp:sp modelId="{428CB738-5059-E24C-B934-7F7C5EEFFE96}">
      <dsp:nvSpPr>
        <dsp:cNvPr id="0" name=""/>
        <dsp:cNvSpPr/>
      </dsp:nvSpPr>
      <dsp:spPr>
        <a:xfrm>
          <a:off x="0" y="2203029"/>
          <a:ext cx="10515600" cy="104480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ru-RU" sz="1900" b="1" u="sng" kern="1200" dirty="0"/>
            <a:t>Эстетические факторы </a:t>
          </a:r>
          <a:r>
            <a:rPr lang="ru-RU" sz="1900" kern="1200" dirty="0"/>
            <a:t>в основном касаются воздействий на органы чувств - главным образом, на зрение - от использования земли и сооружений предлагаемого проекта.</a:t>
          </a:r>
        </a:p>
      </dsp:txBody>
      <dsp:txXfrm>
        <a:off x="51003" y="2254032"/>
        <a:ext cx="10413594" cy="942803"/>
      </dsp:txXfrm>
    </dsp:sp>
    <dsp:sp modelId="{A98E2043-404E-264C-92D6-6804244942BD}">
      <dsp:nvSpPr>
        <dsp:cNvPr id="0" name=""/>
        <dsp:cNvSpPr/>
      </dsp:nvSpPr>
      <dsp:spPr>
        <a:xfrm>
          <a:off x="0" y="3302559"/>
          <a:ext cx="10515600" cy="104480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ru-RU" sz="1900" b="1" u="sng" kern="1200" dirty="0"/>
            <a:t>Социальные факторы </a:t>
          </a:r>
          <a:r>
            <a:rPr lang="ru-RU" sz="1900" kern="1200" dirty="0"/>
            <a:t>связаны с культурными и экономическими воздействиями, такими как качество человеческой жизни с точки зрения здоровья, благополучия и социальной инфраструктуры.</a:t>
          </a:r>
        </a:p>
      </dsp:txBody>
      <dsp:txXfrm>
        <a:off x="51003" y="3353562"/>
        <a:ext cx="10413594" cy="94280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35C6D-F67B-BA44-9A1B-DF4A863C0F3C}">
      <dsp:nvSpPr>
        <dsp:cNvPr id="0" name=""/>
        <dsp:cNvSpPr/>
      </dsp:nvSpPr>
      <dsp:spPr>
        <a:xfrm>
          <a:off x="0" y="0"/>
          <a:ext cx="107775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662ABA-453F-6B48-83B4-D46E764D6874}">
      <dsp:nvSpPr>
        <dsp:cNvPr id="0" name=""/>
        <dsp:cNvSpPr/>
      </dsp:nvSpPr>
      <dsp:spPr>
        <a:xfrm>
          <a:off x="0" y="0"/>
          <a:ext cx="10777539" cy="2474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ru-RU" sz="2400" b="1" kern="1200" dirty="0"/>
            <a:t>Техническая инфраструктура.  </a:t>
          </a:r>
          <a:r>
            <a:rPr lang="ru-RU" sz="2400" kern="1200" dirty="0"/>
            <a:t>При подготовке ТЭО следует проанализировать, не являются ли требования проекта в отношении технической инфраструктуры ограничением для выбора месторасположения. Анализ должен содержать не только количественные требования, но и другие характеристики (такие как надежность, качество и физические аспекты). ТЭО должно определить разницу между желаемыми и критическими требованиями и нуждами</a:t>
          </a:r>
        </a:p>
      </dsp:txBody>
      <dsp:txXfrm>
        <a:off x="0" y="0"/>
        <a:ext cx="10777539" cy="2474912"/>
      </dsp:txXfrm>
    </dsp:sp>
    <dsp:sp modelId="{34B334BE-878C-4A48-886A-DD95E3A41FA3}">
      <dsp:nvSpPr>
        <dsp:cNvPr id="0" name=""/>
        <dsp:cNvSpPr/>
      </dsp:nvSpPr>
      <dsp:spPr>
        <a:xfrm>
          <a:off x="0" y="2474912"/>
          <a:ext cx="107775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C7EA40-853C-2D42-A8FA-ED06A1BEAE18}">
      <dsp:nvSpPr>
        <dsp:cNvPr id="0" name=""/>
        <dsp:cNvSpPr/>
      </dsp:nvSpPr>
      <dsp:spPr>
        <a:xfrm>
          <a:off x="0" y="2474912"/>
          <a:ext cx="10777539" cy="2474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ru-RU" sz="2400" b="1" kern="1200" dirty="0"/>
            <a:t>Транспорт и связь</a:t>
          </a:r>
          <a:r>
            <a:rPr lang="ru-RU" sz="2400" kern="1200" dirty="0"/>
            <a:t>. Транспортные средства (железнодорожные, шоссейные, воздушные или водные) могут использоваться для ввоза различных ресурсов и сбыта продукции. Следует тщательно рассмотреть наличие и стоимость общего объема ввозимых на проектируемое предприятие ресурсов и продукции, вывозимой с предприятия, сравнивая различные альтернативные месторасположения. </a:t>
          </a:r>
        </a:p>
      </dsp:txBody>
      <dsp:txXfrm>
        <a:off x="0" y="2474912"/>
        <a:ext cx="10777539" cy="2474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5C585-B0D9-4505-B87C-4445521CD41E}">
      <dsp:nvSpPr>
        <dsp:cNvPr id="0" name=""/>
        <dsp:cNvSpPr/>
      </dsp:nvSpPr>
      <dsp:spPr>
        <a:xfrm>
          <a:off x="0" y="21275"/>
          <a:ext cx="11107946" cy="599040"/>
        </a:xfrm>
        <a:prstGeom prst="roundRect">
          <a:avLst/>
        </a:prstGeom>
        <a:solidFill>
          <a:srgbClr val="F2E7F9">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ru-RU" sz="2400" kern="1200" dirty="0">
              <a:solidFill>
                <a:schemeClr val="tx1"/>
              </a:solidFill>
              <a:latin typeface="Times New Roman" panose="02020603050405020304" pitchFamily="18" charset="0"/>
              <a:cs typeface="Times New Roman" panose="02020603050405020304" pitchFamily="18" charset="0"/>
            </a:rPr>
            <a:t>Сбыт через </a:t>
          </a:r>
          <a:r>
            <a:rPr lang="ru-RU" sz="2400" b="1" kern="1200" dirty="0">
              <a:solidFill>
                <a:schemeClr val="tx1"/>
              </a:solidFill>
              <a:latin typeface="Times New Roman" panose="02020603050405020304" pitchFamily="18" charset="0"/>
              <a:cs typeface="Times New Roman" panose="02020603050405020304" pitchFamily="18" charset="0"/>
            </a:rPr>
            <a:t>оптовых</a:t>
          </a:r>
          <a:r>
            <a:rPr lang="ru-RU" sz="2400" kern="1200" dirty="0">
              <a:solidFill>
                <a:schemeClr val="tx1"/>
              </a:solidFill>
              <a:latin typeface="Times New Roman" panose="02020603050405020304" pitchFamily="18" charset="0"/>
              <a:cs typeface="Times New Roman" panose="02020603050405020304" pitchFamily="18" charset="0"/>
            </a:rPr>
            <a:t> торговцев</a:t>
          </a:r>
        </a:p>
      </dsp:txBody>
      <dsp:txXfrm>
        <a:off x="29243" y="50518"/>
        <a:ext cx="11049460" cy="540554"/>
      </dsp:txXfrm>
    </dsp:sp>
    <dsp:sp modelId="{54ED6866-334C-417A-94F3-CF3E0288BA35}">
      <dsp:nvSpPr>
        <dsp:cNvPr id="0" name=""/>
        <dsp:cNvSpPr/>
      </dsp:nvSpPr>
      <dsp:spPr>
        <a:xfrm>
          <a:off x="0" y="620315"/>
          <a:ext cx="11107946" cy="11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67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ru-RU" sz="1800" kern="1200" dirty="0">
              <a:solidFill>
                <a:schemeClr val="tx1"/>
              </a:solidFill>
              <a:latin typeface="Times New Roman" panose="02020603050405020304" pitchFamily="18" charset="0"/>
              <a:cs typeface="Times New Roman" panose="02020603050405020304" pitchFamily="18" charset="0"/>
            </a:rPr>
            <a:t>принимает большие партии товаров,</a:t>
          </a:r>
        </a:p>
        <a:p>
          <a:pPr marL="171450" lvl="1" indent="-171450" algn="l" defTabSz="800100">
            <a:lnSpc>
              <a:spcPct val="90000"/>
            </a:lnSpc>
            <a:spcBef>
              <a:spcPct val="0"/>
            </a:spcBef>
            <a:spcAft>
              <a:spcPct val="20000"/>
            </a:spcAft>
            <a:buChar char="•"/>
          </a:pPr>
          <a:r>
            <a:rPr lang="ru-RU" sz="1800" kern="1200" dirty="0">
              <a:solidFill>
                <a:schemeClr val="tx1"/>
              </a:solidFill>
              <a:latin typeface="Times New Roman" panose="02020603050405020304" pitchFamily="18" charset="0"/>
              <a:cs typeface="Times New Roman" panose="02020603050405020304" pitchFamily="18" charset="0"/>
            </a:rPr>
            <a:t>охватывает большинство мелких торговцев,</a:t>
          </a:r>
        </a:p>
        <a:p>
          <a:pPr marL="171450" lvl="1" indent="-171450" algn="l" defTabSz="800100">
            <a:lnSpc>
              <a:spcPct val="90000"/>
            </a:lnSpc>
            <a:spcBef>
              <a:spcPct val="0"/>
            </a:spcBef>
            <a:spcAft>
              <a:spcPct val="20000"/>
            </a:spcAft>
            <a:buChar char="•"/>
          </a:pPr>
          <a:r>
            <a:rPr lang="ru-RU" sz="1800" kern="1200" dirty="0">
              <a:solidFill>
                <a:schemeClr val="tx1"/>
              </a:solidFill>
              <a:latin typeface="Times New Roman" panose="02020603050405020304" pitchFamily="18" charset="0"/>
              <a:cs typeface="Times New Roman" panose="02020603050405020304" pitchFamily="18" charset="0"/>
            </a:rPr>
            <a:t>простое решение транспортных проблем, оформление счетов и кредитный контроль,</a:t>
          </a:r>
        </a:p>
        <a:p>
          <a:pPr marL="171450" lvl="1" indent="-171450" algn="l" defTabSz="800100">
            <a:lnSpc>
              <a:spcPct val="90000"/>
            </a:lnSpc>
            <a:spcBef>
              <a:spcPct val="0"/>
            </a:spcBef>
            <a:spcAft>
              <a:spcPct val="20000"/>
            </a:spcAft>
            <a:buChar char="•"/>
          </a:pPr>
          <a:r>
            <a:rPr lang="ru-RU" sz="1800" kern="1200" dirty="0">
              <a:solidFill>
                <a:schemeClr val="tx1"/>
              </a:solidFill>
              <a:latin typeface="Times New Roman" panose="02020603050405020304" pitchFamily="18" charset="0"/>
              <a:cs typeface="Times New Roman" panose="02020603050405020304" pitchFamily="18" charset="0"/>
            </a:rPr>
            <a:t>относительно небольшой круг продавцов.</a:t>
          </a:r>
        </a:p>
      </dsp:txBody>
      <dsp:txXfrm>
        <a:off x="0" y="620315"/>
        <a:ext cx="11107946" cy="1159200"/>
      </dsp:txXfrm>
    </dsp:sp>
    <dsp:sp modelId="{B3581FD0-9310-481A-A07A-96E6B59BF5A7}">
      <dsp:nvSpPr>
        <dsp:cNvPr id="0" name=""/>
        <dsp:cNvSpPr/>
      </dsp:nvSpPr>
      <dsp:spPr>
        <a:xfrm>
          <a:off x="0" y="1779515"/>
          <a:ext cx="11107946" cy="599040"/>
        </a:xfrm>
        <a:prstGeom prst="roundRect">
          <a:avLst/>
        </a:prstGeom>
        <a:solidFill>
          <a:srgbClr val="E3EDFD">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ru-RU" sz="2400" kern="1200" dirty="0">
              <a:solidFill>
                <a:schemeClr val="tx1"/>
              </a:solidFill>
              <a:latin typeface="Times New Roman" panose="02020603050405020304" pitchFamily="18" charset="0"/>
              <a:cs typeface="Times New Roman" panose="02020603050405020304" pitchFamily="18" charset="0"/>
            </a:rPr>
            <a:t>Сбыт через </a:t>
          </a:r>
          <a:r>
            <a:rPr lang="ru-RU" sz="2400" b="1" kern="1200" dirty="0">
              <a:solidFill>
                <a:schemeClr val="tx1"/>
              </a:solidFill>
              <a:latin typeface="Times New Roman" panose="02020603050405020304" pitchFamily="18" charset="0"/>
              <a:cs typeface="Times New Roman" panose="02020603050405020304" pitchFamily="18" charset="0"/>
            </a:rPr>
            <a:t>розничных</a:t>
          </a:r>
          <a:r>
            <a:rPr lang="ru-RU" sz="2400" kern="1200" dirty="0">
              <a:solidFill>
                <a:schemeClr val="tx1"/>
              </a:solidFill>
              <a:latin typeface="Times New Roman" panose="02020603050405020304" pitchFamily="18" charset="0"/>
              <a:cs typeface="Times New Roman" panose="02020603050405020304" pitchFamily="18" charset="0"/>
            </a:rPr>
            <a:t> торговцев</a:t>
          </a:r>
        </a:p>
      </dsp:txBody>
      <dsp:txXfrm>
        <a:off x="29243" y="1808758"/>
        <a:ext cx="11049460" cy="540554"/>
      </dsp:txXfrm>
    </dsp:sp>
    <dsp:sp modelId="{4B0462EE-B794-470C-AB11-47DE43A370B5}">
      <dsp:nvSpPr>
        <dsp:cNvPr id="0" name=""/>
        <dsp:cNvSpPr/>
      </dsp:nvSpPr>
      <dsp:spPr>
        <a:xfrm>
          <a:off x="0" y="2378555"/>
          <a:ext cx="11107946" cy="1357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67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ru-RU" sz="1800" kern="1200" dirty="0">
              <a:solidFill>
                <a:schemeClr val="tx1"/>
              </a:solidFill>
              <a:latin typeface="Times New Roman" panose="02020603050405020304" pitchFamily="18" charset="0"/>
              <a:cs typeface="Times New Roman" panose="02020603050405020304" pitchFamily="18" charset="0"/>
            </a:rPr>
            <a:t>выборочный сбыт,</a:t>
          </a:r>
        </a:p>
        <a:p>
          <a:pPr marL="171450" lvl="1" indent="-171450" algn="l" defTabSz="800100">
            <a:lnSpc>
              <a:spcPct val="90000"/>
            </a:lnSpc>
            <a:spcBef>
              <a:spcPct val="0"/>
            </a:spcBef>
            <a:spcAft>
              <a:spcPct val="20000"/>
            </a:spcAft>
            <a:buChar char="•"/>
          </a:pPr>
          <a:r>
            <a:rPr lang="ru-RU" sz="1800" kern="1200" dirty="0">
              <a:solidFill>
                <a:schemeClr val="tx1"/>
              </a:solidFill>
              <a:latin typeface="Times New Roman" panose="02020603050405020304" pitchFamily="18" charset="0"/>
              <a:cs typeface="Times New Roman" panose="02020603050405020304" pitchFamily="18" charset="0"/>
            </a:rPr>
            <a:t>пригоден для:</a:t>
          </a:r>
        </a:p>
        <a:p>
          <a:pPr marL="342900" lvl="2" indent="-171450" algn="l" defTabSz="800100">
            <a:lnSpc>
              <a:spcPct val="90000"/>
            </a:lnSpc>
            <a:spcBef>
              <a:spcPct val="0"/>
            </a:spcBef>
            <a:spcAft>
              <a:spcPct val="20000"/>
            </a:spcAft>
            <a:buChar char="•"/>
          </a:pPr>
          <a:r>
            <a:rPr lang="ru-RU" sz="1800" kern="1200" dirty="0">
              <a:solidFill>
                <a:schemeClr val="tx1"/>
              </a:solidFill>
              <a:latin typeface="Times New Roman" panose="02020603050405020304" pitchFamily="18" charset="0"/>
              <a:cs typeface="Times New Roman" panose="02020603050405020304" pitchFamily="18" charset="0"/>
            </a:rPr>
            <a:t>продуктов высокого качества, имеющих торговую марку и рекламируемых в национальном или региональном масштабе, а также для тех, установка которых может потребовать послепродажного обслуживания.</a:t>
          </a:r>
        </a:p>
      </dsp:txBody>
      <dsp:txXfrm>
        <a:off x="0" y="2378555"/>
        <a:ext cx="11107946" cy="1357920"/>
      </dsp:txXfrm>
    </dsp:sp>
    <dsp:sp modelId="{A5F16F16-BDA8-40BC-8B57-3360BF303DF5}">
      <dsp:nvSpPr>
        <dsp:cNvPr id="0" name=""/>
        <dsp:cNvSpPr/>
      </dsp:nvSpPr>
      <dsp:spPr>
        <a:xfrm>
          <a:off x="0" y="3736475"/>
          <a:ext cx="11107946" cy="599040"/>
        </a:xfrm>
        <a:prstGeom prst="roundRect">
          <a:avLst/>
        </a:prstGeom>
        <a:solidFill>
          <a:srgbClr val="FDDFF7">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ru-RU" sz="2400" kern="1200" dirty="0">
              <a:solidFill>
                <a:schemeClr val="tx1"/>
              </a:solidFill>
              <a:latin typeface="Times New Roman" panose="02020603050405020304" pitchFamily="18" charset="0"/>
              <a:cs typeface="Times New Roman" panose="02020603050405020304" pitchFamily="18" charset="0"/>
            </a:rPr>
            <a:t>Сбыт </a:t>
          </a:r>
          <a:r>
            <a:rPr lang="ru-RU" sz="2400" b="1" kern="1200" dirty="0">
              <a:solidFill>
                <a:schemeClr val="tx1"/>
              </a:solidFill>
              <a:latin typeface="Times New Roman" panose="02020603050405020304" pitchFamily="18" charset="0"/>
              <a:cs typeface="Times New Roman" panose="02020603050405020304" pitchFamily="18" charset="0"/>
            </a:rPr>
            <a:t>напрямую</a:t>
          </a:r>
          <a:r>
            <a:rPr lang="ru-RU" sz="2400" kern="1200" dirty="0">
              <a:solidFill>
                <a:schemeClr val="tx1"/>
              </a:solidFill>
              <a:latin typeface="Times New Roman" panose="02020603050405020304" pitchFamily="18" charset="0"/>
              <a:cs typeface="Times New Roman" panose="02020603050405020304" pitchFamily="18" charset="0"/>
            </a:rPr>
            <a:t> потребителю:</a:t>
          </a:r>
        </a:p>
      </dsp:txBody>
      <dsp:txXfrm>
        <a:off x="29243" y="3765718"/>
        <a:ext cx="11049460" cy="540554"/>
      </dsp:txXfrm>
    </dsp:sp>
    <dsp:sp modelId="{3153CFD1-377F-4490-B4CF-9A6AB8B852FA}">
      <dsp:nvSpPr>
        <dsp:cNvPr id="0" name=""/>
        <dsp:cNvSpPr/>
      </dsp:nvSpPr>
      <dsp:spPr>
        <a:xfrm>
          <a:off x="0" y="4335515"/>
          <a:ext cx="11107946"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67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ru-RU" sz="1800" kern="1200" dirty="0">
              <a:solidFill>
                <a:schemeClr val="tx1"/>
              </a:solidFill>
              <a:latin typeface="Times New Roman" panose="02020603050405020304" pitchFamily="18" charset="0"/>
              <a:cs typeface="Times New Roman" panose="02020603050405020304" pitchFamily="18" charset="0"/>
            </a:rPr>
            <a:t>обычный канал для реализации промышленной продукции и товаров производственного назначения. </a:t>
          </a:r>
        </a:p>
      </dsp:txBody>
      <dsp:txXfrm>
        <a:off x="0" y="4335515"/>
        <a:ext cx="11107946" cy="52992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9AB0A-4A8D-0548-806E-1FC07DCB7D84}">
      <dsp:nvSpPr>
        <dsp:cNvPr id="0" name=""/>
        <dsp:cNvSpPr/>
      </dsp:nvSpPr>
      <dsp:spPr>
        <a:xfrm>
          <a:off x="706" y="1407088"/>
          <a:ext cx="3074323" cy="153716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ru-RU" sz="3500" kern="1200"/>
            <a:t>Вода</a:t>
          </a:r>
        </a:p>
      </dsp:txBody>
      <dsp:txXfrm>
        <a:off x="706" y="1407088"/>
        <a:ext cx="3074323" cy="1537161"/>
      </dsp:txXfrm>
    </dsp:sp>
    <dsp:sp modelId="{FAE78636-6256-D949-A691-0824179E76BD}">
      <dsp:nvSpPr>
        <dsp:cNvPr id="0" name=""/>
        <dsp:cNvSpPr/>
      </dsp:nvSpPr>
      <dsp:spPr>
        <a:xfrm>
          <a:off x="3720638" y="1407088"/>
          <a:ext cx="3074323" cy="153716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ru-RU" sz="3500" kern="1200"/>
            <a:t>Электроэнергия </a:t>
          </a:r>
        </a:p>
      </dsp:txBody>
      <dsp:txXfrm>
        <a:off x="3720638" y="1407088"/>
        <a:ext cx="3074323" cy="1537161"/>
      </dsp:txXfrm>
    </dsp:sp>
    <dsp:sp modelId="{A6335542-E921-B643-80CB-C1CAE6C02780}">
      <dsp:nvSpPr>
        <dsp:cNvPr id="0" name=""/>
        <dsp:cNvSpPr/>
      </dsp:nvSpPr>
      <dsp:spPr>
        <a:xfrm>
          <a:off x="7440570" y="1407088"/>
          <a:ext cx="3074323" cy="153716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ru-RU" sz="3500" kern="1200"/>
            <a:t>Топливо</a:t>
          </a:r>
        </a:p>
      </dsp:txBody>
      <dsp:txXfrm>
        <a:off x="7440570" y="1407088"/>
        <a:ext cx="3074323" cy="153716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06196-2AB9-C84B-A872-2C7C7CDFE559}">
      <dsp:nvSpPr>
        <dsp:cNvPr id="0" name=""/>
        <dsp:cNvSpPr/>
      </dsp:nvSpPr>
      <dsp:spPr>
        <a:xfrm>
          <a:off x="706" y="1407088"/>
          <a:ext cx="3074323" cy="153716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ru-RU" sz="2300" kern="1200"/>
            <a:t>Наличие управляющего персонала и квалифицированной рабочей силы</a:t>
          </a:r>
        </a:p>
      </dsp:txBody>
      <dsp:txXfrm>
        <a:off x="706" y="1407088"/>
        <a:ext cx="3074323" cy="1537161"/>
      </dsp:txXfrm>
    </dsp:sp>
    <dsp:sp modelId="{D9688208-69D3-4B46-A92D-04C3EF3075FD}">
      <dsp:nvSpPr>
        <dsp:cNvPr id="0" name=""/>
        <dsp:cNvSpPr/>
      </dsp:nvSpPr>
      <dsp:spPr>
        <a:xfrm>
          <a:off x="3720638" y="1407088"/>
          <a:ext cx="3074323" cy="153716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ru-RU" sz="2300" kern="1200"/>
            <a:t>Род профессий</a:t>
          </a:r>
        </a:p>
      </dsp:txBody>
      <dsp:txXfrm>
        <a:off x="3720638" y="1407088"/>
        <a:ext cx="3074323" cy="1537161"/>
      </dsp:txXfrm>
    </dsp:sp>
    <dsp:sp modelId="{44122F25-8B58-854B-9872-D4EE7B5F46A2}">
      <dsp:nvSpPr>
        <dsp:cNvPr id="0" name=""/>
        <dsp:cNvSpPr/>
      </dsp:nvSpPr>
      <dsp:spPr>
        <a:xfrm>
          <a:off x="7440570" y="1407088"/>
          <a:ext cx="3074323" cy="153716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ru-RU" sz="2300" kern="1200"/>
            <a:t>История трудовых ресурсов</a:t>
          </a:r>
        </a:p>
      </dsp:txBody>
      <dsp:txXfrm>
        <a:off x="7440570" y="1407088"/>
        <a:ext cx="3074323" cy="153716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15EB5-6CE5-2E44-9792-772D9AEEF81A}">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AA017C-8A84-F443-B9E8-AE5332A68613}">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just" defTabSz="1244600">
            <a:lnSpc>
              <a:spcPct val="90000"/>
            </a:lnSpc>
            <a:spcBef>
              <a:spcPct val="0"/>
            </a:spcBef>
            <a:spcAft>
              <a:spcPct val="35000"/>
            </a:spcAft>
            <a:buNone/>
          </a:pPr>
          <a:r>
            <a:rPr lang="ru-RU" sz="2800" kern="1200" dirty="0"/>
            <a:t>Если при выборе месторасположения существенным фактором является стоимость транспортировки материалов от источников к альтернативным месторасположениям, то должна быть оценена возможность замены материалов и потребляемых ресурсов.</a:t>
          </a:r>
        </a:p>
      </dsp:txBody>
      <dsp:txXfrm>
        <a:off x="0" y="0"/>
        <a:ext cx="10515600" cy="2175669"/>
      </dsp:txXfrm>
    </dsp:sp>
    <dsp:sp modelId="{3DC290B2-2E06-A44F-B603-4D5CB343CF65}">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CED82-F22D-E049-A87A-BE05EFFFE449}">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just" defTabSz="1244600">
            <a:lnSpc>
              <a:spcPct val="90000"/>
            </a:lnSpc>
            <a:spcBef>
              <a:spcPct val="0"/>
            </a:spcBef>
            <a:spcAft>
              <a:spcPct val="35000"/>
            </a:spcAft>
            <a:buNone/>
          </a:pPr>
          <a:r>
            <a:rPr lang="ru-RU" sz="2800" kern="1200" dirty="0"/>
            <a:t>Для проектов, где полные издержки на проданную продукцию не слишком отличаются для альтернативных месторасположений, качественная оценка </a:t>
          </a:r>
          <a:r>
            <a:rPr lang="ru-RU" sz="2800" kern="1200" dirty="0" err="1"/>
            <a:t>социальноэкономических</a:t>
          </a:r>
          <a:r>
            <a:rPr lang="ru-RU" sz="2800" kern="1200" dirty="0"/>
            <a:t> факторов окружающей среды может иметь решающее значение для рекомендации относительно выбора месторасположения.</a:t>
          </a:r>
        </a:p>
      </dsp:txBody>
      <dsp:txXfrm>
        <a:off x="0" y="2175669"/>
        <a:ext cx="10515600" cy="217566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4D5D2-776C-3043-8FE7-14E6C78F2509}">
      <dsp:nvSpPr>
        <dsp:cNvPr id="0" name=""/>
        <dsp:cNvSpPr/>
      </dsp:nvSpPr>
      <dsp:spPr>
        <a:xfrm>
          <a:off x="0" y="5895"/>
          <a:ext cx="10515600" cy="139851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ru-RU" sz="2500" kern="1200"/>
            <a:t>Проекты, для которых требуется определенное сырье, по понятным причинам размещаются около его источника. </a:t>
          </a:r>
        </a:p>
      </dsp:txBody>
      <dsp:txXfrm>
        <a:off x="68270" y="74165"/>
        <a:ext cx="10379060" cy="1261975"/>
      </dsp:txXfrm>
    </dsp:sp>
    <dsp:sp modelId="{506CA1AF-6E4F-F548-9DCC-3153C2474BE6}">
      <dsp:nvSpPr>
        <dsp:cNvPr id="0" name=""/>
        <dsp:cNvSpPr/>
      </dsp:nvSpPr>
      <dsp:spPr>
        <a:xfrm>
          <a:off x="0" y="1476411"/>
          <a:ext cx="10515600" cy="139851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ru-RU" sz="2500" b="1" kern="1200" dirty="0"/>
            <a:t>Вода, нефть, уголь, минералы, строевой лес, а также сельскохозяйственная продукция </a:t>
          </a:r>
          <a:r>
            <a:rPr lang="ru-RU" sz="2500" kern="1200" dirty="0"/>
            <a:t>и т.п. должны использоваться там, где имеются адекватные количественные, качественные и другие условия. </a:t>
          </a:r>
        </a:p>
      </dsp:txBody>
      <dsp:txXfrm>
        <a:off x="68270" y="1544681"/>
        <a:ext cx="10379060" cy="1261975"/>
      </dsp:txXfrm>
    </dsp:sp>
    <dsp:sp modelId="{CF6D5E20-81ED-EE47-BE5D-34318A39D9AC}">
      <dsp:nvSpPr>
        <dsp:cNvPr id="0" name=""/>
        <dsp:cNvSpPr/>
      </dsp:nvSpPr>
      <dsp:spPr>
        <a:xfrm>
          <a:off x="0" y="2946926"/>
          <a:ext cx="10515600" cy="139851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ru-RU" sz="2500" kern="1200"/>
            <a:t>Некоторые проекты могут реализовывать свою деятельность в более чем одном месторасположении (например, лесоповал и обработка древесины).</a:t>
          </a:r>
        </a:p>
      </dsp:txBody>
      <dsp:txXfrm>
        <a:off x="68270" y="3015196"/>
        <a:ext cx="10379060" cy="12619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8B61A-8D6B-E544-A084-795AE7F2950F}">
      <dsp:nvSpPr>
        <dsp:cNvPr id="0" name=""/>
        <dsp:cNvSpPr/>
      </dsp:nvSpPr>
      <dsp:spPr>
        <a:xfrm>
          <a:off x="0" y="355103"/>
          <a:ext cx="10515600" cy="5516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ru-RU" sz="2300" kern="1200"/>
            <a:t>• Производственные издержки, включая расходы на защиту окружающей среды </a:t>
          </a:r>
        </a:p>
      </dsp:txBody>
      <dsp:txXfrm>
        <a:off x="26930" y="382033"/>
        <a:ext cx="10461740" cy="497795"/>
      </dsp:txXfrm>
    </dsp:sp>
    <dsp:sp modelId="{783B6516-ABF9-E248-B21F-26BACEC968CE}">
      <dsp:nvSpPr>
        <dsp:cNvPr id="0" name=""/>
        <dsp:cNvSpPr/>
      </dsp:nvSpPr>
      <dsp:spPr>
        <a:xfrm>
          <a:off x="0" y="972998"/>
          <a:ext cx="10515600" cy="5516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ru-RU" sz="2300" kern="1200"/>
            <a:t>• Издержки на маркетинг </a:t>
          </a:r>
        </a:p>
      </dsp:txBody>
      <dsp:txXfrm>
        <a:off x="26930" y="999928"/>
        <a:ext cx="10461740" cy="497795"/>
      </dsp:txXfrm>
    </dsp:sp>
    <dsp:sp modelId="{8EBCC792-7A74-3E4E-B8AF-CC3BCFAB4649}">
      <dsp:nvSpPr>
        <dsp:cNvPr id="0" name=""/>
        <dsp:cNvSpPr/>
      </dsp:nvSpPr>
      <dsp:spPr>
        <a:xfrm>
          <a:off x="0" y="1590893"/>
          <a:ext cx="10515600" cy="5516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ru-RU" sz="2300" kern="1200"/>
            <a:t>• Инвестиционные издержки (включая расходы на защиту окружающей среды) </a:t>
          </a:r>
        </a:p>
      </dsp:txBody>
      <dsp:txXfrm>
        <a:off x="26930" y="1617823"/>
        <a:ext cx="10461740" cy="497795"/>
      </dsp:txXfrm>
    </dsp:sp>
    <dsp:sp modelId="{261EF502-BE95-9F47-92E5-1E458C0CAF3F}">
      <dsp:nvSpPr>
        <dsp:cNvPr id="0" name=""/>
        <dsp:cNvSpPr/>
      </dsp:nvSpPr>
      <dsp:spPr>
        <a:xfrm>
          <a:off x="0" y="2208789"/>
          <a:ext cx="10515600" cy="5516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ru-RU" sz="2300" kern="1200"/>
            <a:t>• Поступления</a:t>
          </a:r>
        </a:p>
      </dsp:txBody>
      <dsp:txXfrm>
        <a:off x="26930" y="2235719"/>
        <a:ext cx="10461740" cy="497795"/>
      </dsp:txXfrm>
    </dsp:sp>
    <dsp:sp modelId="{57536919-5AB3-5C4C-93EF-4D470A6E989D}">
      <dsp:nvSpPr>
        <dsp:cNvPr id="0" name=""/>
        <dsp:cNvSpPr/>
      </dsp:nvSpPr>
      <dsp:spPr>
        <a:xfrm>
          <a:off x="0" y="2826684"/>
          <a:ext cx="10515600" cy="5516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ru-RU" sz="2300" kern="1200"/>
            <a:t>• Налоги, субсидии, дотации и льготы </a:t>
          </a:r>
        </a:p>
      </dsp:txBody>
      <dsp:txXfrm>
        <a:off x="26930" y="2853614"/>
        <a:ext cx="10461740" cy="497795"/>
      </dsp:txXfrm>
    </dsp:sp>
    <dsp:sp modelId="{2074528F-9F56-8243-997C-8821F83ECDF2}">
      <dsp:nvSpPr>
        <dsp:cNvPr id="0" name=""/>
        <dsp:cNvSpPr/>
      </dsp:nvSpPr>
      <dsp:spPr>
        <a:xfrm>
          <a:off x="0" y="3444579"/>
          <a:ext cx="10515600" cy="5516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ru-RU" sz="2300" kern="1200"/>
            <a:t>• Чистые потоки реальных денег</a:t>
          </a:r>
        </a:p>
      </dsp:txBody>
      <dsp:txXfrm>
        <a:off x="26930" y="3471509"/>
        <a:ext cx="10461740" cy="49779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12C22-9CF4-1F43-A5AB-976D1DEF7F43}">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4BD2D8-0A32-674B-88E3-61A6C8AFE449}">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ru-RU" sz="2800" b="1" kern="1200" dirty="0"/>
            <a:t>Гибкость</a:t>
          </a:r>
          <a:r>
            <a:rPr lang="ru-RU" sz="2800" kern="1200" dirty="0"/>
            <a:t>. Концепция проекта основывается на различных условиях, предположениях и суждениях. Однако условия меняются, и можно ожидать, что в будущем потребуются модификация и изменение рассматриваемого промышленного объекта.</a:t>
          </a:r>
        </a:p>
      </dsp:txBody>
      <dsp:txXfrm>
        <a:off x="0" y="0"/>
        <a:ext cx="10515600" cy="2175669"/>
      </dsp:txXfrm>
    </dsp:sp>
    <dsp:sp modelId="{5ADD3F0E-C57E-4743-AD06-4F8E8DB9209C}">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90F8A6-2E0A-574E-A80C-EA7FF34D43B6}">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ru-RU" sz="2800" b="1" kern="1200" dirty="0"/>
            <a:t>Опыт и предпочтения</a:t>
          </a:r>
          <a:r>
            <a:rPr lang="ru-RU" sz="2800" kern="1200" dirty="0"/>
            <a:t>. Важным фактором для выбора месторасположения и участка в некоторых исследованиях по промышленно развитым странам считаются опыт и предпочтения проектоустроителя.</a:t>
          </a:r>
        </a:p>
      </dsp:txBody>
      <dsp:txXfrm>
        <a:off x="0" y="2175669"/>
        <a:ext cx="10515600" cy="217566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7AB04-24E3-EE46-971D-1D9209E769CA}">
      <dsp:nvSpPr>
        <dsp:cNvPr id="0" name=""/>
        <dsp:cNvSpPr/>
      </dsp:nvSpPr>
      <dsp:spPr>
        <a:xfrm>
          <a:off x="0" y="0"/>
          <a:ext cx="107489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306BEA-10E0-8B48-8235-E62C23A5B5FB}">
      <dsp:nvSpPr>
        <dsp:cNvPr id="0" name=""/>
        <dsp:cNvSpPr/>
      </dsp:nvSpPr>
      <dsp:spPr>
        <a:xfrm>
          <a:off x="0" y="0"/>
          <a:ext cx="10748963" cy="597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b="1" u="sng" kern="1200"/>
            <a:t>Для участков, находящихся в выбранном районе, должны быть определены следующие требования и условия: </a:t>
          </a:r>
          <a:endParaRPr lang="ru-RU" sz="1700" kern="1200"/>
        </a:p>
      </dsp:txBody>
      <dsp:txXfrm>
        <a:off x="0" y="0"/>
        <a:ext cx="10748963" cy="597098"/>
      </dsp:txXfrm>
    </dsp:sp>
    <dsp:sp modelId="{C3BC6D74-803A-C24E-ADEF-3DB6DF55516B}">
      <dsp:nvSpPr>
        <dsp:cNvPr id="0" name=""/>
        <dsp:cNvSpPr/>
      </dsp:nvSpPr>
      <dsp:spPr>
        <a:xfrm>
          <a:off x="0" y="597098"/>
          <a:ext cx="107489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C19F29-2014-134C-BB81-9B1FB83F7272}">
      <dsp:nvSpPr>
        <dsp:cNvPr id="0" name=""/>
        <dsp:cNvSpPr/>
      </dsp:nvSpPr>
      <dsp:spPr>
        <a:xfrm>
          <a:off x="0" y="597098"/>
          <a:ext cx="10748963" cy="597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 Экологические условия на участке (почва, опасные особенности участка, климат и т.д.)</a:t>
          </a:r>
        </a:p>
      </dsp:txBody>
      <dsp:txXfrm>
        <a:off x="0" y="597098"/>
        <a:ext cx="10748963" cy="597098"/>
      </dsp:txXfrm>
    </dsp:sp>
    <dsp:sp modelId="{43C11860-E36D-AD45-8056-94B5812F75CE}">
      <dsp:nvSpPr>
        <dsp:cNvPr id="0" name=""/>
        <dsp:cNvSpPr/>
      </dsp:nvSpPr>
      <dsp:spPr>
        <a:xfrm>
          <a:off x="0" y="1194196"/>
          <a:ext cx="107489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3B91BB-E9F6-1B41-B72D-DE1AAADB45C5}">
      <dsp:nvSpPr>
        <dsp:cNvPr id="0" name=""/>
        <dsp:cNvSpPr/>
      </dsp:nvSpPr>
      <dsp:spPr>
        <a:xfrm>
          <a:off x="0" y="1194196"/>
          <a:ext cx="10748963" cy="597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 Воздействие на окружающую среду (ограничения, стандарты, руководства)</a:t>
          </a:r>
        </a:p>
      </dsp:txBody>
      <dsp:txXfrm>
        <a:off x="0" y="1194196"/>
        <a:ext cx="10748963" cy="597098"/>
      </dsp:txXfrm>
    </dsp:sp>
    <dsp:sp modelId="{53D46AB7-6A42-7B4B-A7C6-201E9FB4CA5D}">
      <dsp:nvSpPr>
        <dsp:cNvPr id="0" name=""/>
        <dsp:cNvSpPr/>
      </dsp:nvSpPr>
      <dsp:spPr>
        <a:xfrm>
          <a:off x="0" y="1791295"/>
          <a:ext cx="107489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0863DC-389D-CE44-8154-1D017B46025B}">
      <dsp:nvSpPr>
        <dsp:cNvPr id="0" name=""/>
        <dsp:cNvSpPr/>
      </dsp:nvSpPr>
      <dsp:spPr>
        <a:xfrm>
          <a:off x="0" y="1791295"/>
          <a:ext cx="10748963" cy="597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 Социально-экономические условия (ограничения, стимулы, требования) </a:t>
          </a:r>
        </a:p>
      </dsp:txBody>
      <dsp:txXfrm>
        <a:off x="0" y="1791295"/>
        <a:ext cx="10748963" cy="597098"/>
      </dsp:txXfrm>
    </dsp:sp>
    <dsp:sp modelId="{E1EB4186-FBC2-824A-9A36-42D2FD76CB43}">
      <dsp:nvSpPr>
        <dsp:cNvPr id="0" name=""/>
        <dsp:cNvSpPr/>
      </dsp:nvSpPr>
      <dsp:spPr>
        <a:xfrm>
          <a:off x="0" y="2388393"/>
          <a:ext cx="107489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9DBEF9-E167-6040-8654-280440373A33}">
      <dsp:nvSpPr>
        <dsp:cNvPr id="0" name=""/>
        <dsp:cNvSpPr/>
      </dsp:nvSpPr>
      <dsp:spPr>
        <a:xfrm>
          <a:off x="0" y="2388393"/>
          <a:ext cx="10748963" cy="597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 Инфраструктура в месте нахождения участка (существующая промышленная инфраструктура, экономическая и социальная инфраструктура)</a:t>
          </a:r>
        </a:p>
      </dsp:txBody>
      <dsp:txXfrm>
        <a:off x="0" y="2388393"/>
        <a:ext cx="10748963" cy="597098"/>
      </dsp:txXfrm>
    </dsp:sp>
    <dsp:sp modelId="{34608D4F-FDE3-7044-B2DF-90220C3A0356}">
      <dsp:nvSpPr>
        <dsp:cNvPr id="0" name=""/>
        <dsp:cNvSpPr/>
      </dsp:nvSpPr>
      <dsp:spPr>
        <a:xfrm>
          <a:off x="0" y="2985492"/>
          <a:ext cx="107489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EBD2DE-EB39-DB48-AD93-FF39A119C0F6}">
      <dsp:nvSpPr>
        <dsp:cNvPr id="0" name=""/>
        <dsp:cNvSpPr/>
      </dsp:nvSpPr>
      <dsp:spPr>
        <a:xfrm>
          <a:off x="0" y="2985492"/>
          <a:ext cx="10748963" cy="597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 Стратегические аспекты (корпоративные стратегии относительно возможного расширения производства в будущем, политика поставок и маркетинга)</a:t>
          </a:r>
        </a:p>
      </dsp:txBody>
      <dsp:txXfrm>
        <a:off x="0" y="2985492"/>
        <a:ext cx="10748963" cy="597098"/>
      </dsp:txXfrm>
    </dsp:sp>
    <dsp:sp modelId="{B2197B5D-54F1-9F43-86A8-B7C4DC9D7B25}">
      <dsp:nvSpPr>
        <dsp:cNvPr id="0" name=""/>
        <dsp:cNvSpPr/>
      </dsp:nvSpPr>
      <dsp:spPr>
        <a:xfrm>
          <a:off x="0" y="3582590"/>
          <a:ext cx="107489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E3EAE0-9B06-F943-B408-246A46152CAA}">
      <dsp:nvSpPr>
        <dsp:cNvPr id="0" name=""/>
        <dsp:cNvSpPr/>
      </dsp:nvSpPr>
      <dsp:spPr>
        <a:xfrm>
          <a:off x="0" y="3582590"/>
          <a:ext cx="10748963" cy="597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 Стоимость земли</a:t>
          </a:r>
        </a:p>
      </dsp:txBody>
      <dsp:txXfrm>
        <a:off x="0" y="3582590"/>
        <a:ext cx="10748963" cy="597098"/>
      </dsp:txXfrm>
    </dsp:sp>
    <dsp:sp modelId="{8DB943C2-7986-4844-B4D3-C666D280B17E}">
      <dsp:nvSpPr>
        <dsp:cNvPr id="0" name=""/>
        <dsp:cNvSpPr/>
      </dsp:nvSpPr>
      <dsp:spPr>
        <a:xfrm>
          <a:off x="0" y="4179689"/>
          <a:ext cx="107489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8340F7-C6E2-7444-AA9B-DA35929B31D6}">
      <dsp:nvSpPr>
        <dsp:cNvPr id="0" name=""/>
        <dsp:cNvSpPr/>
      </dsp:nvSpPr>
      <dsp:spPr>
        <a:xfrm>
          <a:off x="0" y="4179689"/>
          <a:ext cx="10748963" cy="597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ru-RU" sz="1700" kern="1200"/>
            <a:t>• Подготовка и освоение участка, требования и издержки</a:t>
          </a:r>
        </a:p>
      </dsp:txBody>
      <dsp:txXfrm>
        <a:off x="0" y="4179689"/>
        <a:ext cx="10748963" cy="59709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301B2-4CF0-41F0-9A27-8562D896EB25}">
      <dsp:nvSpPr>
        <dsp:cNvPr id="0" name=""/>
        <dsp:cNvSpPr/>
      </dsp:nvSpPr>
      <dsp:spPr>
        <a:xfrm>
          <a:off x="-138478" y="83045"/>
          <a:ext cx="7785170" cy="1235513"/>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rtlCol="0" anchor="ctr" anchorCtr="0">
          <a:noAutofit/>
        </a:bodyPr>
        <a:lstStyle/>
        <a:p>
          <a:pPr marL="0" lvl="0" indent="0" algn="l" defTabSz="800100" rtl="0" eaLnBrk="1" latinLnBrk="0">
            <a:lnSpc>
              <a:spcPct val="90000"/>
            </a:lnSpc>
            <a:spcBef>
              <a:spcPct val="0"/>
            </a:spcBef>
            <a:spcAft>
              <a:spcPct val="35000"/>
            </a:spcAft>
            <a:buNone/>
          </a:pPr>
          <a:endParaRPr lang="ru-RU" sz="1800" kern="1200" noProof="0" dirty="0">
            <a:solidFill>
              <a:schemeClr val="tx1"/>
            </a:solidFill>
          </a:endParaRPr>
        </a:p>
      </dsp:txBody>
      <dsp:txXfrm>
        <a:off x="-102291" y="119232"/>
        <a:ext cx="6241553" cy="1163139"/>
      </dsp:txXfrm>
    </dsp:sp>
    <dsp:sp modelId="{C29290F6-3B00-44AA-9EEE-8C79744F26EB}">
      <dsp:nvSpPr>
        <dsp:cNvPr id="0" name=""/>
        <dsp:cNvSpPr/>
      </dsp:nvSpPr>
      <dsp:spPr>
        <a:xfrm>
          <a:off x="984178" y="1713071"/>
          <a:ext cx="7231256" cy="1401603"/>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rtlCol="0" anchor="ctr" anchorCtr="0">
          <a:noAutofit/>
        </a:bodyPr>
        <a:lstStyle/>
        <a:p>
          <a:pPr marL="0" lvl="0" indent="0" algn="l" defTabSz="800100" rtl="0" eaLnBrk="1" latinLnBrk="0">
            <a:lnSpc>
              <a:spcPct val="90000"/>
            </a:lnSpc>
            <a:spcBef>
              <a:spcPct val="0"/>
            </a:spcBef>
            <a:spcAft>
              <a:spcPct val="35000"/>
            </a:spcAft>
            <a:buNone/>
          </a:pPr>
          <a:endParaRPr lang="ru-RU" sz="1800" kern="1200" noProof="0" dirty="0">
            <a:solidFill>
              <a:schemeClr val="tx1"/>
            </a:solidFill>
          </a:endParaRPr>
        </a:p>
      </dsp:txBody>
      <dsp:txXfrm>
        <a:off x="1025230" y="1754123"/>
        <a:ext cx="4962005" cy="1319499"/>
      </dsp:txXfrm>
    </dsp:sp>
    <dsp:sp modelId="{EB18AADA-9330-4AD4-8933-21A5994850AD}">
      <dsp:nvSpPr>
        <dsp:cNvPr id="0" name=""/>
        <dsp:cNvSpPr/>
      </dsp:nvSpPr>
      <dsp:spPr>
        <a:xfrm>
          <a:off x="6169600" y="1009514"/>
          <a:ext cx="1057282" cy="1030434"/>
        </a:xfrm>
        <a:prstGeom prst="downArrow">
          <a:avLst>
            <a:gd name="adj1" fmla="val 55000"/>
            <a:gd name="adj2" fmla="val 45000"/>
          </a:avLst>
        </a:prstGeom>
        <a:solidFill>
          <a:srgbClr val="96A9A9"/>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rtlCol="0" anchor="ctr" anchorCtr="0">
          <a:noAutofit/>
        </a:bodyPr>
        <a:lstStyle/>
        <a:p>
          <a:pPr marL="0" lvl="0" indent="0" algn="ctr" defTabSz="1600200" rtl="0">
            <a:lnSpc>
              <a:spcPct val="90000"/>
            </a:lnSpc>
            <a:spcBef>
              <a:spcPct val="0"/>
            </a:spcBef>
            <a:spcAft>
              <a:spcPct val="35000"/>
            </a:spcAft>
            <a:buNone/>
          </a:pPr>
          <a:endParaRPr lang="ru-RU" sz="3600" kern="1200" noProof="0" dirty="0">
            <a:solidFill>
              <a:schemeClr val="tx1"/>
            </a:solidFill>
          </a:endParaRPr>
        </a:p>
      </dsp:txBody>
      <dsp:txXfrm>
        <a:off x="6407488" y="1009514"/>
        <a:ext cx="581506" cy="77540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7D40D-00C2-44DD-BE89-DE2CC43A4247}">
      <dsp:nvSpPr>
        <dsp:cNvPr id="0" name=""/>
        <dsp:cNvSpPr/>
      </dsp:nvSpPr>
      <dsp:spPr>
        <a:xfrm>
          <a:off x="1813114" y="48536"/>
          <a:ext cx="4487854" cy="155857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32161A-0FB3-428B-A845-1B3D1B2A8883}">
      <dsp:nvSpPr>
        <dsp:cNvPr id="0" name=""/>
        <dsp:cNvSpPr/>
      </dsp:nvSpPr>
      <dsp:spPr>
        <a:xfrm>
          <a:off x="3693147" y="3864952"/>
          <a:ext cx="741704" cy="556633"/>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98AE86-3B00-4E44-9332-0DCAC7BF4E5A}">
      <dsp:nvSpPr>
        <dsp:cNvPr id="0" name=""/>
        <dsp:cNvSpPr/>
      </dsp:nvSpPr>
      <dsp:spPr>
        <a:xfrm>
          <a:off x="1328162" y="4036619"/>
          <a:ext cx="5490712" cy="1590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endParaRPr lang="ru-RU" sz="3600" b="1" kern="1200" dirty="0"/>
        </a:p>
      </dsp:txBody>
      <dsp:txXfrm>
        <a:off x="1328162" y="4036619"/>
        <a:ext cx="5490712" cy="1590965"/>
      </dsp:txXfrm>
    </dsp:sp>
    <dsp:sp modelId="{98634187-8E84-4E14-BAE5-4BC90B66F7C9}">
      <dsp:nvSpPr>
        <dsp:cNvPr id="0" name=""/>
        <dsp:cNvSpPr/>
      </dsp:nvSpPr>
      <dsp:spPr>
        <a:xfrm>
          <a:off x="2811572" y="224251"/>
          <a:ext cx="2435269" cy="24352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ru-RU" sz="2700" kern="1200" dirty="0"/>
            <a:t>Выбор технологии</a:t>
          </a:r>
        </a:p>
      </dsp:txBody>
      <dsp:txXfrm>
        <a:off x="3168209" y="580888"/>
        <a:ext cx="1721995" cy="1721995"/>
      </dsp:txXfrm>
    </dsp:sp>
    <dsp:sp modelId="{9DA49442-CF9F-4BAC-A05E-EF099BC98171}">
      <dsp:nvSpPr>
        <dsp:cNvPr id="0" name=""/>
        <dsp:cNvSpPr/>
      </dsp:nvSpPr>
      <dsp:spPr>
        <a:xfrm>
          <a:off x="2182534" y="-61253"/>
          <a:ext cx="3762930" cy="3733327"/>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1A8A2-E3C4-4E7F-991E-C7D1852E28C1}">
      <dsp:nvSpPr>
        <dsp:cNvPr id="0" name=""/>
        <dsp:cNvSpPr/>
      </dsp:nvSpPr>
      <dsp:spPr>
        <a:xfrm rot="16200000">
          <a:off x="3655099" y="-485179"/>
          <a:ext cx="363378" cy="4604146"/>
        </a:xfrm>
        <a:prstGeom prst="round2Same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endParaRPr lang="ru-RU" sz="1800" kern="1200" noProof="0" dirty="0"/>
        </a:p>
      </dsp:txBody>
      <dsp:txXfrm rot="5400000">
        <a:off x="1552455" y="1652943"/>
        <a:ext cx="4586407" cy="327900"/>
      </dsp:txXfrm>
    </dsp:sp>
    <dsp:sp modelId="{8F0BAFAF-CDED-4F3C-9A9C-D9DF2CF46DF6}">
      <dsp:nvSpPr>
        <dsp:cNvPr id="0" name=""/>
        <dsp:cNvSpPr/>
      </dsp:nvSpPr>
      <dsp:spPr>
        <a:xfrm>
          <a:off x="1534715" y="0"/>
          <a:ext cx="4604146" cy="1271825"/>
        </a:xfrm>
        <a:prstGeom prst="rect">
          <a:avLst/>
        </a:prstGeom>
        <a:noFill/>
        <a:ln>
          <a:noFill/>
        </a:ln>
        <a:effectLst/>
      </dsp:spPr>
      <dsp:style>
        <a:lnRef idx="0">
          <a:scrgbClr r="0" g="0" b="0"/>
        </a:lnRef>
        <a:fillRef idx="0">
          <a:scrgbClr r="0" g="0" b="0"/>
        </a:fillRef>
        <a:effectRef idx="0">
          <a:scrgbClr r="0" g="0" b="0"/>
        </a:effectRef>
        <a:fontRef idx="minor"/>
      </dsp:style>
    </dsp:sp>
    <dsp:sp modelId="{461112E2-17F4-487E-A2BC-F5DB79B407A8}">
      <dsp:nvSpPr>
        <dsp:cNvPr id="0" name=""/>
        <dsp:cNvSpPr/>
      </dsp:nvSpPr>
      <dsp:spPr>
        <a:xfrm>
          <a:off x="3836789" y="1344501"/>
          <a:ext cx="0" cy="290702"/>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D0BF88C-FE25-4DE3-A53F-95A2F7EF63A2}">
      <dsp:nvSpPr>
        <dsp:cNvPr id="0" name=""/>
        <dsp:cNvSpPr/>
      </dsp:nvSpPr>
      <dsp:spPr>
        <a:xfrm>
          <a:off x="3800451" y="1271825"/>
          <a:ext cx="72675" cy="7267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FE3CFE-E0C1-4D05-9DE1-4EE2219226E7}">
      <dsp:nvSpPr>
        <dsp:cNvPr id="0" name=""/>
        <dsp:cNvSpPr/>
      </dsp:nvSpPr>
      <dsp:spPr>
        <a:xfrm rot="5400000">
          <a:off x="8259246" y="-485179"/>
          <a:ext cx="363378" cy="4604146"/>
        </a:xfrm>
        <a:prstGeom prst="round2Same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endParaRPr lang="ru-RU" sz="1800" kern="1200" noProof="0" dirty="0"/>
        </a:p>
      </dsp:txBody>
      <dsp:txXfrm rot="-5400000">
        <a:off x="6138863" y="1652943"/>
        <a:ext cx="4586407" cy="327900"/>
      </dsp:txXfrm>
    </dsp:sp>
    <dsp:sp modelId="{6CAA74F9-769F-45AB-82FE-66D6E0561216}">
      <dsp:nvSpPr>
        <dsp:cNvPr id="0" name=""/>
        <dsp:cNvSpPr/>
      </dsp:nvSpPr>
      <dsp:spPr>
        <a:xfrm>
          <a:off x="6138862" y="2361961"/>
          <a:ext cx="4604146" cy="1271825"/>
        </a:xfrm>
        <a:prstGeom prst="rect">
          <a:avLst/>
        </a:prstGeom>
        <a:noFill/>
        <a:ln>
          <a:noFill/>
        </a:ln>
        <a:effectLst/>
      </dsp:spPr>
      <dsp:style>
        <a:lnRef idx="0">
          <a:scrgbClr r="0" g="0" b="0"/>
        </a:lnRef>
        <a:fillRef idx="0">
          <a:scrgbClr r="0" g="0" b="0"/>
        </a:fillRef>
        <a:effectRef idx="0">
          <a:scrgbClr r="0" g="0" b="0"/>
        </a:effectRef>
        <a:fontRef idx="minor"/>
      </dsp:style>
    </dsp:sp>
    <dsp:sp modelId="{FCD67980-78F4-4D82-ABA5-9293C63C38CB}">
      <dsp:nvSpPr>
        <dsp:cNvPr id="0" name=""/>
        <dsp:cNvSpPr/>
      </dsp:nvSpPr>
      <dsp:spPr>
        <a:xfrm>
          <a:off x="8440935" y="1998582"/>
          <a:ext cx="0" cy="290702"/>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981B12-F5CD-4034-ADDD-1311146D65ED}">
      <dsp:nvSpPr>
        <dsp:cNvPr id="0" name=""/>
        <dsp:cNvSpPr/>
      </dsp:nvSpPr>
      <dsp:spPr>
        <a:xfrm>
          <a:off x="8404598" y="2289285"/>
          <a:ext cx="72675" cy="7267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0549F-9D53-4236-BFA2-C67F5FAA24F1}">
      <dsp:nvSpPr>
        <dsp:cNvPr id="0" name=""/>
        <dsp:cNvSpPr/>
      </dsp:nvSpPr>
      <dsp:spPr>
        <a:xfrm>
          <a:off x="5724802" y="4239566"/>
          <a:ext cx="3079920" cy="19950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ru-RU" sz="1800" i="1" kern="1200" dirty="0">
              <a:solidFill>
                <a:schemeClr val="tx1"/>
              </a:solidFill>
              <a:latin typeface="Times New Roman" panose="02020603050405020304" pitchFamily="18" charset="0"/>
              <a:cs typeface="Times New Roman" panose="02020603050405020304" pitchFamily="18" charset="0"/>
            </a:rPr>
            <a:t>Каковы их уязвимые места?</a:t>
          </a:r>
        </a:p>
      </dsp:txBody>
      <dsp:txXfrm>
        <a:off x="6692604" y="4782164"/>
        <a:ext cx="2068292" cy="1408665"/>
      </dsp:txXfrm>
    </dsp:sp>
    <dsp:sp modelId="{0290684E-FF4B-4E4D-947A-9A83B15B14D1}">
      <dsp:nvSpPr>
        <dsp:cNvPr id="0" name=""/>
        <dsp:cNvSpPr/>
      </dsp:nvSpPr>
      <dsp:spPr>
        <a:xfrm>
          <a:off x="699670" y="4239566"/>
          <a:ext cx="3079920" cy="19950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ru-RU" sz="1800" i="1" kern="1200" dirty="0">
              <a:solidFill>
                <a:schemeClr val="tx1"/>
              </a:solidFill>
              <a:latin typeface="Times New Roman" panose="02020603050405020304" pitchFamily="18" charset="0"/>
              <a:cs typeface="Times New Roman" panose="02020603050405020304" pitchFamily="18" charset="0"/>
            </a:rPr>
            <a:t>Каковы наиболее сильные ожидаемые реакции?</a:t>
          </a:r>
        </a:p>
      </dsp:txBody>
      <dsp:txXfrm>
        <a:off x="743496" y="4782164"/>
        <a:ext cx="2068292" cy="1408665"/>
      </dsp:txXfrm>
    </dsp:sp>
    <dsp:sp modelId="{4CC0D132-958A-4B2E-91CC-E85E06C3414A}">
      <dsp:nvSpPr>
        <dsp:cNvPr id="0" name=""/>
        <dsp:cNvSpPr/>
      </dsp:nvSpPr>
      <dsp:spPr>
        <a:xfrm>
          <a:off x="5724802" y="0"/>
          <a:ext cx="3079920" cy="19950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ru-RU" sz="1800" i="1" u="none" kern="1200" dirty="0">
              <a:solidFill>
                <a:schemeClr val="tx1"/>
              </a:solidFill>
              <a:latin typeface="Times New Roman" panose="02020603050405020304" pitchFamily="18" charset="0"/>
              <a:cs typeface="Times New Roman" panose="02020603050405020304" pitchFamily="18" charset="0"/>
            </a:rPr>
            <a:t>Каких действий от них можно ожидать?</a:t>
          </a:r>
        </a:p>
      </dsp:txBody>
      <dsp:txXfrm>
        <a:off x="6692604" y="43826"/>
        <a:ext cx="2068292" cy="1408665"/>
      </dsp:txXfrm>
    </dsp:sp>
    <dsp:sp modelId="{D4710F48-2ACF-4591-8673-89ECE8AB6CF7}">
      <dsp:nvSpPr>
        <dsp:cNvPr id="0" name=""/>
        <dsp:cNvSpPr/>
      </dsp:nvSpPr>
      <dsp:spPr>
        <a:xfrm>
          <a:off x="699670" y="0"/>
          <a:ext cx="3079920" cy="19950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ru-RU" sz="1800" i="1" kern="1200" dirty="0">
              <a:solidFill>
                <a:schemeClr val="tx1"/>
              </a:solidFill>
              <a:latin typeface="Times New Roman" panose="02020603050405020304" pitchFamily="18" charset="0"/>
              <a:cs typeface="Times New Roman" panose="02020603050405020304" pitchFamily="18" charset="0"/>
            </a:rPr>
            <a:t>Удовлетворены ли конкуренты своим положением?</a:t>
          </a:r>
        </a:p>
      </dsp:txBody>
      <dsp:txXfrm>
        <a:off x="743496" y="43826"/>
        <a:ext cx="2068292" cy="1408665"/>
      </dsp:txXfrm>
    </dsp:sp>
    <dsp:sp modelId="{895AD34F-76FA-46E7-8C41-4B8347F9021B}">
      <dsp:nvSpPr>
        <dsp:cNvPr id="0" name=""/>
        <dsp:cNvSpPr/>
      </dsp:nvSpPr>
      <dsp:spPr>
        <a:xfrm>
          <a:off x="1990243" y="355375"/>
          <a:ext cx="2699606" cy="2699606"/>
        </a:xfrm>
        <a:prstGeom prst="pieWedge">
          <a:avLst/>
        </a:prstGeom>
        <a:solidFill>
          <a:srgbClr val="E3EDF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ru-RU" sz="1800" kern="1200" dirty="0">
              <a:solidFill>
                <a:schemeClr val="tx1"/>
              </a:solidFill>
              <a:latin typeface="Times New Roman" panose="02020603050405020304" pitchFamily="18" charset="0"/>
              <a:cs typeface="Times New Roman" panose="02020603050405020304" pitchFamily="18" charset="0"/>
            </a:rPr>
            <a:t>самооценка конкурентов</a:t>
          </a:r>
        </a:p>
      </dsp:txBody>
      <dsp:txXfrm>
        <a:off x="2780939" y="1146071"/>
        <a:ext cx="1908910" cy="1908910"/>
      </dsp:txXfrm>
    </dsp:sp>
    <dsp:sp modelId="{0C48F9FE-4956-4135-8286-8B7DBC0B3134}">
      <dsp:nvSpPr>
        <dsp:cNvPr id="0" name=""/>
        <dsp:cNvSpPr/>
      </dsp:nvSpPr>
      <dsp:spPr>
        <a:xfrm rot="5400000">
          <a:off x="4814543" y="355375"/>
          <a:ext cx="2699606" cy="2699606"/>
        </a:xfrm>
        <a:prstGeom prst="pieWedge">
          <a:avLst/>
        </a:prstGeom>
        <a:solidFill>
          <a:srgbClr val="F2E7F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ru-RU" sz="1800" kern="1200">
              <a:solidFill>
                <a:schemeClr val="tx1"/>
              </a:solidFill>
              <a:latin typeface="Times New Roman" panose="02020603050405020304" pitchFamily="18" charset="0"/>
              <a:cs typeface="Times New Roman" panose="02020603050405020304" pitchFamily="18" charset="0"/>
            </a:rPr>
            <a:t>цели конкурентов</a:t>
          </a:r>
          <a:endParaRPr lang="ru-RU" sz="1800" kern="1200" dirty="0">
            <a:solidFill>
              <a:schemeClr val="tx1"/>
            </a:solidFill>
            <a:latin typeface="Times New Roman" panose="02020603050405020304" pitchFamily="18" charset="0"/>
            <a:cs typeface="Times New Roman" panose="02020603050405020304" pitchFamily="18" charset="0"/>
          </a:endParaRPr>
        </a:p>
      </dsp:txBody>
      <dsp:txXfrm rot="-5400000">
        <a:off x="4814543" y="1146071"/>
        <a:ext cx="1908910" cy="1908910"/>
      </dsp:txXfrm>
    </dsp:sp>
    <dsp:sp modelId="{8991CB12-CBEA-41F2-8D2B-5754ACEE4740}">
      <dsp:nvSpPr>
        <dsp:cNvPr id="0" name=""/>
        <dsp:cNvSpPr/>
      </dsp:nvSpPr>
      <dsp:spPr>
        <a:xfrm rot="10800000">
          <a:off x="4814543" y="3179674"/>
          <a:ext cx="2699606" cy="2699606"/>
        </a:xfrm>
        <a:prstGeom prst="pieWedge">
          <a:avLst/>
        </a:prstGeom>
        <a:solidFill>
          <a:srgbClr val="EFFBF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ru-RU" sz="1800" kern="1200">
              <a:solidFill>
                <a:schemeClr val="tx1"/>
              </a:solidFill>
              <a:latin typeface="Times New Roman" panose="02020603050405020304" pitchFamily="18" charset="0"/>
              <a:cs typeface="Times New Roman" panose="02020603050405020304" pitchFamily="18" charset="0"/>
            </a:rPr>
            <a:t>слабые и сильные места</a:t>
          </a:r>
          <a:endParaRPr lang="ru-RU" sz="1800" kern="1200" dirty="0">
            <a:solidFill>
              <a:schemeClr val="tx1"/>
            </a:solidFill>
            <a:latin typeface="Times New Roman" panose="02020603050405020304" pitchFamily="18" charset="0"/>
            <a:cs typeface="Times New Roman" panose="02020603050405020304" pitchFamily="18" charset="0"/>
          </a:endParaRPr>
        </a:p>
      </dsp:txBody>
      <dsp:txXfrm rot="10800000">
        <a:off x="4814543" y="3179674"/>
        <a:ext cx="1908910" cy="1908910"/>
      </dsp:txXfrm>
    </dsp:sp>
    <dsp:sp modelId="{7FDBE883-A394-4F3C-AE4E-1AD36811D085}">
      <dsp:nvSpPr>
        <dsp:cNvPr id="0" name=""/>
        <dsp:cNvSpPr/>
      </dsp:nvSpPr>
      <dsp:spPr>
        <a:xfrm rot="16200000">
          <a:off x="1990243" y="3179674"/>
          <a:ext cx="2699606" cy="2699606"/>
        </a:xfrm>
        <a:prstGeom prst="pieWedge">
          <a:avLst/>
        </a:prstGeom>
        <a:solidFill>
          <a:srgbClr val="FEF4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ru-RU" sz="1800" kern="1200" dirty="0">
              <a:solidFill>
                <a:schemeClr val="tx1"/>
              </a:solidFill>
              <a:latin typeface="Times New Roman" panose="02020603050405020304" pitchFamily="18" charset="0"/>
              <a:cs typeface="Times New Roman" panose="02020603050405020304" pitchFamily="18" charset="0"/>
            </a:rPr>
            <a:t>поведение конкурентов</a:t>
          </a:r>
        </a:p>
      </dsp:txBody>
      <dsp:txXfrm rot="5400000">
        <a:off x="2780939" y="3179674"/>
        <a:ext cx="1908910" cy="1908910"/>
      </dsp:txXfrm>
    </dsp:sp>
    <dsp:sp modelId="{1858984C-6D63-4787-A2ED-0CFFFDBAEF18}">
      <dsp:nvSpPr>
        <dsp:cNvPr id="0" name=""/>
        <dsp:cNvSpPr/>
      </dsp:nvSpPr>
      <dsp:spPr>
        <a:xfrm>
          <a:off x="4286155" y="2556208"/>
          <a:ext cx="932081" cy="81050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B648CD-E50F-48E2-8B82-B538E4C475C3}">
      <dsp:nvSpPr>
        <dsp:cNvPr id="0" name=""/>
        <dsp:cNvSpPr/>
      </dsp:nvSpPr>
      <dsp:spPr>
        <a:xfrm rot="10800000">
          <a:off x="4286155" y="2867941"/>
          <a:ext cx="932081" cy="81050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F28DD-86DC-4FC7-A9E1-ECDEF6126D72}">
      <dsp:nvSpPr>
        <dsp:cNvPr id="0" name=""/>
        <dsp:cNvSpPr/>
      </dsp:nvSpPr>
      <dsp:spPr>
        <a:xfrm>
          <a:off x="1765593" y="2103887"/>
          <a:ext cx="2292052" cy="1311222"/>
        </a:xfrm>
        <a:prstGeom prst="line">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FF8F2FFC-4AB5-43A1-A94D-37B12FB00B06}">
      <dsp:nvSpPr>
        <dsp:cNvPr id="0" name=""/>
        <dsp:cNvSpPr/>
      </dsp:nvSpPr>
      <dsp:spPr>
        <a:xfrm>
          <a:off x="1315276" y="1935960"/>
          <a:ext cx="2677255"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120973-C24A-464F-87DB-F91EDCDB5EC3}">
      <dsp:nvSpPr>
        <dsp:cNvPr id="0" name=""/>
        <dsp:cNvSpPr/>
      </dsp:nvSpPr>
      <dsp:spPr>
        <a:xfrm>
          <a:off x="1348849" y="580337"/>
          <a:ext cx="312553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2390CE-906D-4ABE-81AB-6A336683BFB2}">
      <dsp:nvSpPr>
        <dsp:cNvPr id="0" name=""/>
        <dsp:cNvSpPr/>
      </dsp:nvSpPr>
      <dsp:spPr>
        <a:xfrm>
          <a:off x="219079" y="448591"/>
          <a:ext cx="2281893" cy="2243664"/>
        </a:xfrm>
        <a:prstGeom prst="ellipse">
          <a:avLst/>
        </a:prstGeom>
        <a:solidFill>
          <a:srgbClr val="D3DA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C27BFB-36B1-4698-829A-3B4EA403EC66}">
      <dsp:nvSpPr>
        <dsp:cNvPr id="0" name=""/>
        <dsp:cNvSpPr/>
      </dsp:nvSpPr>
      <dsp:spPr>
        <a:xfrm>
          <a:off x="352661" y="1766423"/>
          <a:ext cx="1992376" cy="102731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ru-RU" sz="6500" kern="1200"/>
        </a:p>
      </dsp:txBody>
      <dsp:txXfrm>
        <a:off x="352661" y="1766423"/>
        <a:ext cx="1992376" cy="1027318"/>
      </dsp:txXfrm>
    </dsp:sp>
    <dsp:sp modelId="{27D82D7A-1671-49AB-B133-820D02F4A7E2}">
      <dsp:nvSpPr>
        <dsp:cNvPr id="0" name=""/>
        <dsp:cNvSpPr/>
      </dsp:nvSpPr>
      <dsp:spPr>
        <a:xfrm>
          <a:off x="4007426" y="113374"/>
          <a:ext cx="933926" cy="933926"/>
        </a:xfrm>
        <a:prstGeom prst="ellipse">
          <a:avLst/>
        </a:prstGeom>
        <a:solidFill>
          <a:srgbClr val="D3DA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50FDA6-2221-40C2-993F-2CCDD1C0FBB6}">
      <dsp:nvSpPr>
        <dsp:cNvPr id="0" name=""/>
        <dsp:cNvSpPr/>
      </dsp:nvSpPr>
      <dsp:spPr>
        <a:xfrm>
          <a:off x="4941352" y="113374"/>
          <a:ext cx="1076919" cy="933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0" numCol="1" spcCol="1270" anchor="ctr" anchorCtr="0">
          <a:noAutofit/>
        </a:bodyPr>
        <a:lstStyle/>
        <a:p>
          <a:pPr marL="0" lvl="0" indent="0" algn="l" defTabSz="1244600">
            <a:lnSpc>
              <a:spcPct val="90000"/>
            </a:lnSpc>
            <a:spcBef>
              <a:spcPct val="0"/>
            </a:spcBef>
            <a:spcAft>
              <a:spcPct val="35000"/>
            </a:spcAft>
            <a:buNone/>
          </a:pPr>
          <a:endParaRPr lang="ru-RU" sz="2800" kern="1200" dirty="0"/>
        </a:p>
      </dsp:txBody>
      <dsp:txXfrm>
        <a:off x="4941352" y="113374"/>
        <a:ext cx="1076919" cy="933926"/>
      </dsp:txXfrm>
    </dsp:sp>
    <dsp:sp modelId="{71E6F8D7-1D9C-40D9-9F77-32F9107A9034}">
      <dsp:nvSpPr>
        <dsp:cNvPr id="0" name=""/>
        <dsp:cNvSpPr/>
      </dsp:nvSpPr>
      <dsp:spPr>
        <a:xfrm>
          <a:off x="3058594" y="1470188"/>
          <a:ext cx="933926" cy="933926"/>
        </a:xfrm>
        <a:prstGeom prst="ellipse">
          <a:avLst/>
        </a:prstGeom>
        <a:solidFill>
          <a:srgbClr val="D3DA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765963-AA7E-4B52-B048-B32D7F2EC955}">
      <dsp:nvSpPr>
        <dsp:cNvPr id="0" name=""/>
        <dsp:cNvSpPr/>
      </dsp:nvSpPr>
      <dsp:spPr>
        <a:xfrm>
          <a:off x="4493068" y="1202954"/>
          <a:ext cx="152541" cy="933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0" numCol="1" spcCol="1270" anchor="ctr" anchorCtr="0">
          <a:noAutofit/>
        </a:bodyPr>
        <a:lstStyle/>
        <a:p>
          <a:pPr marL="0" lvl="0" indent="0" algn="l" defTabSz="1244600">
            <a:lnSpc>
              <a:spcPct val="90000"/>
            </a:lnSpc>
            <a:spcBef>
              <a:spcPct val="0"/>
            </a:spcBef>
            <a:spcAft>
              <a:spcPct val="35000"/>
            </a:spcAft>
            <a:buNone/>
          </a:pPr>
          <a:endParaRPr lang="ru-RU" sz="2800" kern="1200" dirty="0"/>
        </a:p>
        <a:p>
          <a:pPr marL="0" lvl="0" indent="0" algn="l" defTabSz="1244600">
            <a:lnSpc>
              <a:spcPct val="90000"/>
            </a:lnSpc>
            <a:spcBef>
              <a:spcPct val="0"/>
            </a:spcBef>
            <a:spcAft>
              <a:spcPct val="35000"/>
            </a:spcAft>
            <a:buNone/>
          </a:pPr>
          <a:endParaRPr lang="ru-RU" sz="2800" kern="1200" dirty="0"/>
        </a:p>
      </dsp:txBody>
      <dsp:txXfrm>
        <a:off x="4493068" y="1202954"/>
        <a:ext cx="152541" cy="933926"/>
      </dsp:txXfrm>
    </dsp:sp>
    <dsp:sp modelId="{B97A4D20-8F8F-448B-ADF8-DB17BFC7CB26}">
      <dsp:nvSpPr>
        <dsp:cNvPr id="0" name=""/>
        <dsp:cNvSpPr/>
      </dsp:nvSpPr>
      <dsp:spPr>
        <a:xfrm>
          <a:off x="3409470" y="2594557"/>
          <a:ext cx="933926" cy="933926"/>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4FA608-050D-40AF-87BF-1315919E242E}">
      <dsp:nvSpPr>
        <dsp:cNvPr id="0" name=""/>
        <dsp:cNvSpPr/>
      </dsp:nvSpPr>
      <dsp:spPr>
        <a:xfrm flipH="1">
          <a:off x="4941352" y="2292535"/>
          <a:ext cx="827141" cy="933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0" numCol="1" spcCol="1270" anchor="ctr" anchorCtr="0">
          <a:noAutofit/>
        </a:bodyPr>
        <a:lstStyle/>
        <a:p>
          <a:pPr marL="0" lvl="0" indent="0" algn="l" defTabSz="1244600">
            <a:lnSpc>
              <a:spcPct val="90000"/>
            </a:lnSpc>
            <a:spcBef>
              <a:spcPct val="0"/>
            </a:spcBef>
            <a:spcAft>
              <a:spcPct val="35000"/>
            </a:spcAft>
            <a:buNone/>
          </a:pPr>
          <a:endParaRPr lang="ru-RU" sz="2800" kern="1200" dirty="0"/>
        </a:p>
      </dsp:txBody>
      <dsp:txXfrm>
        <a:off x="4941352" y="2292535"/>
        <a:ext cx="827141" cy="93392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1A8A2-E3C4-4E7F-991E-C7D1852E28C1}">
      <dsp:nvSpPr>
        <dsp:cNvPr id="0" name=""/>
        <dsp:cNvSpPr/>
      </dsp:nvSpPr>
      <dsp:spPr>
        <a:xfrm rot="16200000">
          <a:off x="3655099" y="-485179"/>
          <a:ext cx="363378" cy="4604146"/>
        </a:xfrm>
        <a:prstGeom prst="round2Same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endParaRPr lang="ru-RU" sz="1800" kern="1200" noProof="0" dirty="0"/>
        </a:p>
      </dsp:txBody>
      <dsp:txXfrm rot="5400000">
        <a:off x="1552455" y="1652943"/>
        <a:ext cx="4586407" cy="327900"/>
      </dsp:txXfrm>
    </dsp:sp>
    <dsp:sp modelId="{8F0BAFAF-CDED-4F3C-9A9C-D9DF2CF46DF6}">
      <dsp:nvSpPr>
        <dsp:cNvPr id="0" name=""/>
        <dsp:cNvSpPr/>
      </dsp:nvSpPr>
      <dsp:spPr>
        <a:xfrm>
          <a:off x="1534715" y="0"/>
          <a:ext cx="4604146" cy="1271825"/>
        </a:xfrm>
        <a:prstGeom prst="rect">
          <a:avLst/>
        </a:prstGeom>
        <a:noFill/>
        <a:ln>
          <a:noFill/>
        </a:ln>
        <a:effectLst/>
      </dsp:spPr>
      <dsp:style>
        <a:lnRef idx="0">
          <a:scrgbClr r="0" g="0" b="0"/>
        </a:lnRef>
        <a:fillRef idx="0">
          <a:scrgbClr r="0" g="0" b="0"/>
        </a:fillRef>
        <a:effectRef idx="0">
          <a:scrgbClr r="0" g="0" b="0"/>
        </a:effectRef>
        <a:fontRef idx="minor"/>
      </dsp:style>
    </dsp:sp>
    <dsp:sp modelId="{461112E2-17F4-487E-A2BC-F5DB79B407A8}">
      <dsp:nvSpPr>
        <dsp:cNvPr id="0" name=""/>
        <dsp:cNvSpPr/>
      </dsp:nvSpPr>
      <dsp:spPr>
        <a:xfrm>
          <a:off x="3836789" y="1344501"/>
          <a:ext cx="0" cy="290702"/>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D0BF88C-FE25-4DE3-A53F-95A2F7EF63A2}">
      <dsp:nvSpPr>
        <dsp:cNvPr id="0" name=""/>
        <dsp:cNvSpPr/>
      </dsp:nvSpPr>
      <dsp:spPr>
        <a:xfrm>
          <a:off x="3800451" y="1271825"/>
          <a:ext cx="72675" cy="7267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FE3CFE-E0C1-4D05-9DE1-4EE2219226E7}">
      <dsp:nvSpPr>
        <dsp:cNvPr id="0" name=""/>
        <dsp:cNvSpPr/>
      </dsp:nvSpPr>
      <dsp:spPr>
        <a:xfrm rot="5400000">
          <a:off x="8259246" y="-485179"/>
          <a:ext cx="363378" cy="4604146"/>
        </a:xfrm>
        <a:prstGeom prst="round2Same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endParaRPr lang="ru-RU" sz="1800" kern="1200" noProof="0" dirty="0"/>
        </a:p>
      </dsp:txBody>
      <dsp:txXfrm rot="-5400000">
        <a:off x="6138863" y="1652943"/>
        <a:ext cx="4586407" cy="327900"/>
      </dsp:txXfrm>
    </dsp:sp>
    <dsp:sp modelId="{6CAA74F9-769F-45AB-82FE-66D6E0561216}">
      <dsp:nvSpPr>
        <dsp:cNvPr id="0" name=""/>
        <dsp:cNvSpPr/>
      </dsp:nvSpPr>
      <dsp:spPr>
        <a:xfrm>
          <a:off x="6138862" y="2361961"/>
          <a:ext cx="4604146" cy="1271825"/>
        </a:xfrm>
        <a:prstGeom prst="rect">
          <a:avLst/>
        </a:prstGeom>
        <a:noFill/>
        <a:ln>
          <a:noFill/>
        </a:ln>
        <a:effectLst/>
      </dsp:spPr>
      <dsp:style>
        <a:lnRef idx="0">
          <a:scrgbClr r="0" g="0" b="0"/>
        </a:lnRef>
        <a:fillRef idx="0">
          <a:scrgbClr r="0" g="0" b="0"/>
        </a:fillRef>
        <a:effectRef idx="0">
          <a:scrgbClr r="0" g="0" b="0"/>
        </a:effectRef>
        <a:fontRef idx="minor"/>
      </dsp:style>
    </dsp:sp>
    <dsp:sp modelId="{FCD67980-78F4-4D82-ABA5-9293C63C38CB}">
      <dsp:nvSpPr>
        <dsp:cNvPr id="0" name=""/>
        <dsp:cNvSpPr/>
      </dsp:nvSpPr>
      <dsp:spPr>
        <a:xfrm>
          <a:off x="8440935" y="1998582"/>
          <a:ext cx="0" cy="290702"/>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981B12-F5CD-4034-ADDD-1311146D65ED}">
      <dsp:nvSpPr>
        <dsp:cNvPr id="0" name=""/>
        <dsp:cNvSpPr/>
      </dsp:nvSpPr>
      <dsp:spPr>
        <a:xfrm>
          <a:off x="8404598" y="2289285"/>
          <a:ext cx="72675" cy="7267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1A8A2-E3C4-4E7F-991E-C7D1852E28C1}">
      <dsp:nvSpPr>
        <dsp:cNvPr id="0" name=""/>
        <dsp:cNvSpPr/>
      </dsp:nvSpPr>
      <dsp:spPr>
        <a:xfrm rot="16200000">
          <a:off x="3655099" y="-485179"/>
          <a:ext cx="363378" cy="4604146"/>
        </a:xfrm>
        <a:prstGeom prst="round2Same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endParaRPr lang="ru-RU" sz="1800" kern="1200" noProof="0" dirty="0"/>
        </a:p>
      </dsp:txBody>
      <dsp:txXfrm rot="5400000">
        <a:off x="1552455" y="1652943"/>
        <a:ext cx="4586407" cy="327900"/>
      </dsp:txXfrm>
    </dsp:sp>
    <dsp:sp modelId="{8F0BAFAF-CDED-4F3C-9A9C-D9DF2CF46DF6}">
      <dsp:nvSpPr>
        <dsp:cNvPr id="0" name=""/>
        <dsp:cNvSpPr/>
      </dsp:nvSpPr>
      <dsp:spPr>
        <a:xfrm>
          <a:off x="1534715" y="0"/>
          <a:ext cx="4604146" cy="1271825"/>
        </a:xfrm>
        <a:prstGeom prst="rect">
          <a:avLst/>
        </a:prstGeom>
        <a:noFill/>
        <a:ln>
          <a:noFill/>
        </a:ln>
        <a:effectLst/>
      </dsp:spPr>
      <dsp:style>
        <a:lnRef idx="0">
          <a:scrgbClr r="0" g="0" b="0"/>
        </a:lnRef>
        <a:fillRef idx="0">
          <a:scrgbClr r="0" g="0" b="0"/>
        </a:fillRef>
        <a:effectRef idx="0">
          <a:scrgbClr r="0" g="0" b="0"/>
        </a:effectRef>
        <a:fontRef idx="minor"/>
      </dsp:style>
    </dsp:sp>
    <dsp:sp modelId="{461112E2-17F4-487E-A2BC-F5DB79B407A8}">
      <dsp:nvSpPr>
        <dsp:cNvPr id="0" name=""/>
        <dsp:cNvSpPr/>
      </dsp:nvSpPr>
      <dsp:spPr>
        <a:xfrm>
          <a:off x="3836789" y="1344501"/>
          <a:ext cx="0" cy="290702"/>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D0BF88C-FE25-4DE3-A53F-95A2F7EF63A2}">
      <dsp:nvSpPr>
        <dsp:cNvPr id="0" name=""/>
        <dsp:cNvSpPr/>
      </dsp:nvSpPr>
      <dsp:spPr>
        <a:xfrm>
          <a:off x="3800451" y="1271825"/>
          <a:ext cx="72675" cy="7267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FE3CFE-E0C1-4D05-9DE1-4EE2219226E7}">
      <dsp:nvSpPr>
        <dsp:cNvPr id="0" name=""/>
        <dsp:cNvSpPr/>
      </dsp:nvSpPr>
      <dsp:spPr>
        <a:xfrm rot="5400000">
          <a:off x="8259246" y="-485179"/>
          <a:ext cx="363378" cy="4604146"/>
        </a:xfrm>
        <a:prstGeom prst="round2Same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endParaRPr lang="ru-RU" sz="1800" kern="1200" noProof="0" dirty="0"/>
        </a:p>
      </dsp:txBody>
      <dsp:txXfrm rot="-5400000">
        <a:off x="6138863" y="1652943"/>
        <a:ext cx="4586407" cy="327900"/>
      </dsp:txXfrm>
    </dsp:sp>
    <dsp:sp modelId="{6CAA74F9-769F-45AB-82FE-66D6E0561216}">
      <dsp:nvSpPr>
        <dsp:cNvPr id="0" name=""/>
        <dsp:cNvSpPr/>
      </dsp:nvSpPr>
      <dsp:spPr>
        <a:xfrm>
          <a:off x="6098990" y="2356975"/>
          <a:ext cx="4604146" cy="1271825"/>
        </a:xfrm>
        <a:prstGeom prst="rect">
          <a:avLst/>
        </a:prstGeom>
        <a:noFill/>
        <a:ln>
          <a:noFill/>
        </a:ln>
        <a:effectLst/>
      </dsp:spPr>
      <dsp:style>
        <a:lnRef idx="0">
          <a:scrgbClr r="0" g="0" b="0"/>
        </a:lnRef>
        <a:fillRef idx="0">
          <a:scrgbClr r="0" g="0" b="0"/>
        </a:fillRef>
        <a:effectRef idx="0">
          <a:scrgbClr r="0" g="0" b="0"/>
        </a:effectRef>
        <a:fontRef idx="minor"/>
      </dsp:style>
    </dsp:sp>
    <dsp:sp modelId="{FCD67980-78F4-4D82-ABA5-9293C63C38CB}">
      <dsp:nvSpPr>
        <dsp:cNvPr id="0" name=""/>
        <dsp:cNvSpPr/>
      </dsp:nvSpPr>
      <dsp:spPr>
        <a:xfrm>
          <a:off x="8440935" y="1998582"/>
          <a:ext cx="0" cy="290702"/>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981B12-F5CD-4034-ADDD-1311146D65ED}">
      <dsp:nvSpPr>
        <dsp:cNvPr id="0" name=""/>
        <dsp:cNvSpPr/>
      </dsp:nvSpPr>
      <dsp:spPr>
        <a:xfrm>
          <a:off x="8404598" y="2289285"/>
          <a:ext cx="72675" cy="7267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1A8A2-E3C4-4E7F-991E-C7D1852E28C1}">
      <dsp:nvSpPr>
        <dsp:cNvPr id="0" name=""/>
        <dsp:cNvSpPr/>
      </dsp:nvSpPr>
      <dsp:spPr>
        <a:xfrm rot="16200000">
          <a:off x="3655099" y="-485179"/>
          <a:ext cx="363378" cy="4604146"/>
        </a:xfrm>
        <a:prstGeom prst="round2Same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endParaRPr lang="ru-RU" sz="1800" kern="1200" noProof="0" dirty="0"/>
        </a:p>
      </dsp:txBody>
      <dsp:txXfrm rot="5400000">
        <a:off x="1552455" y="1652943"/>
        <a:ext cx="4586407" cy="327900"/>
      </dsp:txXfrm>
    </dsp:sp>
    <dsp:sp modelId="{8F0BAFAF-CDED-4F3C-9A9C-D9DF2CF46DF6}">
      <dsp:nvSpPr>
        <dsp:cNvPr id="0" name=""/>
        <dsp:cNvSpPr/>
      </dsp:nvSpPr>
      <dsp:spPr>
        <a:xfrm>
          <a:off x="1534715" y="0"/>
          <a:ext cx="4604146" cy="1271825"/>
        </a:xfrm>
        <a:prstGeom prst="rect">
          <a:avLst/>
        </a:prstGeom>
        <a:noFill/>
        <a:ln>
          <a:noFill/>
        </a:ln>
        <a:effectLst/>
      </dsp:spPr>
      <dsp:style>
        <a:lnRef idx="0">
          <a:scrgbClr r="0" g="0" b="0"/>
        </a:lnRef>
        <a:fillRef idx="0">
          <a:scrgbClr r="0" g="0" b="0"/>
        </a:fillRef>
        <a:effectRef idx="0">
          <a:scrgbClr r="0" g="0" b="0"/>
        </a:effectRef>
        <a:fontRef idx="minor"/>
      </dsp:style>
    </dsp:sp>
    <dsp:sp modelId="{461112E2-17F4-487E-A2BC-F5DB79B407A8}">
      <dsp:nvSpPr>
        <dsp:cNvPr id="0" name=""/>
        <dsp:cNvSpPr/>
      </dsp:nvSpPr>
      <dsp:spPr>
        <a:xfrm>
          <a:off x="3836789" y="1344501"/>
          <a:ext cx="0" cy="290702"/>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D0BF88C-FE25-4DE3-A53F-95A2F7EF63A2}">
      <dsp:nvSpPr>
        <dsp:cNvPr id="0" name=""/>
        <dsp:cNvSpPr/>
      </dsp:nvSpPr>
      <dsp:spPr>
        <a:xfrm>
          <a:off x="3800451" y="1271825"/>
          <a:ext cx="72675" cy="7267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FE3CFE-E0C1-4D05-9DE1-4EE2219226E7}">
      <dsp:nvSpPr>
        <dsp:cNvPr id="0" name=""/>
        <dsp:cNvSpPr/>
      </dsp:nvSpPr>
      <dsp:spPr>
        <a:xfrm rot="5400000">
          <a:off x="8259246" y="-485179"/>
          <a:ext cx="363378" cy="4604146"/>
        </a:xfrm>
        <a:prstGeom prst="round2Same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endParaRPr lang="ru-RU" sz="1800" kern="1200" noProof="0" dirty="0"/>
        </a:p>
      </dsp:txBody>
      <dsp:txXfrm rot="-5400000">
        <a:off x="6138863" y="1652943"/>
        <a:ext cx="4586407" cy="327900"/>
      </dsp:txXfrm>
    </dsp:sp>
    <dsp:sp modelId="{6CAA74F9-769F-45AB-82FE-66D6E0561216}">
      <dsp:nvSpPr>
        <dsp:cNvPr id="0" name=""/>
        <dsp:cNvSpPr/>
      </dsp:nvSpPr>
      <dsp:spPr>
        <a:xfrm>
          <a:off x="6098990" y="2356975"/>
          <a:ext cx="4604146" cy="1271825"/>
        </a:xfrm>
        <a:prstGeom prst="rect">
          <a:avLst/>
        </a:prstGeom>
        <a:noFill/>
        <a:ln>
          <a:noFill/>
        </a:ln>
        <a:effectLst/>
      </dsp:spPr>
      <dsp:style>
        <a:lnRef idx="0">
          <a:scrgbClr r="0" g="0" b="0"/>
        </a:lnRef>
        <a:fillRef idx="0">
          <a:scrgbClr r="0" g="0" b="0"/>
        </a:fillRef>
        <a:effectRef idx="0">
          <a:scrgbClr r="0" g="0" b="0"/>
        </a:effectRef>
        <a:fontRef idx="minor"/>
      </dsp:style>
    </dsp:sp>
    <dsp:sp modelId="{FCD67980-78F4-4D82-ABA5-9293C63C38CB}">
      <dsp:nvSpPr>
        <dsp:cNvPr id="0" name=""/>
        <dsp:cNvSpPr/>
      </dsp:nvSpPr>
      <dsp:spPr>
        <a:xfrm>
          <a:off x="8440935" y="1998582"/>
          <a:ext cx="0" cy="290702"/>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981B12-F5CD-4034-ADDD-1311146D65ED}">
      <dsp:nvSpPr>
        <dsp:cNvPr id="0" name=""/>
        <dsp:cNvSpPr/>
      </dsp:nvSpPr>
      <dsp:spPr>
        <a:xfrm>
          <a:off x="8404598" y="2289285"/>
          <a:ext cx="72675" cy="7267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F28DD-86DC-4FC7-A9E1-ECDEF6126D72}">
      <dsp:nvSpPr>
        <dsp:cNvPr id="0" name=""/>
        <dsp:cNvSpPr/>
      </dsp:nvSpPr>
      <dsp:spPr>
        <a:xfrm>
          <a:off x="2016088" y="2177174"/>
          <a:ext cx="2292052" cy="1311222"/>
        </a:xfrm>
        <a:prstGeom prst="line">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FF8F2FFC-4AB5-43A1-A94D-37B12FB00B06}">
      <dsp:nvSpPr>
        <dsp:cNvPr id="0" name=""/>
        <dsp:cNvSpPr/>
      </dsp:nvSpPr>
      <dsp:spPr>
        <a:xfrm>
          <a:off x="1896305" y="2555677"/>
          <a:ext cx="2677255"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120973-C24A-464F-87DB-F91EDCDB5EC3}">
      <dsp:nvSpPr>
        <dsp:cNvPr id="0" name=""/>
        <dsp:cNvSpPr/>
      </dsp:nvSpPr>
      <dsp:spPr>
        <a:xfrm flipV="1">
          <a:off x="3024574" y="1255317"/>
          <a:ext cx="1737081" cy="1227073"/>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2390CE-906D-4ABE-81AB-6A336683BFB2}">
      <dsp:nvSpPr>
        <dsp:cNvPr id="0" name=""/>
        <dsp:cNvSpPr/>
      </dsp:nvSpPr>
      <dsp:spPr>
        <a:xfrm>
          <a:off x="-31415" y="521878"/>
          <a:ext cx="3283871" cy="2243664"/>
        </a:xfrm>
        <a:prstGeom prst="rect">
          <a:avLst/>
        </a:prstGeom>
        <a:solidFill>
          <a:srgbClr val="D3DA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C27BFB-36B1-4698-829A-3B4EA403EC66}">
      <dsp:nvSpPr>
        <dsp:cNvPr id="0" name=""/>
        <dsp:cNvSpPr/>
      </dsp:nvSpPr>
      <dsp:spPr>
        <a:xfrm>
          <a:off x="603156" y="1839710"/>
          <a:ext cx="1992376" cy="102731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ru-RU" sz="6500" kern="1200"/>
        </a:p>
      </dsp:txBody>
      <dsp:txXfrm>
        <a:off x="603156" y="1839710"/>
        <a:ext cx="1992376" cy="1027318"/>
      </dsp:txXfrm>
    </dsp:sp>
    <dsp:sp modelId="{27D82D7A-1671-49AB-B133-820D02F4A7E2}">
      <dsp:nvSpPr>
        <dsp:cNvPr id="0" name=""/>
        <dsp:cNvSpPr/>
      </dsp:nvSpPr>
      <dsp:spPr>
        <a:xfrm>
          <a:off x="4294708" y="739620"/>
          <a:ext cx="933926" cy="933926"/>
        </a:xfrm>
        <a:prstGeom prst="ellipse">
          <a:avLst/>
        </a:prstGeom>
        <a:solidFill>
          <a:srgbClr val="D3DA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50FDA6-2221-40C2-993F-2CCDD1C0FBB6}">
      <dsp:nvSpPr>
        <dsp:cNvPr id="0" name=""/>
        <dsp:cNvSpPr/>
      </dsp:nvSpPr>
      <dsp:spPr>
        <a:xfrm>
          <a:off x="5191847" y="186660"/>
          <a:ext cx="1076919" cy="933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0" numCol="1" spcCol="1270" anchor="ctr" anchorCtr="0">
          <a:noAutofit/>
        </a:bodyPr>
        <a:lstStyle/>
        <a:p>
          <a:pPr marL="0" lvl="0" indent="0" algn="l" defTabSz="1244600">
            <a:lnSpc>
              <a:spcPct val="90000"/>
            </a:lnSpc>
            <a:spcBef>
              <a:spcPct val="0"/>
            </a:spcBef>
            <a:spcAft>
              <a:spcPct val="35000"/>
            </a:spcAft>
            <a:buNone/>
          </a:pPr>
          <a:endParaRPr lang="ru-RU" sz="2800" kern="1200" dirty="0"/>
        </a:p>
      </dsp:txBody>
      <dsp:txXfrm>
        <a:off x="5191847" y="186660"/>
        <a:ext cx="1076919" cy="933926"/>
      </dsp:txXfrm>
    </dsp:sp>
    <dsp:sp modelId="{71E6F8D7-1D9C-40D9-9F77-32F9107A9034}">
      <dsp:nvSpPr>
        <dsp:cNvPr id="0" name=""/>
        <dsp:cNvSpPr/>
      </dsp:nvSpPr>
      <dsp:spPr>
        <a:xfrm>
          <a:off x="4294708" y="2005012"/>
          <a:ext cx="933926" cy="933926"/>
        </a:xfrm>
        <a:prstGeom prst="ellipse">
          <a:avLst/>
        </a:prstGeom>
        <a:solidFill>
          <a:srgbClr val="D3DA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765963-AA7E-4B52-B048-B32D7F2EC955}">
      <dsp:nvSpPr>
        <dsp:cNvPr id="0" name=""/>
        <dsp:cNvSpPr/>
      </dsp:nvSpPr>
      <dsp:spPr>
        <a:xfrm>
          <a:off x="4743562" y="1276241"/>
          <a:ext cx="152541" cy="933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0" numCol="1" spcCol="1270" anchor="ctr" anchorCtr="0">
          <a:noAutofit/>
        </a:bodyPr>
        <a:lstStyle/>
        <a:p>
          <a:pPr marL="0" lvl="0" indent="0" algn="l" defTabSz="1244600">
            <a:lnSpc>
              <a:spcPct val="90000"/>
            </a:lnSpc>
            <a:spcBef>
              <a:spcPct val="0"/>
            </a:spcBef>
            <a:spcAft>
              <a:spcPct val="35000"/>
            </a:spcAft>
            <a:buNone/>
          </a:pPr>
          <a:endParaRPr lang="ru-RU" sz="2800" kern="1200" dirty="0"/>
        </a:p>
        <a:p>
          <a:pPr marL="0" lvl="0" indent="0" algn="l" defTabSz="1244600">
            <a:lnSpc>
              <a:spcPct val="90000"/>
            </a:lnSpc>
            <a:spcBef>
              <a:spcPct val="0"/>
            </a:spcBef>
            <a:spcAft>
              <a:spcPct val="35000"/>
            </a:spcAft>
            <a:buNone/>
          </a:pPr>
          <a:endParaRPr lang="ru-RU" sz="2800" kern="1200" dirty="0"/>
        </a:p>
      </dsp:txBody>
      <dsp:txXfrm>
        <a:off x="4743562" y="1276241"/>
        <a:ext cx="152541" cy="933926"/>
      </dsp:txXfrm>
    </dsp:sp>
    <dsp:sp modelId="{B97A4D20-8F8F-448B-ADF8-DB17BFC7CB26}">
      <dsp:nvSpPr>
        <dsp:cNvPr id="0" name=""/>
        <dsp:cNvSpPr/>
      </dsp:nvSpPr>
      <dsp:spPr>
        <a:xfrm>
          <a:off x="683533" y="2594557"/>
          <a:ext cx="933926" cy="933926"/>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64FA608-050D-40AF-87BF-1315919E242E}">
      <dsp:nvSpPr>
        <dsp:cNvPr id="0" name=""/>
        <dsp:cNvSpPr/>
      </dsp:nvSpPr>
      <dsp:spPr>
        <a:xfrm flipH="1">
          <a:off x="5191847" y="2365822"/>
          <a:ext cx="827141" cy="933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0" numCol="1" spcCol="1270" anchor="ctr" anchorCtr="0">
          <a:noAutofit/>
        </a:bodyPr>
        <a:lstStyle/>
        <a:p>
          <a:pPr marL="0" lvl="0" indent="0" algn="l" defTabSz="1244600">
            <a:lnSpc>
              <a:spcPct val="90000"/>
            </a:lnSpc>
            <a:spcBef>
              <a:spcPct val="0"/>
            </a:spcBef>
            <a:spcAft>
              <a:spcPct val="35000"/>
            </a:spcAft>
            <a:buNone/>
          </a:pPr>
          <a:endParaRPr lang="ru-RU" sz="2800" kern="1200" dirty="0"/>
        </a:p>
      </dsp:txBody>
      <dsp:txXfrm>
        <a:off x="5191847" y="2365822"/>
        <a:ext cx="827141" cy="933926"/>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9720F-2A3B-4941-8CF5-C31A8BAFA5B4}">
      <dsp:nvSpPr>
        <dsp:cNvPr id="0" name=""/>
        <dsp:cNvSpPr/>
      </dsp:nvSpPr>
      <dsp:spPr>
        <a:xfrm>
          <a:off x="0" y="0"/>
          <a:ext cx="6821243" cy="1536999"/>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rtlCol="0" anchor="ctr" anchorCtr="0">
          <a:noAutofit/>
        </a:bodyPr>
        <a:lstStyle/>
        <a:p>
          <a:pPr marL="0" lvl="0" indent="0" algn="ctr" defTabSz="800100" rtl="0" eaLnBrk="1" latinLnBrk="0">
            <a:lnSpc>
              <a:spcPct val="90000"/>
            </a:lnSpc>
            <a:spcBef>
              <a:spcPct val="0"/>
            </a:spcBef>
            <a:spcAft>
              <a:spcPct val="35000"/>
            </a:spcAft>
            <a:buNone/>
          </a:pPr>
          <a:endParaRPr lang="ru-RU" sz="1800" kern="1200" noProof="0" dirty="0">
            <a:solidFill>
              <a:schemeClr val="tx1"/>
            </a:solidFill>
          </a:endParaRPr>
        </a:p>
      </dsp:txBody>
      <dsp:txXfrm>
        <a:off x="45017" y="45017"/>
        <a:ext cx="6731209" cy="1446965"/>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1E6AB-2FEE-4CF5-A556-D17F27781B05}">
      <dsp:nvSpPr>
        <dsp:cNvPr id="0" name=""/>
        <dsp:cNvSpPr/>
      </dsp:nvSpPr>
      <dsp:spPr>
        <a:xfrm rot="21300000">
          <a:off x="22179" y="2126082"/>
          <a:ext cx="7183145" cy="822578"/>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54EC5D-3847-42BB-9992-7DF47A6655FB}">
      <dsp:nvSpPr>
        <dsp:cNvPr id="0" name=""/>
        <dsp:cNvSpPr/>
      </dsp:nvSpPr>
      <dsp:spPr>
        <a:xfrm>
          <a:off x="1096484" y="253737"/>
          <a:ext cx="1709882" cy="2029897"/>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66F9BF-7B8D-4134-9541-DAFEB3DB0442}">
      <dsp:nvSpPr>
        <dsp:cNvPr id="0" name=""/>
        <dsp:cNvSpPr/>
      </dsp:nvSpPr>
      <dsp:spPr>
        <a:xfrm>
          <a:off x="3830577" y="0"/>
          <a:ext cx="2312801" cy="2131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ru-RU" sz="6500" kern="1200" dirty="0"/>
        </a:p>
      </dsp:txBody>
      <dsp:txXfrm>
        <a:off x="3830577" y="0"/>
        <a:ext cx="2312801" cy="2131392"/>
      </dsp:txXfrm>
    </dsp:sp>
    <dsp:sp modelId="{3627F752-490D-42A5-8055-48E2CCF770FC}">
      <dsp:nvSpPr>
        <dsp:cNvPr id="0" name=""/>
        <dsp:cNvSpPr/>
      </dsp:nvSpPr>
      <dsp:spPr>
        <a:xfrm>
          <a:off x="4407823" y="2791108"/>
          <a:ext cx="1736509" cy="2029897"/>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7346D-124F-4CD1-9CAC-3A68CDDD70D0}">
      <dsp:nvSpPr>
        <dsp:cNvPr id="0" name=""/>
        <dsp:cNvSpPr/>
      </dsp:nvSpPr>
      <dsp:spPr>
        <a:xfrm>
          <a:off x="1084125" y="2943350"/>
          <a:ext cx="2312801" cy="2131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ru-RU" sz="6500" kern="1200" dirty="0"/>
        </a:p>
      </dsp:txBody>
      <dsp:txXfrm>
        <a:off x="1084125" y="2943350"/>
        <a:ext cx="2312801" cy="213139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B405D-7B20-4F3D-B419-62C7259D3CA2}">
      <dsp:nvSpPr>
        <dsp:cNvPr id="0" name=""/>
        <dsp:cNvSpPr/>
      </dsp:nvSpPr>
      <dsp:spPr>
        <a:xfrm rot="1754664">
          <a:off x="2220435" y="3197475"/>
          <a:ext cx="895793" cy="67851"/>
        </a:xfrm>
        <a:custGeom>
          <a:avLst/>
          <a:gdLst/>
          <a:ahLst/>
          <a:cxnLst/>
          <a:rect l="0" t="0" r="0" b="0"/>
          <a:pathLst>
            <a:path>
              <a:moveTo>
                <a:pt x="0" y="33925"/>
              </a:moveTo>
              <a:lnTo>
                <a:pt x="895793" y="3392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8FAD80-E4C6-4AE5-942C-C0AC14657A5B}">
      <dsp:nvSpPr>
        <dsp:cNvPr id="0" name=""/>
        <dsp:cNvSpPr/>
      </dsp:nvSpPr>
      <dsp:spPr>
        <a:xfrm rot="19845336">
          <a:off x="2220435" y="1665461"/>
          <a:ext cx="895793" cy="67851"/>
        </a:xfrm>
        <a:custGeom>
          <a:avLst/>
          <a:gdLst/>
          <a:ahLst/>
          <a:cxnLst/>
          <a:rect l="0" t="0" r="0" b="0"/>
          <a:pathLst>
            <a:path>
              <a:moveTo>
                <a:pt x="0" y="33925"/>
              </a:moveTo>
              <a:lnTo>
                <a:pt x="895793" y="3392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F4D2D-13AA-4DCB-B05E-616224DD5BA3}">
      <dsp:nvSpPr>
        <dsp:cNvPr id="0" name=""/>
        <dsp:cNvSpPr/>
      </dsp:nvSpPr>
      <dsp:spPr>
        <a:xfrm>
          <a:off x="160436" y="1330167"/>
          <a:ext cx="2402027" cy="2410460"/>
        </a:xfrm>
        <a:prstGeom prst="ellipse">
          <a:avLst/>
        </a:prstGeom>
        <a:solidFill>
          <a:srgbClr val="D3DADA">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4FE29-41E0-4167-A247-872838A6FFA5}">
      <dsp:nvSpPr>
        <dsp:cNvPr id="0" name=""/>
        <dsp:cNvSpPr/>
      </dsp:nvSpPr>
      <dsp:spPr>
        <a:xfrm>
          <a:off x="2952372" y="233638"/>
          <a:ext cx="1675385" cy="1675385"/>
        </a:xfrm>
        <a:prstGeom prst="ellipse">
          <a:avLst/>
        </a:prstGeom>
        <a:solidFill>
          <a:srgbClr val="D3DADA">
            <a:alpha val="76667"/>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ru-RU" sz="6500" kern="1200" dirty="0"/>
        </a:p>
      </dsp:txBody>
      <dsp:txXfrm>
        <a:off x="3197726" y="478992"/>
        <a:ext cx="1184677" cy="1184677"/>
      </dsp:txXfrm>
    </dsp:sp>
    <dsp:sp modelId="{295FA394-B144-4D5F-9E1D-DA373D8A31E7}">
      <dsp:nvSpPr>
        <dsp:cNvPr id="0" name=""/>
        <dsp:cNvSpPr/>
      </dsp:nvSpPr>
      <dsp:spPr>
        <a:xfrm>
          <a:off x="4795296" y="233638"/>
          <a:ext cx="2513077" cy="1675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ru-RU" sz="6500" kern="1200" dirty="0"/>
        </a:p>
      </dsp:txBody>
      <dsp:txXfrm>
        <a:off x="4795296" y="233638"/>
        <a:ext cx="2513077" cy="1675385"/>
      </dsp:txXfrm>
    </dsp:sp>
    <dsp:sp modelId="{9545276D-DB7A-4442-B997-A0B15511E1A6}">
      <dsp:nvSpPr>
        <dsp:cNvPr id="0" name=""/>
        <dsp:cNvSpPr/>
      </dsp:nvSpPr>
      <dsp:spPr>
        <a:xfrm>
          <a:off x="2952372" y="3021765"/>
          <a:ext cx="1675385" cy="1675385"/>
        </a:xfrm>
        <a:prstGeom prst="ellipse">
          <a:avLst/>
        </a:prstGeom>
        <a:solidFill>
          <a:srgbClr val="D3DADA">
            <a:alpha val="63333"/>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ru-RU" sz="6500" kern="1200" dirty="0"/>
        </a:p>
      </dsp:txBody>
      <dsp:txXfrm>
        <a:off x="3197726" y="3267119"/>
        <a:ext cx="1184677" cy="1184677"/>
      </dsp:txXfrm>
    </dsp:sp>
    <dsp:sp modelId="{EAA7C4CC-95A2-41F8-86D4-7B01009F4B7B}">
      <dsp:nvSpPr>
        <dsp:cNvPr id="0" name=""/>
        <dsp:cNvSpPr/>
      </dsp:nvSpPr>
      <dsp:spPr>
        <a:xfrm>
          <a:off x="4795296" y="3021765"/>
          <a:ext cx="2513077" cy="1675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ru-RU" sz="6500" kern="1200" dirty="0"/>
        </a:p>
      </dsp:txBody>
      <dsp:txXfrm>
        <a:off x="4795296" y="3021765"/>
        <a:ext cx="2513077" cy="1675385"/>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B405D-7B20-4F3D-B419-62C7259D3CA2}">
      <dsp:nvSpPr>
        <dsp:cNvPr id="0" name=""/>
        <dsp:cNvSpPr/>
      </dsp:nvSpPr>
      <dsp:spPr>
        <a:xfrm rot="1836058">
          <a:off x="2387985" y="3126392"/>
          <a:ext cx="783331" cy="57568"/>
        </a:xfrm>
        <a:custGeom>
          <a:avLst/>
          <a:gdLst/>
          <a:ahLst/>
          <a:cxnLst/>
          <a:rect l="0" t="0" r="0" b="0"/>
          <a:pathLst>
            <a:path>
              <a:moveTo>
                <a:pt x="0" y="28784"/>
              </a:moveTo>
              <a:lnTo>
                <a:pt x="783331" y="287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6B8CC1-634B-4950-84D3-88F8DAACD738}">
      <dsp:nvSpPr>
        <dsp:cNvPr id="0" name=""/>
        <dsp:cNvSpPr/>
      </dsp:nvSpPr>
      <dsp:spPr>
        <a:xfrm rot="21241070">
          <a:off x="2438429" y="2271230"/>
          <a:ext cx="1506232" cy="57568"/>
        </a:xfrm>
        <a:custGeom>
          <a:avLst/>
          <a:gdLst/>
          <a:ahLst/>
          <a:cxnLst/>
          <a:rect l="0" t="0" r="0" b="0"/>
          <a:pathLst>
            <a:path>
              <a:moveTo>
                <a:pt x="0" y="28784"/>
              </a:moveTo>
              <a:lnTo>
                <a:pt x="1506232" y="287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8FAD80-E4C6-4AE5-942C-C0AC14657A5B}">
      <dsp:nvSpPr>
        <dsp:cNvPr id="0" name=""/>
        <dsp:cNvSpPr/>
      </dsp:nvSpPr>
      <dsp:spPr>
        <a:xfrm rot="19180544">
          <a:off x="2349468" y="1479347"/>
          <a:ext cx="783333" cy="57568"/>
        </a:xfrm>
        <a:custGeom>
          <a:avLst/>
          <a:gdLst/>
          <a:ahLst/>
          <a:cxnLst/>
          <a:rect l="0" t="0" r="0" b="0"/>
          <a:pathLst>
            <a:path>
              <a:moveTo>
                <a:pt x="0" y="28784"/>
              </a:moveTo>
              <a:lnTo>
                <a:pt x="783333" y="2878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F4D2D-13AA-4DCB-B05E-616224DD5BA3}">
      <dsp:nvSpPr>
        <dsp:cNvPr id="0" name=""/>
        <dsp:cNvSpPr/>
      </dsp:nvSpPr>
      <dsp:spPr>
        <a:xfrm>
          <a:off x="826493" y="1442206"/>
          <a:ext cx="2344791" cy="2130859"/>
        </a:xfrm>
        <a:prstGeom prst="ellipse">
          <a:avLst/>
        </a:prstGeom>
        <a:solidFill>
          <a:srgbClr val="D3DADA">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4FE29-41E0-4167-A247-872838A6FFA5}">
      <dsp:nvSpPr>
        <dsp:cNvPr id="0" name=""/>
        <dsp:cNvSpPr/>
      </dsp:nvSpPr>
      <dsp:spPr>
        <a:xfrm>
          <a:off x="2870865" y="84016"/>
          <a:ext cx="1421473" cy="1421473"/>
        </a:xfrm>
        <a:prstGeom prst="ellipse">
          <a:avLst/>
        </a:prstGeom>
        <a:solidFill>
          <a:srgbClr val="D3DADA">
            <a:alpha val="76667"/>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ru-RU" sz="6500" kern="1200" dirty="0"/>
        </a:p>
      </dsp:txBody>
      <dsp:txXfrm>
        <a:off x="3079035" y="292186"/>
        <a:ext cx="1005133" cy="1005133"/>
      </dsp:txXfrm>
    </dsp:sp>
    <dsp:sp modelId="{295FA394-B144-4D5F-9E1D-DA373D8A31E7}">
      <dsp:nvSpPr>
        <dsp:cNvPr id="0" name=""/>
        <dsp:cNvSpPr/>
      </dsp:nvSpPr>
      <dsp:spPr>
        <a:xfrm>
          <a:off x="4434485" y="84016"/>
          <a:ext cx="2132209" cy="142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ru-RU" sz="6500" kern="1200" dirty="0"/>
        </a:p>
      </dsp:txBody>
      <dsp:txXfrm>
        <a:off x="4434485" y="84016"/>
        <a:ext cx="2132209" cy="1421473"/>
      </dsp:txXfrm>
    </dsp:sp>
    <dsp:sp modelId="{B5814936-7B79-49F0-8D01-B2D455FE6F51}">
      <dsp:nvSpPr>
        <dsp:cNvPr id="0" name=""/>
        <dsp:cNvSpPr/>
      </dsp:nvSpPr>
      <dsp:spPr>
        <a:xfrm>
          <a:off x="3936690" y="1436717"/>
          <a:ext cx="1421473" cy="1421473"/>
        </a:xfrm>
        <a:prstGeom prst="ellipse">
          <a:avLst/>
        </a:prstGeom>
        <a:solidFill>
          <a:srgbClr val="D3DADA">
            <a:alpha val="63333"/>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ru-RU" sz="6500" kern="1200"/>
        </a:p>
      </dsp:txBody>
      <dsp:txXfrm>
        <a:off x="4144860" y="1644887"/>
        <a:ext cx="1005133" cy="1005133"/>
      </dsp:txXfrm>
    </dsp:sp>
    <dsp:sp modelId="{9545276D-DB7A-4442-B997-A0B15511E1A6}">
      <dsp:nvSpPr>
        <dsp:cNvPr id="0" name=""/>
        <dsp:cNvSpPr/>
      </dsp:nvSpPr>
      <dsp:spPr>
        <a:xfrm>
          <a:off x="3017788" y="3005624"/>
          <a:ext cx="1421473" cy="1421473"/>
        </a:xfrm>
        <a:prstGeom prst="ellipse">
          <a:avLst/>
        </a:prstGeom>
        <a:solidFill>
          <a:srgbClr val="D3DADA">
            <a:alpha val="63333"/>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ru-RU" sz="6500" kern="1200" dirty="0"/>
        </a:p>
      </dsp:txBody>
      <dsp:txXfrm>
        <a:off x="3225958" y="3213794"/>
        <a:ext cx="1005133" cy="1005133"/>
      </dsp:txXfrm>
    </dsp:sp>
    <dsp:sp modelId="{EAA7C4CC-95A2-41F8-86D4-7B01009F4B7B}">
      <dsp:nvSpPr>
        <dsp:cNvPr id="0" name=""/>
        <dsp:cNvSpPr/>
      </dsp:nvSpPr>
      <dsp:spPr>
        <a:xfrm>
          <a:off x="4581408" y="3005624"/>
          <a:ext cx="2132209" cy="142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ru-RU" sz="6500" kern="1200" dirty="0"/>
        </a:p>
      </dsp:txBody>
      <dsp:txXfrm>
        <a:off x="4581408" y="3005624"/>
        <a:ext cx="2132209" cy="1421473"/>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3FC82-FB4C-4054-B28A-6C5AA4E56A5F}">
      <dsp:nvSpPr>
        <dsp:cNvPr id="0" name=""/>
        <dsp:cNvSpPr/>
      </dsp:nvSpPr>
      <dsp:spPr>
        <a:xfrm rot="5470471">
          <a:off x="1520518" y="4052404"/>
          <a:ext cx="255662" cy="59941"/>
        </a:xfrm>
        <a:custGeom>
          <a:avLst/>
          <a:gdLst/>
          <a:ahLst/>
          <a:cxnLst/>
          <a:rect l="0" t="0" r="0" b="0"/>
          <a:pathLst>
            <a:path>
              <a:moveTo>
                <a:pt x="0" y="29970"/>
              </a:moveTo>
              <a:lnTo>
                <a:pt x="255662" y="299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9B405D-7B20-4F3D-B419-62C7259D3CA2}">
      <dsp:nvSpPr>
        <dsp:cNvPr id="0" name=""/>
        <dsp:cNvSpPr/>
      </dsp:nvSpPr>
      <dsp:spPr>
        <a:xfrm rot="583924">
          <a:off x="2661365" y="3169335"/>
          <a:ext cx="826396" cy="59941"/>
        </a:xfrm>
        <a:custGeom>
          <a:avLst/>
          <a:gdLst/>
          <a:ahLst/>
          <a:cxnLst/>
          <a:rect l="0" t="0" r="0" b="0"/>
          <a:pathLst>
            <a:path>
              <a:moveTo>
                <a:pt x="0" y="29970"/>
              </a:moveTo>
              <a:lnTo>
                <a:pt x="826396" y="299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8FAD80-E4C6-4AE5-942C-C0AC14657A5B}">
      <dsp:nvSpPr>
        <dsp:cNvPr id="0" name=""/>
        <dsp:cNvSpPr/>
      </dsp:nvSpPr>
      <dsp:spPr>
        <a:xfrm rot="19036356">
          <a:off x="2549155" y="1706722"/>
          <a:ext cx="890366" cy="59941"/>
        </a:xfrm>
        <a:custGeom>
          <a:avLst/>
          <a:gdLst/>
          <a:ahLst/>
          <a:cxnLst/>
          <a:rect l="0" t="0" r="0" b="0"/>
          <a:pathLst>
            <a:path>
              <a:moveTo>
                <a:pt x="0" y="29970"/>
              </a:moveTo>
              <a:lnTo>
                <a:pt x="890366" y="299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F4D2D-13AA-4DCB-B05E-616224DD5BA3}">
      <dsp:nvSpPr>
        <dsp:cNvPr id="0" name=""/>
        <dsp:cNvSpPr/>
      </dsp:nvSpPr>
      <dsp:spPr>
        <a:xfrm>
          <a:off x="485286" y="1524021"/>
          <a:ext cx="2447779" cy="2456372"/>
        </a:xfrm>
        <a:prstGeom prst="ellipse">
          <a:avLst/>
        </a:prstGeom>
        <a:solidFill>
          <a:srgbClr val="D3DADA">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4FE29-41E0-4167-A247-872838A6FFA5}">
      <dsp:nvSpPr>
        <dsp:cNvPr id="0" name=""/>
        <dsp:cNvSpPr/>
      </dsp:nvSpPr>
      <dsp:spPr>
        <a:xfrm>
          <a:off x="3094799" y="1773"/>
          <a:ext cx="1707296" cy="1707296"/>
        </a:xfrm>
        <a:prstGeom prst="ellipse">
          <a:avLst/>
        </a:prstGeom>
        <a:solidFill>
          <a:srgbClr val="D3DADA">
            <a:alpha val="76667"/>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ru-RU" sz="6500" kern="1200" dirty="0"/>
        </a:p>
      </dsp:txBody>
      <dsp:txXfrm>
        <a:off x="3344827" y="251801"/>
        <a:ext cx="1207240" cy="1207240"/>
      </dsp:txXfrm>
    </dsp:sp>
    <dsp:sp modelId="{295FA394-B144-4D5F-9E1D-DA373D8A31E7}">
      <dsp:nvSpPr>
        <dsp:cNvPr id="0" name=""/>
        <dsp:cNvSpPr/>
      </dsp:nvSpPr>
      <dsp:spPr>
        <a:xfrm>
          <a:off x="4972825" y="1773"/>
          <a:ext cx="2560944" cy="1707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ru-RU" sz="6500" kern="1200" dirty="0"/>
        </a:p>
      </dsp:txBody>
      <dsp:txXfrm>
        <a:off x="4972825" y="1773"/>
        <a:ext cx="2560944" cy="1707296"/>
      </dsp:txXfrm>
    </dsp:sp>
    <dsp:sp modelId="{9545276D-DB7A-4442-B997-A0B15511E1A6}">
      <dsp:nvSpPr>
        <dsp:cNvPr id="0" name=""/>
        <dsp:cNvSpPr/>
      </dsp:nvSpPr>
      <dsp:spPr>
        <a:xfrm>
          <a:off x="3469530" y="2559806"/>
          <a:ext cx="1707296" cy="1707296"/>
        </a:xfrm>
        <a:prstGeom prst="ellipse">
          <a:avLst/>
        </a:prstGeom>
        <a:solidFill>
          <a:srgbClr val="D3DADA">
            <a:alpha val="63333"/>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ru-RU" sz="6500" kern="1200" dirty="0"/>
        </a:p>
      </dsp:txBody>
      <dsp:txXfrm>
        <a:off x="3719558" y="2809834"/>
        <a:ext cx="1207240" cy="1207240"/>
      </dsp:txXfrm>
    </dsp:sp>
    <dsp:sp modelId="{EAA7C4CC-95A2-41F8-86D4-7B01009F4B7B}">
      <dsp:nvSpPr>
        <dsp:cNvPr id="0" name=""/>
        <dsp:cNvSpPr/>
      </dsp:nvSpPr>
      <dsp:spPr>
        <a:xfrm>
          <a:off x="5347556" y="2559806"/>
          <a:ext cx="2560944" cy="1707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ru-RU" sz="6500" kern="1200" dirty="0"/>
        </a:p>
      </dsp:txBody>
      <dsp:txXfrm>
        <a:off x="5347556" y="2559806"/>
        <a:ext cx="2560944" cy="1707296"/>
      </dsp:txXfrm>
    </dsp:sp>
    <dsp:sp modelId="{F2E6C11A-533A-4CA8-94DB-06A1083C18DF}">
      <dsp:nvSpPr>
        <dsp:cNvPr id="0" name=""/>
        <dsp:cNvSpPr/>
      </dsp:nvSpPr>
      <dsp:spPr>
        <a:xfrm>
          <a:off x="774583" y="4210000"/>
          <a:ext cx="1707296" cy="1707296"/>
        </a:xfrm>
        <a:prstGeom prst="ellipse">
          <a:avLst/>
        </a:prstGeom>
        <a:solidFill>
          <a:srgbClr val="D3DADA">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ru-RU" sz="6500" kern="1200"/>
        </a:p>
      </dsp:txBody>
      <dsp:txXfrm>
        <a:off x="1024611" y="4460028"/>
        <a:ext cx="1207240" cy="12072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A19B6-B6A1-914D-A08B-C2B93D7B6428}">
      <dsp:nvSpPr>
        <dsp:cNvPr id="0" name=""/>
        <dsp:cNvSpPr/>
      </dsp:nvSpPr>
      <dsp:spPr>
        <a:xfrm>
          <a:off x="0" y="27286"/>
          <a:ext cx="10515600" cy="67532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b="1" kern="1200" dirty="0"/>
            <a:t>Цель </a:t>
          </a:r>
          <a:r>
            <a:rPr lang="ru-RU" sz="1700" kern="1200" dirty="0"/>
            <a:t>- выявление месторасположений, пригодных для рассматриваемого промышленного проекта</a:t>
          </a:r>
        </a:p>
      </dsp:txBody>
      <dsp:txXfrm>
        <a:off x="32967" y="60253"/>
        <a:ext cx="10449666" cy="609393"/>
      </dsp:txXfrm>
    </dsp:sp>
    <dsp:sp modelId="{228C0DA5-63FF-1E43-83C0-AF0A2F1E2877}">
      <dsp:nvSpPr>
        <dsp:cNvPr id="0" name=""/>
        <dsp:cNvSpPr/>
      </dsp:nvSpPr>
      <dsp:spPr>
        <a:xfrm>
          <a:off x="0" y="751573"/>
          <a:ext cx="10515600" cy="67532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b="1" kern="1200" dirty="0"/>
            <a:t>Стратегическая ориентация </a:t>
          </a:r>
          <a:r>
            <a:rPr lang="ru-RU" sz="1700" kern="1200" dirty="0"/>
            <a:t>при выборе подходящего месторасположения требует оценки:</a:t>
          </a:r>
        </a:p>
      </dsp:txBody>
      <dsp:txXfrm>
        <a:off x="32967" y="784540"/>
        <a:ext cx="10449666" cy="609393"/>
      </dsp:txXfrm>
    </dsp:sp>
    <dsp:sp modelId="{491DF04C-586D-0541-A0E0-3C9EC4011773}">
      <dsp:nvSpPr>
        <dsp:cNvPr id="0" name=""/>
        <dsp:cNvSpPr/>
      </dsp:nvSpPr>
      <dsp:spPr>
        <a:xfrm>
          <a:off x="0" y="1475861"/>
          <a:ext cx="10515600" cy="67532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kern="1200"/>
            <a:t>факторов рынка и маркетинга</a:t>
          </a:r>
        </a:p>
      </dsp:txBody>
      <dsp:txXfrm>
        <a:off x="32967" y="1508828"/>
        <a:ext cx="10449666" cy="609393"/>
      </dsp:txXfrm>
    </dsp:sp>
    <dsp:sp modelId="{8CADF68C-EF49-1C4A-BC65-BCB7612E68C5}">
      <dsp:nvSpPr>
        <dsp:cNvPr id="0" name=""/>
        <dsp:cNvSpPr/>
      </dsp:nvSpPr>
      <dsp:spPr>
        <a:xfrm>
          <a:off x="0" y="2200149"/>
          <a:ext cx="10515600" cy="67532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kern="1200"/>
            <a:t>ресурсов (таких как сырье, основные и вспомогательные производственные материалы)</a:t>
          </a:r>
        </a:p>
      </dsp:txBody>
      <dsp:txXfrm>
        <a:off x="32967" y="2233116"/>
        <a:ext cx="10449666" cy="609393"/>
      </dsp:txXfrm>
    </dsp:sp>
    <dsp:sp modelId="{EE030F98-B469-CF43-85D3-1C49207F6288}">
      <dsp:nvSpPr>
        <dsp:cNvPr id="0" name=""/>
        <dsp:cNvSpPr/>
      </dsp:nvSpPr>
      <dsp:spPr>
        <a:xfrm>
          <a:off x="0" y="2924436"/>
          <a:ext cx="10515600" cy="67532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kern="1200"/>
            <a:t>технических требований, типа отрасли, технологии, характеристик изделий или продукции, размеров предприятия,</a:t>
          </a:r>
        </a:p>
      </dsp:txBody>
      <dsp:txXfrm>
        <a:off x="32967" y="2957403"/>
        <a:ext cx="10449666" cy="609393"/>
      </dsp:txXfrm>
    </dsp:sp>
    <dsp:sp modelId="{90584E1B-4419-4D42-B637-3B2C3590E4B9}">
      <dsp:nvSpPr>
        <dsp:cNvPr id="0" name=""/>
        <dsp:cNvSpPr/>
      </dsp:nvSpPr>
      <dsp:spPr>
        <a:xfrm>
          <a:off x="0" y="3648724"/>
          <a:ext cx="10515600" cy="67532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kern="1200"/>
            <a:t>организационных требований и структуры управления. </a:t>
          </a:r>
        </a:p>
      </dsp:txBody>
      <dsp:txXfrm>
        <a:off x="32967" y="3681691"/>
        <a:ext cx="10449666" cy="60939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4B844-7DA1-B04A-BD01-E03AE395989A}">
      <dsp:nvSpPr>
        <dsp:cNvPr id="0" name=""/>
        <dsp:cNvSpPr/>
      </dsp:nvSpPr>
      <dsp:spPr>
        <a:xfrm>
          <a:off x="4416677" y="676088"/>
          <a:ext cx="2453710" cy="283900"/>
        </a:xfrm>
        <a:custGeom>
          <a:avLst/>
          <a:gdLst/>
          <a:ahLst/>
          <a:cxnLst/>
          <a:rect l="0" t="0" r="0" b="0"/>
          <a:pathLst>
            <a:path>
              <a:moveTo>
                <a:pt x="0" y="0"/>
              </a:moveTo>
              <a:lnTo>
                <a:pt x="0" y="141950"/>
              </a:lnTo>
              <a:lnTo>
                <a:pt x="2453710" y="141950"/>
              </a:lnTo>
              <a:lnTo>
                <a:pt x="2453710" y="28390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A9FBFF-B734-384A-906F-FEBA2745367B}">
      <dsp:nvSpPr>
        <dsp:cNvPr id="0" name=""/>
        <dsp:cNvSpPr/>
      </dsp:nvSpPr>
      <dsp:spPr>
        <a:xfrm>
          <a:off x="4693817" y="1635941"/>
          <a:ext cx="202785" cy="621876"/>
        </a:xfrm>
        <a:custGeom>
          <a:avLst/>
          <a:gdLst/>
          <a:ahLst/>
          <a:cxnLst/>
          <a:rect l="0" t="0" r="0" b="0"/>
          <a:pathLst>
            <a:path>
              <a:moveTo>
                <a:pt x="0" y="0"/>
              </a:moveTo>
              <a:lnTo>
                <a:pt x="0" y="621876"/>
              </a:lnTo>
              <a:lnTo>
                <a:pt x="202785" y="62187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7277F8-3743-704E-B84E-3B4D6A623FD2}">
      <dsp:nvSpPr>
        <dsp:cNvPr id="0" name=""/>
        <dsp:cNvSpPr/>
      </dsp:nvSpPr>
      <dsp:spPr>
        <a:xfrm>
          <a:off x="4416677" y="676088"/>
          <a:ext cx="817903" cy="283900"/>
        </a:xfrm>
        <a:custGeom>
          <a:avLst/>
          <a:gdLst/>
          <a:ahLst/>
          <a:cxnLst/>
          <a:rect l="0" t="0" r="0" b="0"/>
          <a:pathLst>
            <a:path>
              <a:moveTo>
                <a:pt x="0" y="0"/>
              </a:moveTo>
              <a:lnTo>
                <a:pt x="0" y="141950"/>
              </a:lnTo>
              <a:lnTo>
                <a:pt x="817903" y="141950"/>
              </a:lnTo>
              <a:lnTo>
                <a:pt x="817903" y="28390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EA4445-CAAA-0F4D-8D87-D7CCC375E109}">
      <dsp:nvSpPr>
        <dsp:cNvPr id="0" name=""/>
        <dsp:cNvSpPr/>
      </dsp:nvSpPr>
      <dsp:spPr>
        <a:xfrm>
          <a:off x="3058011" y="1635941"/>
          <a:ext cx="202785" cy="3501437"/>
        </a:xfrm>
        <a:custGeom>
          <a:avLst/>
          <a:gdLst/>
          <a:ahLst/>
          <a:cxnLst/>
          <a:rect l="0" t="0" r="0" b="0"/>
          <a:pathLst>
            <a:path>
              <a:moveTo>
                <a:pt x="0" y="0"/>
              </a:moveTo>
              <a:lnTo>
                <a:pt x="0" y="3501437"/>
              </a:lnTo>
              <a:lnTo>
                <a:pt x="202785" y="350143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820D5E-70E4-0B40-9C6F-59BD92D06343}">
      <dsp:nvSpPr>
        <dsp:cNvPr id="0" name=""/>
        <dsp:cNvSpPr/>
      </dsp:nvSpPr>
      <dsp:spPr>
        <a:xfrm>
          <a:off x="3058011" y="1635941"/>
          <a:ext cx="202785" cy="2541584"/>
        </a:xfrm>
        <a:custGeom>
          <a:avLst/>
          <a:gdLst/>
          <a:ahLst/>
          <a:cxnLst/>
          <a:rect l="0" t="0" r="0" b="0"/>
          <a:pathLst>
            <a:path>
              <a:moveTo>
                <a:pt x="0" y="0"/>
              </a:moveTo>
              <a:lnTo>
                <a:pt x="0" y="2541584"/>
              </a:lnTo>
              <a:lnTo>
                <a:pt x="202785" y="2541584"/>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E774CB-D327-7749-82A9-133B67793CE1}">
      <dsp:nvSpPr>
        <dsp:cNvPr id="0" name=""/>
        <dsp:cNvSpPr/>
      </dsp:nvSpPr>
      <dsp:spPr>
        <a:xfrm>
          <a:off x="3058011" y="1635941"/>
          <a:ext cx="202785" cy="1581730"/>
        </a:xfrm>
        <a:custGeom>
          <a:avLst/>
          <a:gdLst/>
          <a:ahLst/>
          <a:cxnLst/>
          <a:rect l="0" t="0" r="0" b="0"/>
          <a:pathLst>
            <a:path>
              <a:moveTo>
                <a:pt x="0" y="0"/>
              </a:moveTo>
              <a:lnTo>
                <a:pt x="0" y="1581730"/>
              </a:lnTo>
              <a:lnTo>
                <a:pt x="202785" y="158173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7FF608-383A-714E-A7C6-0E1EC4E49DCE}">
      <dsp:nvSpPr>
        <dsp:cNvPr id="0" name=""/>
        <dsp:cNvSpPr/>
      </dsp:nvSpPr>
      <dsp:spPr>
        <a:xfrm>
          <a:off x="3058011" y="1635941"/>
          <a:ext cx="202785" cy="621876"/>
        </a:xfrm>
        <a:custGeom>
          <a:avLst/>
          <a:gdLst/>
          <a:ahLst/>
          <a:cxnLst/>
          <a:rect l="0" t="0" r="0" b="0"/>
          <a:pathLst>
            <a:path>
              <a:moveTo>
                <a:pt x="0" y="0"/>
              </a:moveTo>
              <a:lnTo>
                <a:pt x="0" y="621876"/>
              </a:lnTo>
              <a:lnTo>
                <a:pt x="202785" y="62187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901FD6-4865-5F42-8871-93B9EA9B08F4}">
      <dsp:nvSpPr>
        <dsp:cNvPr id="0" name=""/>
        <dsp:cNvSpPr/>
      </dsp:nvSpPr>
      <dsp:spPr>
        <a:xfrm>
          <a:off x="3598773" y="676088"/>
          <a:ext cx="817903" cy="283900"/>
        </a:xfrm>
        <a:custGeom>
          <a:avLst/>
          <a:gdLst/>
          <a:ahLst/>
          <a:cxnLst/>
          <a:rect l="0" t="0" r="0" b="0"/>
          <a:pathLst>
            <a:path>
              <a:moveTo>
                <a:pt x="817903" y="0"/>
              </a:moveTo>
              <a:lnTo>
                <a:pt x="817903" y="141950"/>
              </a:lnTo>
              <a:lnTo>
                <a:pt x="0" y="141950"/>
              </a:lnTo>
              <a:lnTo>
                <a:pt x="0" y="28390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F1E3C5-D014-E646-82FC-CE59F6DD54FD}">
      <dsp:nvSpPr>
        <dsp:cNvPr id="0" name=""/>
        <dsp:cNvSpPr/>
      </dsp:nvSpPr>
      <dsp:spPr>
        <a:xfrm>
          <a:off x="1422204" y="1635941"/>
          <a:ext cx="202785" cy="1581730"/>
        </a:xfrm>
        <a:custGeom>
          <a:avLst/>
          <a:gdLst/>
          <a:ahLst/>
          <a:cxnLst/>
          <a:rect l="0" t="0" r="0" b="0"/>
          <a:pathLst>
            <a:path>
              <a:moveTo>
                <a:pt x="0" y="0"/>
              </a:moveTo>
              <a:lnTo>
                <a:pt x="0" y="1581730"/>
              </a:lnTo>
              <a:lnTo>
                <a:pt x="202785" y="158173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F5592E-9FE5-0749-9DBB-D4C4B7AC6B47}">
      <dsp:nvSpPr>
        <dsp:cNvPr id="0" name=""/>
        <dsp:cNvSpPr/>
      </dsp:nvSpPr>
      <dsp:spPr>
        <a:xfrm>
          <a:off x="1422204" y="1635941"/>
          <a:ext cx="202785" cy="621876"/>
        </a:xfrm>
        <a:custGeom>
          <a:avLst/>
          <a:gdLst/>
          <a:ahLst/>
          <a:cxnLst/>
          <a:rect l="0" t="0" r="0" b="0"/>
          <a:pathLst>
            <a:path>
              <a:moveTo>
                <a:pt x="0" y="0"/>
              </a:moveTo>
              <a:lnTo>
                <a:pt x="0" y="621876"/>
              </a:lnTo>
              <a:lnTo>
                <a:pt x="202785" y="62187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9CA8A5-671B-0747-92B9-9633CDA69A6F}">
      <dsp:nvSpPr>
        <dsp:cNvPr id="0" name=""/>
        <dsp:cNvSpPr/>
      </dsp:nvSpPr>
      <dsp:spPr>
        <a:xfrm>
          <a:off x="1962966" y="676088"/>
          <a:ext cx="2453710" cy="283900"/>
        </a:xfrm>
        <a:custGeom>
          <a:avLst/>
          <a:gdLst/>
          <a:ahLst/>
          <a:cxnLst/>
          <a:rect l="0" t="0" r="0" b="0"/>
          <a:pathLst>
            <a:path>
              <a:moveTo>
                <a:pt x="2453710" y="0"/>
              </a:moveTo>
              <a:lnTo>
                <a:pt x="2453710" y="141950"/>
              </a:lnTo>
              <a:lnTo>
                <a:pt x="0" y="141950"/>
              </a:lnTo>
              <a:lnTo>
                <a:pt x="0" y="28390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2F8932-F1BC-6041-AA5C-892894DBC00F}">
      <dsp:nvSpPr>
        <dsp:cNvPr id="0" name=""/>
        <dsp:cNvSpPr/>
      </dsp:nvSpPr>
      <dsp:spPr>
        <a:xfrm>
          <a:off x="3740723" y="134"/>
          <a:ext cx="1351906" cy="6759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ru-RU" sz="1300" kern="1200"/>
            <a:t>Главный управляющий </a:t>
          </a:r>
        </a:p>
      </dsp:txBody>
      <dsp:txXfrm>
        <a:off x="3740723" y="134"/>
        <a:ext cx="1351906" cy="675953"/>
      </dsp:txXfrm>
    </dsp:sp>
    <dsp:sp modelId="{B905DCC6-C3A6-6A40-B964-AD5D12B91057}">
      <dsp:nvSpPr>
        <dsp:cNvPr id="0" name=""/>
        <dsp:cNvSpPr/>
      </dsp:nvSpPr>
      <dsp:spPr>
        <a:xfrm>
          <a:off x="1287013" y="959988"/>
          <a:ext cx="1351906" cy="6759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ru-RU" sz="1300" kern="1200"/>
            <a:t>Администрация </a:t>
          </a:r>
        </a:p>
      </dsp:txBody>
      <dsp:txXfrm>
        <a:off x="1287013" y="959988"/>
        <a:ext cx="1351906" cy="675953"/>
      </dsp:txXfrm>
    </dsp:sp>
    <dsp:sp modelId="{BAB40BF7-F29C-2849-9B1E-0553BBA9E55E}">
      <dsp:nvSpPr>
        <dsp:cNvPr id="0" name=""/>
        <dsp:cNvSpPr/>
      </dsp:nvSpPr>
      <dsp:spPr>
        <a:xfrm>
          <a:off x="1624990" y="1919842"/>
          <a:ext cx="1351906" cy="6759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ru-RU" sz="1300" kern="1200"/>
            <a:t>Финансы</a:t>
          </a:r>
        </a:p>
      </dsp:txBody>
      <dsp:txXfrm>
        <a:off x="1624990" y="1919842"/>
        <a:ext cx="1351906" cy="675953"/>
      </dsp:txXfrm>
    </dsp:sp>
    <dsp:sp modelId="{F271D8EE-360B-9E4B-8EDB-80F8982DFB57}">
      <dsp:nvSpPr>
        <dsp:cNvPr id="0" name=""/>
        <dsp:cNvSpPr/>
      </dsp:nvSpPr>
      <dsp:spPr>
        <a:xfrm>
          <a:off x="1624990" y="2879695"/>
          <a:ext cx="1351906" cy="6759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ru-RU" sz="1300" kern="1200"/>
            <a:t>Кадры</a:t>
          </a:r>
        </a:p>
      </dsp:txBody>
      <dsp:txXfrm>
        <a:off x="1624990" y="2879695"/>
        <a:ext cx="1351906" cy="675953"/>
      </dsp:txXfrm>
    </dsp:sp>
    <dsp:sp modelId="{57C5359E-0465-6147-B504-EFE9D0CACE24}">
      <dsp:nvSpPr>
        <dsp:cNvPr id="0" name=""/>
        <dsp:cNvSpPr/>
      </dsp:nvSpPr>
      <dsp:spPr>
        <a:xfrm>
          <a:off x="2922820" y="959988"/>
          <a:ext cx="1351906" cy="6759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ru-RU" sz="1300" kern="1200"/>
            <a:t>Производство</a:t>
          </a:r>
        </a:p>
      </dsp:txBody>
      <dsp:txXfrm>
        <a:off x="2922820" y="959988"/>
        <a:ext cx="1351906" cy="675953"/>
      </dsp:txXfrm>
    </dsp:sp>
    <dsp:sp modelId="{B64FE797-6079-194D-9C27-BAC2470B07CC}">
      <dsp:nvSpPr>
        <dsp:cNvPr id="0" name=""/>
        <dsp:cNvSpPr/>
      </dsp:nvSpPr>
      <dsp:spPr>
        <a:xfrm>
          <a:off x="3260796" y="1919842"/>
          <a:ext cx="1351906" cy="6759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ru-RU" sz="1300" kern="1200"/>
            <a:t>Основное производство </a:t>
          </a:r>
        </a:p>
      </dsp:txBody>
      <dsp:txXfrm>
        <a:off x="3260796" y="1919842"/>
        <a:ext cx="1351906" cy="675953"/>
      </dsp:txXfrm>
    </dsp:sp>
    <dsp:sp modelId="{D0610819-723B-5F4B-B160-04598D8AA572}">
      <dsp:nvSpPr>
        <dsp:cNvPr id="0" name=""/>
        <dsp:cNvSpPr/>
      </dsp:nvSpPr>
      <dsp:spPr>
        <a:xfrm>
          <a:off x="3260796" y="2879695"/>
          <a:ext cx="1351906" cy="6759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ru-RU" sz="1300" kern="1200"/>
            <a:t>Обслуживающие производственные единицы</a:t>
          </a:r>
        </a:p>
      </dsp:txBody>
      <dsp:txXfrm>
        <a:off x="3260796" y="2879695"/>
        <a:ext cx="1351906" cy="675953"/>
      </dsp:txXfrm>
    </dsp:sp>
    <dsp:sp modelId="{CEEE6251-3EFB-894C-9FAD-89724EBFA8AA}">
      <dsp:nvSpPr>
        <dsp:cNvPr id="0" name=""/>
        <dsp:cNvSpPr/>
      </dsp:nvSpPr>
      <dsp:spPr>
        <a:xfrm>
          <a:off x="3260796" y="3839549"/>
          <a:ext cx="1351906" cy="6759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ru-RU" sz="1300" kern="1200"/>
            <a:t>Качество </a:t>
          </a:r>
        </a:p>
      </dsp:txBody>
      <dsp:txXfrm>
        <a:off x="3260796" y="3839549"/>
        <a:ext cx="1351906" cy="675953"/>
      </dsp:txXfrm>
    </dsp:sp>
    <dsp:sp modelId="{010FFD47-E3E5-2F4E-ACDC-1553772571EB}">
      <dsp:nvSpPr>
        <dsp:cNvPr id="0" name=""/>
        <dsp:cNvSpPr/>
      </dsp:nvSpPr>
      <dsp:spPr>
        <a:xfrm>
          <a:off x="3260796" y="4799402"/>
          <a:ext cx="1351906" cy="6759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ru-RU" sz="1300" kern="1200"/>
            <a:t>Техническое обсуживание</a:t>
          </a:r>
        </a:p>
      </dsp:txBody>
      <dsp:txXfrm>
        <a:off x="3260796" y="4799402"/>
        <a:ext cx="1351906" cy="675953"/>
      </dsp:txXfrm>
    </dsp:sp>
    <dsp:sp modelId="{34D4B360-0E81-5245-9BF7-35D66D4FCDE9}">
      <dsp:nvSpPr>
        <dsp:cNvPr id="0" name=""/>
        <dsp:cNvSpPr/>
      </dsp:nvSpPr>
      <dsp:spPr>
        <a:xfrm>
          <a:off x="4558627" y="959988"/>
          <a:ext cx="1351906" cy="6759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ru-RU" sz="1300" kern="1200"/>
            <a:t>Снабжение</a:t>
          </a:r>
        </a:p>
      </dsp:txBody>
      <dsp:txXfrm>
        <a:off x="4558627" y="959988"/>
        <a:ext cx="1351906" cy="675953"/>
      </dsp:txXfrm>
    </dsp:sp>
    <dsp:sp modelId="{92F55DDD-7FA4-D247-8A17-683B56B81E56}">
      <dsp:nvSpPr>
        <dsp:cNvPr id="0" name=""/>
        <dsp:cNvSpPr/>
      </dsp:nvSpPr>
      <dsp:spPr>
        <a:xfrm>
          <a:off x="4896603" y="1919842"/>
          <a:ext cx="1351906" cy="6759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ru-RU" sz="1300" kern="1200"/>
            <a:t>Хранение</a:t>
          </a:r>
        </a:p>
      </dsp:txBody>
      <dsp:txXfrm>
        <a:off x="4896603" y="1919842"/>
        <a:ext cx="1351906" cy="675953"/>
      </dsp:txXfrm>
    </dsp:sp>
    <dsp:sp modelId="{53E676B0-9D73-4B42-ADB4-6A8A4A3825BD}">
      <dsp:nvSpPr>
        <dsp:cNvPr id="0" name=""/>
        <dsp:cNvSpPr/>
      </dsp:nvSpPr>
      <dsp:spPr>
        <a:xfrm>
          <a:off x="6194433" y="959988"/>
          <a:ext cx="1351906" cy="6759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ru-RU" sz="1300" kern="1200"/>
            <a:t>Маркетинг</a:t>
          </a:r>
        </a:p>
      </dsp:txBody>
      <dsp:txXfrm>
        <a:off x="6194433" y="959988"/>
        <a:ext cx="1351906" cy="67595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7D56F-443C-D247-B128-DC5F13AA6999}">
      <dsp:nvSpPr>
        <dsp:cNvPr id="0" name=""/>
        <dsp:cNvSpPr/>
      </dsp:nvSpPr>
      <dsp:spPr>
        <a:xfrm>
          <a:off x="338756" y="2506887"/>
          <a:ext cx="6038596" cy="548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466725">
            <a:lnSpc>
              <a:spcPct val="90000"/>
            </a:lnSpc>
            <a:spcBef>
              <a:spcPct val="0"/>
            </a:spcBef>
            <a:spcAft>
              <a:spcPct val="35000"/>
            </a:spcAft>
            <a:buFont typeface="Wingdings" pitchFamily="2" charset="2"/>
            <a:buNone/>
          </a:pPr>
          <a:endParaRPr lang="ru-RU" sz="1050" kern="1200" dirty="0"/>
        </a:p>
      </dsp:txBody>
      <dsp:txXfrm>
        <a:off x="338756" y="2506887"/>
        <a:ext cx="6038596" cy="548963"/>
      </dsp:txXfrm>
    </dsp:sp>
    <dsp:sp modelId="{72E9A1FD-21F5-9846-AF6D-703DD724E4F9}">
      <dsp:nvSpPr>
        <dsp:cNvPr id="0" name=""/>
        <dsp:cNvSpPr/>
      </dsp:nvSpPr>
      <dsp:spPr>
        <a:xfrm>
          <a:off x="338756" y="3055850"/>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75123-D66A-DD4B-80B2-1E0AC5360F96}">
      <dsp:nvSpPr>
        <dsp:cNvPr id="0" name=""/>
        <dsp:cNvSpPr/>
      </dsp:nvSpPr>
      <dsp:spPr>
        <a:xfrm>
          <a:off x="1190869" y="3055850"/>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35F25A-0523-6446-A785-04D90EAF3B15}">
      <dsp:nvSpPr>
        <dsp:cNvPr id="0" name=""/>
        <dsp:cNvSpPr/>
      </dsp:nvSpPr>
      <dsp:spPr>
        <a:xfrm>
          <a:off x="2042982" y="3055850"/>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3098D2-8F16-E44D-B801-4C00105BD4DF}">
      <dsp:nvSpPr>
        <dsp:cNvPr id="0" name=""/>
        <dsp:cNvSpPr/>
      </dsp:nvSpPr>
      <dsp:spPr>
        <a:xfrm>
          <a:off x="2895095" y="3055850"/>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9D5A38-43E8-F947-8EAD-3EFE0F5F38BC}">
      <dsp:nvSpPr>
        <dsp:cNvPr id="0" name=""/>
        <dsp:cNvSpPr/>
      </dsp:nvSpPr>
      <dsp:spPr>
        <a:xfrm>
          <a:off x="3747208" y="3055850"/>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6C020B-C185-694F-A14F-BB4B1250A1EA}">
      <dsp:nvSpPr>
        <dsp:cNvPr id="0" name=""/>
        <dsp:cNvSpPr/>
      </dsp:nvSpPr>
      <dsp:spPr>
        <a:xfrm>
          <a:off x="4599321" y="3055850"/>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3EE261-63BE-2C41-AA83-6A8778467C4C}">
      <dsp:nvSpPr>
        <dsp:cNvPr id="0" name=""/>
        <dsp:cNvSpPr/>
      </dsp:nvSpPr>
      <dsp:spPr>
        <a:xfrm>
          <a:off x="5451435" y="3055850"/>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84D690-AACA-1E4F-8ADF-2EEA6117265D}">
      <dsp:nvSpPr>
        <dsp:cNvPr id="0" name=""/>
        <dsp:cNvSpPr/>
      </dsp:nvSpPr>
      <dsp:spPr>
        <a:xfrm>
          <a:off x="338756" y="3337042"/>
          <a:ext cx="6038596" cy="548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533400">
            <a:lnSpc>
              <a:spcPct val="90000"/>
            </a:lnSpc>
            <a:spcBef>
              <a:spcPct val="0"/>
            </a:spcBef>
            <a:spcAft>
              <a:spcPct val="35000"/>
            </a:spcAft>
            <a:buFont typeface="Wingdings" pitchFamily="2" charset="2"/>
            <a:buNone/>
          </a:pPr>
          <a:r>
            <a:rPr lang="ru-RU" sz="1200" kern="1200" dirty="0"/>
            <a:t>Во-первых, организация проекта и предприятия должна стремиться к оптимальной координации и контролю всех вводимых ресурсов, что позволяет экономично осуществлять стратегии проекта </a:t>
          </a:r>
        </a:p>
      </dsp:txBody>
      <dsp:txXfrm>
        <a:off x="338756" y="3337042"/>
        <a:ext cx="6038596" cy="548963"/>
      </dsp:txXfrm>
    </dsp:sp>
    <dsp:sp modelId="{784914F1-726E-AB4C-B13E-0EB5439037B5}">
      <dsp:nvSpPr>
        <dsp:cNvPr id="0" name=""/>
        <dsp:cNvSpPr/>
      </dsp:nvSpPr>
      <dsp:spPr>
        <a:xfrm>
          <a:off x="338756" y="3886006"/>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C813D9-FD73-E64E-85FC-E91A08345947}">
      <dsp:nvSpPr>
        <dsp:cNvPr id="0" name=""/>
        <dsp:cNvSpPr/>
      </dsp:nvSpPr>
      <dsp:spPr>
        <a:xfrm>
          <a:off x="1190869" y="3886006"/>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27D1DE-D645-8846-8269-6EDBA50579BF}">
      <dsp:nvSpPr>
        <dsp:cNvPr id="0" name=""/>
        <dsp:cNvSpPr/>
      </dsp:nvSpPr>
      <dsp:spPr>
        <a:xfrm>
          <a:off x="2042982" y="3886006"/>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5B415A-26DD-E24A-B6C3-A086D5A2D485}">
      <dsp:nvSpPr>
        <dsp:cNvPr id="0" name=""/>
        <dsp:cNvSpPr/>
      </dsp:nvSpPr>
      <dsp:spPr>
        <a:xfrm>
          <a:off x="2895095" y="3886006"/>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B146A6-8A91-784F-B7C6-528A4EACB888}">
      <dsp:nvSpPr>
        <dsp:cNvPr id="0" name=""/>
        <dsp:cNvSpPr/>
      </dsp:nvSpPr>
      <dsp:spPr>
        <a:xfrm>
          <a:off x="3747208" y="3886006"/>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ED4966-ABDE-FD49-AC9D-BAF7B7C2B55E}">
      <dsp:nvSpPr>
        <dsp:cNvPr id="0" name=""/>
        <dsp:cNvSpPr/>
      </dsp:nvSpPr>
      <dsp:spPr>
        <a:xfrm>
          <a:off x="4599321" y="3886006"/>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544AB1-896C-4047-B9CC-7232B2ABBE37}">
      <dsp:nvSpPr>
        <dsp:cNvPr id="0" name=""/>
        <dsp:cNvSpPr/>
      </dsp:nvSpPr>
      <dsp:spPr>
        <a:xfrm>
          <a:off x="5451435" y="3886006"/>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B38298-7CBD-4E4D-B205-EAB8EAAACDA7}">
      <dsp:nvSpPr>
        <dsp:cNvPr id="0" name=""/>
        <dsp:cNvSpPr/>
      </dsp:nvSpPr>
      <dsp:spPr>
        <a:xfrm>
          <a:off x="338756" y="4167198"/>
          <a:ext cx="6038596" cy="548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466725">
            <a:lnSpc>
              <a:spcPct val="90000"/>
            </a:lnSpc>
            <a:spcBef>
              <a:spcPct val="0"/>
            </a:spcBef>
            <a:spcAft>
              <a:spcPct val="35000"/>
            </a:spcAft>
            <a:buFont typeface="Wingdings" pitchFamily="2" charset="2"/>
            <a:buNone/>
          </a:pPr>
          <a:r>
            <a:rPr lang="ru-RU" sz="1050" kern="1200" dirty="0"/>
            <a:t>Во-вторых, организационная схема служит для структурирования инвестиционных и производственных издержек и определения расходов, связанных с соответствующими организационными единицами. Для целей бухгалтерского учета эти расходы рассматриваются как накладные, если их нельзя отнести непосредственно к определенному продукту или центру издержек </a:t>
          </a:r>
        </a:p>
      </dsp:txBody>
      <dsp:txXfrm>
        <a:off x="338756" y="4167198"/>
        <a:ext cx="6038596" cy="548963"/>
      </dsp:txXfrm>
    </dsp:sp>
    <dsp:sp modelId="{97A47020-4A77-F845-A401-E3C34EBFC437}">
      <dsp:nvSpPr>
        <dsp:cNvPr id="0" name=""/>
        <dsp:cNvSpPr/>
      </dsp:nvSpPr>
      <dsp:spPr>
        <a:xfrm>
          <a:off x="338756" y="4716161"/>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702CF2-63E0-0249-9E76-2157AFEB35A4}">
      <dsp:nvSpPr>
        <dsp:cNvPr id="0" name=""/>
        <dsp:cNvSpPr/>
      </dsp:nvSpPr>
      <dsp:spPr>
        <a:xfrm>
          <a:off x="1190869" y="4716161"/>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16CA8-89D4-BD4C-9CE3-47A4FDB80982}">
      <dsp:nvSpPr>
        <dsp:cNvPr id="0" name=""/>
        <dsp:cNvSpPr/>
      </dsp:nvSpPr>
      <dsp:spPr>
        <a:xfrm>
          <a:off x="2042982" y="4716161"/>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AE2DCE-5340-F249-9D55-EEA5E7A1FD4E}">
      <dsp:nvSpPr>
        <dsp:cNvPr id="0" name=""/>
        <dsp:cNvSpPr/>
      </dsp:nvSpPr>
      <dsp:spPr>
        <a:xfrm>
          <a:off x="2895095" y="4716161"/>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BCDCC7-B94D-554D-A9AA-E77D108AFD48}">
      <dsp:nvSpPr>
        <dsp:cNvPr id="0" name=""/>
        <dsp:cNvSpPr/>
      </dsp:nvSpPr>
      <dsp:spPr>
        <a:xfrm>
          <a:off x="3747208" y="4716161"/>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8FEA5-0450-0F48-A93A-B0997B492218}">
      <dsp:nvSpPr>
        <dsp:cNvPr id="0" name=""/>
        <dsp:cNvSpPr/>
      </dsp:nvSpPr>
      <dsp:spPr>
        <a:xfrm>
          <a:off x="4599321" y="4716161"/>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B4BE4B-1731-204F-9118-E8A0C21D5A4E}">
      <dsp:nvSpPr>
        <dsp:cNvPr id="0" name=""/>
        <dsp:cNvSpPr/>
      </dsp:nvSpPr>
      <dsp:spPr>
        <a:xfrm>
          <a:off x="5451435" y="4716161"/>
          <a:ext cx="805146" cy="134191"/>
        </a:xfrm>
        <a:prstGeom prst="parallelogram">
          <a:avLst>
            <a:gd name="adj" fmla="val 14084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C23F5-2289-465C-B588-D66F412F1FA0}">
      <dsp:nvSpPr>
        <dsp:cNvPr id="0" name=""/>
        <dsp:cNvSpPr/>
      </dsp:nvSpPr>
      <dsp:spPr>
        <a:xfrm>
          <a:off x="0" y="53420"/>
          <a:ext cx="10515600" cy="25388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ru-RU" sz="1600" b="0" i="0" kern="1200" dirty="0"/>
            <a:t>Цифры, содержащиеся в балансовом отчете, отчете о чистом доходе и таблицах потоков реальных денег дают значительное количество информации в абсолютных величинах. Для финансового анализа обычно принято использовать несколько общеизвестных показателей, которые облегчают анализ и в особенности - сравнение проектов и их альтернатив.</a:t>
          </a:r>
          <a:endParaRPr lang="ru-RU" sz="1600" kern="1200" dirty="0"/>
        </a:p>
      </dsp:txBody>
      <dsp:txXfrm>
        <a:off x="123935" y="177355"/>
        <a:ext cx="10267730" cy="2290960"/>
      </dsp:txXfrm>
    </dsp:sp>
    <dsp:sp modelId="{6044040A-A9D7-4BCD-B63A-374706E1437B}">
      <dsp:nvSpPr>
        <dsp:cNvPr id="0" name=""/>
        <dsp:cNvSpPr/>
      </dsp:nvSpPr>
      <dsp:spPr>
        <a:xfrm>
          <a:off x="0" y="2779450"/>
          <a:ext cx="10515600" cy="351194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ru-RU" sz="1600" kern="1200" dirty="0"/>
            <a:t>Р</a:t>
          </a:r>
          <a:r>
            <a:rPr lang="ru-RU" sz="1600" b="0" i="0" kern="1200" dirty="0"/>
            <a:t>ассматриваемые </a:t>
          </a:r>
          <a:r>
            <a:rPr lang="ru-RU" sz="1600" kern="1200" dirty="0"/>
            <a:t>п</a:t>
          </a:r>
          <a:r>
            <a:rPr lang="ru-RU" sz="1600" b="0" i="0" kern="1200" dirty="0"/>
            <a:t>оказатели используются наиболее часто. Можно также применять и другие соотношения. Какой бы выбор ни сделал тот, кто оценивает проект, ими следует пользоваться критически. Один лишь расчет таких коэффициентов мало даст для оценки предлагаемого проекта, если он не будет сопровождаться интерпретацией их значения. Аналитики и лица, принимающие решения, должны также иметь в виду, что показатели сами по себе не могут быть хорошими или плохими; их следует оценивать в свете характеристик соответствующей отрасли промышленности, типа и рамок проекта, а также страны приложения инвестиций.</a:t>
          </a:r>
          <a:endParaRPr lang="ru-RU" sz="1600" kern="1200" dirty="0"/>
        </a:p>
      </dsp:txBody>
      <dsp:txXfrm>
        <a:off x="171439" y="2950889"/>
        <a:ext cx="10172722" cy="3169066"/>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ECF80-C584-44C0-AA49-E1D9D0259A78}">
      <dsp:nvSpPr>
        <dsp:cNvPr id="0" name=""/>
        <dsp:cNvSpPr/>
      </dsp:nvSpPr>
      <dsp:spPr>
        <a:xfrm>
          <a:off x="0" y="0"/>
          <a:ext cx="796989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14460-5DE6-4042-8BA8-8EC0F724E708}">
      <dsp:nvSpPr>
        <dsp:cNvPr id="0" name=""/>
        <dsp:cNvSpPr/>
      </dsp:nvSpPr>
      <dsp:spPr>
        <a:xfrm>
          <a:off x="0" y="0"/>
          <a:ext cx="7969898" cy="2532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u-RU" sz="1600" b="0" i="0" kern="1200"/>
            <a:t>Коэффициент покрытия - это мера ликвидности, рассчитанная путем деления текущих активов на краткосрочные обязательства. Данный коэффициент характеризует краткосрочную платежеспособность и является очень грубым показателем возможности фирмы выполнять свои текущие обязательства.</a:t>
          </a:r>
          <a:endParaRPr lang="ru-RU" sz="1600" kern="1200"/>
        </a:p>
      </dsp:txBody>
      <dsp:txXfrm>
        <a:off x="0" y="0"/>
        <a:ext cx="7969898" cy="2532644"/>
      </dsp:txXfrm>
    </dsp:sp>
    <dsp:sp modelId="{3D7BCE17-A455-4953-87F6-11360AB2ED97}">
      <dsp:nvSpPr>
        <dsp:cNvPr id="0" name=""/>
        <dsp:cNvSpPr/>
      </dsp:nvSpPr>
      <dsp:spPr>
        <a:xfrm>
          <a:off x="0" y="2532644"/>
          <a:ext cx="796989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5CF069-DC1E-4D96-8504-56A336921969}">
      <dsp:nvSpPr>
        <dsp:cNvPr id="0" name=""/>
        <dsp:cNvSpPr/>
      </dsp:nvSpPr>
      <dsp:spPr>
        <a:xfrm>
          <a:off x="0" y="2532644"/>
          <a:ext cx="7969898" cy="2532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u-RU" sz="1600" b="0" i="0" kern="1200" dirty="0"/>
            <a:t>Это настолько грубый показатель, что даже "удовлетворительное" значение коэффициента может ввести в заблуждение в отношении ситуации с ликвидностью, если товарно-материальные запасы не могут быть проданы за наличные. Чтобы избежать такой ошибки, в дополнение к коэффициенту покрытия часто используется коэффициент абсолютной ликвидности. Он рассчитывается путем деления наличности плюс ликвидные ценные бумаги и дисконтированные счета к получению на краткосрочные обязательства. В этом коэффициенте исключены, таким образом, товарно-материальные запасы и расходы, произведенные авансом из текущих активов. Ввиду опасности возможных ложных истолкований, можно с большой осторожностью предложить следующие диапазоны удовлетворительных значений этих коэффициентов:</a:t>
          </a:r>
          <a:endParaRPr lang="ru-RU" sz="1600" kern="1200" dirty="0"/>
        </a:p>
      </dsp:txBody>
      <dsp:txXfrm>
        <a:off x="0" y="2532644"/>
        <a:ext cx="7969898" cy="2532644"/>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216F6-39F5-4BAC-A70A-F9E8264CF5A2}">
      <dsp:nvSpPr>
        <dsp:cNvPr id="0" name=""/>
        <dsp:cNvSpPr/>
      </dsp:nvSpPr>
      <dsp:spPr>
        <a:xfrm>
          <a:off x="1680398" y="31"/>
          <a:ext cx="1890448" cy="124519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ru-RU" sz="1800" b="0" i="0" kern="1200"/>
            <a:t>Коэффициент покрытия 2,0-1,2</a:t>
          </a:r>
          <a:endParaRPr lang="ru-RU" sz="1800" kern="1200"/>
        </a:p>
      </dsp:txBody>
      <dsp:txXfrm>
        <a:off x="1741183" y="60816"/>
        <a:ext cx="1768878" cy="1123625"/>
      </dsp:txXfrm>
    </dsp:sp>
    <dsp:sp modelId="{DDF15C86-1877-402A-8AC5-DDF5982D39BC}">
      <dsp:nvSpPr>
        <dsp:cNvPr id="0" name=""/>
        <dsp:cNvSpPr/>
      </dsp:nvSpPr>
      <dsp:spPr>
        <a:xfrm>
          <a:off x="1680398" y="1307486"/>
          <a:ext cx="1890448" cy="124519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ru-RU" sz="1800" b="0" i="0" kern="1200"/>
            <a:t>Коэффициент абсолютной ликвидности 1,2-1,0</a:t>
          </a:r>
          <a:endParaRPr lang="ru-RU" sz="1800" kern="1200"/>
        </a:p>
      </dsp:txBody>
      <dsp:txXfrm>
        <a:off x="1741183" y="1368271"/>
        <a:ext cx="1768878" cy="1123625"/>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DC427-C116-49C1-8E2B-6F607BDFF8AB}">
      <dsp:nvSpPr>
        <dsp:cNvPr id="0" name=""/>
        <dsp:cNvSpPr/>
      </dsp:nvSpPr>
      <dsp:spPr>
        <a:xfrm>
          <a:off x="0" y="174098"/>
          <a:ext cx="4722845" cy="493271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b="0" i="0" kern="1200" dirty="0"/>
            <a:t>Этот показатель нужно анализировать, чтобы удостовериться, что все долгосрочные ссуды и связанные с ними финансовые расходы могут погашаться согласованными ежегодными взносами, не лишая при этом фирму необходимых средств. Коэффициент покрытия долгосрочных обязательств определяется как отношение поступления наличности к величине выплачиваемого долга (процент плюс погашение основной суммы). Величины 1,5-3,0 составляют диапазон между приемлемыми и удовлетворительными значениями. Часто этот коэффициент заметно возрастает, если платежи по долгосрочным обязательствам постепенно сокращаются, и не предполагается никаких новых займов.</a:t>
          </a:r>
          <a:endParaRPr lang="ru-RU" sz="1700" kern="1200" dirty="0"/>
        </a:p>
      </dsp:txBody>
      <dsp:txXfrm>
        <a:off x="230550" y="404648"/>
        <a:ext cx="4261745" cy="4471619"/>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DFC41-1459-464F-8713-9D854AABD003}">
      <dsp:nvSpPr>
        <dsp:cNvPr id="0" name=""/>
        <dsp:cNvSpPr/>
      </dsp:nvSpPr>
      <dsp:spPr>
        <a:xfrm>
          <a:off x="0" y="284455"/>
          <a:ext cx="5514393" cy="14414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b="0" i="0" kern="1200" dirty="0"/>
            <a:t>Коэффициент соотношения между дебиторской и кредиторской задолженностью Соотношение между дебиторской, задолженностью (счетами к получению) и кредиторской (счетами к оплате), если оно определяется для нескольких последовательных периодов, помогает выявить чрезмерную торгово-промышленную деятельность - что бывает в случае реабилитационных проектов. </a:t>
          </a:r>
          <a:endParaRPr lang="ru-RU" sz="1400" kern="1200" dirty="0"/>
        </a:p>
      </dsp:txBody>
      <dsp:txXfrm>
        <a:off x="70365" y="354820"/>
        <a:ext cx="5373663" cy="1300710"/>
      </dsp:txXfrm>
    </dsp:sp>
    <dsp:sp modelId="{E804F8A1-F962-4152-8391-9B48440765E9}">
      <dsp:nvSpPr>
        <dsp:cNvPr id="0" name=""/>
        <dsp:cNvSpPr/>
      </dsp:nvSpPr>
      <dsp:spPr>
        <a:xfrm>
          <a:off x="0" y="1766215"/>
          <a:ext cx="5514393" cy="14414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b="0" i="0" kern="1200"/>
            <a:t>Чрезмерную торгово-промышленную деятельность помогают обнаружить в балансовом отчете следующие показатели:</a:t>
          </a:r>
          <a:endParaRPr lang="ru-RU" sz="1400" kern="1200"/>
        </a:p>
      </dsp:txBody>
      <dsp:txXfrm>
        <a:off x="70365" y="1836580"/>
        <a:ext cx="5373663" cy="1300710"/>
      </dsp:txXfrm>
    </dsp:sp>
    <dsp:sp modelId="{8733026C-29CE-4C43-9995-ED49E14845EC}">
      <dsp:nvSpPr>
        <dsp:cNvPr id="0" name=""/>
        <dsp:cNvSpPr/>
      </dsp:nvSpPr>
      <dsp:spPr>
        <a:xfrm>
          <a:off x="0" y="3207655"/>
          <a:ext cx="5514393" cy="156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082" tIns="17780" rIns="99568" bIns="17780" numCol="1" spcCol="1270" anchor="t" anchorCtr="0">
          <a:noAutofit/>
        </a:bodyPr>
        <a:lstStyle/>
        <a:p>
          <a:pPr marL="57150" lvl="1" indent="-57150" algn="l" defTabSz="488950">
            <a:lnSpc>
              <a:spcPct val="90000"/>
            </a:lnSpc>
            <a:spcBef>
              <a:spcPct val="0"/>
            </a:spcBef>
            <a:spcAft>
              <a:spcPct val="20000"/>
            </a:spcAft>
            <a:buChar char="•"/>
          </a:pPr>
          <a:r>
            <a:rPr lang="ru-RU" sz="1100" b="0" i="0" kern="1200"/>
            <a:t>Прогрессирующее уменьшение соотношения между дебиторской и кредиторской задолженностями</a:t>
          </a:r>
          <a:endParaRPr lang="ru-RU" sz="1100" kern="1200"/>
        </a:p>
        <a:p>
          <a:pPr marL="57150" lvl="1" indent="-57150" algn="l" defTabSz="488950">
            <a:lnSpc>
              <a:spcPct val="90000"/>
            </a:lnSpc>
            <a:spcBef>
              <a:spcPct val="0"/>
            </a:spcBef>
            <a:spcAft>
              <a:spcPct val="20000"/>
            </a:spcAft>
            <a:buChar char="•"/>
          </a:pPr>
          <a:r>
            <a:rPr lang="ru-RU" sz="1100" b="0" i="0" kern="1200"/>
            <a:t>Увеличение счетов к оплате, запасов и незавершенного производства или полной суммы задолженности (по ссуде) без соответствующего увеличения продаж (оборота)</a:t>
          </a:r>
          <a:endParaRPr lang="ru-RU" sz="1100" kern="1200"/>
        </a:p>
        <a:p>
          <a:pPr marL="57150" lvl="1" indent="-57150" algn="l" defTabSz="488950">
            <a:lnSpc>
              <a:spcPct val="90000"/>
            </a:lnSpc>
            <a:spcBef>
              <a:spcPct val="0"/>
            </a:spcBef>
            <a:spcAft>
              <a:spcPct val="20000"/>
            </a:spcAft>
            <a:buChar char="•"/>
          </a:pPr>
          <a:r>
            <a:rPr lang="ru-RU" sz="1100" b="0" i="0" kern="1200"/>
            <a:t>Выпуск новых векселей или долговых обязательств</a:t>
          </a:r>
          <a:endParaRPr lang="ru-RU" sz="1100" kern="1200"/>
        </a:p>
        <a:p>
          <a:pPr marL="57150" lvl="1" indent="-57150" algn="l" defTabSz="488950">
            <a:lnSpc>
              <a:spcPct val="90000"/>
            </a:lnSpc>
            <a:spcBef>
              <a:spcPct val="0"/>
            </a:spcBef>
            <a:spcAft>
              <a:spcPct val="20000"/>
            </a:spcAft>
            <a:buChar char="•"/>
          </a:pPr>
          <a:r>
            <a:rPr lang="ru-RU" sz="1100" b="0" i="0" kern="1200"/>
            <a:t>Сокращение счетов к получению</a:t>
          </a:r>
          <a:endParaRPr lang="ru-RU" sz="1100" kern="1200"/>
        </a:p>
        <a:p>
          <a:pPr marL="57150" lvl="1" indent="-57150" algn="l" defTabSz="488950">
            <a:lnSpc>
              <a:spcPct val="90000"/>
            </a:lnSpc>
            <a:spcBef>
              <a:spcPct val="0"/>
            </a:spcBef>
            <a:spcAft>
              <a:spcPct val="20000"/>
            </a:spcAft>
            <a:buChar char="•"/>
          </a:pPr>
          <a:r>
            <a:rPr lang="ru-RU" sz="1100" b="0" i="0" kern="1200"/>
            <a:t>И кроме вышесказанного - сокращение ликвидных ресурсов и невозможность получения новой наличности путем займа, поскольку закладываются одна за другой статьи активов</a:t>
          </a:r>
          <a:endParaRPr lang="ru-RU" sz="1100" kern="1200"/>
        </a:p>
      </dsp:txBody>
      <dsp:txXfrm>
        <a:off x="0" y="3207655"/>
        <a:ext cx="5514393" cy="1564920"/>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171FD-8D82-4D29-8A93-21F8772DCB72}">
      <dsp:nvSpPr>
        <dsp:cNvPr id="0" name=""/>
        <dsp:cNvSpPr/>
      </dsp:nvSpPr>
      <dsp:spPr>
        <a:xfrm>
          <a:off x="0" y="4148"/>
          <a:ext cx="4918788" cy="43430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ru-RU" sz="1600" b="0" i="0" kern="1200" dirty="0"/>
            <a:t>С помощью анализа чувствительности можно показать, как изменяется чистая наличная прибыль или прибыльность инвестиций при различных значениях заданных переменных, необходимых для расчета (удельной продажной цены, удельных издержек, объема продаж и т.д.). Анализ чувствительности должен применяться уже на этапе планирования проекта, когда принимаются решения, касающиеся основных вводимых факторов. Элемент неопределенности на этом этапе можно уменьшить нахождением оптимистических и пессимистических вариантов и определением тем самым наиболее реалистического, с коммерческой точки зрения, сочетания вводимых факторов для данной деловой среды(или сценария), предпочитаемого лицами, принимающими решения.</a:t>
          </a:r>
          <a:endParaRPr lang="ru-RU" sz="1600" kern="1200" dirty="0"/>
        </a:p>
      </dsp:txBody>
      <dsp:txXfrm>
        <a:off x="212010" y="216158"/>
        <a:ext cx="4494768" cy="3919020"/>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04E55-21E4-443E-910A-28749D8D293B}">
      <dsp:nvSpPr>
        <dsp:cNvPr id="0" name=""/>
        <dsp:cNvSpPr/>
      </dsp:nvSpPr>
      <dsp:spPr>
        <a:xfrm>
          <a:off x="0" y="13509"/>
          <a:ext cx="4918788" cy="43243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b="0" i="0" kern="1200" dirty="0"/>
            <a:t>Для определения критических переменных, в первую очередь следует проанализировать структуру потоков реальных денег. Затем для переменных, которые доминируют в формировании притоков и оттоков реальных денег, задают различные значения количества, или цены, или обоих этих параметров одновременно. Например, обычно незначительная часть продуктов из всего продуктового диапазона создает преобладающую долю поступлений от продаж, но это вовсе не обязательно означает, что эти продукты также вносят наибольший вклад в доход или валовую прибыль. Поэтому для определения переменной прибыли, создаваемой единицей каждого продукта, имеющего значительную долю в поступлениях от продаж, следует использовать прямой учет затрат. Подобным же образом следует определять те статьи расходов, которые (в случае, если цены или количества отличаются от прогнозных) будут иметь значительное влияние как на переменную, так и на операционную прибыль.</a:t>
          </a:r>
          <a:endParaRPr lang="ru-RU" sz="1400" kern="1200" dirty="0"/>
        </a:p>
      </dsp:txBody>
      <dsp:txXfrm>
        <a:off x="211096" y="224605"/>
        <a:ext cx="4496596" cy="3902128"/>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184F4-22B3-49E8-91F4-E75A2D215B7A}">
      <dsp:nvSpPr>
        <dsp:cNvPr id="0" name=""/>
        <dsp:cNvSpPr/>
      </dsp:nvSpPr>
      <dsp:spPr>
        <a:xfrm>
          <a:off x="0" y="202980"/>
          <a:ext cx="5459962" cy="879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ru-RU" sz="1600" b="0" i="0" kern="1200" dirty="0"/>
            <a:t>Цель анализа безубыточности - определение точки равновесия, в которой поступления от продаж равны издержкам на проданную продукцию. </a:t>
          </a:r>
          <a:endParaRPr lang="ru-RU" sz="1600" kern="1200" dirty="0"/>
        </a:p>
      </dsp:txBody>
      <dsp:txXfrm>
        <a:off x="42950" y="245930"/>
        <a:ext cx="5374062" cy="793940"/>
      </dsp:txXfrm>
    </dsp:sp>
    <dsp:sp modelId="{F4FD9CD2-A95B-40E9-8D2A-FC6867EC7528}">
      <dsp:nvSpPr>
        <dsp:cNvPr id="0" name=""/>
        <dsp:cNvSpPr/>
      </dsp:nvSpPr>
      <dsp:spPr>
        <a:xfrm>
          <a:off x="0" y="1128901"/>
          <a:ext cx="5459962" cy="8798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ru-RU" sz="1600" b="0" i="0" kern="1200" dirty="0"/>
            <a:t>Прежде чем рассчитывать величины безубыточности, следует убедиться, что соблюдаются следующие условия и допущения:</a:t>
          </a:r>
          <a:endParaRPr lang="ru-RU" sz="1600" kern="1200" dirty="0"/>
        </a:p>
      </dsp:txBody>
      <dsp:txXfrm>
        <a:off x="42950" y="1171851"/>
        <a:ext cx="5374062" cy="793940"/>
      </dsp:txXfrm>
    </dsp:sp>
    <dsp:sp modelId="{D08A4A6E-06A7-4989-913B-E5AB0EBA9576}">
      <dsp:nvSpPr>
        <dsp:cNvPr id="0" name=""/>
        <dsp:cNvSpPr/>
      </dsp:nvSpPr>
      <dsp:spPr>
        <a:xfrm>
          <a:off x="0" y="2008741"/>
          <a:ext cx="5459962" cy="331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54"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ru-RU" sz="1200" b="0" i="0" kern="1200"/>
            <a:t>Издержки производства и маркетинга являются функцией объема производства или продаж (например, при использовании оборудования)</a:t>
          </a:r>
          <a:endParaRPr lang="ru-RU" sz="1200" kern="1200"/>
        </a:p>
        <a:p>
          <a:pPr marL="114300" lvl="1" indent="-114300" algn="l" defTabSz="533400">
            <a:lnSpc>
              <a:spcPct val="90000"/>
            </a:lnSpc>
            <a:spcBef>
              <a:spcPct val="0"/>
            </a:spcBef>
            <a:spcAft>
              <a:spcPct val="20000"/>
            </a:spcAft>
            <a:buChar char="•"/>
          </a:pPr>
          <a:r>
            <a:rPr lang="ru-RU" sz="1200" b="0" i="0" kern="1200"/>
            <a:t>Объем производства равен объему продаж</a:t>
          </a:r>
          <a:endParaRPr lang="ru-RU" sz="1200" kern="1200"/>
        </a:p>
        <a:p>
          <a:pPr marL="114300" lvl="1" indent="-114300" algn="l" defTabSz="533400">
            <a:lnSpc>
              <a:spcPct val="90000"/>
            </a:lnSpc>
            <a:spcBef>
              <a:spcPct val="0"/>
            </a:spcBef>
            <a:spcAft>
              <a:spcPct val="20000"/>
            </a:spcAft>
            <a:buChar char="•"/>
          </a:pPr>
          <a:r>
            <a:rPr lang="ru-RU" sz="1200" b="0" i="0" kern="1200"/>
            <a:t>Постоянные эксплуатационные издержки одинаковы для любого объема производства.</a:t>
          </a:r>
          <a:endParaRPr lang="ru-RU" sz="1200" kern="1200"/>
        </a:p>
        <a:p>
          <a:pPr marL="114300" lvl="1" indent="-114300" algn="l" defTabSz="533400">
            <a:lnSpc>
              <a:spcPct val="90000"/>
            </a:lnSpc>
            <a:spcBef>
              <a:spcPct val="0"/>
            </a:spcBef>
            <a:spcAft>
              <a:spcPct val="20000"/>
            </a:spcAft>
            <a:buChar char="•"/>
          </a:pPr>
          <a:r>
            <a:rPr lang="ru-RU" sz="1200" b="0" i="0" kern="1200"/>
            <a:t>Переменные издержки изменяются пропорционально объему производства, и, следовательно, полные издержки производства также изменяются пропорционально его объему</a:t>
          </a:r>
          <a:endParaRPr lang="ru-RU" sz="1200" kern="1200"/>
        </a:p>
        <a:p>
          <a:pPr marL="114300" lvl="1" indent="-114300" algn="l" defTabSz="533400">
            <a:lnSpc>
              <a:spcPct val="90000"/>
            </a:lnSpc>
            <a:spcBef>
              <a:spcPct val="0"/>
            </a:spcBef>
            <a:spcAft>
              <a:spcPct val="20000"/>
            </a:spcAft>
            <a:buChar char="•"/>
          </a:pPr>
          <a:r>
            <a:rPr lang="ru-RU" sz="1200" b="0" i="0" kern="1200"/>
            <a:t>Продажные цены на продукт или продуктовый комплекс для всех уровней выпуска (продаж) не изменяются во времени. Поэтому общая стоимость продаж является линейной функцией от продажных цен и количества проданной продукции</a:t>
          </a:r>
          <a:endParaRPr lang="ru-RU" sz="1200" kern="1200"/>
        </a:p>
        <a:p>
          <a:pPr marL="114300" lvl="1" indent="-114300" algn="l" defTabSz="533400">
            <a:lnSpc>
              <a:spcPct val="90000"/>
            </a:lnSpc>
            <a:spcBef>
              <a:spcPct val="0"/>
            </a:spcBef>
            <a:spcAft>
              <a:spcPct val="20000"/>
            </a:spcAft>
            <a:buChar char="•"/>
          </a:pPr>
          <a:r>
            <a:rPr lang="ru-RU" sz="1200" b="0" i="0" kern="1200"/>
            <a:t>Уровень продажных цен на единицу продукции, переменные и постоянные эксплуатационные издержки остаются постоянными, то есть эластичность спроса по цене для вводимых ресурсов и продукции равна нулю</a:t>
          </a:r>
          <a:endParaRPr lang="ru-RU" sz="1200" kern="1200"/>
        </a:p>
        <a:p>
          <a:pPr marL="114300" lvl="1" indent="-114300" algn="l" defTabSz="533400">
            <a:lnSpc>
              <a:spcPct val="90000"/>
            </a:lnSpc>
            <a:spcBef>
              <a:spcPct val="0"/>
            </a:spcBef>
            <a:spcAft>
              <a:spcPct val="20000"/>
            </a:spcAft>
            <a:buChar char="•"/>
          </a:pPr>
          <a:r>
            <a:rPr lang="ru-RU" sz="1200" b="0" i="0" kern="1200"/>
            <a:t>Величины безубыточности рассчитываются для одного продукта; в случае разнообразия номенклатуры ее структура, то есть соотношение между производимыми количествами, должна оставаться постоянной.</a:t>
          </a:r>
          <a:endParaRPr lang="ru-RU" sz="1200" kern="1200"/>
        </a:p>
      </dsp:txBody>
      <dsp:txXfrm>
        <a:off x="0" y="2008741"/>
        <a:ext cx="5459962" cy="3312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BAA23-029E-ED4C-A694-C3307555F246}">
      <dsp:nvSpPr>
        <dsp:cNvPr id="0" name=""/>
        <dsp:cNvSpPr/>
      </dsp:nvSpPr>
      <dsp:spPr>
        <a:xfrm>
          <a:off x="0" y="109362"/>
          <a:ext cx="10948989" cy="117313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ru-RU" sz="2100" kern="1200"/>
            <a:t>• Естественная окружающая среда, географические условия и требования проекта</a:t>
          </a:r>
        </a:p>
      </dsp:txBody>
      <dsp:txXfrm>
        <a:off x="57268" y="166630"/>
        <a:ext cx="10834453" cy="1058597"/>
      </dsp:txXfrm>
    </dsp:sp>
    <dsp:sp modelId="{BCB2C416-CAE3-7D4D-95BD-E8CCE2EDB875}">
      <dsp:nvSpPr>
        <dsp:cNvPr id="0" name=""/>
        <dsp:cNvSpPr/>
      </dsp:nvSpPr>
      <dsp:spPr>
        <a:xfrm>
          <a:off x="0" y="1342976"/>
          <a:ext cx="10948989" cy="117313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ru-RU" sz="2100" kern="1200"/>
            <a:t>• Экологическое воздействие, оценка воздействия на окружающую среду </a:t>
          </a:r>
        </a:p>
      </dsp:txBody>
      <dsp:txXfrm>
        <a:off x="57268" y="1400244"/>
        <a:ext cx="10834453" cy="1058597"/>
      </dsp:txXfrm>
    </dsp:sp>
    <dsp:sp modelId="{4CD317A2-260C-5B4A-83AD-695824D32BBE}">
      <dsp:nvSpPr>
        <dsp:cNvPr id="0" name=""/>
        <dsp:cNvSpPr/>
      </dsp:nvSpPr>
      <dsp:spPr>
        <a:xfrm>
          <a:off x="0" y="2576590"/>
          <a:ext cx="10948989" cy="117313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ru-RU" sz="2100" kern="1200"/>
            <a:t>• Социально-экономическая политика, стимулы и ограничения, правительственные планы и государственная политика </a:t>
          </a:r>
        </a:p>
      </dsp:txBody>
      <dsp:txXfrm>
        <a:off x="57268" y="2633858"/>
        <a:ext cx="10834453" cy="1058597"/>
      </dsp:txXfrm>
    </dsp:sp>
    <dsp:sp modelId="{6038C64A-8642-4D41-9AFD-92B894139A4F}">
      <dsp:nvSpPr>
        <dsp:cNvPr id="0" name=""/>
        <dsp:cNvSpPr/>
      </dsp:nvSpPr>
      <dsp:spPr>
        <a:xfrm>
          <a:off x="0" y="3810203"/>
          <a:ext cx="10948989" cy="117313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ru-RU" sz="2100" kern="1200"/>
            <a:t>• Службы инфраструктуры, условия и требования (промышленная инфраструктура, экономическая и социальная инфраструктура, институциональная структура, урбанизация и грамотность)</a:t>
          </a:r>
        </a:p>
      </dsp:txBody>
      <dsp:txXfrm>
        <a:off x="57268" y="3867471"/>
        <a:ext cx="10834453" cy="1058597"/>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A66B69-32C7-4F3F-B7A3-FB08B80D62E0}">
      <dsp:nvSpPr>
        <dsp:cNvPr id="0" name=""/>
        <dsp:cNvSpPr/>
      </dsp:nvSpPr>
      <dsp:spPr>
        <a:xfrm>
          <a:off x="0" y="331"/>
          <a:ext cx="11311035"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33A3CF-9F2B-4DA9-920E-25F2D76E1F43}">
      <dsp:nvSpPr>
        <dsp:cNvPr id="0" name=""/>
        <dsp:cNvSpPr/>
      </dsp:nvSpPr>
      <dsp:spPr>
        <a:xfrm>
          <a:off x="0" y="331"/>
          <a:ext cx="11299989" cy="1579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ru-RU" sz="1200" b="0" i="0" kern="1200" dirty="0"/>
            <a:t>Вопрос о том, применять ли и когда, постоянные или текущие (инфляционные) цены при финансовом анализе, уже обсуждался в разделе Б данной главы. Было показано, что для оценки чистых потоков реальных денег и прибыльности проекта воздействием инфляции можно пренебречь, если относительные цены на основные вводимые ресурсы и выпускаемую продукцию останутся - с достаточной вероятностью - неизменными в течение срока жизни проекта. Однако, если существует вероятность того, что относительные цены изменяются (например, это относится к затратам на рабочую силу, импортируемым товарам и услугам, обновлению основного капитала, а также к ценам на местном и международном рынках производимых товаров), то в ТЭО должна анализироваться чувствительность проектируемых потоков реальных денег к таким инфляционным эффектам. Анализ не должен ограничиваться определением чувствительности к изменениям относительных цен на вводимые ресурсы и выпускаемую продукцию, он должен также определять возможные стратегии того, как справляться с инфляционными рисками (например, любые договорные обязательства должны включать соответствующие пункты, содержащие оговорки о скользящих ценах).</a:t>
          </a:r>
          <a:endParaRPr lang="ru-RU" sz="1200" kern="1200" dirty="0"/>
        </a:p>
      </dsp:txBody>
      <dsp:txXfrm>
        <a:off x="0" y="331"/>
        <a:ext cx="11299989" cy="1579636"/>
      </dsp:txXfrm>
    </dsp:sp>
    <dsp:sp modelId="{43D99709-B826-4BEE-A3D9-89222D50AD99}">
      <dsp:nvSpPr>
        <dsp:cNvPr id="0" name=""/>
        <dsp:cNvSpPr/>
      </dsp:nvSpPr>
      <dsp:spPr>
        <a:xfrm>
          <a:off x="0" y="1579968"/>
          <a:ext cx="11311035"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5C3248-CBFC-4A81-8493-A9DEB9FBDF96}">
      <dsp:nvSpPr>
        <dsp:cNvPr id="0" name=""/>
        <dsp:cNvSpPr/>
      </dsp:nvSpPr>
      <dsp:spPr>
        <a:xfrm>
          <a:off x="0" y="1579968"/>
          <a:ext cx="11311035" cy="1364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ru-RU" sz="1200" b="0" i="0" kern="1200" dirty="0"/>
            <a:t>В случае гиперинфляции доход или прибыльность инвестиционного проекта лучше всего рассчитывать, предполагая постоянные цены. Если ожидаются значительные изменения относительных цен, следует вводить относительные приросты или снижения. Например, пусть годовой темп инфляции составляет х%, а среднее увеличение затрат на рабочую силу равно (х + 1,5%). Тогда потоки реальных денег должны рассчитываться по постоянным ценам за исключением затрат на рабочую силу, которые нужно увеличивать на 1,5% в год. В случае, если среднее годовое повышение цены меньше общей инфляции, в соответствующую статью следует вводить отрицательный инфляционный коэффициент.</a:t>
          </a:r>
          <a:endParaRPr lang="ru-RU" sz="1200" kern="1200" dirty="0"/>
        </a:p>
      </dsp:txBody>
      <dsp:txXfrm>
        <a:off x="0" y="1579968"/>
        <a:ext cx="11311035" cy="1364237"/>
      </dsp:txXfrm>
    </dsp:sp>
    <dsp:sp modelId="{9B4C9E5E-E447-40F5-8706-4440BD4FB862}">
      <dsp:nvSpPr>
        <dsp:cNvPr id="0" name=""/>
        <dsp:cNvSpPr/>
      </dsp:nvSpPr>
      <dsp:spPr>
        <a:xfrm>
          <a:off x="0" y="2944205"/>
          <a:ext cx="11311035"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A8C63D-CEE9-4215-A0BD-52D58B6EBDA8}">
      <dsp:nvSpPr>
        <dsp:cNvPr id="0" name=""/>
        <dsp:cNvSpPr/>
      </dsp:nvSpPr>
      <dsp:spPr>
        <a:xfrm>
          <a:off x="0" y="2944205"/>
          <a:ext cx="11311035" cy="1364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ru-RU" sz="1200" b="0" i="0" kern="1200"/>
            <a:t>Финансовое планирование в случае значительных темпов инфляции, особенно при гиперинфляции, требует применения специальных методов анализа хозяйственной деятельности, которые должны соответствовать нормам и законодательству, действующим в стране, где находится проектируемое предприятие. Эти методы включают частую переоценку балансовых стоимостей основного капитала и текущих активов (в том числе переучет соответствующих ежегодных амортизационных отчислений), а также обязательств фирмы.</a:t>
          </a:r>
          <a:endParaRPr lang="ru-RU" sz="1200" kern="1200"/>
        </a:p>
      </dsp:txBody>
      <dsp:txXfrm>
        <a:off x="0" y="2944205"/>
        <a:ext cx="11311035" cy="1364237"/>
      </dsp:txXfrm>
    </dsp:sp>
    <dsp:sp modelId="{9159DF1F-3450-4960-A3B9-09B01FF4B4D7}">
      <dsp:nvSpPr>
        <dsp:cNvPr id="0" name=""/>
        <dsp:cNvSpPr/>
      </dsp:nvSpPr>
      <dsp:spPr>
        <a:xfrm>
          <a:off x="0" y="4308443"/>
          <a:ext cx="11311035"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C75A0C-B330-44FE-A494-19BE25D110D0}">
      <dsp:nvSpPr>
        <dsp:cNvPr id="0" name=""/>
        <dsp:cNvSpPr/>
      </dsp:nvSpPr>
      <dsp:spPr>
        <a:xfrm>
          <a:off x="0" y="4308443"/>
          <a:ext cx="11311035" cy="1364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ru-RU" sz="1200" b="0" i="0" kern="1200"/>
            <a:t>Лизинг. Инфляционный риск может оказывать влияние на решение - прибегнуть к лизингу или закупить оборудование. Если величины будущих лизинговых платежей являются фиксированными в денежном выражении (как это обычно и бывает), инфляция способствует повышению привлекательности лизинга, поскольку инфляционный риск тогда будет частично переноситься на арендодателя.</a:t>
          </a:r>
          <a:endParaRPr lang="ru-RU" sz="1200" kern="1200"/>
        </a:p>
      </dsp:txBody>
      <dsp:txXfrm>
        <a:off x="0" y="4308443"/>
        <a:ext cx="11311035" cy="1364237"/>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FA0F8-B83D-4865-88A8-D2BE921DE73B}">
      <dsp:nvSpPr>
        <dsp:cNvPr id="0" name=""/>
        <dsp:cNvSpPr/>
      </dsp:nvSpPr>
      <dsp:spPr>
        <a:xfrm>
          <a:off x="0" y="321099"/>
          <a:ext cx="10999237" cy="255527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b="0" i="0" kern="1200" dirty="0"/>
            <a:t>Как указывалось ранее, финансовая оценка имеет целью проверку финансовой и коммерческой осуществимости проекта с точки зрения инвесторов и финансистов. Деятельность предприятия анализируется в рамках деловой среды; при этом все расходы на вводимые ресурсы рассматриваются как оттоки реальных денег, а доход от операций (поступления от продаж) - как их притоки. Финансовые ресурсы, требуемые для осуществления и использования инвестиций, с точки зрения фирмы, являются притоками (а для банков, акционеров и т.д. - оттоками); издержки финансирования, а также платежи по обязательствам являются для фирмы финансовыми оттоками. Все вводимые ресурсы и выпускаемая продукция оцениваются по условиям рынка. Это означает, что аналитик и лица, принимающие решения, измеряют чистую прибыль или выгоды, создаваемые инвестициями, в финансовых показателях, в том числе чистые выгоды от общих инвестиций, а также излишек, остающийся инвесторам (акционерный капитал или капитал в виде акций), с учетом индивидуальных временных предпочтений инвесторов и финансовых организаций.</a:t>
          </a:r>
          <a:endParaRPr lang="ru-RU" sz="1400" kern="1200" dirty="0"/>
        </a:p>
      </dsp:txBody>
      <dsp:txXfrm>
        <a:off x="124738" y="445837"/>
        <a:ext cx="10749761" cy="2305803"/>
      </dsp:txXfrm>
    </dsp:sp>
    <dsp:sp modelId="{7A84AF25-49B4-4402-A55F-C0DECB5FFDC0}">
      <dsp:nvSpPr>
        <dsp:cNvPr id="0" name=""/>
        <dsp:cNvSpPr/>
      </dsp:nvSpPr>
      <dsp:spPr>
        <a:xfrm>
          <a:off x="0" y="2916699"/>
          <a:ext cx="10999237" cy="255527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ru-RU" sz="1400" b="0" i="0" kern="1200"/>
            <a:t>Инвестиционный проект должен быть также обоснован в более широком контексте, с точки зрения экономической и социальной обстановки в стране. Это важно, поскольку корпоративные цели и инвестиционная политика, как они определены инвесторами, могут не всегда согласовываться с национальной социально-экономической политикой страны или региона инвестиций. По этой причине, а также для того, чтобы получить возможность формировать линию поведения общества в отношении инвестиционной деятельности, создаваемые проектом чистые выгоды нужно оценить с национальной и социально-экономической точек зрения. Хотя инвесторы, в общем, мало заинтересованы в такой оценке, существуют две причины, по которым может быть полезно включить в ТЭО оценку и анализ линии поведения общества. Во-первых, экономическая среда и ее будущее развитие могут существенно влиять на финансовую осуществимость проекта, проводя политику в отношении распределения доходов, защиты окружающей среды, внешней торговли и т.д. Во-вторых, экономические выгоды, создаваемые инвестициями, могут быть использованы как аргумент в пользу требуемых обществом мер (таких как защита от импорта по демпинговым ценам, выдача разрешений или лицензий на приобретение иностранной технологии, разрешение на иностранное участие в акционерном капитале и правительственные гарантии).</a:t>
          </a:r>
          <a:endParaRPr lang="ru-RU" sz="1400" kern="1200"/>
        </a:p>
      </dsp:txBody>
      <dsp:txXfrm>
        <a:off x="124738" y="3041437"/>
        <a:ext cx="10749761" cy="2305803"/>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5607D-C9B4-46B5-84A9-BC7341B7F66D}">
      <dsp:nvSpPr>
        <dsp:cNvPr id="0" name=""/>
        <dsp:cNvSpPr/>
      </dsp:nvSpPr>
      <dsp:spPr>
        <a:xfrm>
          <a:off x="0" y="168682"/>
          <a:ext cx="10515600" cy="254592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kern="1200"/>
            <a:t>Су</a:t>
          </a:r>
          <a:r>
            <a:rPr lang="ru-RU" sz="1700" b="0" i="0" kern="1200"/>
            <a:t>ществуют различные причины определенной заинтересованности общества в экономической оценке инвестиционных проектов. Например, при отсутствии "совершенных" рынков рыночный механизм не может гарантировать оптимального распределения ресурсов с национальной точки зрения при любых обстоятельствах. Максимизация финансового излишка на уровне фирмы не полностью отражает все прочие цели национального развития. Иногда имеет место недостаточная конкуренция, что позволяет некоторым фирмам занять монопольное положение на рынке. С другой стороны, вмешательство государства (посредством налогов, субсидий, таможенных пошлин, процентных ставок, контроля цен, квот на импорт и т.д.) часто искажает рыночные цены на товары и услуги, что приводит к неспособности этих цен отражать истинную экономическую ценность таких товаров и услуг.</a:t>
          </a:r>
          <a:endParaRPr lang="ru-RU" sz="1700" kern="1200"/>
        </a:p>
      </dsp:txBody>
      <dsp:txXfrm>
        <a:off x="124282" y="292964"/>
        <a:ext cx="10267036" cy="2297356"/>
      </dsp:txXfrm>
    </dsp:sp>
    <dsp:sp modelId="{1E033777-CB28-4632-97B5-11BC3B8388E7}">
      <dsp:nvSpPr>
        <dsp:cNvPr id="0" name=""/>
        <dsp:cNvSpPr/>
      </dsp:nvSpPr>
      <dsp:spPr>
        <a:xfrm>
          <a:off x="0" y="2763562"/>
          <a:ext cx="10515600" cy="89328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ru-RU" sz="1700" b="0" i="0" kern="1200"/>
            <a:t>При экономической оценке инвестиционных проектов нужно принимать во внимание следующие соображения:</a:t>
          </a:r>
          <a:endParaRPr lang="ru-RU" sz="1700" kern="1200"/>
        </a:p>
      </dsp:txBody>
      <dsp:txXfrm>
        <a:off x="43607" y="2807169"/>
        <a:ext cx="10428386" cy="806072"/>
      </dsp:txXfrm>
    </dsp:sp>
    <dsp:sp modelId="{9BB132C3-A8B3-4673-AB18-D4663E0E1BC1}">
      <dsp:nvSpPr>
        <dsp:cNvPr id="0" name=""/>
        <dsp:cNvSpPr/>
      </dsp:nvSpPr>
      <dsp:spPr>
        <a:xfrm>
          <a:off x="0" y="3656849"/>
          <a:ext cx="10515600" cy="2463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ru-RU" sz="1300" b="0" i="0" kern="1200"/>
            <a:t>Оценивается (в том числе, с финансовой точки зрения) влияние проекта на развитие национальной экономики</a:t>
          </a:r>
          <a:endParaRPr lang="ru-RU" sz="1300" kern="1200"/>
        </a:p>
        <a:p>
          <a:pPr marL="114300" lvl="1" indent="-114300" algn="l" defTabSz="577850">
            <a:lnSpc>
              <a:spcPct val="90000"/>
            </a:lnSpc>
            <a:spcBef>
              <a:spcPct val="0"/>
            </a:spcBef>
            <a:spcAft>
              <a:spcPct val="20000"/>
            </a:spcAft>
            <a:buChar char="•"/>
          </a:pPr>
          <a:r>
            <a:rPr lang="ru-RU" sz="1300" b="0" i="0" kern="1200"/>
            <a:t>Вводимые ресурсы и выпускаемая продукция оцениваются в теневых (неявных) ценах, которые отражают их истинную ценность для национальной экономики</a:t>
          </a:r>
          <a:endParaRPr lang="ru-RU" sz="1300" kern="1200"/>
        </a:p>
        <a:p>
          <a:pPr marL="114300" lvl="1" indent="-114300" algn="l" defTabSz="577850">
            <a:lnSpc>
              <a:spcPct val="90000"/>
            </a:lnSpc>
            <a:spcBef>
              <a:spcPct val="0"/>
            </a:spcBef>
            <a:spcAft>
              <a:spcPct val="20000"/>
            </a:spcAft>
            <a:buChar char="•"/>
          </a:pPr>
          <a:r>
            <a:rPr lang="ru-RU" sz="1300" b="0" i="0" kern="1200"/>
            <a:t>В анализ включаются прямые воздействия на экономику (в том числе, на импорт, экспорт, занятость, иностранную валюту, предложение и спрос, экологическую ситуацию и т.д.), а также косвенные (оказывающие влияние на другие отрасли; обусловленные снижением уровня недоиспользования установленных мощностей; посредством новых инвестиционных инициатив и т.д.) - если эти воздействия значительны (они могут иметь результатом экономические выгоды или издержки, как осязаемые, так и неосязаемые)</a:t>
          </a:r>
          <a:endParaRPr lang="ru-RU" sz="1300" kern="1200"/>
        </a:p>
        <a:p>
          <a:pPr marL="114300" lvl="1" indent="-114300" algn="l" defTabSz="577850">
            <a:lnSpc>
              <a:spcPct val="90000"/>
            </a:lnSpc>
            <a:spcBef>
              <a:spcPct val="0"/>
            </a:spcBef>
            <a:spcAft>
              <a:spcPct val="20000"/>
            </a:spcAft>
            <a:buChar char="•"/>
          </a:pPr>
          <a:r>
            <a:rPr lang="ru-RU" sz="1300" b="0" i="0" kern="1200" dirty="0"/>
            <a:t>Учитываются социальные временные предпочтения</a:t>
          </a:r>
          <a:endParaRPr lang="ru-RU" sz="1300" kern="1200" dirty="0"/>
        </a:p>
        <a:p>
          <a:pPr marL="114300" lvl="1" indent="-114300" algn="l" defTabSz="577850">
            <a:lnSpc>
              <a:spcPct val="90000"/>
            </a:lnSpc>
            <a:spcBef>
              <a:spcPct val="0"/>
            </a:spcBef>
            <a:spcAft>
              <a:spcPct val="20000"/>
            </a:spcAft>
            <a:buChar char="•"/>
          </a:pPr>
          <a:endParaRPr lang="ru-RU" sz="1300" kern="1200" dirty="0"/>
        </a:p>
        <a:p>
          <a:pPr marL="114300" lvl="1" indent="-114300" algn="l" defTabSz="577850">
            <a:lnSpc>
              <a:spcPct val="90000"/>
            </a:lnSpc>
            <a:spcBef>
              <a:spcPct val="0"/>
            </a:spcBef>
            <a:spcAft>
              <a:spcPct val="20000"/>
            </a:spcAft>
            <a:buChar char="•"/>
          </a:pPr>
          <a:r>
            <a:rPr lang="ru-RU" sz="1300" b="0" i="0" kern="1200" dirty="0"/>
            <a:t>Экономическая оценка инвестиционных проектов выходит за рамки настоящего Руководства. Когда требуется оценка вклада промышленных проектов в национальную экономику, следует использовать один из разработанных для этой цели методов. Основные методы подробно описаны в различных публикациях.</a:t>
          </a:r>
          <a:endParaRPr lang="ru-RU" sz="1300" kern="1200" dirty="0"/>
        </a:p>
      </dsp:txBody>
      <dsp:txXfrm>
        <a:off x="0" y="3656849"/>
        <a:ext cx="10515600" cy="24633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3D429-2010-F94E-8451-E2223898B200}">
      <dsp:nvSpPr>
        <dsp:cNvPr id="0" name=""/>
        <dsp:cNvSpPr/>
      </dsp:nvSpPr>
      <dsp:spPr>
        <a:xfrm>
          <a:off x="3831419" y="91475"/>
          <a:ext cx="2867390" cy="1250892"/>
        </a:xfrm>
        <a:prstGeom prst="trapezoid">
          <a:avLst>
            <a:gd name="adj" fmla="val 104414"/>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kern="1200" dirty="0"/>
            <a:t>  </a:t>
          </a:r>
          <a:endParaRPr lang="ru-RU" sz="1400" b="1" u="sng" kern="1200" dirty="0"/>
        </a:p>
        <a:p>
          <a:pPr marL="0" lvl="0" indent="0" algn="ctr" defTabSz="622300">
            <a:lnSpc>
              <a:spcPct val="90000"/>
            </a:lnSpc>
            <a:spcBef>
              <a:spcPct val="0"/>
            </a:spcBef>
            <a:spcAft>
              <a:spcPct val="35000"/>
            </a:spcAft>
            <a:buNone/>
          </a:pPr>
          <a:endParaRPr lang="ru-RU" sz="1600" b="1" u="sng" kern="1200" dirty="0"/>
        </a:p>
        <a:p>
          <a:pPr marL="0" lvl="0" indent="0" algn="ctr" defTabSz="622300">
            <a:lnSpc>
              <a:spcPct val="90000"/>
            </a:lnSpc>
            <a:spcBef>
              <a:spcPct val="0"/>
            </a:spcBef>
            <a:spcAft>
              <a:spcPct val="35000"/>
            </a:spcAft>
            <a:buNone/>
          </a:pPr>
          <a:endParaRPr lang="ru-RU" sz="1600" b="1" u="sng" kern="1200" dirty="0"/>
        </a:p>
        <a:p>
          <a:pPr marL="0" lvl="0" indent="0" algn="ctr" defTabSz="622300">
            <a:lnSpc>
              <a:spcPct val="90000"/>
            </a:lnSpc>
            <a:spcBef>
              <a:spcPct val="0"/>
            </a:spcBef>
            <a:spcAft>
              <a:spcPct val="35000"/>
            </a:spcAft>
            <a:buNone/>
          </a:pPr>
          <a:r>
            <a:rPr lang="ru-RU" sz="1600" b="1" u="sng" kern="1200" dirty="0"/>
            <a:t>Климатические условия</a:t>
          </a:r>
        </a:p>
        <a:p>
          <a:pPr marL="0" lvl="0" indent="0" algn="ctr" defTabSz="622300">
            <a:lnSpc>
              <a:spcPct val="90000"/>
            </a:lnSpc>
            <a:spcBef>
              <a:spcPct val="0"/>
            </a:spcBef>
            <a:spcAft>
              <a:spcPct val="35000"/>
            </a:spcAft>
            <a:buNone/>
          </a:pPr>
          <a:endParaRPr lang="ru-RU" sz="1600" b="1" u="sng" kern="1200" dirty="0"/>
        </a:p>
      </dsp:txBody>
      <dsp:txXfrm>
        <a:off x="3831419" y="91475"/>
        <a:ext cx="2867390" cy="1250892"/>
      </dsp:txXfrm>
    </dsp:sp>
    <dsp:sp modelId="{56AA85D9-2FDD-F54C-A3F0-09133DEC6055}">
      <dsp:nvSpPr>
        <dsp:cNvPr id="0" name=""/>
        <dsp:cNvSpPr/>
      </dsp:nvSpPr>
      <dsp:spPr>
        <a:xfrm>
          <a:off x="3293081" y="1250892"/>
          <a:ext cx="3929436" cy="630776"/>
        </a:xfrm>
        <a:prstGeom prst="trapezoid">
          <a:avLst>
            <a:gd name="adj" fmla="val 104414"/>
          </a:avLst>
        </a:prstGeom>
        <a:solidFill>
          <a:schemeClr val="accent5">
            <a:alpha val="90000"/>
            <a:hueOff val="0"/>
            <a:satOff val="0"/>
            <a:lumOff val="0"/>
            <a:alphaOff val="-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u-RU" sz="1500" b="1" kern="1200"/>
            <a:t>Прямое воздействие</a:t>
          </a:r>
          <a:endParaRPr lang="ru-RU" sz="1500" kern="1200"/>
        </a:p>
      </dsp:txBody>
      <dsp:txXfrm>
        <a:off x="3980733" y="1250892"/>
        <a:ext cx="2554133" cy="630776"/>
      </dsp:txXfrm>
    </dsp:sp>
    <dsp:sp modelId="{8B59E9BC-05C4-3944-A205-803FD433E1C8}">
      <dsp:nvSpPr>
        <dsp:cNvPr id="0" name=""/>
        <dsp:cNvSpPr/>
      </dsp:nvSpPr>
      <dsp:spPr>
        <a:xfrm>
          <a:off x="2634465" y="1881668"/>
          <a:ext cx="5246669" cy="630776"/>
        </a:xfrm>
        <a:prstGeom prst="trapezoid">
          <a:avLst>
            <a:gd name="adj" fmla="val 104414"/>
          </a:avLst>
        </a:prstGeom>
        <a:solidFill>
          <a:schemeClr val="accent5">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u-RU" sz="1500" kern="1200" dirty="0"/>
            <a:t>Осушение кондиционирование воздуха, охлаждение или специальный дренаж</a:t>
          </a:r>
        </a:p>
      </dsp:txBody>
      <dsp:txXfrm>
        <a:off x="3552632" y="1881668"/>
        <a:ext cx="3410335" cy="630776"/>
      </dsp:txXfrm>
    </dsp:sp>
    <dsp:sp modelId="{A1F85DB7-F6B6-5F4F-AC8E-FE881F36D19C}">
      <dsp:nvSpPr>
        <dsp:cNvPr id="0" name=""/>
        <dsp:cNvSpPr/>
      </dsp:nvSpPr>
      <dsp:spPr>
        <a:xfrm>
          <a:off x="1975848" y="2512444"/>
          <a:ext cx="6563902" cy="630776"/>
        </a:xfrm>
        <a:prstGeom prst="trapezoid">
          <a:avLst>
            <a:gd name="adj" fmla="val 104414"/>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u-RU" sz="1500" kern="1200"/>
            <a:t>экстремальные погодные условия (снегопады, дожди)</a:t>
          </a:r>
        </a:p>
      </dsp:txBody>
      <dsp:txXfrm>
        <a:off x="3124531" y="2512444"/>
        <a:ext cx="4266536" cy="630776"/>
      </dsp:txXfrm>
    </dsp:sp>
    <dsp:sp modelId="{F91CF7D1-6E3E-494D-B4B9-2162D3752742}">
      <dsp:nvSpPr>
        <dsp:cNvPr id="0" name=""/>
        <dsp:cNvSpPr/>
      </dsp:nvSpPr>
      <dsp:spPr>
        <a:xfrm>
          <a:off x="1317232" y="3143221"/>
          <a:ext cx="7881134" cy="630776"/>
        </a:xfrm>
        <a:prstGeom prst="trapezoid">
          <a:avLst>
            <a:gd name="adj" fmla="val 104414"/>
          </a:avLst>
        </a:prstGeom>
        <a:solidFill>
          <a:schemeClr val="accent5">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u-RU" sz="1500" b="1" kern="1200"/>
            <a:t>Косвенное воздействие</a:t>
          </a:r>
          <a:endParaRPr lang="ru-RU" sz="1500" kern="1200"/>
        </a:p>
      </dsp:txBody>
      <dsp:txXfrm>
        <a:off x="2696431" y="3143221"/>
        <a:ext cx="5122737" cy="630776"/>
      </dsp:txXfrm>
    </dsp:sp>
    <dsp:sp modelId="{DBFEA2A3-6D2C-844E-B7BD-D9DE15F587D2}">
      <dsp:nvSpPr>
        <dsp:cNvPr id="0" name=""/>
        <dsp:cNvSpPr/>
      </dsp:nvSpPr>
      <dsp:spPr>
        <a:xfrm>
          <a:off x="658616" y="3773997"/>
          <a:ext cx="9198367" cy="630776"/>
        </a:xfrm>
        <a:prstGeom prst="trapezoid">
          <a:avLst>
            <a:gd name="adj" fmla="val 104414"/>
          </a:avLst>
        </a:prstGeom>
        <a:solidFill>
          <a:schemeClr val="accent5">
            <a:alpha val="90000"/>
            <a:hueOff val="0"/>
            <a:satOff val="0"/>
            <a:lumOff val="0"/>
            <a:alphaOff val="-3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u-RU" sz="1500" kern="1200" dirty="0"/>
            <a:t>персонал, не имеющий соответствующих навыков, вынужден работать в районах с экстремальными климатическими условиями</a:t>
          </a:r>
        </a:p>
      </dsp:txBody>
      <dsp:txXfrm>
        <a:off x="2268330" y="3773997"/>
        <a:ext cx="5978938" cy="630776"/>
      </dsp:txXfrm>
    </dsp:sp>
    <dsp:sp modelId="{E8F8A65E-4B42-6642-AE70-3C5059A9F169}">
      <dsp:nvSpPr>
        <dsp:cNvPr id="0" name=""/>
        <dsp:cNvSpPr/>
      </dsp:nvSpPr>
      <dsp:spPr>
        <a:xfrm>
          <a:off x="0" y="4404773"/>
          <a:ext cx="10515599" cy="630776"/>
        </a:xfrm>
        <a:prstGeom prst="trapezoid">
          <a:avLst>
            <a:gd name="adj" fmla="val 104414"/>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u-RU" sz="1500" b="1" kern="1200" dirty="0"/>
            <a:t>НЕОБХОДИМОСТЬ УЧИТЫВАТЬ ГЕОДЕЗИЧЕСКИЕ АСПЕКТЫ (СОСТОЯНИЕ ПОЧТЫ, УРОВНИ ПОЧВЕННЫХ ВОД, ЗЕМЛЕТРЯСЕНИЕ, ВОЗМОЖНОСТЬ ЗАТОПЛЕНИЯ) </a:t>
          </a:r>
        </a:p>
      </dsp:txBody>
      <dsp:txXfrm>
        <a:off x="1840230" y="4404773"/>
        <a:ext cx="6835140" cy="6307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0135B-2A2B-314D-A0D9-23159E31EC95}">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F3E4D2-0AA1-974A-BDF2-502A03B57CB7}">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ru-RU" sz="2300" kern="1200"/>
            <a:t>При </a:t>
          </a:r>
          <a:r>
            <a:rPr lang="ru-RU" sz="2300" b="1" i="1" u="sng" kern="1200"/>
            <a:t>социально-экономической оценке </a:t>
          </a:r>
          <a:r>
            <a:rPr lang="ru-RU" sz="2300" kern="1200"/>
            <a:t>осуществимости проекта, воздействия окружающей среды на качество жизни рассматриваются вместе с другими критериями, чтобы решить, является ли общее влияние проекта положительным</a:t>
          </a:r>
        </a:p>
      </dsp:txBody>
      <dsp:txXfrm>
        <a:off x="0" y="2124"/>
        <a:ext cx="10515600" cy="1449029"/>
      </dsp:txXfrm>
    </dsp:sp>
    <dsp:sp modelId="{F166DE4D-D635-F541-B10C-4188FA5F8DA3}">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9EE57E-5C9A-C247-8D90-8333C6D17954}">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ru-RU" sz="2300" b="1" i="1" u="sng" kern="1200"/>
            <a:t>Количественная и качественная оценка </a:t>
          </a:r>
          <a:r>
            <a:rPr lang="ru-RU" sz="2300" kern="1200"/>
            <a:t>(анализ затрат – выгод, анализ экономических факторов)</a:t>
          </a:r>
        </a:p>
      </dsp:txBody>
      <dsp:txXfrm>
        <a:off x="0" y="1451154"/>
        <a:ext cx="10515600" cy="1449029"/>
      </dsp:txXfrm>
    </dsp:sp>
    <dsp:sp modelId="{EEA90E64-32D3-C949-B2EB-889597312216}">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0872B-D00B-8545-B517-2CFBDE742E27}">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ru-RU" sz="2300" b="1" i="1" u="sng" kern="1200"/>
            <a:t>Многоцелевая оценка </a:t>
          </a:r>
          <a:r>
            <a:rPr lang="ru-RU" sz="2300" kern="1200"/>
            <a:t>(оптимизация)</a:t>
          </a:r>
        </a:p>
      </dsp:txBody>
      <dsp:txXfrm>
        <a:off x="0" y="2900183"/>
        <a:ext cx="10515600" cy="14490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B1DDF-7C2B-3D45-81DD-F4989B2BBE67}">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C20FBC-4FC8-F64B-97B5-C4F9C6340111}">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ru-RU" sz="2000" kern="1200"/>
            <a:t>• Проведение исчерпывающего междисциплинарного исследования последствий для естественной и культурной среды обитания человека</a:t>
          </a:r>
        </a:p>
      </dsp:txBody>
      <dsp:txXfrm>
        <a:off x="0" y="2124"/>
        <a:ext cx="10515600" cy="724514"/>
      </dsp:txXfrm>
    </dsp:sp>
    <dsp:sp modelId="{9BB37606-7C3E-374F-9530-F741C551B61E}">
      <dsp:nvSpPr>
        <dsp:cNvPr id="0" name=""/>
        <dsp:cNvSpPr/>
      </dsp:nvSpPr>
      <dsp:spPr>
        <a:xfrm>
          <a:off x="0" y="72663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C72F61-D650-9647-AC95-59B52982C6DC}">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ru-RU" sz="2000" kern="1200"/>
            <a:t>• Достижение понимания границ и величин возрастающих воздействий на окружающую среду (с проектом и без него) предложенного проекта для каждого альтернативного варианта</a:t>
          </a:r>
        </a:p>
      </dsp:txBody>
      <dsp:txXfrm>
        <a:off x="0" y="726639"/>
        <a:ext cx="10515600" cy="724514"/>
      </dsp:txXfrm>
    </dsp:sp>
    <dsp:sp modelId="{857C0292-2312-904F-A780-AD01122FD27F}">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14743D-5A30-854E-9DA1-C89163A0FDEB}">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ru-RU" sz="2000" kern="1200"/>
            <a:t>• Введение в проектную разработку любых требований, связанных с существующими правилами </a:t>
          </a:r>
        </a:p>
      </dsp:txBody>
      <dsp:txXfrm>
        <a:off x="0" y="1451154"/>
        <a:ext cx="10515600" cy="724514"/>
      </dsp:txXfrm>
    </dsp:sp>
    <dsp:sp modelId="{2F394E71-2855-2B4C-9DB4-4287CE953EE5}">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1348C5-F192-DC4D-ACB4-68B9023C44B1}">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ru-RU" sz="2000" kern="1200"/>
            <a:t>• Выявление мер для смягчения неблагоприятных воздействий на окружающую среду и для возможного усиления благоприятных воздействий</a:t>
          </a:r>
        </a:p>
      </dsp:txBody>
      <dsp:txXfrm>
        <a:off x="0" y="2175669"/>
        <a:ext cx="10515600" cy="724514"/>
      </dsp:txXfrm>
    </dsp:sp>
    <dsp:sp modelId="{5447FFDC-A65A-AB42-A575-DDCC6F8DB5A7}">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896B72-9741-EC40-9D60-93EB8C5FE6DF}">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ru-RU" sz="2000" kern="1200"/>
            <a:t>• Выявление важнейших проблем, касающихся окружающей среды и требующих дальнейшего исследования </a:t>
          </a:r>
        </a:p>
      </dsp:txBody>
      <dsp:txXfrm>
        <a:off x="0" y="2900183"/>
        <a:ext cx="10515600" cy="724514"/>
      </dsp:txXfrm>
    </dsp:sp>
    <dsp:sp modelId="{8CBB60A9-A62B-E34B-80DB-C50F59620DB5}">
      <dsp:nvSpPr>
        <dsp:cNvPr id="0" name=""/>
        <dsp:cNvSpPr/>
      </dsp:nvSpPr>
      <dsp:spPr>
        <a:xfrm>
          <a:off x="0" y="362469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C0930E-7E6A-EE47-9E97-8B5C75851C78}">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ru-RU" sz="2000" kern="1200"/>
            <a:t>• Количественная и качественная оценки воздействий с целью определения всех достоинств каждого альтернативного проекта в отношении окружающей среды</a:t>
          </a:r>
        </a:p>
      </dsp:txBody>
      <dsp:txXfrm>
        <a:off x="0" y="3624698"/>
        <a:ext cx="10515600" cy="7245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81AD0-2E85-A848-8317-75F105EE2B25}">
      <dsp:nvSpPr>
        <dsp:cNvPr id="0" name=""/>
        <dsp:cNvSpPr/>
      </dsp:nvSpPr>
      <dsp:spPr>
        <a:xfrm>
          <a:off x="0" y="4202345"/>
          <a:ext cx="10806113" cy="551555"/>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ru-RU" sz="1400" kern="1200"/>
            <a:t>• Указание динамического характера воздействий на окружающую среду, создающего первичные, вторичные, третичные и т.д. воздействия</a:t>
          </a:r>
        </a:p>
      </dsp:txBody>
      <dsp:txXfrm>
        <a:off x="0" y="4202345"/>
        <a:ext cx="10806113" cy="551555"/>
      </dsp:txXfrm>
    </dsp:sp>
    <dsp:sp modelId="{33FD8F4A-D2D5-3540-AF4A-AE4A8A04FC4F}">
      <dsp:nvSpPr>
        <dsp:cNvPr id="0" name=""/>
        <dsp:cNvSpPr/>
      </dsp:nvSpPr>
      <dsp:spPr>
        <a:xfrm rot="10800000">
          <a:off x="0" y="3362326"/>
          <a:ext cx="10806113" cy="848292"/>
        </a:xfrm>
        <a:prstGeom prst="upArrowCallout">
          <a:avLst/>
        </a:prstGeom>
        <a:solidFill>
          <a:schemeClr val="accent1">
            <a:shade val="80000"/>
            <a:hueOff val="54253"/>
            <a:satOff val="1035"/>
            <a:lumOff val="45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ru-RU" sz="1400" kern="1200"/>
            <a:t>• Временное распределение воздействий (например, различия между воздействиями в фазах строительства и эксплуатации) в Критерии как для качественной, так и для количественной оценки </a:t>
          </a:r>
        </a:p>
      </dsp:txBody>
      <dsp:txXfrm rot="10800000">
        <a:off x="0" y="3362326"/>
        <a:ext cx="10806113" cy="551195"/>
      </dsp:txXfrm>
    </dsp:sp>
    <dsp:sp modelId="{B80C8F79-CDA2-CA4C-AE04-DDF4E7E7F61E}">
      <dsp:nvSpPr>
        <dsp:cNvPr id="0" name=""/>
        <dsp:cNvSpPr/>
      </dsp:nvSpPr>
      <dsp:spPr>
        <a:xfrm rot="10800000">
          <a:off x="0" y="2522307"/>
          <a:ext cx="10806113" cy="848292"/>
        </a:xfrm>
        <a:prstGeom prst="upArrowCallout">
          <a:avLst/>
        </a:prstGeom>
        <a:solidFill>
          <a:schemeClr val="accent1">
            <a:shade val="80000"/>
            <a:hueOff val="108505"/>
            <a:satOff val="2070"/>
            <a:lumOff val="91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ru-RU" sz="1400" kern="1200"/>
            <a:t>• Содействие междисциплинарному подходу к оценке</a:t>
          </a:r>
        </a:p>
      </dsp:txBody>
      <dsp:txXfrm rot="10800000">
        <a:off x="0" y="2522307"/>
        <a:ext cx="10806113" cy="551195"/>
      </dsp:txXfrm>
    </dsp:sp>
    <dsp:sp modelId="{C73CAE9F-87DB-F449-BC83-BB4B60E9275D}">
      <dsp:nvSpPr>
        <dsp:cNvPr id="0" name=""/>
        <dsp:cNvSpPr/>
      </dsp:nvSpPr>
      <dsp:spPr>
        <a:xfrm rot="10800000">
          <a:off x="0" y="1682288"/>
          <a:ext cx="10806113" cy="848292"/>
        </a:xfrm>
        <a:prstGeom prst="upArrowCallout">
          <a:avLst/>
        </a:prstGeom>
        <a:solidFill>
          <a:schemeClr val="accent1">
            <a:shade val="80000"/>
            <a:hueOff val="162758"/>
            <a:satOff val="3105"/>
            <a:lumOff val="137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ru-RU" sz="1400" kern="1200"/>
            <a:t>• Причинные и следственные связи между проектом, факторами окружающей среды и воздействиями </a:t>
          </a:r>
        </a:p>
      </dsp:txBody>
      <dsp:txXfrm rot="10800000">
        <a:off x="0" y="1682288"/>
        <a:ext cx="10806113" cy="551195"/>
      </dsp:txXfrm>
    </dsp:sp>
    <dsp:sp modelId="{9421627E-272A-0D4D-9EB5-7C6B5899B85B}">
      <dsp:nvSpPr>
        <dsp:cNvPr id="0" name=""/>
        <dsp:cNvSpPr/>
      </dsp:nvSpPr>
      <dsp:spPr>
        <a:xfrm rot="10800000">
          <a:off x="0" y="842268"/>
          <a:ext cx="10806113" cy="848292"/>
        </a:xfrm>
        <a:prstGeom prst="upArrowCallout">
          <a:avLst/>
        </a:prstGeom>
        <a:solidFill>
          <a:schemeClr val="accent1">
            <a:shade val="80000"/>
            <a:hueOff val="217011"/>
            <a:satOff val="4140"/>
            <a:lumOff val="182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ru-RU" sz="1400" kern="1200" dirty="0"/>
            <a:t>• Всестороннюю идентификацию всех соответствующих воздействий </a:t>
          </a:r>
        </a:p>
      </dsp:txBody>
      <dsp:txXfrm rot="10800000">
        <a:off x="0" y="842268"/>
        <a:ext cx="10806113" cy="551195"/>
      </dsp:txXfrm>
    </dsp:sp>
    <dsp:sp modelId="{8D88D408-6818-DF46-AF0F-DA8F30D7C52F}">
      <dsp:nvSpPr>
        <dsp:cNvPr id="0" name=""/>
        <dsp:cNvSpPr/>
      </dsp:nvSpPr>
      <dsp:spPr>
        <a:xfrm rot="10800000">
          <a:off x="0" y="2249"/>
          <a:ext cx="10806113" cy="848292"/>
        </a:xfrm>
        <a:prstGeom prst="upArrowCallout">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ru-RU" sz="1400" b="1" u="sng" kern="1200" dirty="0"/>
            <a:t>В идеале, методика должна обеспечивать: </a:t>
          </a:r>
        </a:p>
      </dsp:txBody>
      <dsp:txXfrm rot="10800000">
        <a:off x="0" y="2249"/>
        <a:ext cx="10806113" cy="55119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9.xml><?xml version="1.0" encoding="utf-8"?>
<dgm:layoutDef xmlns:dgm="http://schemas.openxmlformats.org/drawingml/2006/diagram" xmlns:a="http://schemas.openxmlformats.org/drawingml/2006/main" uniqueId="urn:microsoft.com/office/officeart/2016/7/layout/RoundedRectangleTimeline">
  <dgm:title val="Временная шкала со скругленными прямоугольниками"/>
  <dgm:desc val="Используется для отображения списка событий в хронологическом порядке. Невидимое поле содержит описание, а дата отображается в прямоугольниках, кроме первого и последнего узла, у которых углы прямоугольника скруглены. В ней может содержаться большое количество текста с длинным описательным форматом даты."/>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0.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1.xml><?xml version="1.0" encoding="utf-8"?>
<dgm:layoutDef xmlns:dgm="http://schemas.openxmlformats.org/drawingml/2006/diagram" xmlns:a="http://schemas.openxmlformats.org/drawingml/2006/main" uniqueId="urn:microsoft.com/office/officeart/2016/7/layout/RoundedRectangleTimeline">
  <dgm:title val="Временная шкала со скругленными прямоугольниками"/>
  <dgm:desc val="Используется для отображения списка событий в хронологическом порядке. Невидимое поле содержит описание, а дата отображается в прямоугольниках, кроме первого и последнего узла, у которых углы прямоугольника скруглены. В ней может содержаться большое количество текста с длинным описательным форматом даты."/>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16/7/layout/RoundedRectangleTimeline">
  <dgm:title val="Временная шкала со скругленными прямоугольниками"/>
  <dgm:desc val="Используется для отображения списка событий в хронологическом порядке. Невидимое поле содержит описание, а дата отображается в прямоугольниках, кроме первого и последнего узла, у которых углы прямоугольника скруглены. В ней может содержаться большое количество текста с длинным описательным форматом даты."/>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16/7/layout/RoundedRectangleTimeline">
  <dgm:title val="Временная шкала со скругленными прямоугольниками"/>
  <dgm:desc val="Используется для отображения списка событий в хронологическом порядке. Невидимое поле содержит описание, а дата отображается в прямоугольниках, кроме первого и последнего узла, у которых углы прямоугольника скруглены. В ней может содержаться большое количество текста с длинным описательным форматом даты."/>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8.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9.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AC9D5F-3F35-47A4-A302-63823720591E}" type="datetimeFigureOut">
              <a:rPr lang="ru-RU" smtClean="0"/>
              <a:t>14.12.2022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034A9-7F52-43A6-B6E0-B931E89BDB84}" type="slidenum">
              <a:rPr lang="ru-RU" smtClean="0"/>
              <a:t>‹#›</a:t>
            </a:fld>
            <a:endParaRPr lang="ru-RU"/>
          </a:p>
        </p:txBody>
      </p:sp>
    </p:spTree>
    <p:extLst>
      <p:ext uri="{BB962C8B-B14F-4D97-AF65-F5344CB8AC3E}">
        <p14:creationId xmlns:p14="http://schemas.microsoft.com/office/powerpoint/2010/main" val="2517631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5"/>
          </p:nvPr>
        </p:nvSpPr>
        <p:spPr/>
        <p:txBody>
          <a:bodyPr rtlCol="0"/>
          <a:lstStyle/>
          <a:p>
            <a:pPr rtl="0"/>
            <a:fld id="{4E78AD7B-6C45-4427-8F54-14247E29ED01}" type="slidenum">
              <a:rPr lang="ru-RU" smtClean="0"/>
              <a:t>148</a:t>
            </a:fld>
            <a:endParaRPr lang="ru-RU" dirty="0"/>
          </a:p>
        </p:txBody>
      </p:sp>
    </p:spTree>
    <p:extLst>
      <p:ext uri="{BB962C8B-B14F-4D97-AF65-F5344CB8AC3E}">
        <p14:creationId xmlns:p14="http://schemas.microsoft.com/office/powerpoint/2010/main" val="222370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9B427622-7124-4ED9-9447-4852B76DD9D3}" type="datetimeFigureOut">
              <a:rPr lang="ru-RU" smtClean="0"/>
              <a:t>14.12.2022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4333948-9454-4231-9E44-72A9CCFDDCC3}" type="slidenum">
              <a:rPr lang="ru-RU" smtClean="0"/>
              <a:t>‹#›</a:t>
            </a:fld>
            <a:endParaRPr lang="ru-RU"/>
          </a:p>
        </p:txBody>
      </p:sp>
    </p:spTree>
    <p:extLst>
      <p:ext uri="{BB962C8B-B14F-4D97-AF65-F5344CB8AC3E}">
        <p14:creationId xmlns:p14="http://schemas.microsoft.com/office/powerpoint/2010/main" val="68460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B427622-7124-4ED9-9447-4852B76DD9D3}" type="datetimeFigureOut">
              <a:rPr lang="ru-RU" smtClean="0"/>
              <a:t>14.12.2022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4333948-9454-4231-9E44-72A9CCFDDCC3}" type="slidenum">
              <a:rPr lang="ru-RU" smtClean="0"/>
              <a:t>‹#›</a:t>
            </a:fld>
            <a:endParaRPr lang="ru-RU"/>
          </a:p>
        </p:txBody>
      </p:sp>
    </p:spTree>
    <p:extLst>
      <p:ext uri="{BB962C8B-B14F-4D97-AF65-F5344CB8AC3E}">
        <p14:creationId xmlns:p14="http://schemas.microsoft.com/office/powerpoint/2010/main" val="986123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B427622-7124-4ED9-9447-4852B76DD9D3}" type="datetimeFigureOut">
              <a:rPr lang="ru-RU" smtClean="0"/>
              <a:t>14.12.2022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4333948-9454-4231-9E44-72A9CCFDDCC3}" type="slidenum">
              <a:rPr lang="ru-RU" smtClean="0"/>
              <a:t>‹#›</a:t>
            </a:fld>
            <a:endParaRPr lang="ru-RU"/>
          </a:p>
        </p:txBody>
      </p:sp>
    </p:spTree>
    <p:extLst>
      <p:ext uri="{BB962C8B-B14F-4D97-AF65-F5344CB8AC3E}">
        <p14:creationId xmlns:p14="http://schemas.microsoft.com/office/powerpoint/2010/main" val="1998094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Заголовок">
    <p:spTree>
      <p:nvGrpSpPr>
        <p:cNvPr id="1" name=""/>
        <p:cNvGrpSpPr/>
        <p:nvPr/>
      </p:nvGrpSpPr>
      <p:grpSpPr>
        <a:xfrm>
          <a:off x="0" y="0"/>
          <a:ext cx="0" cy="0"/>
          <a:chOff x="0" y="0"/>
          <a:chExt cx="0" cy="0"/>
        </a:xfrm>
      </p:grpSpPr>
      <p:sp>
        <p:nvSpPr>
          <p:cNvPr id="11" name="Автор и дата"/>
          <p:cNvSpPr txBox="1">
            <a:spLocks noGrp="1"/>
          </p:cNvSpPr>
          <p:nvPr>
            <p:ph type="body" sz="quarter" idx="21" hasCustomPrompt="1"/>
          </p:nvPr>
        </p:nvSpPr>
        <p:spPr>
          <a:xfrm>
            <a:off x="609600" y="5993081"/>
            <a:ext cx="10972800" cy="302896"/>
          </a:xfrm>
          <a:prstGeom prst="rect">
            <a:avLst/>
          </a:prstGeom>
        </p:spPr>
        <p:txBody>
          <a:bodyPr/>
          <a:lstStyle>
            <a:lvl1pPr marL="0" indent="0" algn="ctr" defTabSz="404495">
              <a:lnSpc>
                <a:spcPct val="100000"/>
              </a:lnSpc>
              <a:spcBef>
                <a:spcPts val="0"/>
              </a:spcBef>
              <a:buSzTx/>
              <a:buNone/>
              <a:defRPr sz="1470" spc="-14">
                <a:latin typeface="Avenir Next Medium"/>
                <a:ea typeface="Avenir Next Medium"/>
                <a:cs typeface="Avenir Next Medium"/>
                <a:sym typeface="Avenir Next Medium"/>
              </a:defRPr>
            </a:lvl1pPr>
          </a:lstStyle>
          <a:p>
            <a:r>
              <a:t>Автор и дата</a:t>
            </a:r>
          </a:p>
        </p:txBody>
      </p:sp>
      <p:sp>
        <p:nvSpPr>
          <p:cNvPr id="12" name="Заголовок презентации"/>
          <p:cNvSpPr txBox="1">
            <a:spLocks noGrp="1"/>
          </p:cNvSpPr>
          <p:nvPr>
            <p:ph type="title" hasCustomPrompt="1"/>
          </p:nvPr>
        </p:nvSpPr>
        <p:spPr>
          <a:xfrm>
            <a:off x="609600" y="1771650"/>
            <a:ext cx="10972800" cy="2133600"/>
          </a:xfrm>
          <a:prstGeom prst="rect">
            <a:avLst/>
          </a:prstGeom>
        </p:spPr>
        <p:txBody>
          <a:bodyPr anchor="b"/>
          <a:lstStyle>
            <a:lvl1pPr>
              <a:defRPr sz="6400" spc="-64"/>
            </a:lvl1pPr>
          </a:lstStyle>
          <a:p>
            <a:r>
              <a:t>Заголовок презентации</a:t>
            </a:r>
          </a:p>
        </p:txBody>
      </p:sp>
      <p:sp>
        <p:nvSpPr>
          <p:cNvPr id="13" name="Уровень текста 1…"/>
          <p:cNvSpPr txBox="1">
            <a:spLocks noGrp="1"/>
          </p:cNvSpPr>
          <p:nvPr>
            <p:ph type="body" sz="quarter" idx="1" hasCustomPrompt="1"/>
          </p:nvPr>
        </p:nvSpPr>
        <p:spPr>
          <a:xfrm>
            <a:off x="609600" y="3783790"/>
            <a:ext cx="10972800" cy="1125297"/>
          </a:xfrm>
          <a:prstGeom prst="rect">
            <a:avLst/>
          </a:prstGeom>
        </p:spPr>
        <p:txBody>
          <a:bodyPr/>
          <a:lstStyle>
            <a:lvl1pPr marL="0" indent="0" algn="ctr" defTabSz="412750">
              <a:lnSpc>
                <a:spcPct val="100000"/>
              </a:lnSpc>
              <a:spcBef>
                <a:spcPts val="0"/>
              </a:spcBef>
              <a:buSzTx/>
              <a:buNone/>
              <a:defRPr sz="3000" spc="-30">
                <a:latin typeface="Avenir Next Demi Bold"/>
                <a:ea typeface="Avenir Next Demi Bold"/>
                <a:cs typeface="Avenir Next Demi Bold"/>
                <a:sym typeface="Avenir Next Demi Bold"/>
              </a:defRPr>
            </a:lvl1pPr>
            <a:lvl2pPr marL="0" indent="228600" algn="ctr" defTabSz="412750">
              <a:lnSpc>
                <a:spcPct val="100000"/>
              </a:lnSpc>
              <a:spcBef>
                <a:spcPts val="0"/>
              </a:spcBef>
              <a:buSzTx/>
              <a:buNone/>
              <a:defRPr sz="3000" spc="-30">
                <a:latin typeface="Avenir Next Demi Bold"/>
                <a:ea typeface="Avenir Next Demi Bold"/>
                <a:cs typeface="Avenir Next Demi Bold"/>
                <a:sym typeface="Avenir Next Demi Bold"/>
              </a:defRPr>
            </a:lvl2pPr>
            <a:lvl3pPr marL="0" indent="457200" algn="ctr" defTabSz="412750">
              <a:lnSpc>
                <a:spcPct val="100000"/>
              </a:lnSpc>
              <a:spcBef>
                <a:spcPts val="0"/>
              </a:spcBef>
              <a:buSzTx/>
              <a:buNone/>
              <a:defRPr sz="3000" spc="-30">
                <a:latin typeface="Avenir Next Demi Bold"/>
                <a:ea typeface="Avenir Next Demi Bold"/>
                <a:cs typeface="Avenir Next Demi Bold"/>
                <a:sym typeface="Avenir Next Demi Bold"/>
              </a:defRPr>
            </a:lvl3pPr>
            <a:lvl4pPr marL="0" indent="685800" algn="ctr" defTabSz="412750">
              <a:lnSpc>
                <a:spcPct val="100000"/>
              </a:lnSpc>
              <a:spcBef>
                <a:spcPts val="0"/>
              </a:spcBef>
              <a:buSzTx/>
              <a:buNone/>
              <a:defRPr sz="3000" spc="-30">
                <a:latin typeface="Avenir Next Demi Bold"/>
                <a:ea typeface="Avenir Next Demi Bold"/>
                <a:cs typeface="Avenir Next Demi Bold"/>
                <a:sym typeface="Avenir Next Demi Bold"/>
              </a:defRPr>
            </a:lvl4pPr>
            <a:lvl5pPr marL="0" indent="914400" algn="ctr" defTabSz="412750">
              <a:lnSpc>
                <a:spcPct val="100000"/>
              </a:lnSpc>
              <a:spcBef>
                <a:spcPts val="0"/>
              </a:spcBef>
              <a:buSzTx/>
              <a:buNone/>
              <a:defRPr sz="3000" spc="-30">
                <a:latin typeface="Avenir Next Demi Bold"/>
                <a:ea typeface="Avenir Next Demi Bold"/>
                <a:cs typeface="Avenir Next Demi Bold"/>
                <a:sym typeface="Avenir Next Demi Bold"/>
              </a:defRPr>
            </a:lvl5pPr>
          </a:lstStyle>
          <a:p>
            <a:r>
              <a:t>Подзаголовок презентации</a:t>
            </a:r>
          </a:p>
          <a:p>
            <a:pPr lvl="1"/>
            <a:endParaRPr/>
          </a:p>
          <a:p>
            <a:pPr lvl="2"/>
            <a:endParaRPr/>
          </a:p>
          <a:p>
            <a:pPr lvl="3"/>
            <a:endParaRPr/>
          </a:p>
          <a:p>
            <a:pPr lvl="4"/>
            <a:endParaRPr/>
          </a:p>
        </p:txBody>
      </p:sp>
      <p:sp>
        <p:nvSpPr>
          <p:cNvPr id="14" name="Номер слайда"/>
          <p:cNvSpPr txBox="1">
            <a:spLocks noGrp="1"/>
          </p:cNvSpPr>
          <p:nvPr>
            <p:ph type="sldNum" sz="quarter" idx="2"/>
          </p:nvPr>
        </p:nvSpPr>
        <p:spPr>
          <a:xfrm>
            <a:off x="5995670" y="6342380"/>
            <a:ext cx="204471" cy="22225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737823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42" name="Заголовок слайда"/>
          <p:cNvSpPr txBox="1">
            <a:spLocks noGrp="1"/>
          </p:cNvSpPr>
          <p:nvPr>
            <p:ph type="title" hasCustomPrompt="1"/>
          </p:nvPr>
        </p:nvSpPr>
        <p:spPr>
          <a:prstGeom prst="rect">
            <a:avLst/>
          </a:prstGeom>
        </p:spPr>
        <p:txBody>
          <a:bodyPr/>
          <a:lstStyle/>
          <a:p>
            <a:r>
              <a:t>Заголовок слайда</a:t>
            </a:r>
          </a:p>
        </p:txBody>
      </p:sp>
      <p:sp>
        <p:nvSpPr>
          <p:cNvPr id="43" name="Уровень текста 1…"/>
          <p:cNvSpPr txBox="1">
            <a:spLocks noGrp="1"/>
          </p:cNvSpPr>
          <p:nvPr>
            <p:ph type="body" idx="1" hasCustomPrompt="1"/>
          </p:nvPr>
        </p:nvSpPr>
        <p:spPr>
          <a:prstGeom prst="rect">
            <a:avLst/>
          </a:prstGeom>
        </p:spPr>
        <p:txBody>
          <a:bodyPr/>
          <a:lstStyle/>
          <a:p>
            <a:r>
              <a:t>Текст пункта на слайде</a:t>
            </a:r>
          </a:p>
          <a:p>
            <a:pPr lvl="1"/>
            <a:endParaRPr/>
          </a:p>
          <a:p>
            <a:pPr lvl="2"/>
            <a:endParaRPr/>
          </a:p>
          <a:p>
            <a:pPr lvl="3"/>
            <a:endParaRPr/>
          </a:p>
          <a:p>
            <a:pPr lvl="4"/>
            <a:endParaRPr/>
          </a:p>
        </p:txBody>
      </p:sp>
      <p:sp>
        <p:nvSpPr>
          <p:cNvPr id="44" name="Подзаголовок слайда"/>
          <p:cNvSpPr txBox="1">
            <a:spLocks noGrp="1"/>
          </p:cNvSpPr>
          <p:nvPr>
            <p:ph type="body" sz="quarter" idx="21" hasCustomPrompt="1"/>
          </p:nvPr>
        </p:nvSpPr>
        <p:spPr>
          <a:xfrm>
            <a:off x="609600" y="1192324"/>
            <a:ext cx="10972801" cy="416307"/>
          </a:xfrm>
          <a:prstGeom prst="rect">
            <a:avLst/>
          </a:prstGeom>
        </p:spPr>
        <p:txBody>
          <a:bodyPr/>
          <a:lstStyle>
            <a:lvl1pPr marL="0" indent="0" algn="ctr" defTabSz="396240">
              <a:lnSpc>
                <a:spcPct val="100000"/>
              </a:lnSpc>
              <a:spcBef>
                <a:spcPts val="0"/>
              </a:spcBef>
              <a:buSzTx/>
              <a:buNone/>
              <a:defRPr sz="2112" spc="-21">
                <a:latin typeface="Avenir Next Demi Bold"/>
                <a:ea typeface="Avenir Next Demi Bold"/>
                <a:cs typeface="Avenir Next Demi Bold"/>
                <a:sym typeface="Avenir Next Demi Bold"/>
              </a:defRPr>
            </a:lvl1pPr>
          </a:lstStyle>
          <a:p>
            <a:r>
              <a:t>Подзаголовок слайда</a:t>
            </a:r>
          </a:p>
        </p:txBody>
      </p:sp>
      <p:sp>
        <p:nvSpPr>
          <p:cNvPr id="4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964700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B427622-7124-4ED9-9447-4852B76DD9D3}" type="datetimeFigureOut">
              <a:rPr lang="ru-RU" smtClean="0"/>
              <a:t>14.12.2022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4333948-9454-4231-9E44-72A9CCFDDCC3}" type="slidenum">
              <a:rPr lang="ru-RU" smtClean="0"/>
              <a:t>‹#›</a:t>
            </a:fld>
            <a:endParaRPr lang="ru-RU"/>
          </a:p>
        </p:txBody>
      </p:sp>
    </p:spTree>
    <p:extLst>
      <p:ext uri="{BB962C8B-B14F-4D97-AF65-F5344CB8AC3E}">
        <p14:creationId xmlns:p14="http://schemas.microsoft.com/office/powerpoint/2010/main" val="2149749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B427622-7124-4ED9-9447-4852B76DD9D3}" type="datetimeFigureOut">
              <a:rPr lang="ru-RU" smtClean="0"/>
              <a:t>14.12.2022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4333948-9454-4231-9E44-72A9CCFDDCC3}" type="slidenum">
              <a:rPr lang="ru-RU" smtClean="0"/>
              <a:t>‹#›</a:t>
            </a:fld>
            <a:endParaRPr lang="ru-RU"/>
          </a:p>
        </p:txBody>
      </p:sp>
    </p:spTree>
    <p:extLst>
      <p:ext uri="{BB962C8B-B14F-4D97-AF65-F5344CB8AC3E}">
        <p14:creationId xmlns:p14="http://schemas.microsoft.com/office/powerpoint/2010/main" val="262863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B427622-7124-4ED9-9447-4852B76DD9D3}" type="datetimeFigureOut">
              <a:rPr lang="ru-RU" smtClean="0"/>
              <a:t>14.12.2022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4333948-9454-4231-9E44-72A9CCFDDCC3}" type="slidenum">
              <a:rPr lang="ru-RU" smtClean="0"/>
              <a:t>‹#›</a:t>
            </a:fld>
            <a:endParaRPr lang="ru-RU"/>
          </a:p>
        </p:txBody>
      </p:sp>
    </p:spTree>
    <p:extLst>
      <p:ext uri="{BB962C8B-B14F-4D97-AF65-F5344CB8AC3E}">
        <p14:creationId xmlns:p14="http://schemas.microsoft.com/office/powerpoint/2010/main" val="107520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B427622-7124-4ED9-9447-4852B76DD9D3}" type="datetimeFigureOut">
              <a:rPr lang="ru-RU" smtClean="0"/>
              <a:t>14.12.2022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4333948-9454-4231-9E44-72A9CCFDDCC3}" type="slidenum">
              <a:rPr lang="ru-RU" smtClean="0"/>
              <a:t>‹#›</a:t>
            </a:fld>
            <a:endParaRPr lang="ru-RU"/>
          </a:p>
        </p:txBody>
      </p:sp>
    </p:spTree>
    <p:extLst>
      <p:ext uri="{BB962C8B-B14F-4D97-AF65-F5344CB8AC3E}">
        <p14:creationId xmlns:p14="http://schemas.microsoft.com/office/powerpoint/2010/main" val="1122506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B427622-7124-4ED9-9447-4852B76DD9D3}" type="datetimeFigureOut">
              <a:rPr lang="ru-RU" smtClean="0"/>
              <a:t>14.12.2022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4333948-9454-4231-9E44-72A9CCFDDCC3}" type="slidenum">
              <a:rPr lang="ru-RU" smtClean="0"/>
              <a:t>‹#›</a:t>
            </a:fld>
            <a:endParaRPr lang="ru-RU"/>
          </a:p>
        </p:txBody>
      </p:sp>
    </p:spTree>
    <p:extLst>
      <p:ext uri="{BB962C8B-B14F-4D97-AF65-F5344CB8AC3E}">
        <p14:creationId xmlns:p14="http://schemas.microsoft.com/office/powerpoint/2010/main" val="2611473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B427622-7124-4ED9-9447-4852B76DD9D3}" type="datetimeFigureOut">
              <a:rPr lang="ru-RU" smtClean="0"/>
              <a:t>14.12.2022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4333948-9454-4231-9E44-72A9CCFDDCC3}" type="slidenum">
              <a:rPr lang="ru-RU" smtClean="0"/>
              <a:t>‹#›</a:t>
            </a:fld>
            <a:endParaRPr lang="ru-RU"/>
          </a:p>
        </p:txBody>
      </p:sp>
    </p:spTree>
    <p:extLst>
      <p:ext uri="{BB962C8B-B14F-4D97-AF65-F5344CB8AC3E}">
        <p14:creationId xmlns:p14="http://schemas.microsoft.com/office/powerpoint/2010/main" val="2096591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B427622-7124-4ED9-9447-4852B76DD9D3}" type="datetimeFigureOut">
              <a:rPr lang="ru-RU" smtClean="0"/>
              <a:t>14.12.2022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4333948-9454-4231-9E44-72A9CCFDDCC3}" type="slidenum">
              <a:rPr lang="ru-RU" smtClean="0"/>
              <a:t>‹#›</a:t>
            </a:fld>
            <a:endParaRPr lang="ru-RU"/>
          </a:p>
        </p:txBody>
      </p:sp>
    </p:spTree>
    <p:extLst>
      <p:ext uri="{BB962C8B-B14F-4D97-AF65-F5344CB8AC3E}">
        <p14:creationId xmlns:p14="http://schemas.microsoft.com/office/powerpoint/2010/main" val="65477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B427622-7124-4ED9-9447-4852B76DD9D3}" type="datetimeFigureOut">
              <a:rPr lang="ru-RU" smtClean="0"/>
              <a:t>14.12.2022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4333948-9454-4231-9E44-72A9CCFDDCC3}" type="slidenum">
              <a:rPr lang="ru-RU" smtClean="0"/>
              <a:t>‹#›</a:t>
            </a:fld>
            <a:endParaRPr lang="ru-RU"/>
          </a:p>
        </p:txBody>
      </p:sp>
    </p:spTree>
    <p:extLst>
      <p:ext uri="{BB962C8B-B14F-4D97-AF65-F5344CB8AC3E}">
        <p14:creationId xmlns:p14="http://schemas.microsoft.com/office/powerpoint/2010/main" val="404442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27622-7124-4ED9-9447-4852B76DD9D3}" type="datetimeFigureOut">
              <a:rPr lang="ru-RU" smtClean="0"/>
              <a:t>14.12.2022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33948-9454-4231-9E44-72A9CCFDDCC3}" type="slidenum">
              <a:rPr lang="ru-RU" smtClean="0"/>
              <a:t>‹#›</a:t>
            </a:fld>
            <a:endParaRPr lang="ru-RU"/>
          </a:p>
        </p:txBody>
      </p:sp>
    </p:spTree>
    <p:extLst>
      <p:ext uri="{BB962C8B-B14F-4D97-AF65-F5344CB8AC3E}">
        <p14:creationId xmlns:p14="http://schemas.microsoft.com/office/powerpoint/2010/main" val="2719657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t53@yandex.ru/" TargetMode="External"/><Relationship Id="rId2" Type="http://schemas.openxmlformats.org/officeDocument/2006/relationships/hyperlink" Target="http://petrtolmachev.r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3.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24.png"/><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7.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 Id="rId9" Type="http://schemas.openxmlformats.org/officeDocument/2006/relationships/image" Target="../media/image30.png"/></Relationships>
</file>

<file path=ppt/slides/_rels/slide14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30.xml"/><Relationship Id="rId7" Type="http://schemas.openxmlformats.org/officeDocument/2006/relationships/image" Target="../media/image31.png"/><Relationship Id="rId2" Type="http://schemas.openxmlformats.org/officeDocument/2006/relationships/diagramData" Target="../diagrams/data30.xml"/><Relationship Id="rId1" Type="http://schemas.openxmlformats.org/officeDocument/2006/relationships/slideLayout" Target="../slideLayouts/slideLayout7.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31.xml"/><Relationship Id="rId7" Type="http://schemas.openxmlformats.org/officeDocument/2006/relationships/image" Target="../media/image34.png"/><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5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Layout" Target="../diagrams/layout32.xml"/><Relationship Id="rId7" Type="http://schemas.openxmlformats.org/officeDocument/2006/relationships/image" Target="../media/image36.png"/><Relationship Id="rId2" Type="http://schemas.openxmlformats.org/officeDocument/2006/relationships/diagramData" Target="../diagrams/data32.xml"/><Relationship Id="rId1" Type="http://schemas.openxmlformats.org/officeDocument/2006/relationships/slideLayout" Target="../slideLayouts/slideLayout7.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15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33.xml"/><Relationship Id="rId7" Type="http://schemas.openxmlformats.org/officeDocument/2006/relationships/image" Target="../media/image38.png"/><Relationship Id="rId2" Type="http://schemas.openxmlformats.org/officeDocument/2006/relationships/diagramData" Target="../diagrams/data33.xml"/><Relationship Id="rId1" Type="http://schemas.openxmlformats.org/officeDocument/2006/relationships/slideLayout" Target="../slideLayouts/slideLayout7.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Layout" Target="../diagrams/layout34.xml"/><Relationship Id="rId7" Type="http://schemas.openxmlformats.org/officeDocument/2006/relationships/image" Target="../media/image42.png"/><Relationship Id="rId2" Type="http://schemas.openxmlformats.org/officeDocument/2006/relationships/diagramData" Target="../diagrams/data34.xml"/><Relationship Id="rId1" Type="http://schemas.openxmlformats.org/officeDocument/2006/relationships/slideLayout" Target="../slideLayouts/slideLayout7.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7.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1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7.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1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Layout" Target="../diagrams/layout37.xml"/><Relationship Id="rId7" Type="http://schemas.openxmlformats.org/officeDocument/2006/relationships/image" Target="../media/image65.png"/><Relationship Id="rId2" Type="http://schemas.openxmlformats.org/officeDocument/2006/relationships/diagramData" Target="../diagrams/data37.xml"/><Relationship Id="rId1" Type="http://schemas.openxmlformats.org/officeDocument/2006/relationships/slideLayout" Target="../slideLayouts/slideLayout7.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1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17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Layout" Target="../diagrams/layout38.xml"/><Relationship Id="rId7" Type="http://schemas.openxmlformats.org/officeDocument/2006/relationships/image" Target="../media/image72.png"/><Relationship Id="rId2" Type="http://schemas.openxmlformats.org/officeDocument/2006/relationships/diagramData" Target="../diagrams/data38.xml"/><Relationship Id="rId1" Type="http://schemas.openxmlformats.org/officeDocument/2006/relationships/slideLayout" Target="../slideLayouts/slideLayout7.xml"/><Relationship Id="rId6" Type="http://schemas.microsoft.com/office/2007/relationships/diagramDrawing" Target="../diagrams/drawing38.xml"/><Relationship Id="rId11" Type="http://schemas.openxmlformats.org/officeDocument/2006/relationships/image" Target="../media/image19.png"/><Relationship Id="rId5" Type="http://schemas.openxmlformats.org/officeDocument/2006/relationships/diagramColors" Target="../diagrams/colors38.xml"/><Relationship Id="rId10" Type="http://schemas.openxmlformats.org/officeDocument/2006/relationships/image" Target="../media/image75.png"/><Relationship Id="rId4" Type="http://schemas.openxmlformats.org/officeDocument/2006/relationships/diagramQuickStyle" Target="../diagrams/quickStyle38.xml"/><Relationship Id="rId9" Type="http://schemas.openxmlformats.org/officeDocument/2006/relationships/image" Target="../media/image74.png"/></Relationships>
</file>

<file path=ppt/slides/_rels/slide17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Layout" Target="../diagrams/layout39.xml"/><Relationship Id="rId7" Type="http://schemas.openxmlformats.org/officeDocument/2006/relationships/image" Target="../media/image76.png"/><Relationship Id="rId2" Type="http://schemas.openxmlformats.org/officeDocument/2006/relationships/diagramData" Target="../diagrams/data39.xml"/><Relationship Id="rId1" Type="http://schemas.openxmlformats.org/officeDocument/2006/relationships/slideLayout" Target="../slideLayouts/slideLayout7.xml"/><Relationship Id="rId6" Type="http://schemas.microsoft.com/office/2007/relationships/diagramDrawing" Target="../diagrams/drawing39.xml"/><Relationship Id="rId5" Type="http://schemas.openxmlformats.org/officeDocument/2006/relationships/diagramColors" Target="../diagrams/colors39.xml"/><Relationship Id="rId10" Type="http://schemas.openxmlformats.org/officeDocument/2006/relationships/image" Target="../media/image79.png"/><Relationship Id="rId4" Type="http://schemas.openxmlformats.org/officeDocument/2006/relationships/diagramQuickStyle" Target="../diagrams/quickStyle39.xml"/><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8" Type="http://schemas.openxmlformats.org/officeDocument/2006/relationships/diagramLayout" Target="../diagrams/layout44.xml"/><Relationship Id="rId3" Type="http://schemas.openxmlformats.org/officeDocument/2006/relationships/diagramLayout" Target="../diagrams/layout43.xml"/><Relationship Id="rId7" Type="http://schemas.openxmlformats.org/officeDocument/2006/relationships/diagramData" Target="../diagrams/data44.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11" Type="http://schemas.microsoft.com/office/2007/relationships/diagramDrawing" Target="../diagrams/drawing44.xml"/><Relationship Id="rId5" Type="http://schemas.openxmlformats.org/officeDocument/2006/relationships/diagramColors" Target="../diagrams/colors43.xml"/><Relationship Id="rId10" Type="http://schemas.openxmlformats.org/officeDocument/2006/relationships/diagramColors" Target="../diagrams/colors44.xml"/><Relationship Id="rId4" Type="http://schemas.openxmlformats.org/officeDocument/2006/relationships/diagramQuickStyle" Target="../diagrams/quickStyle43.xml"/><Relationship Id="rId9" Type="http://schemas.openxmlformats.org/officeDocument/2006/relationships/diagramQuickStyle" Target="../diagrams/quickStyle44.xml"/></Relationships>
</file>

<file path=ppt/slides/_rels/slide277.xml.rels><?xml version="1.0" encoding="UTF-8" standalone="yes"?>
<Relationships xmlns="http://schemas.openxmlformats.org/package/2006/relationships"><Relationship Id="rId8" Type="http://schemas.openxmlformats.org/officeDocument/2006/relationships/diagramLayout" Target="../diagrams/layout46.xml"/><Relationship Id="rId3" Type="http://schemas.openxmlformats.org/officeDocument/2006/relationships/diagramLayout" Target="../diagrams/layout45.xml"/><Relationship Id="rId7" Type="http://schemas.openxmlformats.org/officeDocument/2006/relationships/diagramData" Target="../diagrams/data46.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11" Type="http://schemas.microsoft.com/office/2007/relationships/diagramDrawing" Target="../diagrams/drawing46.xml"/><Relationship Id="rId5" Type="http://schemas.openxmlformats.org/officeDocument/2006/relationships/diagramColors" Target="../diagrams/colors45.xml"/><Relationship Id="rId10" Type="http://schemas.openxmlformats.org/officeDocument/2006/relationships/diagramColors" Target="../diagrams/colors46.xml"/><Relationship Id="rId4" Type="http://schemas.openxmlformats.org/officeDocument/2006/relationships/diagramQuickStyle" Target="../diagrams/quickStyle45.xml"/><Relationship Id="rId9" Type="http://schemas.openxmlformats.org/officeDocument/2006/relationships/diagramQuickStyle" Target="../diagrams/quickStyle4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8" Type="http://schemas.openxmlformats.org/officeDocument/2006/relationships/diagramLayout" Target="../diagrams/layout48.xml"/><Relationship Id="rId3" Type="http://schemas.openxmlformats.org/officeDocument/2006/relationships/diagramLayout" Target="../diagrams/layout47.xml"/><Relationship Id="rId7" Type="http://schemas.openxmlformats.org/officeDocument/2006/relationships/diagramData" Target="../diagrams/data48.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11" Type="http://schemas.microsoft.com/office/2007/relationships/diagramDrawing" Target="../diagrams/drawing48.xml"/><Relationship Id="rId5" Type="http://schemas.openxmlformats.org/officeDocument/2006/relationships/diagramColors" Target="../diagrams/colors47.xml"/><Relationship Id="rId10" Type="http://schemas.openxmlformats.org/officeDocument/2006/relationships/diagramColors" Target="../diagrams/colors48.xml"/><Relationship Id="rId4" Type="http://schemas.openxmlformats.org/officeDocument/2006/relationships/diagramQuickStyle" Target="../diagrams/quickStyle47.xml"/><Relationship Id="rId9" Type="http://schemas.openxmlformats.org/officeDocument/2006/relationships/diagramQuickStyle" Target="../diagrams/quickStyle48.xml"/></Relationships>
</file>

<file path=ppt/slides/_rels/slide281.xml.rels><?xml version="1.0" encoding="UTF-8" standalone="yes"?>
<Relationships xmlns="http://schemas.openxmlformats.org/package/2006/relationships"><Relationship Id="rId3" Type="http://schemas.openxmlformats.org/officeDocument/2006/relationships/diagramLayout" Target="../diagrams/layout49.xml"/><Relationship Id="rId7" Type="http://schemas.openxmlformats.org/officeDocument/2006/relationships/image" Target="../media/image106.png"/><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2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285.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286.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www.pt53@yandex.ru/" TargetMode="External"/><Relationship Id="rId2" Type="http://schemas.openxmlformats.org/officeDocument/2006/relationships/hyperlink" Target="http://petrtolmachev.ru/"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B8026C-6AB1-8A7D-E29C-F2B841AE690B}"/>
              </a:ext>
            </a:extLst>
          </p:cNvPr>
          <p:cNvSpPr>
            <a:spLocks noGrp="1"/>
          </p:cNvSpPr>
          <p:nvPr>
            <p:ph type="ctrTitle"/>
          </p:nvPr>
        </p:nvSpPr>
        <p:spPr/>
        <p:txBody>
          <a:bodyPr>
            <a:normAutofit/>
          </a:bodyPr>
          <a:lstStyle/>
          <a:p>
            <a:r>
              <a:rPr lang="ru-RU" sz="4000" b="1" dirty="0"/>
              <a:t>Инвестиционный механизм мировой экономики</a:t>
            </a:r>
            <a:br>
              <a:rPr lang="ru-RU" sz="4000" b="1" dirty="0"/>
            </a:br>
            <a:endParaRPr lang="ru-RU" sz="4000" b="1" dirty="0"/>
          </a:p>
        </p:txBody>
      </p:sp>
      <p:sp>
        <p:nvSpPr>
          <p:cNvPr id="3" name="Подзаголовок 2">
            <a:extLst>
              <a:ext uri="{FF2B5EF4-FFF2-40B4-BE49-F238E27FC236}">
                <a16:creationId xmlns:a16="http://schemas.microsoft.com/office/drawing/2014/main" id="{BDF759D9-01F8-5CDD-700F-8C3CDAA26736}"/>
              </a:ext>
            </a:extLst>
          </p:cNvPr>
          <p:cNvSpPr>
            <a:spLocks noGrp="1"/>
          </p:cNvSpPr>
          <p:nvPr>
            <p:ph type="subTitle" idx="1"/>
          </p:nvPr>
        </p:nvSpPr>
        <p:spPr/>
        <p:txBody>
          <a:bodyPr/>
          <a:lstStyle/>
          <a:p>
            <a:pPr algn="r"/>
            <a:r>
              <a:rPr lang="ru-RU" sz="1800" b="1" i="1" dirty="0">
                <a:effectLst/>
                <a:latin typeface="Times New Roman" panose="02020603050405020304" pitchFamily="18" charset="0"/>
                <a:ea typeface="MS Mincho" panose="02020609040205080304" pitchFamily="49" charset="-128"/>
              </a:rPr>
              <a:t>Толмачев Петр Иванович,</a:t>
            </a:r>
            <a:r>
              <a:rPr lang="ru-RU" sz="1800" i="1" dirty="0">
                <a:effectLst/>
                <a:latin typeface="Times New Roman" panose="02020603050405020304" pitchFamily="18" charset="0"/>
                <a:ea typeface="MS Mincho" panose="02020609040205080304" pitchFamily="49" charset="-128"/>
              </a:rPr>
              <a:t> д.э.н., профессор кафедры мировой экономики Дипломатической академии МИД России, Сайт: </a:t>
            </a:r>
            <a:r>
              <a:rPr lang="ru-RU" sz="1800" i="1" u="sng" dirty="0">
                <a:solidFill>
                  <a:srgbClr val="0000FF"/>
                </a:solidFill>
                <a:effectLst/>
                <a:latin typeface="Times New Roman" panose="02020603050405020304" pitchFamily="18" charset="0"/>
                <a:ea typeface="MS Mincho" panose="02020609040205080304" pitchFamily="49" charset="-128"/>
                <a:hlinkClick r:id="rId2"/>
              </a:rPr>
              <a:t>http://petrtolmachev.ru</a:t>
            </a:r>
            <a:r>
              <a:rPr lang="ru-RU" sz="1800" i="1" dirty="0">
                <a:effectLst/>
                <a:latin typeface="Times New Roman" panose="02020603050405020304" pitchFamily="18" charset="0"/>
                <a:ea typeface="MS Mincho" panose="02020609040205080304" pitchFamily="49" charset="-128"/>
              </a:rPr>
              <a:t>; </a:t>
            </a:r>
            <a:r>
              <a:rPr lang="en-US" sz="1800" i="1" u="sng" dirty="0">
                <a:solidFill>
                  <a:srgbClr val="0000FF"/>
                </a:solidFill>
                <a:effectLst/>
                <a:latin typeface="Times New Roman" panose="02020603050405020304" pitchFamily="18" charset="0"/>
                <a:ea typeface="MS Mincho" panose="02020609040205080304" pitchFamily="49" charset="-128"/>
                <a:hlinkClick r:id="rId3"/>
              </a:rPr>
              <a:t>www</a:t>
            </a:r>
            <a:r>
              <a:rPr lang="ru-RU" sz="1800" i="1" u="sng" dirty="0">
                <a:solidFill>
                  <a:srgbClr val="0000FF"/>
                </a:solidFill>
                <a:effectLst/>
                <a:latin typeface="Times New Roman" panose="02020603050405020304" pitchFamily="18" charset="0"/>
                <a:ea typeface="MS Mincho" panose="02020609040205080304" pitchFamily="49" charset="-128"/>
                <a:hlinkClick r:id="rId3"/>
              </a:rPr>
              <a:t>.</a:t>
            </a:r>
            <a:r>
              <a:rPr lang="en-US" sz="1800" i="1" u="sng" dirty="0" err="1">
                <a:solidFill>
                  <a:srgbClr val="0000FF"/>
                </a:solidFill>
                <a:effectLst/>
                <a:latin typeface="Times New Roman" panose="02020603050405020304" pitchFamily="18" charset="0"/>
                <a:ea typeface="MS Mincho" panose="02020609040205080304" pitchFamily="49" charset="-128"/>
                <a:hlinkClick r:id="rId3"/>
              </a:rPr>
              <a:t>pt</a:t>
            </a:r>
            <a:r>
              <a:rPr lang="ru-RU" sz="1800" i="1" u="sng" dirty="0">
                <a:solidFill>
                  <a:srgbClr val="0000FF"/>
                </a:solidFill>
                <a:effectLst/>
                <a:latin typeface="Times New Roman" panose="02020603050405020304" pitchFamily="18" charset="0"/>
                <a:ea typeface="MS Mincho" panose="02020609040205080304" pitchFamily="49" charset="-128"/>
                <a:hlinkClick r:id="rId3"/>
              </a:rPr>
              <a:t>53@</a:t>
            </a:r>
            <a:r>
              <a:rPr lang="en-US" sz="1800" i="1" u="sng" dirty="0" err="1">
                <a:solidFill>
                  <a:srgbClr val="0000FF"/>
                </a:solidFill>
                <a:effectLst/>
                <a:latin typeface="Times New Roman" panose="02020603050405020304" pitchFamily="18" charset="0"/>
                <a:ea typeface="MS Mincho" panose="02020609040205080304" pitchFamily="49" charset="-128"/>
                <a:hlinkClick r:id="rId3"/>
              </a:rPr>
              <a:t>yandex</a:t>
            </a:r>
            <a:r>
              <a:rPr lang="ru-RU" sz="1800" i="1" u="sng" dirty="0">
                <a:solidFill>
                  <a:srgbClr val="0000FF"/>
                </a:solidFill>
                <a:effectLst/>
                <a:latin typeface="Times New Roman" panose="02020603050405020304" pitchFamily="18" charset="0"/>
                <a:ea typeface="MS Mincho" panose="02020609040205080304" pitchFamily="49" charset="-128"/>
                <a:hlinkClick r:id="rId3"/>
              </a:rPr>
              <a:t>.</a:t>
            </a:r>
            <a:r>
              <a:rPr lang="en-US" sz="1800" i="1" u="sng" dirty="0" err="1">
                <a:solidFill>
                  <a:srgbClr val="0000FF"/>
                </a:solidFill>
                <a:effectLst/>
                <a:latin typeface="Times New Roman" panose="02020603050405020304" pitchFamily="18" charset="0"/>
                <a:ea typeface="MS Mincho" panose="02020609040205080304" pitchFamily="49" charset="-128"/>
                <a:hlinkClick r:id="rId3"/>
              </a:rPr>
              <a:t>ru</a:t>
            </a:r>
            <a:r>
              <a:rPr lang="ru-RU" sz="1800" i="1" dirty="0">
                <a:effectLst/>
                <a:latin typeface="Times New Roman" panose="02020603050405020304" pitchFamily="18" charset="0"/>
                <a:ea typeface="MS Mincho" panose="02020609040205080304" pitchFamily="49" charset="-128"/>
              </a:rPr>
              <a:t> тел. 7985-77492-37м. </a:t>
            </a:r>
            <a:endParaRPr lang="ru-RU" sz="1800" dirty="0">
              <a:effectLst/>
              <a:latin typeface="Times New Roman" panose="02020603050405020304" pitchFamily="18" charset="0"/>
              <a:ea typeface="MS Mincho" panose="02020609040205080304" pitchFamily="49" charset="-128"/>
            </a:endParaRPr>
          </a:p>
          <a:p>
            <a:pPr algn="r"/>
            <a:r>
              <a:rPr lang="ru-RU" sz="1800" dirty="0">
                <a:effectLst/>
                <a:latin typeface="Times New Roman" panose="02020603050405020304" pitchFamily="18" charset="0"/>
                <a:ea typeface="MS Mincho" panose="02020609040205080304" pitchFamily="49" charset="-128"/>
              </a:rPr>
              <a:t> </a:t>
            </a:r>
          </a:p>
          <a:p>
            <a:endParaRPr lang="ru-RU" dirty="0"/>
          </a:p>
        </p:txBody>
      </p:sp>
    </p:spTree>
    <p:extLst>
      <p:ext uri="{BB962C8B-B14F-4D97-AF65-F5344CB8AC3E}">
        <p14:creationId xmlns:p14="http://schemas.microsoft.com/office/powerpoint/2010/main" val="3803894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9B9575-BC7C-493D-B714-76FBE13B09FB}"/>
              </a:ext>
            </a:extLst>
          </p:cNvPr>
          <p:cNvSpPr>
            <a:spLocks noGrp="1"/>
          </p:cNvSpPr>
          <p:nvPr>
            <p:ph type="title"/>
          </p:nvPr>
        </p:nvSpPr>
        <p:spPr>
          <a:xfrm>
            <a:off x="929504" y="1"/>
            <a:ext cx="10515600" cy="923277"/>
          </a:xfrm>
        </p:spPr>
        <p:txBody>
          <a:bodyPr>
            <a:normAutofit/>
          </a:bodyPr>
          <a:lstStyle/>
          <a:p>
            <a:pPr algn="ctr"/>
            <a:r>
              <a:rPr lang="ru-RU" sz="4000" b="1" dirty="0"/>
              <a:t>Инвестиционная фаза</a:t>
            </a:r>
          </a:p>
        </p:txBody>
      </p:sp>
      <p:sp>
        <p:nvSpPr>
          <p:cNvPr id="3" name="Текст 2">
            <a:extLst>
              <a:ext uri="{FF2B5EF4-FFF2-40B4-BE49-F238E27FC236}">
                <a16:creationId xmlns:a16="http://schemas.microsoft.com/office/drawing/2014/main" id="{32E7E587-D338-4A03-873A-F54D46FA56F0}"/>
              </a:ext>
            </a:extLst>
          </p:cNvPr>
          <p:cNvSpPr>
            <a:spLocks noGrp="1"/>
          </p:cNvSpPr>
          <p:nvPr>
            <p:ph type="body" idx="1"/>
          </p:nvPr>
        </p:nvSpPr>
        <p:spPr>
          <a:xfrm>
            <a:off x="441231" y="1358283"/>
            <a:ext cx="11641277" cy="5397624"/>
          </a:xfrm>
        </p:spPr>
        <p:txBody>
          <a:bodyPr>
            <a:normAutofit lnSpcReduction="10000"/>
          </a:bodyPr>
          <a:lstStyle/>
          <a:p>
            <a:r>
              <a:rPr lang="ru-RU" dirty="0">
                <a:solidFill>
                  <a:schemeClr val="tx1"/>
                </a:solidFill>
              </a:rPr>
              <a:t>Инвестиционная фаза, или фаза внедрения проекта, включает в себя широкий спектр консультационных и проектных работ, в первую очередь и главным образом, в области управления проектом. Инвестиционная фаза может быть разделена на следующие стадии; </a:t>
            </a:r>
          </a:p>
          <a:p>
            <a:r>
              <a:rPr lang="ru-RU" dirty="0">
                <a:solidFill>
                  <a:schemeClr val="tx1"/>
                </a:solidFill>
              </a:rPr>
              <a:t>• Установление правовой, финансовой и организационной основ для осуществления проекта</a:t>
            </a:r>
          </a:p>
          <a:p>
            <a:r>
              <a:rPr lang="ru-RU" dirty="0">
                <a:solidFill>
                  <a:schemeClr val="tx1"/>
                </a:solidFill>
              </a:rPr>
              <a:t> • Приобретение и передача технологий, включая основные проектные работы </a:t>
            </a:r>
          </a:p>
          <a:p>
            <a:r>
              <a:rPr lang="ru-RU" dirty="0">
                <a:solidFill>
                  <a:schemeClr val="tx1"/>
                </a:solidFill>
              </a:rPr>
              <a:t>• Детальная проектная проработка и заключение контрактов, включая участие в тендерах, оценку предложений и проведение переговоров </a:t>
            </a:r>
          </a:p>
          <a:p>
            <a:r>
              <a:rPr lang="ru-RU" dirty="0">
                <a:solidFill>
                  <a:schemeClr val="tx1"/>
                </a:solidFill>
              </a:rPr>
              <a:t>• Приобретение земли, строительные работы и установка оборудования </a:t>
            </a:r>
          </a:p>
          <a:p>
            <a:r>
              <a:rPr lang="ru-RU" dirty="0">
                <a:solidFill>
                  <a:schemeClr val="tx1"/>
                </a:solidFill>
              </a:rPr>
              <a:t>• </a:t>
            </a:r>
            <a:r>
              <a:rPr lang="ru-RU" dirty="0" err="1">
                <a:solidFill>
                  <a:schemeClr val="tx1"/>
                </a:solidFill>
              </a:rPr>
              <a:t>Предпроизводственный</a:t>
            </a:r>
            <a:r>
              <a:rPr lang="ru-RU" dirty="0">
                <a:solidFill>
                  <a:schemeClr val="tx1"/>
                </a:solidFill>
              </a:rPr>
              <a:t> маркетинг, включая обеспечение поставок и формирование администрации фирмы </a:t>
            </a:r>
          </a:p>
          <a:p>
            <a:r>
              <a:rPr lang="ru-RU" dirty="0">
                <a:solidFill>
                  <a:schemeClr val="tx1"/>
                </a:solidFill>
              </a:rPr>
              <a:t>• Набор и обучение персонала </a:t>
            </a:r>
          </a:p>
          <a:p>
            <a:r>
              <a:rPr lang="ru-RU" dirty="0">
                <a:solidFill>
                  <a:schemeClr val="tx1"/>
                </a:solidFill>
              </a:rPr>
              <a:t>• Сдача в эксплуатацию и пуск предприятия</a:t>
            </a:r>
          </a:p>
        </p:txBody>
      </p:sp>
    </p:spTree>
    <p:extLst>
      <p:ext uri="{BB962C8B-B14F-4D97-AF65-F5344CB8AC3E}">
        <p14:creationId xmlns:p14="http://schemas.microsoft.com/office/powerpoint/2010/main" val="40278056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7A1BB3-A15B-E34A-A1E9-B9D0C10BDE24}"/>
              </a:ext>
            </a:extLst>
          </p:cNvPr>
          <p:cNvSpPr>
            <a:spLocks noGrp="1"/>
          </p:cNvSpPr>
          <p:nvPr>
            <p:ph type="title"/>
          </p:nvPr>
        </p:nvSpPr>
        <p:spPr/>
        <p:txBody>
          <a:bodyPr/>
          <a:lstStyle/>
          <a:p>
            <a:r>
              <a:rPr lang="ru-RU" b="1" dirty="0"/>
              <a:t>Анализ затрат и выгод от воздействия на окружающую среду</a:t>
            </a:r>
          </a:p>
        </p:txBody>
      </p:sp>
      <p:graphicFrame>
        <p:nvGraphicFramePr>
          <p:cNvPr id="4" name="Объект 3">
            <a:extLst>
              <a:ext uri="{FF2B5EF4-FFF2-40B4-BE49-F238E27FC236}">
                <a16:creationId xmlns:a16="http://schemas.microsoft.com/office/drawing/2014/main" id="{68EA337B-FA4E-FD4C-BAF1-B29254CD4BF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75983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86F442-D1FC-0944-910F-69E38B3A9D6E}"/>
              </a:ext>
            </a:extLst>
          </p:cNvPr>
          <p:cNvSpPr>
            <a:spLocks noGrp="1"/>
          </p:cNvSpPr>
          <p:nvPr>
            <p:ph type="title"/>
          </p:nvPr>
        </p:nvSpPr>
        <p:spPr>
          <a:xfrm>
            <a:off x="733426" y="-142876"/>
            <a:ext cx="10515600" cy="1325563"/>
          </a:xfrm>
        </p:spPr>
        <p:txBody>
          <a:bodyPr/>
          <a:lstStyle/>
          <a:p>
            <a:r>
              <a:rPr lang="ru-RU" b="1" dirty="0"/>
              <a:t>Модели анализа затрат и выгод</a:t>
            </a:r>
          </a:p>
        </p:txBody>
      </p:sp>
      <p:graphicFrame>
        <p:nvGraphicFramePr>
          <p:cNvPr id="5" name="Таблица 5">
            <a:extLst>
              <a:ext uri="{FF2B5EF4-FFF2-40B4-BE49-F238E27FC236}">
                <a16:creationId xmlns:a16="http://schemas.microsoft.com/office/drawing/2014/main" id="{816BD7A9-B6FD-DE42-AA0D-FD13A0FF8EBA}"/>
              </a:ext>
            </a:extLst>
          </p:cNvPr>
          <p:cNvGraphicFramePr>
            <a:graphicFrameLocks noGrp="1"/>
          </p:cNvGraphicFramePr>
          <p:nvPr>
            <p:ph idx="1"/>
          </p:nvPr>
        </p:nvGraphicFramePr>
        <p:xfrm>
          <a:off x="838200" y="1054100"/>
          <a:ext cx="10306052" cy="5659491"/>
        </p:xfrm>
        <a:graphic>
          <a:graphicData uri="http://schemas.openxmlformats.org/drawingml/2006/table">
            <a:tbl>
              <a:tblPr firstRow="1" bandRow="1">
                <a:tableStyleId>{793D81CF-94F2-401A-BA57-92F5A7B2D0C5}</a:tableStyleId>
              </a:tblPr>
              <a:tblGrid>
                <a:gridCol w="2576513">
                  <a:extLst>
                    <a:ext uri="{9D8B030D-6E8A-4147-A177-3AD203B41FA5}">
                      <a16:colId xmlns:a16="http://schemas.microsoft.com/office/drawing/2014/main" val="803862186"/>
                    </a:ext>
                  </a:extLst>
                </a:gridCol>
                <a:gridCol w="2576513">
                  <a:extLst>
                    <a:ext uri="{9D8B030D-6E8A-4147-A177-3AD203B41FA5}">
                      <a16:colId xmlns:a16="http://schemas.microsoft.com/office/drawing/2014/main" val="2571450233"/>
                    </a:ext>
                  </a:extLst>
                </a:gridCol>
                <a:gridCol w="2576513">
                  <a:extLst>
                    <a:ext uri="{9D8B030D-6E8A-4147-A177-3AD203B41FA5}">
                      <a16:colId xmlns:a16="http://schemas.microsoft.com/office/drawing/2014/main" val="964834082"/>
                    </a:ext>
                  </a:extLst>
                </a:gridCol>
                <a:gridCol w="2576513">
                  <a:extLst>
                    <a:ext uri="{9D8B030D-6E8A-4147-A177-3AD203B41FA5}">
                      <a16:colId xmlns:a16="http://schemas.microsoft.com/office/drawing/2014/main" val="2505635159"/>
                    </a:ext>
                  </a:extLst>
                </a:gridCol>
              </a:tblGrid>
              <a:tr h="582993">
                <a:tc>
                  <a:txBody>
                    <a:bodyPr/>
                    <a:lstStyle/>
                    <a:p>
                      <a:r>
                        <a:rPr lang="ru-RU" sz="1600" dirty="0"/>
                        <a:t>Проект</a:t>
                      </a:r>
                    </a:p>
                  </a:txBody>
                  <a:tcPr/>
                </a:tc>
                <a:tc>
                  <a:txBody>
                    <a:bodyPr/>
                    <a:lstStyle/>
                    <a:p>
                      <a:r>
                        <a:rPr lang="ru-RU" sz="1600" dirty="0"/>
                        <a:t>Законодательное регулирование</a:t>
                      </a:r>
                    </a:p>
                  </a:txBody>
                  <a:tcPr/>
                </a:tc>
                <a:tc>
                  <a:txBody>
                    <a:bodyPr/>
                    <a:lstStyle/>
                    <a:p>
                      <a:r>
                        <a:rPr lang="ru-RU" sz="1600" dirty="0"/>
                        <a:t>Издержки</a:t>
                      </a:r>
                    </a:p>
                  </a:txBody>
                  <a:tcPr/>
                </a:tc>
                <a:tc>
                  <a:txBody>
                    <a:bodyPr/>
                    <a:lstStyle/>
                    <a:p>
                      <a:r>
                        <a:rPr lang="ru-RU" sz="1600" dirty="0"/>
                        <a:t>Выгоды</a:t>
                      </a:r>
                    </a:p>
                  </a:txBody>
                  <a:tcPr/>
                </a:tc>
                <a:extLst>
                  <a:ext uri="{0D108BD9-81ED-4DB2-BD59-A6C34878D82A}">
                    <a16:rowId xmlns:a16="http://schemas.microsoft.com/office/drawing/2014/main" val="1717645972"/>
                  </a:ext>
                </a:extLst>
              </a:tr>
              <a:tr h="1082702">
                <a:tc>
                  <a:txBody>
                    <a:bodyPr/>
                    <a:lstStyle/>
                    <a:p>
                      <a:r>
                        <a:rPr lang="ru-RU" sz="1600" dirty="0"/>
                        <a:t>Существует</a:t>
                      </a:r>
                    </a:p>
                  </a:txBody>
                  <a:tcPr/>
                </a:tc>
                <a:tc>
                  <a:txBody>
                    <a:bodyPr/>
                    <a:lstStyle/>
                    <a:p>
                      <a:r>
                        <a:rPr lang="ru-RU" sz="1600" dirty="0"/>
                        <a:t>Рассматривается</a:t>
                      </a:r>
                    </a:p>
                  </a:txBody>
                  <a:tcPr/>
                </a:tc>
                <a:tc>
                  <a:txBody>
                    <a:bodyPr/>
                    <a:lstStyle/>
                    <a:p>
                      <a:r>
                        <a:rPr lang="ru-RU" sz="1600" dirty="0"/>
                        <a:t>Финансовые и экономические издержки, связанные с процессом согласования</a:t>
                      </a:r>
                    </a:p>
                  </a:txBody>
                  <a:tcPr/>
                </a:tc>
                <a:tc>
                  <a:txBody>
                    <a:bodyPr/>
                    <a:lstStyle/>
                    <a:p>
                      <a:r>
                        <a:rPr lang="ru-RU" sz="1600" dirty="0"/>
                        <a:t>Улучшение качества окружающей среды до установленного предела</a:t>
                      </a:r>
                    </a:p>
                  </a:txBody>
                  <a:tcPr/>
                </a:tc>
                <a:extLst>
                  <a:ext uri="{0D108BD9-81ED-4DB2-BD59-A6C34878D82A}">
                    <a16:rowId xmlns:a16="http://schemas.microsoft.com/office/drawing/2014/main" val="3434298568"/>
                  </a:ext>
                </a:extLst>
              </a:tr>
              <a:tr h="2331974">
                <a:tc>
                  <a:txBody>
                    <a:bodyPr/>
                    <a:lstStyle/>
                    <a:p>
                      <a:r>
                        <a:rPr lang="ru-RU" sz="1600" dirty="0"/>
                        <a:t>Изучается</a:t>
                      </a:r>
                    </a:p>
                  </a:txBody>
                  <a:tcPr/>
                </a:tc>
                <a:tc>
                  <a:txBody>
                    <a:bodyPr/>
                    <a:lstStyle/>
                    <a:p>
                      <a:r>
                        <a:rPr lang="ru-RU" sz="1600" dirty="0"/>
                        <a:t>Существует</a:t>
                      </a:r>
                    </a:p>
                  </a:txBody>
                  <a:tcPr/>
                </a:tc>
                <a:tc>
                  <a:txBody>
                    <a:bodyPr/>
                    <a:lstStyle/>
                    <a:p>
                      <a:r>
                        <a:rPr lang="ru-RU" sz="1600" dirty="0"/>
                        <a:t>Финансовые издержки на согласование по проекту Экономические издержки на согласование могут рассматриваться как невозвратные Остаточное ухудшение окружающей среды</a:t>
                      </a:r>
                    </a:p>
                  </a:txBody>
                  <a:tcPr/>
                </a:tc>
                <a:tc>
                  <a:txBody>
                    <a:bodyPr/>
                    <a:lstStyle/>
                    <a:p>
                      <a:r>
                        <a:rPr lang="ru-RU" sz="1600" dirty="0"/>
                        <a:t>Возможное улучшение окружающей среды</a:t>
                      </a:r>
                    </a:p>
                  </a:txBody>
                  <a:tcPr/>
                </a:tc>
                <a:extLst>
                  <a:ext uri="{0D108BD9-81ED-4DB2-BD59-A6C34878D82A}">
                    <a16:rowId xmlns:a16="http://schemas.microsoft.com/office/drawing/2014/main" val="293788637"/>
                  </a:ext>
                </a:extLst>
              </a:tr>
              <a:tr h="1082702">
                <a:tc>
                  <a:txBody>
                    <a:bodyPr/>
                    <a:lstStyle/>
                    <a:p>
                      <a:r>
                        <a:rPr lang="ru-RU" sz="1600" dirty="0"/>
                        <a:t>Изучается</a:t>
                      </a:r>
                    </a:p>
                  </a:txBody>
                  <a:tcPr/>
                </a:tc>
                <a:tc>
                  <a:txBody>
                    <a:bodyPr/>
                    <a:lstStyle/>
                    <a:p>
                      <a:r>
                        <a:rPr lang="ru-RU" sz="1600" dirty="0"/>
                        <a:t>Рассматривается одновременно с проектом</a:t>
                      </a:r>
                    </a:p>
                  </a:txBody>
                  <a:tcPr/>
                </a:tc>
                <a:tc>
                  <a:txBody>
                    <a:bodyPr/>
                    <a:lstStyle/>
                    <a:p>
                      <a:r>
                        <a:rPr lang="ru-RU" sz="1600" dirty="0"/>
                        <a:t>Финансовые и экономические издержки, связанные с согласованием</a:t>
                      </a:r>
                    </a:p>
                  </a:txBody>
                  <a:tcPr/>
                </a:tc>
                <a:tc>
                  <a:txBody>
                    <a:bodyPr/>
                    <a:lstStyle/>
                    <a:p>
                      <a:r>
                        <a:rPr lang="ru-RU" sz="1600" dirty="0"/>
                        <a:t>Нет экономической выгоды для поддержания статуса кво окружающей среды</a:t>
                      </a:r>
                    </a:p>
                  </a:txBody>
                  <a:tcPr/>
                </a:tc>
                <a:extLst>
                  <a:ext uri="{0D108BD9-81ED-4DB2-BD59-A6C34878D82A}">
                    <a16:rowId xmlns:a16="http://schemas.microsoft.com/office/drawing/2014/main" val="3977971912"/>
                  </a:ext>
                </a:extLst>
              </a:tr>
              <a:tr h="337766">
                <a:tc>
                  <a:txBody>
                    <a:bodyPr/>
                    <a:lstStyle/>
                    <a:p>
                      <a:r>
                        <a:rPr lang="ru-RU" sz="1600" dirty="0"/>
                        <a:t>Изучается</a:t>
                      </a:r>
                    </a:p>
                  </a:txBody>
                  <a:tcPr/>
                </a:tc>
                <a:tc>
                  <a:txBody>
                    <a:bodyPr/>
                    <a:lstStyle/>
                    <a:p>
                      <a:r>
                        <a:rPr lang="ru-RU" sz="1600" dirty="0"/>
                        <a:t>Отсутствует</a:t>
                      </a:r>
                    </a:p>
                  </a:txBody>
                  <a:tcPr/>
                </a:tc>
                <a:tc>
                  <a:txBody>
                    <a:bodyPr/>
                    <a:lstStyle/>
                    <a:p>
                      <a:r>
                        <a:rPr lang="ru-RU" sz="1600" dirty="0"/>
                        <a:t>Ухудшение окружающей среды</a:t>
                      </a:r>
                    </a:p>
                  </a:txBody>
                  <a:tcPr/>
                </a:tc>
                <a:tc>
                  <a:txBody>
                    <a:bodyPr/>
                    <a:lstStyle/>
                    <a:p>
                      <a:r>
                        <a:rPr lang="ru-RU" sz="1600" dirty="0"/>
                        <a:t>Возможное улучшение окружающей среды</a:t>
                      </a:r>
                    </a:p>
                  </a:txBody>
                  <a:tcPr/>
                </a:tc>
                <a:extLst>
                  <a:ext uri="{0D108BD9-81ED-4DB2-BD59-A6C34878D82A}">
                    <a16:rowId xmlns:a16="http://schemas.microsoft.com/office/drawing/2014/main" val="2451463344"/>
                  </a:ext>
                </a:extLst>
              </a:tr>
            </a:tbl>
          </a:graphicData>
        </a:graphic>
      </p:graphicFrame>
    </p:spTree>
    <p:extLst>
      <p:ext uri="{BB962C8B-B14F-4D97-AF65-F5344CB8AC3E}">
        <p14:creationId xmlns:p14="http://schemas.microsoft.com/office/powerpoint/2010/main" val="27108563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659D1C-AA37-C34A-8AFB-B05071092F0F}"/>
              </a:ext>
            </a:extLst>
          </p:cNvPr>
          <p:cNvSpPr>
            <a:spLocks noGrp="1"/>
          </p:cNvSpPr>
          <p:nvPr>
            <p:ph type="title"/>
          </p:nvPr>
        </p:nvSpPr>
        <p:spPr/>
        <p:txBody>
          <a:bodyPr/>
          <a:lstStyle/>
          <a:p>
            <a:r>
              <a:rPr lang="ru-RU" b="1" dirty="0"/>
              <a:t>Прямые монетарные методы</a:t>
            </a:r>
          </a:p>
        </p:txBody>
      </p:sp>
      <p:graphicFrame>
        <p:nvGraphicFramePr>
          <p:cNvPr id="4" name="Объект 3">
            <a:extLst>
              <a:ext uri="{FF2B5EF4-FFF2-40B4-BE49-F238E27FC236}">
                <a16:creationId xmlns:a16="http://schemas.microsoft.com/office/drawing/2014/main" id="{CE436305-2BB5-474F-9025-C314B5A09D0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55684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C12262-9A1C-9548-AF02-29F31C555351}"/>
              </a:ext>
            </a:extLst>
          </p:cNvPr>
          <p:cNvSpPr>
            <a:spLocks noGrp="1"/>
          </p:cNvSpPr>
          <p:nvPr>
            <p:ph type="title"/>
          </p:nvPr>
        </p:nvSpPr>
        <p:spPr/>
        <p:txBody>
          <a:bodyPr/>
          <a:lstStyle/>
          <a:p>
            <a:r>
              <a:rPr lang="ru-RU" b="1" dirty="0"/>
              <a:t>Методы, основанные на непосредственных опросах</a:t>
            </a:r>
          </a:p>
        </p:txBody>
      </p:sp>
      <p:graphicFrame>
        <p:nvGraphicFramePr>
          <p:cNvPr id="5" name="Объект 4">
            <a:extLst>
              <a:ext uri="{FF2B5EF4-FFF2-40B4-BE49-F238E27FC236}">
                <a16:creationId xmlns:a16="http://schemas.microsoft.com/office/drawing/2014/main" id="{5DA5C0C8-4E67-4B4E-9B6F-AFADDBF7A491}"/>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40706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D37493-4B3A-3243-B765-C3FA089E6098}"/>
              </a:ext>
            </a:extLst>
          </p:cNvPr>
          <p:cNvSpPr>
            <a:spLocks noGrp="1"/>
          </p:cNvSpPr>
          <p:nvPr>
            <p:ph type="title"/>
          </p:nvPr>
        </p:nvSpPr>
        <p:spPr/>
        <p:txBody>
          <a:bodyPr/>
          <a:lstStyle/>
          <a:p>
            <a:r>
              <a:rPr lang="ru-RU" b="1" dirty="0"/>
              <a:t>Косвенные рыночные методы</a:t>
            </a:r>
          </a:p>
        </p:txBody>
      </p:sp>
      <p:graphicFrame>
        <p:nvGraphicFramePr>
          <p:cNvPr id="4" name="Объект 3">
            <a:extLst>
              <a:ext uri="{FF2B5EF4-FFF2-40B4-BE49-F238E27FC236}">
                <a16:creationId xmlns:a16="http://schemas.microsoft.com/office/drawing/2014/main" id="{515D12CC-40DD-7649-B97B-D0C7D0ACF83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7261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6337AE-3A0B-5540-B62E-DC287A8A32DF}"/>
              </a:ext>
            </a:extLst>
          </p:cNvPr>
          <p:cNvSpPr>
            <a:spLocks noGrp="1"/>
          </p:cNvSpPr>
          <p:nvPr>
            <p:ph type="title"/>
          </p:nvPr>
        </p:nvSpPr>
        <p:spPr/>
        <p:txBody>
          <a:bodyPr/>
          <a:lstStyle/>
          <a:p>
            <a:r>
              <a:rPr lang="ru-RU" b="1" dirty="0"/>
              <a:t>Факторы воздействия на окружающую среду</a:t>
            </a:r>
          </a:p>
        </p:txBody>
      </p:sp>
      <p:graphicFrame>
        <p:nvGraphicFramePr>
          <p:cNvPr id="4" name="Объект 3">
            <a:extLst>
              <a:ext uri="{FF2B5EF4-FFF2-40B4-BE49-F238E27FC236}">
                <a16:creationId xmlns:a16="http://schemas.microsoft.com/office/drawing/2014/main" id="{3994A7C0-C84E-D449-91A0-3ECE0B148ED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94412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3E5839-33EF-D14B-BE9D-EAA1D9CA1AF9}"/>
              </a:ext>
            </a:extLst>
          </p:cNvPr>
          <p:cNvSpPr>
            <a:spLocks noGrp="1"/>
          </p:cNvSpPr>
          <p:nvPr>
            <p:ph type="title"/>
          </p:nvPr>
        </p:nvSpPr>
        <p:spPr/>
        <p:txBody>
          <a:bodyPr/>
          <a:lstStyle/>
          <a:p>
            <a:r>
              <a:rPr lang="ru-RU" b="1" dirty="0"/>
              <a:t>СОЦИАЛЬНО-ЭКОНОМИЧЕСКАЯ ПОЛИТИКА</a:t>
            </a:r>
          </a:p>
        </p:txBody>
      </p:sp>
      <p:sp>
        <p:nvSpPr>
          <p:cNvPr id="3" name="Объект 2">
            <a:extLst>
              <a:ext uri="{FF2B5EF4-FFF2-40B4-BE49-F238E27FC236}">
                <a16:creationId xmlns:a16="http://schemas.microsoft.com/office/drawing/2014/main" id="{DDDB7F87-2AEE-C546-AE77-C34B12623E02}"/>
              </a:ext>
            </a:extLst>
          </p:cNvPr>
          <p:cNvSpPr>
            <a:spLocks noGrp="1"/>
          </p:cNvSpPr>
          <p:nvPr>
            <p:ph idx="1"/>
          </p:nvPr>
        </p:nvSpPr>
        <p:spPr/>
        <p:txBody>
          <a:bodyPr>
            <a:normAutofit fontScale="92500"/>
          </a:bodyPr>
          <a:lstStyle/>
          <a:p>
            <a:r>
              <a:rPr lang="ru-RU" dirty="0"/>
              <a:t>Влияние </a:t>
            </a:r>
            <a:r>
              <a:rPr lang="ru-RU" b="1" u="sng" dirty="0"/>
              <a:t>общественной политики </a:t>
            </a:r>
            <a:r>
              <a:rPr lang="ru-RU" dirty="0"/>
              <a:t>заметно возросло за последние годы, и степень, в которой эта политика применима к конкретному инвестиционному предложению, должна быть четко определена.</a:t>
            </a:r>
          </a:p>
          <a:p>
            <a:r>
              <a:rPr lang="ru-RU" dirty="0"/>
              <a:t>Должны быть определены</a:t>
            </a:r>
            <a:r>
              <a:rPr lang="ru-RU" b="1" u="sng" dirty="0"/>
              <a:t>, фискальные и правовые нормы </a:t>
            </a:r>
            <a:r>
              <a:rPr lang="ru-RU" dirty="0"/>
              <a:t>и процедуры, применяемые к альтернативным вариантам месторасположения.</a:t>
            </a:r>
          </a:p>
          <a:p>
            <a:r>
              <a:rPr lang="ru-RU" dirty="0"/>
              <a:t>Для различных месторасположений должны быть установлены </a:t>
            </a:r>
            <a:r>
              <a:rPr lang="ru-RU" b="1" u="sng" dirty="0"/>
              <a:t>налоги с доходов корпораций и личные подоходные налоги, акцизные сборы, налоги на покупки и другие центральные или местные налоги </a:t>
            </a:r>
            <a:r>
              <a:rPr lang="ru-RU" dirty="0"/>
              <a:t>наряду со стимулированием и льготами для новых отраслей промышленности. </a:t>
            </a:r>
          </a:p>
        </p:txBody>
      </p:sp>
    </p:spTree>
    <p:extLst>
      <p:ext uri="{BB962C8B-B14F-4D97-AF65-F5344CB8AC3E}">
        <p14:creationId xmlns:p14="http://schemas.microsoft.com/office/powerpoint/2010/main" val="12355122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5D5D638-419C-0043-9F49-11E97C1D8FEC}"/>
              </a:ext>
            </a:extLst>
          </p:cNvPr>
          <p:cNvSpPr>
            <a:spLocks noGrp="1"/>
          </p:cNvSpPr>
          <p:nvPr>
            <p:ph type="title"/>
          </p:nvPr>
        </p:nvSpPr>
        <p:spPr/>
        <p:txBody>
          <a:bodyPr>
            <a:normAutofit/>
          </a:bodyPr>
          <a:lstStyle/>
          <a:p>
            <a:pPr algn="ctr"/>
            <a:r>
              <a:rPr lang="ru-RU" sz="3600" b="1" dirty="0"/>
              <a:t>СОСТОЯНИЕ ИНФРАСТРУКТУРЫ</a:t>
            </a:r>
          </a:p>
        </p:txBody>
      </p:sp>
      <p:graphicFrame>
        <p:nvGraphicFramePr>
          <p:cNvPr id="6" name="Объект 5">
            <a:extLst>
              <a:ext uri="{FF2B5EF4-FFF2-40B4-BE49-F238E27FC236}">
                <a16:creationId xmlns:a16="http://schemas.microsoft.com/office/drawing/2014/main" id="{99C533EA-A50C-8D45-A9CC-5FDD98FEE610}"/>
              </a:ext>
            </a:extLst>
          </p:cNvPr>
          <p:cNvGraphicFramePr>
            <a:graphicFrameLocks noGrp="1"/>
          </p:cNvGraphicFramePr>
          <p:nvPr>
            <p:ph idx="1"/>
          </p:nvPr>
        </p:nvGraphicFramePr>
        <p:xfrm>
          <a:off x="838199" y="1543050"/>
          <a:ext cx="10777539" cy="4949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18382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C18FEB-46DB-B640-BFA5-CAAE913C9422}"/>
              </a:ext>
            </a:extLst>
          </p:cNvPr>
          <p:cNvSpPr>
            <a:spLocks noGrp="1"/>
          </p:cNvSpPr>
          <p:nvPr>
            <p:ph type="title"/>
          </p:nvPr>
        </p:nvSpPr>
        <p:spPr>
          <a:xfrm>
            <a:off x="838200" y="714375"/>
            <a:ext cx="10515600" cy="1325563"/>
          </a:xfrm>
        </p:spPr>
        <p:style>
          <a:lnRef idx="2">
            <a:schemeClr val="dk1"/>
          </a:lnRef>
          <a:fillRef idx="1">
            <a:schemeClr val="lt1"/>
          </a:fillRef>
          <a:effectRef idx="0">
            <a:schemeClr val="dk1"/>
          </a:effectRef>
          <a:fontRef idx="minor">
            <a:schemeClr val="dk1"/>
          </a:fontRef>
        </p:style>
        <p:txBody>
          <a:bodyPr/>
          <a:lstStyle/>
          <a:p>
            <a:pPr algn="ctr"/>
            <a:r>
              <a:rPr lang="ru-RU" b="1" dirty="0"/>
              <a:t>Вспомогательные производственные материалы</a:t>
            </a:r>
          </a:p>
        </p:txBody>
      </p:sp>
      <p:graphicFrame>
        <p:nvGraphicFramePr>
          <p:cNvPr id="4" name="Объект 3">
            <a:extLst>
              <a:ext uri="{FF2B5EF4-FFF2-40B4-BE49-F238E27FC236}">
                <a16:creationId xmlns:a16="http://schemas.microsoft.com/office/drawing/2014/main" id="{69C47714-FE6C-2349-A5AA-508F1A822C8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36442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314D75-72B0-C54C-A8C4-55B89CA8B243}"/>
              </a:ext>
            </a:extLst>
          </p:cNvPr>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pPr algn="ctr"/>
            <a:r>
              <a:rPr lang="ru-RU" b="1" dirty="0"/>
              <a:t>Трудовые ресурсы</a:t>
            </a:r>
          </a:p>
        </p:txBody>
      </p:sp>
      <p:graphicFrame>
        <p:nvGraphicFramePr>
          <p:cNvPr id="4" name="Объект 3">
            <a:extLst>
              <a:ext uri="{FF2B5EF4-FFF2-40B4-BE49-F238E27FC236}">
                <a16:creationId xmlns:a16="http://schemas.microsoft.com/office/drawing/2014/main" id="{ACCA4E1D-A813-5041-BCAC-90E4970A091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7898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F4EB64-6D59-48E6-B996-10FF28113A63}"/>
              </a:ext>
            </a:extLst>
          </p:cNvPr>
          <p:cNvSpPr>
            <a:spLocks noGrp="1"/>
          </p:cNvSpPr>
          <p:nvPr>
            <p:ph type="title"/>
          </p:nvPr>
        </p:nvSpPr>
        <p:spPr>
          <a:xfrm>
            <a:off x="831850" y="40737"/>
            <a:ext cx="10515600" cy="727614"/>
          </a:xfrm>
        </p:spPr>
        <p:txBody>
          <a:bodyPr>
            <a:noAutofit/>
          </a:bodyPr>
          <a:lstStyle/>
          <a:p>
            <a:pPr algn="ctr"/>
            <a:r>
              <a:rPr lang="ru-RU" sz="3600" b="1" dirty="0"/>
              <a:t>Фаза эксплуатации</a:t>
            </a:r>
          </a:p>
        </p:txBody>
      </p:sp>
      <p:sp>
        <p:nvSpPr>
          <p:cNvPr id="3" name="Текст 2">
            <a:extLst>
              <a:ext uri="{FF2B5EF4-FFF2-40B4-BE49-F238E27FC236}">
                <a16:creationId xmlns:a16="http://schemas.microsoft.com/office/drawing/2014/main" id="{923DB6CF-DC02-4B36-8F5A-CE9FC55BCCC9}"/>
              </a:ext>
            </a:extLst>
          </p:cNvPr>
          <p:cNvSpPr>
            <a:spLocks noGrp="1"/>
          </p:cNvSpPr>
          <p:nvPr>
            <p:ph type="body" idx="1"/>
          </p:nvPr>
        </p:nvSpPr>
        <p:spPr>
          <a:xfrm>
            <a:off x="831850" y="870013"/>
            <a:ext cx="10515600" cy="5877016"/>
          </a:xfrm>
        </p:spPr>
        <p:txBody>
          <a:bodyPr/>
          <a:lstStyle/>
          <a:p>
            <a:r>
              <a:rPr lang="ru-RU" dirty="0">
                <a:solidFill>
                  <a:schemeClr val="tx1"/>
                </a:solidFill>
              </a:rPr>
              <a:t>Проблемы фазы эксплуатации нуждаются в рассмотрении как с краткосрочных, так и с долгосрочных позиций. Краткосрочные касаются начала производства, когда могут возникать проблемы, связанные с применением технологии, работой оборудования или недостаточной производительностью труда из-за нехватки квалифицированного персонала. Большинство из этих проблем берут начало в фазе осуществления проекта. Долгосрочный подход касается выбранной стратегии и совокупных издержек на производство и маркетинг, а также поступлений от продаж. Эти факторы непосредственно связаны с прогнозом, сделанным в </a:t>
            </a:r>
            <a:r>
              <a:rPr lang="ru-RU" dirty="0" err="1">
                <a:solidFill>
                  <a:schemeClr val="tx1"/>
                </a:solidFill>
              </a:rPr>
              <a:t>предынвестиционной</a:t>
            </a:r>
            <a:r>
              <a:rPr lang="ru-RU" dirty="0">
                <a:solidFill>
                  <a:schemeClr val="tx1"/>
                </a:solidFill>
              </a:rPr>
              <a:t> фазе. Если стратегии и перспективные оценки окажутся ошибочными, внесение любых коррективов будет не только трудным, но и исключительно дорогостоящим. </a:t>
            </a:r>
          </a:p>
        </p:txBody>
      </p:sp>
    </p:spTree>
    <p:extLst>
      <p:ext uri="{BB962C8B-B14F-4D97-AF65-F5344CB8AC3E}">
        <p14:creationId xmlns:p14="http://schemas.microsoft.com/office/powerpoint/2010/main" val="9866254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2C71A2-8160-1B42-A379-3CB086AA07FB}"/>
              </a:ext>
            </a:extLst>
          </p:cNvPr>
          <p:cNvSpPr>
            <a:spLocks noGrp="1"/>
          </p:cNvSpPr>
          <p:nvPr>
            <p:ph type="title"/>
          </p:nvPr>
        </p:nvSpPr>
        <p:spPr/>
        <p:txBody>
          <a:bodyPr/>
          <a:lstStyle/>
          <a:p>
            <a:r>
              <a:rPr lang="ru-RU" b="1" dirty="0"/>
              <a:t>Службы инфраструктуры</a:t>
            </a:r>
          </a:p>
        </p:txBody>
      </p:sp>
      <p:sp>
        <p:nvSpPr>
          <p:cNvPr id="3" name="Объект 2">
            <a:extLst>
              <a:ext uri="{FF2B5EF4-FFF2-40B4-BE49-F238E27FC236}">
                <a16:creationId xmlns:a16="http://schemas.microsoft.com/office/drawing/2014/main" id="{B79C71DC-8DDB-B74E-AEA6-990A7C4A3624}"/>
              </a:ext>
            </a:extLst>
          </p:cNvPr>
          <p:cNvSpPr>
            <a:spLocks noGrp="1"/>
          </p:cNvSpPr>
          <p:nvPr>
            <p:ph idx="1"/>
          </p:nvPr>
        </p:nvSpPr>
        <p:spPr/>
        <p:txBody>
          <a:bodyPr/>
          <a:lstStyle/>
          <a:p>
            <a:pPr algn="just"/>
            <a:r>
              <a:rPr lang="ru-RU" dirty="0"/>
              <a:t>Для определенных проектов может оказаться </a:t>
            </a:r>
            <a:r>
              <a:rPr lang="ru-RU" dirty="0">
                <a:solidFill>
                  <a:srgbClr val="FF0000"/>
                </a:solidFill>
              </a:rPr>
              <a:t>целесообразным </a:t>
            </a:r>
            <a:r>
              <a:rPr lang="ru-RU" dirty="0"/>
              <a:t>рассмотреть имеющиеся в различных месторасположениях </a:t>
            </a:r>
            <a:r>
              <a:rPr lang="ru-RU" dirty="0">
                <a:solidFill>
                  <a:srgbClr val="FF0000"/>
                </a:solidFill>
              </a:rPr>
              <a:t>технические средства</a:t>
            </a:r>
            <a:r>
              <a:rPr lang="ru-RU" dirty="0"/>
              <a:t>, пригодные для гражданского строительства, установки, монтажа и обслуживания оборудования. Это в основном зависит от наличия и качества подрядчиков и строительных материалов.</a:t>
            </a:r>
          </a:p>
          <a:p>
            <a:pPr algn="just"/>
            <a:r>
              <a:rPr lang="ru-RU" dirty="0"/>
              <a:t>Отвод сточных вод и удаление отходов – </a:t>
            </a:r>
            <a:r>
              <a:rPr lang="ru-RU" dirty="0">
                <a:solidFill>
                  <a:srgbClr val="FF0000"/>
                </a:solidFill>
              </a:rPr>
              <a:t>критический фактор развития проекта!!!</a:t>
            </a:r>
          </a:p>
        </p:txBody>
      </p:sp>
    </p:spTree>
    <p:extLst>
      <p:ext uri="{BB962C8B-B14F-4D97-AF65-F5344CB8AC3E}">
        <p14:creationId xmlns:p14="http://schemas.microsoft.com/office/powerpoint/2010/main" val="23351561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058F635-99A3-3740-A5BE-C7C89F0D91CF}"/>
              </a:ext>
            </a:extLst>
          </p:cNvPr>
          <p:cNvSpPr>
            <a:spLocks noGrp="1"/>
          </p:cNvSpPr>
          <p:nvPr>
            <p:ph type="title"/>
          </p:nvPr>
        </p:nvSpPr>
        <p:spPr>
          <a:xfrm>
            <a:off x="681038" y="279400"/>
            <a:ext cx="11120438" cy="1325563"/>
          </a:xfrm>
        </p:spPr>
        <p:txBody>
          <a:bodyPr>
            <a:normAutofit/>
          </a:bodyPr>
          <a:lstStyle/>
          <a:p>
            <a:r>
              <a:rPr lang="ru-RU" sz="4000" b="1" dirty="0"/>
              <a:t>ОКОНЧАТЕЛЬНЫЙ ВЫБОР МЕСТОРАСПОЛОЖЕНИЯ</a:t>
            </a:r>
          </a:p>
        </p:txBody>
      </p:sp>
      <p:graphicFrame>
        <p:nvGraphicFramePr>
          <p:cNvPr id="4" name="Объект 3">
            <a:extLst>
              <a:ext uri="{FF2B5EF4-FFF2-40B4-BE49-F238E27FC236}">
                <a16:creationId xmlns:a16="http://schemas.microsoft.com/office/drawing/2014/main" id="{0AEC3A5C-C8D3-C34C-A451-3C912AE4AD21}"/>
              </a:ext>
            </a:extLst>
          </p:cNvPr>
          <p:cNvGraphicFramePr>
            <a:graphicFrameLocks noGrp="1"/>
          </p:cNvGraphicFramePr>
          <p:nvPr>
            <p:ph idx="1"/>
            <p:extLst>
              <p:ext uri="{D42A27DB-BD31-4B8C-83A1-F6EECF244321}">
                <p14:modId xmlns:p14="http://schemas.microsoft.com/office/powerpoint/2010/main" val="301950599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86163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9EA1B0-96D4-0C4A-BEFF-1234B45B07D7}"/>
              </a:ext>
            </a:extLst>
          </p:cNvPr>
          <p:cNvSpPr>
            <a:spLocks noGrp="1"/>
          </p:cNvSpPr>
          <p:nvPr>
            <p:ph type="title"/>
          </p:nvPr>
        </p:nvSpPr>
        <p:spPr/>
        <p:txBody>
          <a:bodyPr/>
          <a:lstStyle/>
          <a:p>
            <a:r>
              <a:rPr lang="ru-RU" b="1" dirty="0"/>
              <a:t>Ориентация на природные ресурсы или на рынок</a:t>
            </a:r>
          </a:p>
        </p:txBody>
      </p:sp>
      <p:graphicFrame>
        <p:nvGraphicFramePr>
          <p:cNvPr id="4" name="Объект 3">
            <a:extLst>
              <a:ext uri="{FF2B5EF4-FFF2-40B4-BE49-F238E27FC236}">
                <a16:creationId xmlns:a16="http://schemas.microsoft.com/office/drawing/2014/main" id="{6F9CA88C-D700-104C-92CF-6D574928286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21328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88AE44-20D5-204F-AFDB-24C6CD8B61E9}"/>
              </a:ext>
            </a:extLst>
          </p:cNvPr>
          <p:cNvSpPr>
            <a:spLocks noGrp="1"/>
          </p:cNvSpPr>
          <p:nvPr>
            <p:ph type="title"/>
          </p:nvPr>
        </p:nvSpPr>
        <p:spPr/>
        <p:txBody>
          <a:bodyPr/>
          <a:lstStyle/>
          <a:p>
            <a:r>
              <a:rPr lang="ru-RU" dirty="0"/>
              <a:t>Финансовая оценка месторасположения</a:t>
            </a:r>
          </a:p>
        </p:txBody>
      </p:sp>
      <p:graphicFrame>
        <p:nvGraphicFramePr>
          <p:cNvPr id="4" name="Объект 3">
            <a:extLst>
              <a:ext uri="{FF2B5EF4-FFF2-40B4-BE49-F238E27FC236}">
                <a16:creationId xmlns:a16="http://schemas.microsoft.com/office/drawing/2014/main" id="{E72861A9-6F05-A040-B449-F40D41392D9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91489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975A8E-42FD-364D-9D66-1D1093601C1C}"/>
              </a:ext>
            </a:extLst>
          </p:cNvPr>
          <p:cNvSpPr>
            <a:spLocks noGrp="1"/>
          </p:cNvSpPr>
          <p:nvPr>
            <p:ph type="title"/>
          </p:nvPr>
        </p:nvSpPr>
        <p:spPr/>
        <p:txBody>
          <a:bodyPr/>
          <a:lstStyle/>
          <a:p>
            <a:r>
              <a:rPr lang="ru-RU" b="1" dirty="0"/>
              <a:t>Оценка месторасположения</a:t>
            </a:r>
          </a:p>
        </p:txBody>
      </p:sp>
      <p:graphicFrame>
        <p:nvGraphicFramePr>
          <p:cNvPr id="4" name="Объект 3">
            <a:extLst>
              <a:ext uri="{FF2B5EF4-FFF2-40B4-BE49-F238E27FC236}">
                <a16:creationId xmlns:a16="http://schemas.microsoft.com/office/drawing/2014/main" id="{235BAF75-B1C3-CB4C-B308-8D69BE96B4D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02719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FDB9DD-F4CB-C142-9E96-F1CFB9BA6EF5}"/>
              </a:ext>
            </a:extLst>
          </p:cNvPr>
          <p:cNvSpPr>
            <a:spLocks noGrp="1"/>
          </p:cNvSpPr>
          <p:nvPr>
            <p:ph type="title"/>
          </p:nvPr>
        </p:nvSpPr>
        <p:spPr>
          <a:xfrm>
            <a:off x="838199" y="74612"/>
            <a:ext cx="10515600" cy="1325563"/>
          </a:xfrm>
        </p:spPr>
        <p:txBody>
          <a:bodyPr/>
          <a:lstStyle/>
          <a:p>
            <a:r>
              <a:rPr lang="ru-RU" b="1" dirty="0"/>
              <a:t>ВЫБОР СТРОИТЕЛЬНОГО УЧАСТКА</a:t>
            </a:r>
          </a:p>
        </p:txBody>
      </p:sp>
      <p:graphicFrame>
        <p:nvGraphicFramePr>
          <p:cNvPr id="4" name="Объект 3">
            <a:extLst>
              <a:ext uri="{FF2B5EF4-FFF2-40B4-BE49-F238E27FC236}">
                <a16:creationId xmlns:a16="http://schemas.microsoft.com/office/drawing/2014/main" id="{6E0E4B86-243A-E349-981A-35E654C16E5B}"/>
              </a:ext>
            </a:extLst>
          </p:cNvPr>
          <p:cNvGraphicFramePr>
            <a:graphicFrameLocks noGrp="1"/>
          </p:cNvGraphicFramePr>
          <p:nvPr>
            <p:ph idx="1"/>
          </p:nvPr>
        </p:nvGraphicFramePr>
        <p:xfrm>
          <a:off x="838199" y="1400175"/>
          <a:ext cx="10748963" cy="4776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08385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036763"/>
            <a:ext cx="9144000" cy="2387600"/>
          </a:xfrm>
        </p:spPr>
        <p:txBody>
          <a:bodyPr>
            <a:normAutofit/>
          </a:bodyPr>
          <a:lstStyle/>
          <a:p>
            <a:pPr algn="r"/>
            <a:r>
              <a:rPr lang="ru-RU" sz="3600" b="1" dirty="0"/>
              <a:t>Оценка издержек. Производственная программа и производственная мощность предприятия.</a:t>
            </a:r>
          </a:p>
        </p:txBody>
      </p:sp>
    </p:spTree>
    <p:extLst>
      <p:ext uri="{BB962C8B-B14F-4D97-AF65-F5344CB8AC3E}">
        <p14:creationId xmlns:p14="http://schemas.microsoft.com/office/powerpoint/2010/main" val="41635291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40138"/>
          <a:stretch/>
        </p:blipFill>
        <p:spPr>
          <a:xfrm>
            <a:off x="438545" y="528786"/>
            <a:ext cx="7400529" cy="5645607"/>
          </a:xfrm>
          <a:prstGeom prst="rect">
            <a:avLst/>
          </a:prstGeom>
        </p:spPr>
      </p:pic>
      <p:sp>
        <p:nvSpPr>
          <p:cNvPr id="4" name="Прямоугольник 3"/>
          <p:cNvSpPr/>
          <p:nvPr/>
        </p:nvSpPr>
        <p:spPr>
          <a:xfrm>
            <a:off x="8229600" y="1538436"/>
            <a:ext cx="3733800" cy="4247317"/>
          </a:xfrm>
          <a:prstGeom prst="rect">
            <a:avLst/>
          </a:prstGeom>
        </p:spPr>
        <p:txBody>
          <a:bodyPr wrap="square">
            <a:spAutoFit/>
          </a:bodyPr>
          <a:lstStyle/>
          <a:p>
            <a:r>
              <a:rPr lang="ru-RU" dirty="0"/>
              <a:t>Схема V-I применяется для оценки инвестиционных издержек, связанных с участком. Примерами таких затрат являются: приобретение земли, налоги, судебные издержки, получение права прохода через чужую землю, подготовка и освоение строительного участка. Различные статьи издержек должны быть установлены, определены количественно (если нужно), оценены и разделены на компоненты в иностранной и местной валютах.</a:t>
            </a:r>
          </a:p>
        </p:txBody>
      </p:sp>
    </p:spTree>
    <p:extLst>
      <p:ext uri="{BB962C8B-B14F-4D97-AF65-F5344CB8AC3E}">
        <p14:creationId xmlns:p14="http://schemas.microsoft.com/office/powerpoint/2010/main" val="10360527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59087"/>
          <a:stretch/>
        </p:blipFill>
        <p:spPr>
          <a:xfrm>
            <a:off x="1370634" y="2143125"/>
            <a:ext cx="9280470" cy="4838700"/>
          </a:xfrm>
          <a:prstGeom prst="rect">
            <a:avLst/>
          </a:prstGeom>
        </p:spPr>
      </p:pic>
      <p:sp>
        <p:nvSpPr>
          <p:cNvPr id="3" name="Прямоугольник 2"/>
          <p:cNvSpPr/>
          <p:nvPr/>
        </p:nvSpPr>
        <p:spPr>
          <a:xfrm>
            <a:off x="704850" y="589687"/>
            <a:ext cx="11144250" cy="923330"/>
          </a:xfrm>
          <a:prstGeom prst="rect">
            <a:avLst/>
          </a:prstGeom>
        </p:spPr>
        <p:txBody>
          <a:bodyPr wrap="square">
            <a:spAutoFit/>
          </a:bodyPr>
          <a:lstStyle/>
          <a:p>
            <a:r>
              <a:rPr lang="ru-RU" dirty="0"/>
              <a:t>Следует подробно изложить, включены ли в оценку издержек средства, являющиеся внешними по отношению к производству, но, возможно, необходимые для него (удаление отходов и обработка сточных вод, производство электроэнергии, система водоснабжения, складирование, строительство жилых домов и школ).</a:t>
            </a:r>
          </a:p>
        </p:txBody>
      </p:sp>
    </p:spTree>
    <p:extLst>
      <p:ext uri="{BB962C8B-B14F-4D97-AF65-F5344CB8AC3E}">
        <p14:creationId xmlns:p14="http://schemas.microsoft.com/office/powerpoint/2010/main" val="6910787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extLst>
              <a:ext uri="{28A0092B-C50C-407E-A947-70E740481C1C}">
                <a14:useLocalDpi xmlns:a14="http://schemas.microsoft.com/office/drawing/2010/main" val="0"/>
              </a:ext>
            </a:extLst>
          </a:blip>
          <a:srcRect l="8081" t="3332" r="5549" b="10661"/>
          <a:stretch/>
        </p:blipFill>
        <p:spPr bwMode="auto">
          <a:xfrm>
            <a:off x="540748" y="312420"/>
            <a:ext cx="4644390" cy="6545580"/>
          </a:xfrm>
          <a:prstGeom prst="rect">
            <a:avLst/>
          </a:prstGeom>
          <a:noFill/>
          <a:ln>
            <a:noFill/>
          </a:ln>
          <a:extLst>
            <a:ext uri="{53640926-AAD7-44D8-BBD7-CCE9431645EC}">
              <a14:shadowObscured xmlns:a14="http://schemas.microsoft.com/office/drawing/2010/main"/>
            </a:ext>
          </a:extLst>
        </p:spPr>
      </p:pic>
      <p:pic>
        <p:nvPicPr>
          <p:cNvPr id="3" name="Рисунок 2"/>
          <p:cNvPicPr/>
          <p:nvPr/>
        </p:nvPicPr>
        <p:blipFill rotWithShape="1">
          <a:blip r:embed="rId3">
            <a:extLst>
              <a:ext uri="{28A0092B-C50C-407E-A947-70E740481C1C}">
                <a14:useLocalDpi xmlns:a14="http://schemas.microsoft.com/office/drawing/2010/main" val="0"/>
              </a:ext>
            </a:extLst>
          </a:blip>
          <a:srcRect l="7490" t="3217" r="5889" b="16357"/>
          <a:stretch/>
        </p:blipFill>
        <p:spPr bwMode="auto">
          <a:xfrm>
            <a:off x="6480266" y="312420"/>
            <a:ext cx="4815840" cy="63373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0565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DEBBD5-FA3C-4FC1-9213-8AC3BB8E105A}"/>
              </a:ext>
            </a:extLst>
          </p:cNvPr>
          <p:cNvSpPr>
            <a:spLocks noGrp="1"/>
          </p:cNvSpPr>
          <p:nvPr>
            <p:ph type="title"/>
          </p:nvPr>
        </p:nvSpPr>
        <p:spPr>
          <a:xfrm>
            <a:off x="838200" y="0"/>
            <a:ext cx="10515600" cy="2450237"/>
          </a:xfrm>
        </p:spPr>
        <p:txBody>
          <a:bodyPr>
            <a:noAutofit/>
          </a:bodyPr>
          <a:lstStyle/>
          <a:p>
            <a:pPr algn="ctr"/>
            <a:r>
              <a:rPr lang="ru-RU" sz="4400" b="1" dirty="0"/>
              <a:t>БАЗОВЫЕ АСПЕКТЫ ПРЕДЫНВЕСТИЦИОННЫХ ИССЛЕДОВАНИЙ </a:t>
            </a:r>
            <a:br>
              <a:rPr lang="ru-RU" sz="4400" b="1" dirty="0"/>
            </a:br>
            <a:br>
              <a:rPr lang="ru-RU" sz="4400" b="1" dirty="0"/>
            </a:br>
            <a:r>
              <a:rPr lang="ru-RU" sz="4400" b="1" dirty="0"/>
              <a:t>1. Стратегическая ориентация</a:t>
            </a:r>
          </a:p>
        </p:txBody>
      </p:sp>
      <p:sp>
        <p:nvSpPr>
          <p:cNvPr id="3" name="Текст 2">
            <a:extLst>
              <a:ext uri="{FF2B5EF4-FFF2-40B4-BE49-F238E27FC236}">
                <a16:creationId xmlns:a16="http://schemas.microsoft.com/office/drawing/2014/main" id="{55EC2A58-5917-4532-8500-081216D043CA}"/>
              </a:ext>
            </a:extLst>
          </p:cNvPr>
          <p:cNvSpPr>
            <a:spLocks noGrp="1"/>
          </p:cNvSpPr>
          <p:nvPr>
            <p:ph type="body" idx="1"/>
          </p:nvPr>
        </p:nvSpPr>
        <p:spPr>
          <a:xfrm>
            <a:off x="831850" y="2752079"/>
            <a:ext cx="10515600" cy="3337572"/>
          </a:xfrm>
        </p:spPr>
        <p:txBody>
          <a:bodyPr>
            <a:normAutofit/>
          </a:bodyPr>
          <a:lstStyle/>
          <a:p>
            <a:r>
              <a:rPr lang="ru-RU" dirty="0">
                <a:solidFill>
                  <a:schemeClr val="tx1"/>
                </a:solidFill>
              </a:rPr>
              <a:t>Стратегическая ориентация планирования бизнеса в целом не является новой. Однако формализованная концепция и методология относительно новы и стали весьма привлекательным и полезным инструментом современного менеджмента. Это объясняется тем, что в быстро меняющемся деловом мире инструменты управления необходимы, чтобы справиться с рисками, связанными с принятием управленческих решений. Инвестиционные решения важны для успешной деятельности и даже для выживания предприятия, когда относительный объем финансовых вложений значителен.</a:t>
            </a:r>
          </a:p>
        </p:txBody>
      </p:sp>
    </p:spTree>
    <p:extLst>
      <p:ext uri="{BB962C8B-B14F-4D97-AF65-F5344CB8AC3E}">
        <p14:creationId xmlns:p14="http://schemas.microsoft.com/office/powerpoint/2010/main" val="30301773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extLst>
              <a:ext uri="{28A0092B-C50C-407E-A947-70E740481C1C}">
                <a14:useLocalDpi xmlns:a14="http://schemas.microsoft.com/office/drawing/2010/main" val="0"/>
              </a:ext>
            </a:extLst>
          </a:blip>
          <a:srcRect l="8151" t="3264" r="6341" b="14395"/>
          <a:stretch/>
        </p:blipFill>
        <p:spPr bwMode="auto">
          <a:xfrm>
            <a:off x="620486" y="5080"/>
            <a:ext cx="5033645" cy="6852920"/>
          </a:xfrm>
          <a:prstGeom prst="rect">
            <a:avLst/>
          </a:prstGeom>
          <a:noFill/>
          <a:ln>
            <a:noFill/>
          </a:ln>
          <a:extLst>
            <a:ext uri="{53640926-AAD7-44D8-BBD7-CCE9431645EC}">
              <a14:shadowObscured xmlns:a14="http://schemas.microsoft.com/office/drawing/2010/main"/>
            </a:ext>
          </a:extLst>
        </p:spPr>
      </p:pic>
      <p:pic>
        <p:nvPicPr>
          <p:cNvPr id="3" name="Рисунок 2"/>
          <p:cNvPicPr/>
          <p:nvPr/>
        </p:nvPicPr>
        <p:blipFill rotWithShape="1">
          <a:blip r:embed="rId3">
            <a:extLst>
              <a:ext uri="{28A0092B-C50C-407E-A947-70E740481C1C}">
                <a14:useLocalDpi xmlns:a14="http://schemas.microsoft.com/office/drawing/2010/main" val="0"/>
              </a:ext>
            </a:extLst>
          </a:blip>
          <a:srcRect l="8699" t="3680" r="7206" b="14608"/>
          <a:stretch/>
        </p:blipFill>
        <p:spPr bwMode="auto">
          <a:xfrm>
            <a:off x="6345237" y="22860"/>
            <a:ext cx="4987925" cy="68351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25602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17071" y="411621"/>
            <a:ext cx="11272158" cy="369332"/>
          </a:xfrm>
          <a:prstGeom prst="rect">
            <a:avLst/>
          </a:prstGeom>
        </p:spPr>
        <p:txBody>
          <a:bodyPr wrap="square">
            <a:spAutoFit/>
          </a:bodyPr>
          <a:lstStyle/>
          <a:p>
            <a:r>
              <a:rPr lang="ru-RU" dirty="0"/>
              <a:t>Схема V-2 может быть использована для расчета инвестиционных издержек на защиту окружающей среды.</a:t>
            </a:r>
          </a:p>
        </p:txBody>
      </p:sp>
      <p:pic>
        <p:nvPicPr>
          <p:cNvPr id="6" name="Рисунок 5"/>
          <p:cNvPicPr>
            <a:picLocks noChangeAspect="1"/>
          </p:cNvPicPr>
          <p:nvPr/>
        </p:nvPicPr>
        <p:blipFill rotWithShape="1">
          <a:blip r:embed="rId2"/>
          <a:srcRect b="57093"/>
          <a:stretch/>
        </p:blipFill>
        <p:spPr>
          <a:xfrm>
            <a:off x="1246309" y="898072"/>
            <a:ext cx="9813681" cy="5714999"/>
          </a:xfrm>
          <a:prstGeom prst="rect">
            <a:avLst/>
          </a:prstGeom>
        </p:spPr>
      </p:pic>
    </p:spTree>
    <p:extLst>
      <p:ext uri="{BB962C8B-B14F-4D97-AF65-F5344CB8AC3E}">
        <p14:creationId xmlns:p14="http://schemas.microsoft.com/office/powerpoint/2010/main" val="17075414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9100" y="372853"/>
            <a:ext cx="11772900" cy="1477328"/>
          </a:xfrm>
          <a:prstGeom prst="rect">
            <a:avLst/>
          </a:prstGeom>
        </p:spPr>
        <p:txBody>
          <a:bodyPr wrap="square">
            <a:spAutoFit/>
          </a:bodyPr>
          <a:lstStyle/>
          <a:p>
            <a:r>
              <a:rPr lang="ru-RU" dirty="0"/>
              <a:t>Схемы V-3 и V-4 используются для представления годовых издержек соответственно на строительный участок и защиту окружающей среды. Сюда входит годовая плата за аренду, налог на недвижимость, право прохода через чужую землю, годовые издержки на сервитут и другие статьи. Так же как и в случае инвестиционных издержек, годовые платежи должны быть установлены, определены количественно (если необходимо), оценены и разделены на компоненты в иностранной и местной валютах.</a:t>
            </a:r>
          </a:p>
        </p:txBody>
      </p:sp>
      <p:pic>
        <p:nvPicPr>
          <p:cNvPr id="3" name="Рисунок 2"/>
          <p:cNvPicPr>
            <a:picLocks noChangeAspect="1"/>
          </p:cNvPicPr>
          <p:nvPr/>
        </p:nvPicPr>
        <p:blipFill rotWithShape="1">
          <a:blip r:embed="rId2"/>
          <a:srcRect t="48780"/>
          <a:stretch/>
        </p:blipFill>
        <p:spPr>
          <a:xfrm>
            <a:off x="3029147" y="2171700"/>
            <a:ext cx="6552805" cy="4555307"/>
          </a:xfrm>
          <a:prstGeom prst="rect">
            <a:avLst/>
          </a:prstGeom>
        </p:spPr>
      </p:pic>
    </p:spTree>
    <p:extLst>
      <p:ext uri="{BB962C8B-B14F-4D97-AF65-F5344CB8AC3E}">
        <p14:creationId xmlns:p14="http://schemas.microsoft.com/office/powerpoint/2010/main" val="12896869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00241" y="398889"/>
            <a:ext cx="8584731" cy="6265968"/>
          </a:xfrm>
          <a:prstGeom prst="rect">
            <a:avLst/>
          </a:prstGeom>
        </p:spPr>
      </p:pic>
    </p:spTree>
    <p:extLst>
      <p:ext uri="{BB962C8B-B14F-4D97-AF65-F5344CB8AC3E}">
        <p14:creationId xmlns:p14="http://schemas.microsoft.com/office/powerpoint/2010/main" val="6646778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6171" y="2618467"/>
            <a:ext cx="10515600" cy="1325563"/>
          </a:xfrm>
        </p:spPr>
        <p:txBody>
          <a:bodyPr>
            <a:normAutofit/>
          </a:bodyPr>
          <a:lstStyle/>
          <a:p>
            <a:pPr algn="ctr"/>
            <a:r>
              <a:rPr lang="ru-RU" sz="4000" b="1" dirty="0"/>
              <a:t>ПРОЕКТИРОВАНИЕ И ТЕХНОЛОГИЯ</a:t>
            </a:r>
          </a:p>
        </p:txBody>
      </p:sp>
    </p:spTree>
    <p:extLst>
      <p:ext uri="{BB962C8B-B14F-4D97-AF65-F5344CB8AC3E}">
        <p14:creationId xmlns:p14="http://schemas.microsoft.com/office/powerpoint/2010/main" val="27354012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36814" y="743473"/>
            <a:ext cx="11070771" cy="3416320"/>
          </a:xfrm>
          <a:prstGeom prst="rect">
            <a:avLst/>
          </a:prstGeom>
        </p:spPr>
        <p:txBody>
          <a:bodyPr wrap="square">
            <a:spAutoFit/>
          </a:bodyPr>
          <a:lstStyle/>
          <a:p>
            <a:r>
              <a:rPr lang="ru-RU" dirty="0"/>
              <a:t>Рамки инвестиционного проекта устанавливаются:</a:t>
            </a:r>
          </a:p>
          <a:p>
            <a:pPr marL="285750" indent="-285750">
              <a:buFont typeface="Arial" panose="020B0604020202020204" pitchFamily="34" charset="0"/>
              <a:buChar char="•"/>
            </a:pPr>
            <a:r>
              <a:rPr lang="ru-RU" dirty="0"/>
              <a:t>его целями или корпоративными целями и стратегиями, определяемыми потенциальными инвесторами с учетом общей экономической обстановки</a:t>
            </a:r>
          </a:p>
          <a:p>
            <a:pPr marL="285750" indent="-285750">
              <a:buFont typeface="Arial" panose="020B0604020202020204" pitchFamily="34" charset="0"/>
              <a:buChar char="•"/>
            </a:pPr>
            <a:r>
              <a:rPr lang="ru-RU" dirty="0"/>
              <a:t>маркетинговой концепцией, а также имеющимися вводимыми факторами (ресурсами).</a:t>
            </a:r>
          </a:p>
          <a:p>
            <a:endParaRPr lang="ru-RU" dirty="0"/>
          </a:p>
          <a:p>
            <a:r>
              <a:rPr lang="ru-RU" dirty="0"/>
              <a:t>Задача инженерного проектирования – разработка функциональной схемы и физического плана промышленного предприятия, необходимых для выпуска конкретной продукции, и определение соответствующих инвестиционных расходов, а также затрат, возникающих на этапе эксплуатации.</a:t>
            </a:r>
          </a:p>
          <a:p>
            <a:endParaRPr lang="ru-RU" dirty="0"/>
          </a:p>
          <a:p>
            <a:r>
              <a:rPr lang="ru-RU" dirty="0"/>
              <a:t>В область инженерного проектирования входят также участок предприятия и все виды деятельности, требуемые для доставки потребляемых ресурсов и продукции, а также для обеспечения необходимых дополнительных инвестиций в инфраструктуру. </a:t>
            </a:r>
          </a:p>
        </p:txBody>
      </p:sp>
      <p:sp>
        <p:nvSpPr>
          <p:cNvPr id="3" name="Прямоугольник 2"/>
          <p:cNvSpPr/>
          <p:nvPr/>
        </p:nvSpPr>
        <p:spPr>
          <a:xfrm>
            <a:off x="506185" y="4596674"/>
            <a:ext cx="11201400" cy="1754326"/>
          </a:xfrm>
          <a:prstGeom prst="rect">
            <a:avLst/>
          </a:prstGeom>
        </p:spPr>
        <p:txBody>
          <a:bodyPr wrap="square">
            <a:spAutoFit/>
          </a:bodyPr>
          <a:lstStyle/>
          <a:p>
            <a:r>
              <a:rPr lang="ru-RU" dirty="0"/>
              <a:t>Неотъемлемой частью инженерного проектирования на этапе ТЭО является выбор подходящей технологии, а также планирование приобретения и освоения этой технологии и соответствующего „ноу-хау. Требуемые машины и оборудование должны выбираться в соответствии с технологиями и производственными процессами, которые будут использоваться, местными условиями, уровнем мастерства и человеческими возможностями. Развитие профессиональных навыков необходимо планировать с помощью программ обучения на различных уровнях.</a:t>
            </a:r>
          </a:p>
        </p:txBody>
      </p:sp>
    </p:spTree>
    <p:extLst>
      <p:ext uri="{BB962C8B-B14F-4D97-AF65-F5344CB8AC3E}">
        <p14:creationId xmlns:p14="http://schemas.microsoft.com/office/powerpoint/2010/main" val="16456380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4416" y="760146"/>
            <a:ext cx="10994570" cy="5355312"/>
          </a:xfrm>
          <a:prstGeom prst="rect">
            <a:avLst/>
          </a:prstGeom>
        </p:spPr>
        <p:txBody>
          <a:bodyPr wrap="square">
            <a:spAutoFit/>
          </a:bodyPr>
          <a:lstStyle/>
          <a:p>
            <a:r>
              <a:rPr lang="ru-RU" dirty="0"/>
              <a:t>Анализ должен включать все технические, управленческие и административные, а также внешние, социально-культурные и экономические аспекты требуемой системы эксплуатации техники. Он должен также установить конкретные требования к каждой отдельной технологии, и определить потребность в технической документации и правилах технического обслуживания. </a:t>
            </a:r>
          </a:p>
          <a:p>
            <a:endParaRPr lang="ru-RU" dirty="0"/>
          </a:p>
          <a:p>
            <a:r>
              <a:rPr lang="ru-RU" dirty="0"/>
              <a:t>Устройства для защиты окружающей среды являются важным элементом деятельности любой компании, особенно когда они составляют часть производственного процесса. Установки для защиты окружающей среды часто состоят из технически очень сложных компонентов. Они изготавливаются большей частью в странах с высоким уровнем технического развития и, как правило, не производятся серийно. По этой причине следует уделять должное внимание проблемам, связанным с такими установками.</a:t>
            </a:r>
          </a:p>
          <a:p>
            <a:endParaRPr lang="ru-RU" dirty="0"/>
          </a:p>
          <a:p>
            <a:r>
              <a:rPr lang="ru-RU" dirty="0"/>
              <a:t>После определения в общих чертах маркетинговых стратегий, производственной программы и мощности, нужно подготовить предварительный план проектируемого предприятия, в котором должны быть определены его физические характеристики, такие как инфраструктура, заводские и другие здания, сооружения гражданского строительства и их взаимосвязь с коммунальными службами, потоками материалов, монтажом механизмов и другими аспектами строительства и эксплуатации предприятия. Затем необходимо выявить альтернативные технологии, которые могут быть использованы, и значение этих альтернатив с точки зрения издержек, иностранного участия, использования местного сырья, влияния на окружающую среду и других факторов. Эти и связанные с ними аспекты следует осветить в ТЭО. </a:t>
            </a:r>
          </a:p>
        </p:txBody>
      </p:sp>
    </p:spTree>
    <p:extLst>
      <p:ext uri="{BB962C8B-B14F-4D97-AF65-F5344CB8AC3E}">
        <p14:creationId xmlns:p14="http://schemas.microsoft.com/office/powerpoint/2010/main" val="39190259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03968"/>
            <a:ext cx="10515600" cy="1325563"/>
          </a:xfrm>
        </p:spPr>
        <p:txBody>
          <a:bodyPr>
            <a:noAutofit/>
          </a:bodyPr>
          <a:lstStyle/>
          <a:p>
            <a:pPr algn="r"/>
            <a:r>
              <a:rPr lang="ru-RU" sz="3200" dirty="0"/>
              <a:t>ПРОИЗВОДСТВЕННАЯ ПРОГРАММА И ПРОИЗВОДСТВЕННАЯ МОЩНОСТЬ ПРЕДПРИЯТИЯ</a:t>
            </a:r>
          </a:p>
        </p:txBody>
      </p:sp>
      <p:sp>
        <p:nvSpPr>
          <p:cNvPr id="3" name="Прямоугольник 2"/>
          <p:cNvSpPr/>
          <p:nvPr/>
        </p:nvSpPr>
        <p:spPr>
          <a:xfrm>
            <a:off x="1285875" y="2305946"/>
            <a:ext cx="10314214" cy="3416320"/>
          </a:xfrm>
          <a:prstGeom prst="rect">
            <a:avLst/>
          </a:prstGeom>
        </p:spPr>
        <p:txBody>
          <a:bodyPr wrap="square">
            <a:spAutoFit/>
          </a:bodyPr>
          <a:lstStyle/>
          <a:p>
            <a:pPr algn="just"/>
            <a:r>
              <a:rPr lang="ru-RU" sz="2400" dirty="0"/>
              <a:t>Первоначальной задачей и областью инженерного проектирования является определение всего круга деятельности и требований, связанных с проектом, включая уровни производства, которые должны быть достигнуты при технических, экологических, социальных и экономических ограничениях, определяемых в соответствии с настоящим Руководством. Это делает необходимым выявление основных продуктов или продуктового диапазона (включая побочные продукты), определение объема производства и соотношения между производственной мощностью и потоком материалов, а также деятельности служб на выбранном участке.</a:t>
            </a:r>
          </a:p>
        </p:txBody>
      </p:sp>
    </p:spTree>
    <p:extLst>
      <p:ext uri="{BB962C8B-B14F-4D97-AF65-F5344CB8AC3E}">
        <p14:creationId xmlns:p14="http://schemas.microsoft.com/office/powerpoint/2010/main" val="224528344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33450"/>
            <a:ext cx="10353675" cy="757238"/>
          </a:xfrm>
        </p:spPr>
        <p:txBody>
          <a:bodyPr>
            <a:normAutofit/>
          </a:bodyPr>
          <a:lstStyle/>
          <a:p>
            <a:pPr algn="ctr"/>
            <a:r>
              <a:rPr lang="ru-RU" sz="2800" b="1" dirty="0"/>
              <a:t>Определение производственной программы</a:t>
            </a:r>
          </a:p>
        </p:txBody>
      </p:sp>
      <p:sp>
        <p:nvSpPr>
          <p:cNvPr id="3" name="Прямоугольник 2"/>
          <p:cNvSpPr/>
          <p:nvPr/>
        </p:nvSpPr>
        <p:spPr>
          <a:xfrm>
            <a:off x="590550" y="2211284"/>
            <a:ext cx="11010900" cy="4154984"/>
          </a:xfrm>
          <a:prstGeom prst="rect">
            <a:avLst/>
          </a:prstGeom>
        </p:spPr>
        <p:txBody>
          <a:bodyPr wrap="square">
            <a:spAutoFit/>
          </a:bodyPr>
          <a:lstStyle/>
          <a:p>
            <a:pPr algn="r"/>
            <a:r>
              <a:rPr lang="ru-RU" sz="2400" dirty="0"/>
              <a:t>Требования рынка и концепция маркетинга</a:t>
            </a:r>
          </a:p>
          <a:p>
            <a:endParaRPr lang="ru-RU" sz="2400" dirty="0"/>
          </a:p>
          <a:p>
            <a:pPr algn="just"/>
            <a:r>
              <a:rPr lang="ru-RU" sz="2400" dirty="0"/>
              <a:t>Ассортимент и объем продукции, которая должна производиться, зависят, главным образом, от требований рынка и предлагаемых маркетинговых стратегий. Первоначальная инженерно- проектная работа состоит в раз </a:t>
            </a:r>
            <a:r>
              <a:rPr lang="ru-RU" sz="2400" dirty="0" err="1"/>
              <a:t>работке,предварительной</a:t>
            </a:r>
            <a:r>
              <a:rPr lang="ru-RU" sz="2400" dirty="0"/>
              <a:t> схемы производства, пригодной для изготовления продукции, определенной в соответствии с концепцией маркетинга, а также с требованиями количества и качества. Программа и объем производства должны разрабатываться с учетом ограничений, определяемых условиями рынка и наличием ресурсов, для различных уровней производства, причем объем выпуска определяет минимальную продажную цену продукции.</a:t>
            </a:r>
          </a:p>
        </p:txBody>
      </p:sp>
    </p:spTree>
    <p:extLst>
      <p:ext uri="{BB962C8B-B14F-4D97-AF65-F5344CB8AC3E}">
        <p14:creationId xmlns:p14="http://schemas.microsoft.com/office/powerpoint/2010/main" val="30513102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02128" y="491847"/>
            <a:ext cx="10891157" cy="2862322"/>
          </a:xfrm>
          <a:prstGeom prst="rect">
            <a:avLst/>
          </a:prstGeom>
        </p:spPr>
        <p:txBody>
          <a:bodyPr wrap="square">
            <a:spAutoFit/>
          </a:bodyPr>
          <a:lstStyle/>
          <a:p>
            <a:r>
              <a:rPr lang="ru-RU" dirty="0"/>
              <a:t>После определения программы продаж, в ТЭО следует разработать детальную производственную программу. Она должна определять уровни выпуска продукции, достигаемые в течение определенных периодов и должна быть непосредственно связана с конкретными прогнозами продаж. Чтобы составить такую программу, следует подробно рассмотреть различные этапы производства. В пределах общей мощности предприятия могут быть различные уровни производственной деятельности на разных этапах; такие уровни в конкретных проектах зависят от различных факторов.</a:t>
            </a:r>
          </a:p>
          <a:p>
            <a:r>
              <a:rPr lang="ru-RU" dirty="0"/>
              <a:t>В начальный период из-за различных технологических, производственных и коммерческих трудностей большинство проектов переживают первоначальные проблемы, которые могут выразиться в лишь постепенном росте продаж и проникновении на рынок, с одной стороны, и в широком диапазоне производственных вопросов - с другой.</a:t>
            </a:r>
          </a:p>
        </p:txBody>
      </p:sp>
      <p:sp>
        <p:nvSpPr>
          <p:cNvPr id="4" name="Прямоугольник 3"/>
          <p:cNvSpPr/>
          <p:nvPr/>
        </p:nvSpPr>
        <p:spPr>
          <a:xfrm>
            <a:off x="702128" y="3594276"/>
            <a:ext cx="10891157" cy="2308324"/>
          </a:xfrm>
          <a:prstGeom prst="rect">
            <a:avLst/>
          </a:prstGeom>
        </p:spPr>
        <p:txBody>
          <a:bodyPr wrap="square">
            <a:spAutoFit/>
          </a:bodyPr>
          <a:lstStyle/>
          <a:p>
            <a:r>
              <a:rPr lang="ru-RU" dirty="0"/>
              <a:t>В зависимости от характера отрасли промышленности и местных условий, задание по производству и продажам в размере 40-50% от общей мощности для, первого года работы предприятия обычны. Лишь к третьему или четвертому году бывает возможным достичь производства на полную мощность, эффективно определить и адекватно планировать коэффициенты издержек хозяйственной деятельности. Развитие профессиональных навыков также может быть ограничивающим фактором в ряде отраслей, в частности в машиностроительной промышленности, и производство должно приспосабливаться, изменяясь вместе с освоением таких навыков и повышением производительности. Полная производственная мощность может быть достигнута в таких случаях лишь спустя несколько лет.</a:t>
            </a:r>
          </a:p>
        </p:txBody>
      </p:sp>
    </p:spTree>
    <p:extLst>
      <p:ext uri="{BB962C8B-B14F-4D97-AF65-F5344CB8AC3E}">
        <p14:creationId xmlns:p14="http://schemas.microsoft.com/office/powerpoint/2010/main" val="2906950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58E3F6-C266-4568-B594-A731F0BCB3A8}"/>
              </a:ext>
            </a:extLst>
          </p:cNvPr>
          <p:cNvSpPr>
            <a:spLocks noGrp="1"/>
          </p:cNvSpPr>
          <p:nvPr>
            <p:ph type="title"/>
          </p:nvPr>
        </p:nvSpPr>
        <p:spPr>
          <a:xfrm>
            <a:off x="831850" y="0"/>
            <a:ext cx="10515600" cy="594157"/>
          </a:xfrm>
        </p:spPr>
        <p:txBody>
          <a:bodyPr>
            <a:normAutofit fontScale="90000"/>
          </a:bodyPr>
          <a:lstStyle/>
          <a:p>
            <a:pPr algn="ctr"/>
            <a:r>
              <a:rPr lang="ru-RU" sz="4000" b="1" dirty="0"/>
              <a:t>Значение стратегии и ее использование</a:t>
            </a:r>
          </a:p>
        </p:txBody>
      </p:sp>
      <p:sp>
        <p:nvSpPr>
          <p:cNvPr id="3" name="Текст 2">
            <a:extLst>
              <a:ext uri="{FF2B5EF4-FFF2-40B4-BE49-F238E27FC236}">
                <a16:creationId xmlns:a16="http://schemas.microsoft.com/office/drawing/2014/main" id="{731EE602-5749-4580-92B5-2D3867A59268}"/>
              </a:ext>
            </a:extLst>
          </p:cNvPr>
          <p:cNvSpPr>
            <a:spLocks noGrp="1"/>
          </p:cNvSpPr>
          <p:nvPr>
            <p:ph type="body" idx="1"/>
          </p:nvPr>
        </p:nvSpPr>
        <p:spPr>
          <a:xfrm>
            <a:off x="831850" y="870013"/>
            <a:ext cx="10515600" cy="5219638"/>
          </a:xfrm>
        </p:spPr>
        <p:txBody>
          <a:bodyPr>
            <a:normAutofit lnSpcReduction="10000"/>
          </a:bodyPr>
          <a:lstStyle/>
          <a:p>
            <a:r>
              <a:rPr lang="ru-RU" dirty="0">
                <a:solidFill>
                  <a:schemeClr val="tx1"/>
                </a:solidFill>
              </a:rPr>
              <a:t>Особенность принятия стратегических решений состоит в том, что они направлены на достижение и сохранение оптимальной позиции предприятия в конкурентной среде. Для этого могут быть определены как конкретные, вполне обозначенные цели кратко- и среднесрочного планирования, так и средства их достижения. Центральная (корпоративная) стратегия фирмы обусловливает деятельность последней в таких сферах, как маркетинг, производство, НИОКР, инвестирование и изъятие инвестиций, а также определяет соответствующие функциональные стратегии в отношении маркетинга, НИОКР и т.п. Для достижения наилучших результатов требуется общая координация всех направлений деятельности фирмы. Таким образом, при подготовке ТЭО для инвесторов и </a:t>
            </a:r>
            <a:r>
              <a:rPr lang="ru-RU" dirty="0" err="1">
                <a:solidFill>
                  <a:schemeClr val="tx1"/>
                </a:solidFill>
              </a:rPr>
              <a:t>проектоустроителей</a:t>
            </a:r>
            <a:r>
              <a:rPr lang="ru-RU" dirty="0">
                <a:solidFill>
                  <a:schemeClr val="tx1"/>
                </a:solidFill>
              </a:rPr>
              <a:t> важно прежде всего сформулировать общие цели проекта и затем определить ближайшие цели. Это позволит выбрать правильную центральную стратегию, которая затем и будет обусловливать подготовку инвестиционного проекта. Краткое описание процедуры стратегического планирования представлено ниже в разделе, посвященном разработке стратегии. </a:t>
            </a:r>
          </a:p>
        </p:txBody>
      </p:sp>
    </p:spTree>
    <p:extLst>
      <p:ext uri="{BB962C8B-B14F-4D97-AF65-F5344CB8AC3E}">
        <p14:creationId xmlns:p14="http://schemas.microsoft.com/office/powerpoint/2010/main" val="11807284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0486" y="713750"/>
            <a:ext cx="11087100" cy="5632311"/>
          </a:xfrm>
          <a:prstGeom prst="rect">
            <a:avLst/>
          </a:prstGeom>
        </p:spPr>
        <p:txBody>
          <a:bodyPr wrap="square">
            <a:spAutoFit/>
          </a:bodyPr>
          <a:lstStyle/>
          <a:p>
            <a:r>
              <a:rPr lang="ru-RU" dirty="0"/>
              <a:t>В сборочных производствах составление производственной программы должно определять степень интеграции производства, которая может быть сначала относительно низкой и увеличиваться лишь постепенно. Планирование производства может принимать различные формы, и наиболее подходящая схема должна определяться в зависимости от предполагаемых продаж и роста выпуска, особенно для первых лет осуществления проекта.</a:t>
            </a:r>
          </a:p>
          <a:p>
            <a:endParaRPr lang="ru-RU" dirty="0"/>
          </a:p>
          <a:p>
            <a:r>
              <a:rPr lang="ru-RU" dirty="0"/>
              <a:t>Детерминанты производственной программы в первые годы производства существенно отличаются для различных проектов. Это можно проиллюстрировать различными подходами, которые должны приниматься для следующих видов производства:</a:t>
            </a:r>
          </a:p>
          <a:p>
            <a:pPr marL="285750" indent="-285750">
              <a:buFont typeface="Arial" panose="020B0604020202020204" pitchFamily="34" charset="0"/>
              <a:buChar char="•"/>
            </a:pPr>
            <a:r>
              <a:rPr lang="ru-RU" dirty="0"/>
              <a:t>с одним видом продукции и непрерывным производственным процессом;</a:t>
            </a:r>
          </a:p>
          <a:p>
            <a:pPr marL="285750" indent="-285750">
              <a:buFont typeface="Arial" panose="020B0604020202020204" pitchFamily="34" charset="0"/>
              <a:buChar char="•"/>
            </a:pPr>
            <a:r>
              <a:rPr lang="ru-RU" dirty="0"/>
              <a:t>с несколькими видами продукции и непрерывным производственным процессом;</a:t>
            </a:r>
          </a:p>
          <a:p>
            <a:pPr marL="285750" indent="-285750">
              <a:buFont typeface="Arial" panose="020B0604020202020204" pitchFamily="34" charset="0"/>
              <a:buChar char="•"/>
            </a:pPr>
            <a:r>
              <a:rPr lang="ru-RU" dirty="0"/>
              <a:t>при изготовлении продукции партиями по заказу;</a:t>
            </a:r>
          </a:p>
          <a:p>
            <a:pPr marL="285750" indent="-285750">
              <a:buFont typeface="Arial" panose="020B0604020202020204" pitchFamily="34" charset="0"/>
              <a:buChar char="•"/>
            </a:pPr>
            <a:r>
              <a:rPr lang="ru-RU" dirty="0"/>
              <a:t>при сборке и массовом производстве. </a:t>
            </a:r>
          </a:p>
          <a:p>
            <a:r>
              <a:rPr lang="ru-RU" dirty="0"/>
              <a:t>В первом случае рост продаж может не представлять собой большой проблемы, если только производственная мощность не превышает местный спрос, но проблемы, связанные с производством, могут быть более значительными.</a:t>
            </a:r>
          </a:p>
          <a:p>
            <a:r>
              <a:rPr lang="ru-RU" dirty="0"/>
              <a:t>Во втором случае могут возникнуть сложности как с производством, так и со сбытом.</a:t>
            </a:r>
          </a:p>
          <a:p>
            <a:r>
              <a:rPr lang="ru-RU" dirty="0"/>
              <a:t>В третьем случае, хотя производственные аспекты и могут создавать проблемы, получение удовлетворительного портфеля заказов является более важным.</a:t>
            </a:r>
          </a:p>
          <a:p>
            <a:r>
              <a:rPr lang="ru-RU" dirty="0"/>
              <a:t>В четвертом случае вопросы сбыта по отношению к вопросам цены будут доминирующими.</a:t>
            </a:r>
          </a:p>
        </p:txBody>
      </p:sp>
    </p:spTree>
    <p:extLst>
      <p:ext uri="{BB962C8B-B14F-4D97-AF65-F5344CB8AC3E}">
        <p14:creationId xmlns:p14="http://schemas.microsoft.com/office/powerpoint/2010/main" val="9158717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dirty="0"/>
              <a:t>Потребности в вводимых производственных ресурсах</a:t>
            </a:r>
          </a:p>
        </p:txBody>
      </p:sp>
      <p:sp>
        <p:nvSpPr>
          <p:cNvPr id="3" name="Прямоугольник 2"/>
          <p:cNvSpPr/>
          <p:nvPr/>
        </p:nvSpPr>
        <p:spPr>
          <a:xfrm>
            <a:off x="838200" y="1960245"/>
            <a:ext cx="10515600" cy="4093428"/>
          </a:xfrm>
          <a:prstGeom prst="rect">
            <a:avLst/>
          </a:prstGeom>
        </p:spPr>
        <p:txBody>
          <a:bodyPr wrap="square">
            <a:spAutoFit/>
          </a:bodyPr>
          <a:lstStyle/>
          <a:p>
            <a:r>
              <a:rPr lang="ru-RU" sz="2000" dirty="0"/>
              <a:t>После того, как в производственной программе определены уровни выпуска конечной продукции и, возможно, - промежуточной, а также взаимосвязь между различными производственными линиями и процессами, следует количественно определить конкретные потребности в материалах и рабочей силе для каждого этапа. Для этой цели следует составить диаграмму потока материалов, которая показывает балансы материалов и коммунальных услуг на различных этапах производства. Виды материалов и общая потребность в них и в рабочей силе должны выявляться до определения производственной мощности, но на этом этапе следует определить конкретные количества, требуемые для каждой стадии производственной программы, а также связанные с ними затраты. Потребности в ресурсах и издержки должны оцениваться: для основных материалов, таких как сырье, полуфабрикаты и покупные изделия; наиболее важных вспомогательных производственных материалов (вспомогательных материалов и коммунальных услуг); других вспомогательных материалов; а также рабочей силы, непосредственно занятой в производстве.</a:t>
            </a:r>
          </a:p>
        </p:txBody>
      </p:sp>
    </p:spTree>
    <p:extLst>
      <p:ext uri="{BB962C8B-B14F-4D97-AF65-F5344CB8AC3E}">
        <p14:creationId xmlns:p14="http://schemas.microsoft.com/office/powerpoint/2010/main" val="35980067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9714" y="745821"/>
            <a:ext cx="9682843" cy="5262979"/>
          </a:xfrm>
          <a:prstGeom prst="rect">
            <a:avLst/>
          </a:prstGeom>
        </p:spPr>
        <p:txBody>
          <a:bodyPr wrap="square">
            <a:spAutoFit/>
          </a:bodyPr>
          <a:lstStyle/>
          <a:p>
            <a:pPr algn="just"/>
            <a:r>
              <a:rPr lang="ru-RU" sz="2400" dirty="0"/>
              <a:t>Подробные оценки в этом отношении должны подготовляться для стадий начального производства и производства на полную мощность, а также для одного или нескольких промежуточных этапов, если их можно четко выявить. При подготовке оценок потребления материалов необходимо также предусмотреть потери, ущерб или брак, а также резерв необходимой рабочей силы, касающихся потребностей в материалах и людских ресурсах. Если такая детальная процедура не может использоваться для расчета затрат на материалы и производственную рабочую силу на различных этапах производства до тех пор, пока не будет достигнута полная производственная мощность, то, поскольку затраты на материалы и рабочую силу изменяются, эти пропорционально распределенные издержки легко рассчитать для начальной стадии на основании уровня затрат при полной производственной мощности.</a:t>
            </a:r>
          </a:p>
        </p:txBody>
      </p:sp>
    </p:spTree>
    <p:extLst>
      <p:ext uri="{BB962C8B-B14F-4D97-AF65-F5344CB8AC3E}">
        <p14:creationId xmlns:p14="http://schemas.microsoft.com/office/powerpoint/2010/main" val="29861494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dirty="0"/>
              <a:t>Технология</a:t>
            </a:r>
          </a:p>
        </p:txBody>
      </p:sp>
      <p:sp>
        <p:nvSpPr>
          <p:cNvPr id="3" name="Прямоугольник 2"/>
          <p:cNvSpPr/>
          <p:nvPr/>
        </p:nvSpPr>
        <p:spPr>
          <a:xfrm>
            <a:off x="1019175" y="1384527"/>
            <a:ext cx="10640786" cy="4401205"/>
          </a:xfrm>
          <a:prstGeom prst="rect">
            <a:avLst/>
          </a:prstGeom>
        </p:spPr>
        <p:txBody>
          <a:bodyPr wrap="square">
            <a:spAutoFit/>
          </a:bodyPr>
          <a:lstStyle/>
          <a:p>
            <a:pPr algn="just"/>
            <a:r>
              <a:rPr lang="ru-RU" sz="2000" dirty="0"/>
              <a:t>Важным фактором при определении производственной программы и мощности завода являются технология и „ноу-хау", которые должны использоваться в проекте. Конкретные процессы часто бывают связаны с определенными уровнями выпуска или могут становиться технически и экономически осуществимыми только при таких уровнях. Это, в частности, относится к химической промышленности, где некоторые процессы значительно более эффективно могут использоваться при определенных уровнях производства, но этот принцип может распространяться и на другие отрасли. Характер выбранной технологии и ее использование являются ключевыми факторами при определении производственной мощности предприятия.</a:t>
            </a:r>
          </a:p>
          <a:p>
            <a:pPr algn="just"/>
            <a:endParaRPr lang="ru-RU" sz="2000" dirty="0"/>
          </a:p>
          <a:p>
            <a:pPr algn="just"/>
            <a:r>
              <a:rPr lang="ru-RU" sz="2000" dirty="0"/>
              <a:t>Каждая технически возможная альтернатива должна, кроме того, учитывать социальные, экологические, экономические и финансовые условия, поскольку производственные программы и мощность являются функциями различных взаимосвязанных социально-экономических, стратегических и технических факторов.</a:t>
            </a:r>
          </a:p>
        </p:txBody>
      </p:sp>
    </p:spTree>
    <p:extLst>
      <p:ext uri="{BB962C8B-B14F-4D97-AF65-F5344CB8AC3E}">
        <p14:creationId xmlns:p14="http://schemas.microsoft.com/office/powerpoint/2010/main" val="26366813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915650" cy="882650"/>
          </a:xfrm>
        </p:spPr>
        <p:txBody>
          <a:bodyPr>
            <a:normAutofit/>
          </a:bodyPr>
          <a:lstStyle/>
          <a:p>
            <a:r>
              <a:rPr lang="ru-RU" sz="3200" dirty="0"/>
              <a:t>Определение производственной мощности предприятия</a:t>
            </a:r>
          </a:p>
        </p:txBody>
      </p:sp>
      <p:sp>
        <p:nvSpPr>
          <p:cNvPr id="3" name="Прямоугольник 2"/>
          <p:cNvSpPr/>
          <p:nvPr/>
        </p:nvSpPr>
        <p:spPr>
          <a:xfrm>
            <a:off x="587828" y="1533465"/>
            <a:ext cx="10548257" cy="5324535"/>
          </a:xfrm>
          <a:prstGeom prst="rect">
            <a:avLst/>
          </a:prstGeom>
        </p:spPr>
        <p:txBody>
          <a:bodyPr wrap="square">
            <a:spAutoFit/>
          </a:bodyPr>
          <a:lstStyle/>
          <a:p>
            <a:pPr algn="just"/>
            <a:r>
              <a:rPr lang="ru-RU" sz="2000" dirty="0"/>
              <a:t>Термин „производственная мощность" можно определить, в общем, как объем или количество единиц продукции, которое может быть изготовлено в течение определенного периода. В настоящем Руководстве используются два термина, относящихся к производственной мощности.</a:t>
            </a:r>
          </a:p>
          <a:p>
            <a:pPr marL="285750" indent="-285750">
              <a:buFont typeface="Arial" panose="020B0604020202020204" pitchFamily="34" charset="0"/>
              <a:buChar char="•"/>
            </a:pPr>
            <a:r>
              <a:rPr lang="ru-RU" sz="2000" dirty="0"/>
              <a:t>Достижимая нормальная производственная мощность. Это мощность, развиваемая при нормальных условиях работы, с учетом не только установленного оборудования и технических условий на предприятии, но и принятой системы управления. Таким образом, достижимая нормальная мощность - это количество единиц продукции, произведенное в течение одного года при вышеуказанных условиях. Эта мощность должна соответствовать величине продаж, устанавливаемой исходя из принципов концепции маркетинга.</a:t>
            </a:r>
          </a:p>
          <a:p>
            <a:pPr marL="285750" indent="-285750" algn="just">
              <a:buFont typeface="Arial" panose="020B0604020202020204" pitchFamily="34" charset="0"/>
              <a:buChar char="•"/>
            </a:pPr>
            <a:r>
              <a:rPr lang="ru-RU" sz="2000" dirty="0"/>
              <a:t>Номинальная максимальная производственная мощность. Номинальная мощность — это технически достижимая мощность, которая часто соответствует установленной мощности, гарантируемой поставщиком производственного оборудования. Более высокая мощность - номинальная максимальная - может быть достигнута, но это повлечет за собой сверхурочную работу, чрезмерное потребление вспомогательных производственных материалов, коммунальных услуг, запчастей и быстроизнашивающихся предметов, а также диспропорциональный рост издержек производства.</a:t>
            </a:r>
          </a:p>
        </p:txBody>
      </p:sp>
    </p:spTree>
    <p:extLst>
      <p:ext uri="{BB962C8B-B14F-4D97-AF65-F5344CB8AC3E}">
        <p14:creationId xmlns:p14="http://schemas.microsoft.com/office/powerpoint/2010/main" val="25915420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9199" y="1012014"/>
            <a:ext cx="9655629" cy="5262979"/>
          </a:xfrm>
          <a:prstGeom prst="rect">
            <a:avLst/>
          </a:prstGeom>
        </p:spPr>
        <p:txBody>
          <a:bodyPr wrap="square">
            <a:spAutoFit/>
          </a:bodyPr>
          <a:lstStyle/>
          <a:p>
            <a:pPr algn="just"/>
            <a:r>
              <a:rPr lang="ru-RU" sz="2400" dirty="0"/>
              <a:t>После того как определены концепция маркетинга и соответствующий объем продаж, следует оценить другие компоненты, чтобы установить достижимую нормальную производственную мощность. Эта мощность должна фактически представлять оптимальный уровень производства, который может быть определен в результате относительного взаимодействия различных компонентов ТЭО, таких как технология, наличие ресурсов, инвестиционные и производственные издержки. Хотя один из этих компонентов может являться критическим для достижения нормальной производственной мощности конкретного проекта, нужно принимать во внимание все значения всех этих аспектов. Для определения производственной мощности следующие два фактора являются главными: минимальный экономичный размер и наличие технологии и оборудования, соответствующих различным уровням выпуска.</a:t>
            </a:r>
          </a:p>
        </p:txBody>
      </p:sp>
    </p:spTree>
    <p:extLst>
      <p:ext uri="{BB962C8B-B14F-4D97-AF65-F5344CB8AC3E}">
        <p14:creationId xmlns:p14="http://schemas.microsoft.com/office/powerpoint/2010/main" val="8400359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ru-RU" sz="4000" dirty="0"/>
              <a:t>Экономия, обусловленная ростом масштаба производства</a:t>
            </a:r>
          </a:p>
        </p:txBody>
      </p:sp>
      <p:sp>
        <p:nvSpPr>
          <p:cNvPr id="3" name="Прямоугольник 2"/>
          <p:cNvSpPr/>
          <p:nvPr/>
        </p:nvSpPr>
        <p:spPr>
          <a:xfrm>
            <a:off x="838200" y="2121770"/>
            <a:ext cx="10379529" cy="4154984"/>
          </a:xfrm>
          <a:prstGeom prst="rect">
            <a:avLst/>
          </a:prstGeom>
        </p:spPr>
        <p:txBody>
          <a:bodyPr wrap="square">
            <a:spAutoFit/>
          </a:bodyPr>
          <a:lstStyle/>
          <a:p>
            <a:pPr algn="just"/>
            <a:r>
              <a:rPr lang="ru-RU" sz="2400" dirty="0"/>
              <a:t>Производственная мощность также должна быть связана с экономией на масштабе. В большинстве отраслей минимальный экономичный уровень производства обычно определяется в зависимости от используемых технологий и превалирующих цен в промышленно развитых странах. Однако этот уровень в разных странах может быть различным в зависимости от обстоятельств. В то время как издержки производства, безусловно, снижаются с увеличением уровней и объемов производства, экономические, экологические и технические последствия в различных странах и отраслях могут существенно отличаться. Это имеет место, например, в отраслях, производящих машиностроительную продукцию, в том числе товары длительного пользования, такие как автомобили и. тракторы.</a:t>
            </a:r>
          </a:p>
        </p:txBody>
      </p:sp>
    </p:spTree>
    <p:extLst>
      <p:ext uri="{BB962C8B-B14F-4D97-AF65-F5344CB8AC3E}">
        <p14:creationId xmlns:p14="http://schemas.microsoft.com/office/powerpoint/2010/main" val="25371475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dirty="0"/>
              <a:t>Минимальный экономичный размер и ограничения, связанные с оборудованием</a:t>
            </a:r>
          </a:p>
        </p:txBody>
      </p:sp>
      <p:sp>
        <p:nvSpPr>
          <p:cNvPr id="3" name="Прямоугольник 2"/>
          <p:cNvSpPr/>
          <p:nvPr/>
        </p:nvSpPr>
        <p:spPr>
          <a:xfrm>
            <a:off x="838200" y="1690688"/>
            <a:ext cx="10515600" cy="4708981"/>
          </a:xfrm>
          <a:prstGeom prst="rect">
            <a:avLst/>
          </a:prstGeom>
        </p:spPr>
        <p:txBody>
          <a:bodyPr wrap="square">
            <a:spAutoFit/>
          </a:bodyPr>
          <a:lstStyle/>
          <a:p>
            <a:pPr algn="just"/>
            <a:r>
              <a:rPr lang="ru-RU" sz="2000" dirty="0"/>
              <a:t>Концепция минимального экономичного размера применима к большинству отраслей промышленности и промышленных проектов, но имеет различную значимость для различных отраслей. </a:t>
            </a:r>
          </a:p>
          <a:p>
            <a:endParaRPr lang="ru-RU" sz="2000" dirty="0"/>
          </a:p>
          <a:p>
            <a:pPr algn="just"/>
            <a:r>
              <a:rPr lang="ru-RU" sz="2000" dirty="0"/>
              <a:t>Производственные мощности в ряде отраслей индустриальных стран имели тенденцию к быстрому росту, чтобы обладать большим преимуществом эффекта масштаба. Увеличение мощности подразумевает инвестиционные затраты, которые пропорционально значительно меньше благодаря увеличению выпуска продукции, что, в свою очередь, приводит к более низким удельным производственным издержкам. При определении минимального экономичного размера проекта следует использовать опыт, приобретенный в других местах. Если этот опыт нельзя применить из-за ограниченных ресурсов или ограниченного размера прогнозируемого спроса, необходимо проанализировать возникающие в результате этих причин более высокие издержки производства и цены, неспособность конкурировать со стратегией лидерства по издержкам на внешних рынках, а также степень и вид защиты, которая, возможно, потребуется.</a:t>
            </a:r>
          </a:p>
        </p:txBody>
      </p:sp>
    </p:spTree>
    <p:extLst>
      <p:ext uri="{BB962C8B-B14F-4D97-AF65-F5344CB8AC3E}">
        <p14:creationId xmlns:p14="http://schemas.microsoft.com/office/powerpoint/2010/main" val="7967916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2512" y="460593"/>
            <a:ext cx="11283043" cy="6001643"/>
          </a:xfrm>
          <a:prstGeom prst="rect">
            <a:avLst/>
          </a:prstGeom>
        </p:spPr>
        <p:txBody>
          <a:bodyPr wrap="square">
            <a:spAutoFit/>
          </a:bodyPr>
          <a:lstStyle/>
          <a:p>
            <a:pPr algn="just"/>
            <a:r>
              <a:rPr lang="ru-RU" sz="2400" dirty="0"/>
              <a:t>Другим важным фактором является то, что имеющиеся технологии и оборудование в различных отраслях часто стандартизированы для определенных производственных мощностей. Хотя их можно адаптировать к меньшим масштабам производства, затраты на такую адаптацию могут быть непропорционально высокими. В этом отношении проекты в некоторых отраслях промышленности также должны соответствовать минимальному экономичному размеру и, если это возможно, должны так и формулироваться. Это относится также к отраслям сборочного типа, особенно когда речь идет о серийном производстве, поскольку такие серии должны быть связаны с приемлемыми уровнями непрерывного или </a:t>
            </a:r>
            <a:r>
              <a:rPr lang="ru-RU" sz="2400" dirty="0" err="1"/>
              <a:t>полунепрерывного</a:t>
            </a:r>
            <a:r>
              <a:rPr lang="ru-RU" sz="2400" dirty="0"/>
              <a:t> производства. Однако в некоторых отраслях, выпускающих машиностроительную продукцию, включая многономенклатурное производство, возможна гораздо большая степень гибкости, так как производственная мощность может быть распределена между несколькими видами продукции в течение различных периодов. Тем не менее, подходящий экономичный размер может, как правило, определяться с точки зрения потребностей в оборудовании и использования технологии, хотя возможны различные комбинации.</a:t>
            </a:r>
          </a:p>
        </p:txBody>
      </p:sp>
    </p:spTree>
    <p:extLst>
      <p:ext uri="{BB962C8B-B14F-4D97-AF65-F5344CB8AC3E}">
        <p14:creationId xmlns:p14="http://schemas.microsoft.com/office/powerpoint/2010/main" val="11990136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991850" cy="1325563"/>
          </a:xfrm>
        </p:spPr>
        <p:txBody>
          <a:bodyPr>
            <a:normAutofit/>
          </a:bodyPr>
          <a:lstStyle/>
          <a:p>
            <a:pPr algn="ctr"/>
            <a:r>
              <a:rPr lang="ru-RU" sz="2400" b="1" dirty="0"/>
              <a:t>Ограничения в отношении ресурсов и вводимых производственных факторов</a:t>
            </a:r>
          </a:p>
        </p:txBody>
      </p:sp>
      <p:sp>
        <p:nvSpPr>
          <p:cNvPr id="3" name="Прямоугольник 2"/>
          <p:cNvSpPr/>
          <p:nvPr/>
        </p:nvSpPr>
        <p:spPr>
          <a:xfrm>
            <a:off x="838200" y="2000931"/>
            <a:ext cx="10515600" cy="3970318"/>
          </a:xfrm>
          <a:prstGeom prst="rect">
            <a:avLst/>
          </a:prstGeom>
        </p:spPr>
        <p:txBody>
          <a:bodyPr wrap="square">
            <a:spAutoFit/>
          </a:bodyPr>
          <a:lstStyle/>
          <a:p>
            <a:pPr algn="just"/>
            <a:r>
              <a:rPr lang="ru-RU" dirty="0"/>
              <a:t>Отсутствие местных или внешних ресурсов и основных производственных факторов может мешать осуществлению проектов в развивающихся странах. Это вызывается либо нехваткой иностранной валюты для импорта оборудования, компонентов или промежуточных продуктов, либо дефицитом местных ресурсов (частных или государственных) для крупных проектов, требующих больших инвестиционных затрат. Там, где эффективный спрос и возможная степень проникновения на рынок высоки, производственная мощность может обеспечивать только часть прогнозируемого спроса, отдавая остаток другим проектам, импорту или последующему увеличению предполагаемой производственной мощности. Даже при минимальном экономичном размере удельные производственные издержки будут относительно высокими по сравнению с таковыми в других фирмах в той же области, и экономия на масштабе будет иметь место до крайнего предела жизнеспособности проекта. Если достижимая нормальная производственная мощность предприятия в предложенном проекте ниже минимального экономичного размера, то в ТЭО следует полностью проанализировать такие показатели, как издержки производства, цены на продукцию, и такие аспекты политики, как требуемая степень защиты.</a:t>
            </a:r>
          </a:p>
        </p:txBody>
      </p:sp>
    </p:spTree>
    <p:extLst>
      <p:ext uri="{BB962C8B-B14F-4D97-AF65-F5344CB8AC3E}">
        <p14:creationId xmlns:p14="http://schemas.microsoft.com/office/powerpoint/2010/main" val="2638420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211385-3A4C-4647-8C0E-06E6EFF68D2E}"/>
              </a:ext>
            </a:extLst>
          </p:cNvPr>
          <p:cNvSpPr>
            <a:spLocks noGrp="1"/>
          </p:cNvSpPr>
          <p:nvPr>
            <p:ph type="title"/>
          </p:nvPr>
        </p:nvSpPr>
        <p:spPr>
          <a:xfrm>
            <a:off x="689808" y="0"/>
            <a:ext cx="10515600" cy="585279"/>
          </a:xfrm>
        </p:spPr>
        <p:txBody>
          <a:bodyPr>
            <a:normAutofit fontScale="90000"/>
          </a:bodyPr>
          <a:lstStyle/>
          <a:p>
            <a:pPr algn="ctr"/>
            <a:r>
              <a:rPr lang="ru-RU" sz="4000" b="1" dirty="0"/>
              <a:t>2. Рамки проекта</a:t>
            </a:r>
          </a:p>
        </p:txBody>
      </p:sp>
      <p:sp>
        <p:nvSpPr>
          <p:cNvPr id="3" name="Текст 2">
            <a:extLst>
              <a:ext uri="{FF2B5EF4-FFF2-40B4-BE49-F238E27FC236}">
                <a16:creationId xmlns:a16="http://schemas.microsoft.com/office/drawing/2014/main" id="{D0054931-CD45-4312-A7AD-DFD4A54A0515}"/>
              </a:ext>
            </a:extLst>
          </p:cNvPr>
          <p:cNvSpPr>
            <a:spLocks noGrp="1"/>
          </p:cNvSpPr>
          <p:nvPr>
            <p:ph type="body" idx="1"/>
          </p:nvPr>
        </p:nvSpPr>
        <p:spPr>
          <a:xfrm>
            <a:off x="831850" y="878889"/>
            <a:ext cx="10515600" cy="5210761"/>
          </a:xfrm>
        </p:spPr>
        <p:txBody>
          <a:bodyPr>
            <a:normAutofit lnSpcReduction="10000"/>
          </a:bodyPr>
          <a:lstStyle/>
          <a:p>
            <a:r>
              <a:rPr lang="ru-RU" dirty="0">
                <a:solidFill>
                  <a:schemeClr val="tx1"/>
                </a:solidFill>
              </a:rPr>
              <a:t>Должны быть ясно очерчены рамки проекта, чтобы можно было подготовить надежные прогнозы инвестиционных, производственных и маркетинговых издержек. Так как зачастую промышленные проекты не укладываются в границы участка производственного предприятия, необходимо определить рабочие пределы проекта, куда нужно включить расчеты издержек, оценки и прогнозы в отношении снабжения ресурсами, поставок готовой продукции и дополнительных инвестиций. „Рамки проекта", таким образом, должны охватывать все виды деятельности, которые планируется проводить на площадке предприятия; дополнительные действия, связанные с производством, извлечением, удалением и обработкой сточных вод и загрязняющих веществ; внешнюю транспортировку, а также хранение сырья, материалов и выпускаемой продукции (включая готовые изделия, побочные продукты, .отходы и выбросы); дополнительную деятельность вне основного производства - жилищное строительство, создание объектов для учебы, подготовки кадров и отдыха, то есть все то, что требуется для достижения целей проекта.</a:t>
            </a:r>
          </a:p>
        </p:txBody>
      </p:sp>
    </p:spTree>
    <p:extLst>
      <p:ext uri="{BB962C8B-B14F-4D97-AF65-F5344CB8AC3E}">
        <p14:creationId xmlns:p14="http://schemas.microsoft.com/office/powerpoint/2010/main" val="141944601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Подготовка персонала</a:t>
            </a:r>
          </a:p>
        </p:txBody>
      </p:sp>
      <p:sp>
        <p:nvSpPr>
          <p:cNvPr id="3" name="Прямоугольник 2"/>
          <p:cNvSpPr/>
          <p:nvPr/>
        </p:nvSpPr>
        <p:spPr>
          <a:xfrm>
            <a:off x="838199" y="2136339"/>
            <a:ext cx="10281557" cy="2677656"/>
          </a:xfrm>
          <a:prstGeom prst="rect">
            <a:avLst/>
          </a:prstGeom>
        </p:spPr>
        <p:txBody>
          <a:bodyPr wrap="square">
            <a:spAutoFit/>
          </a:bodyPr>
          <a:lstStyle/>
          <a:p>
            <a:pPr algn="just"/>
            <a:r>
              <a:rPr lang="ru-RU" sz="2400" dirty="0"/>
              <a:t>Промышленный опыт показывает, что проходит некоторое время, прежде чем персонал, занятый в производственном процессе, приобретет достаточный уровень квалификации. Кривая обучения отображает этот учебный процесс, который также определяется такими различными факторами, как социально-культурные предпосылки, физическая подготовка, питание, приспособляемость и способность адаптироваться к промышленной обстановке.</a:t>
            </a:r>
          </a:p>
        </p:txBody>
      </p:sp>
    </p:spTree>
    <p:extLst>
      <p:ext uri="{BB962C8B-B14F-4D97-AF65-F5344CB8AC3E}">
        <p14:creationId xmlns:p14="http://schemas.microsoft.com/office/powerpoint/2010/main" val="13692459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chnology Icon 2796034">
            <a:extLst>
              <a:ext uri="{FF2B5EF4-FFF2-40B4-BE49-F238E27FC236}">
                <a16:creationId xmlns:a16="http://schemas.microsoft.com/office/drawing/2014/main" id="{3824CB7C-0C6A-4F38-947C-733121AF1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827" y="1132577"/>
            <a:ext cx="3009900" cy="30099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4DAE7AEF-0191-40CE-8B7F-9D6B59A2C38D}"/>
              </a:ext>
            </a:extLst>
          </p:cNvPr>
          <p:cNvSpPr/>
          <p:nvPr/>
        </p:nvSpPr>
        <p:spPr>
          <a:xfrm>
            <a:off x="3536232" y="840876"/>
            <a:ext cx="8075665" cy="1754326"/>
          </a:xfrm>
          <a:prstGeom prst="rect">
            <a:avLst/>
          </a:prstGeom>
          <a:noFill/>
        </p:spPr>
        <p:txBody>
          <a:bodyPr wrap="square" lIns="91440" tIns="45720" rIns="91440" bIns="45720">
            <a:spAutoFit/>
          </a:bodyPr>
          <a:lstStyle/>
          <a:p>
            <a:pPr algn="ctr"/>
            <a:r>
              <a:rPr lang="ru-RU" sz="3600" dirty="0">
                <a:ln w="0"/>
                <a:effectLst>
                  <a:outerShdw blurRad="38100" dist="19050" dir="2700000" algn="tl" rotWithShape="0">
                    <a:schemeClr val="dk1">
                      <a:alpha val="40000"/>
                    </a:schemeClr>
                  </a:outerShdw>
                </a:effectLst>
              </a:rPr>
              <a:t>Руководство по подготовке промышленных технико-экономических исследований</a:t>
            </a:r>
            <a:endParaRPr lang="ru-RU" sz="3600" b="0" cap="none" spc="0" dirty="0">
              <a:ln w="0"/>
              <a:solidFill>
                <a:schemeClr val="tx1"/>
              </a:solidFill>
              <a:effectLst>
                <a:outerShdw blurRad="38100" dist="19050" dir="2700000" algn="tl" rotWithShape="0">
                  <a:schemeClr val="dk1">
                    <a:alpha val="40000"/>
                  </a:schemeClr>
                </a:outerShdw>
              </a:effectLst>
            </a:endParaRPr>
          </a:p>
        </p:txBody>
      </p:sp>
      <p:sp>
        <p:nvSpPr>
          <p:cNvPr id="4" name="Прямоугольник 3">
            <a:extLst>
              <a:ext uri="{FF2B5EF4-FFF2-40B4-BE49-F238E27FC236}">
                <a16:creationId xmlns:a16="http://schemas.microsoft.com/office/drawing/2014/main" id="{BCA4AF18-E4C4-455F-81B7-83C1CF2B5C62}"/>
              </a:ext>
            </a:extLst>
          </p:cNvPr>
          <p:cNvSpPr/>
          <p:nvPr/>
        </p:nvSpPr>
        <p:spPr>
          <a:xfrm>
            <a:off x="1317523" y="4752423"/>
            <a:ext cx="97536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570196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0C0392-4DCE-4702-9162-E9CB64045CE0}"/>
              </a:ext>
            </a:extLst>
          </p:cNvPr>
          <p:cNvSpPr txBox="1"/>
          <p:nvPr/>
        </p:nvSpPr>
        <p:spPr>
          <a:xfrm>
            <a:off x="200025" y="182589"/>
            <a:ext cx="5895975" cy="584775"/>
          </a:xfrm>
          <a:prstGeom prst="rect">
            <a:avLst/>
          </a:prstGeom>
          <a:noFill/>
        </p:spPr>
        <p:txBody>
          <a:bodyPr wrap="square">
            <a:spAutoFit/>
          </a:bodyPr>
          <a:lstStyle/>
          <a:p>
            <a:r>
              <a:rPr lang="ru-RU" sz="3200" b="1" dirty="0">
                <a:ln w="0"/>
                <a:effectLst>
                  <a:outerShdw blurRad="38100" dist="19050" dir="2700000" algn="tl" rotWithShape="0">
                    <a:schemeClr val="dk1">
                      <a:alpha val="40000"/>
                    </a:schemeClr>
                  </a:outerShdw>
                </a:effectLst>
              </a:rPr>
              <a:t>Б. ВЫБОР ТЕХНОЛОГИИ</a:t>
            </a:r>
          </a:p>
        </p:txBody>
      </p:sp>
      <p:sp>
        <p:nvSpPr>
          <p:cNvPr id="7" name="Прямоугольник 6">
            <a:extLst>
              <a:ext uri="{FF2B5EF4-FFF2-40B4-BE49-F238E27FC236}">
                <a16:creationId xmlns:a16="http://schemas.microsoft.com/office/drawing/2014/main" id="{83952F51-3A40-4975-8D3B-A1360059DE20}"/>
              </a:ext>
            </a:extLst>
          </p:cNvPr>
          <p:cNvSpPr/>
          <p:nvPr/>
        </p:nvSpPr>
        <p:spPr>
          <a:xfrm>
            <a:off x="200025" y="88153"/>
            <a:ext cx="5429251" cy="819150"/>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ru-RU"/>
          </a:p>
        </p:txBody>
      </p:sp>
      <p:grpSp>
        <p:nvGrpSpPr>
          <p:cNvPr id="12" name="Group">
            <a:extLst>
              <a:ext uri="{FF2B5EF4-FFF2-40B4-BE49-F238E27FC236}">
                <a16:creationId xmlns:a16="http://schemas.microsoft.com/office/drawing/2014/main" id="{A3CD402A-81F5-49C8-A04D-560A8C79B377}"/>
              </a:ext>
            </a:extLst>
          </p:cNvPr>
          <p:cNvGrpSpPr/>
          <p:nvPr/>
        </p:nvGrpSpPr>
        <p:grpSpPr>
          <a:xfrm>
            <a:off x="3387444" y="882613"/>
            <a:ext cx="5128848" cy="5975387"/>
            <a:chOff x="6558963" y="0"/>
            <a:chExt cx="8468447" cy="8825006"/>
          </a:xfrm>
        </p:grpSpPr>
        <p:sp>
          <p:nvSpPr>
            <p:cNvPr id="13" name="Square">
              <a:extLst>
                <a:ext uri="{FF2B5EF4-FFF2-40B4-BE49-F238E27FC236}">
                  <a16:creationId xmlns:a16="http://schemas.microsoft.com/office/drawing/2014/main" id="{2B843282-193D-493F-BD4B-50E64379571B}"/>
                </a:ext>
              </a:extLst>
            </p:cNvPr>
            <p:cNvSpPr/>
            <p:nvPr/>
          </p:nvSpPr>
          <p:spPr>
            <a:xfrm>
              <a:off x="7057625" y="853969"/>
              <a:ext cx="3403056" cy="3155578"/>
            </a:xfrm>
            <a:prstGeom prst="rect">
              <a:avLst/>
            </a:prstGeom>
            <a:solidFill>
              <a:srgbClr val="17222C"/>
            </a:solidFill>
            <a:ln w="88900" cap="flat">
              <a:solidFill>
                <a:srgbClr val="E9E5DC"/>
              </a:solidFill>
              <a:prstDash val="solid"/>
              <a:miter lim="400000"/>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14" name="Square">
              <a:extLst>
                <a:ext uri="{FF2B5EF4-FFF2-40B4-BE49-F238E27FC236}">
                  <a16:creationId xmlns:a16="http://schemas.microsoft.com/office/drawing/2014/main" id="{B3B25F33-9408-41DC-9358-C0E422135769}"/>
                </a:ext>
              </a:extLst>
            </p:cNvPr>
            <p:cNvSpPr/>
            <p:nvPr/>
          </p:nvSpPr>
          <p:spPr>
            <a:xfrm>
              <a:off x="11125691" y="853969"/>
              <a:ext cx="3248477" cy="3155578"/>
            </a:xfrm>
            <a:prstGeom prst="rect">
              <a:avLst/>
            </a:prstGeom>
            <a:solidFill>
              <a:schemeClr val="bg2"/>
            </a:solidFill>
            <a:ln w="88900" cap="flat">
              <a:solidFill>
                <a:schemeClr val="tx1"/>
              </a:solidFill>
              <a:prstDash val="solid"/>
              <a:miter lim="400000"/>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15" name="Square">
              <a:extLst>
                <a:ext uri="{FF2B5EF4-FFF2-40B4-BE49-F238E27FC236}">
                  <a16:creationId xmlns:a16="http://schemas.microsoft.com/office/drawing/2014/main" id="{71F88907-C058-40E4-8E24-30DC92D6CA98}"/>
                </a:ext>
              </a:extLst>
            </p:cNvPr>
            <p:cNvSpPr/>
            <p:nvPr/>
          </p:nvSpPr>
          <p:spPr>
            <a:xfrm>
              <a:off x="7057625" y="4921926"/>
              <a:ext cx="3403056" cy="3148678"/>
            </a:xfrm>
            <a:prstGeom prst="rect">
              <a:avLst/>
            </a:prstGeom>
            <a:solidFill>
              <a:schemeClr val="bg2"/>
            </a:solidFill>
            <a:ln w="88900" cap="flat">
              <a:solidFill>
                <a:schemeClr val="tx1"/>
              </a:solidFill>
              <a:prstDash val="solid"/>
              <a:miter lim="400000"/>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16" name="Square">
              <a:extLst>
                <a:ext uri="{FF2B5EF4-FFF2-40B4-BE49-F238E27FC236}">
                  <a16:creationId xmlns:a16="http://schemas.microsoft.com/office/drawing/2014/main" id="{36BB9B34-F865-489F-BA31-535C287A352F}"/>
                </a:ext>
              </a:extLst>
            </p:cNvPr>
            <p:cNvSpPr/>
            <p:nvPr/>
          </p:nvSpPr>
          <p:spPr>
            <a:xfrm>
              <a:off x="11125691" y="4921926"/>
              <a:ext cx="3248477" cy="3148678"/>
            </a:xfrm>
            <a:prstGeom prst="rect">
              <a:avLst/>
            </a:prstGeom>
            <a:solidFill>
              <a:srgbClr val="17222C"/>
            </a:solidFill>
            <a:ln w="88900" cap="flat">
              <a:solidFill>
                <a:srgbClr val="E9E5DC"/>
              </a:solidFill>
              <a:prstDash val="solid"/>
              <a:miter lim="400000"/>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17" name="Line">
              <a:extLst>
                <a:ext uri="{FF2B5EF4-FFF2-40B4-BE49-F238E27FC236}">
                  <a16:creationId xmlns:a16="http://schemas.microsoft.com/office/drawing/2014/main" id="{8C664E0D-92B4-4413-9488-D47CD09F9DD7}"/>
                </a:ext>
              </a:extLst>
            </p:cNvPr>
            <p:cNvSpPr/>
            <p:nvPr/>
          </p:nvSpPr>
          <p:spPr>
            <a:xfrm flipV="1">
              <a:off x="10793186" y="0"/>
              <a:ext cx="1" cy="8825006"/>
            </a:xfrm>
            <a:prstGeom prst="line">
              <a:avLst/>
            </a:prstGeom>
            <a:noFill/>
            <a:ln w="25400" cap="flat">
              <a:solidFill>
                <a:srgbClr val="000000"/>
              </a:solidFill>
              <a:custDash>
                <a:ds d="200000" sp="200000"/>
              </a:custDash>
              <a:miter lim="400000"/>
              <a:tailEnd type="triangle" w="med" len="med"/>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18" name="Line">
              <a:extLst>
                <a:ext uri="{FF2B5EF4-FFF2-40B4-BE49-F238E27FC236}">
                  <a16:creationId xmlns:a16="http://schemas.microsoft.com/office/drawing/2014/main" id="{F626FD6A-52A7-4B61-A98F-1C5FA9D5D930}"/>
                </a:ext>
              </a:extLst>
            </p:cNvPr>
            <p:cNvSpPr/>
            <p:nvPr/>
          </p:nvSpPr>
          <p:spPr>
            <a:xfrm>
              <a:off x="6558963" y="4337018"/>
              <a:ext cx="8468447" cy="1"/>
            </a:xfrm>
            <a:prstGeom prst="line">
              <a:avLst/>
            </a:prstGeom>
            <a:noFill/>
            <a:ln w="25400" cap="flat">
              <a:solidFill>
                <a:srgbClr val="000000"/>
              </a:solidFill>
              <a:custDash>
                <a:ds d="200000" sp="200000"/>
              </a:custDash>
              <a:miter lim="400000"/>
              <a:tailEnd type="triangle" w="med" len="med"/>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grpSp>
      <p:sp>
        <p:nvSpPr>
          <p:cNvPr id="20" name="TextBox 19">
            <a:extLst>
              <a:ext uri="{FF2B5EF4-FFF2-40B4-BE49-F238E27FC236}">
                <a16:creationId xmlns:a16="http://schemas.microsoft.com/office/drawing/2014/main" id="{1080A87A-3FEC-4AAB-A993-13B28516FF53}"/>
              </a:ext>
            </a:extLst>
          </p:cNvPr>
          <p:cNvSpPr txBox="1"/>
          <p:nvPr/>
        </p:nvSpPr>
        <p:spPr>
          <a:xfrm>
            <a:off x="-84154" y="1303341"/>
            <a:ext cx="3527162" cy="2585323"/>
          </a:xfrm>
          <a:prstGeom prst="rect">
            <a:avLst/>
          </a:prstGeom>
          <a:noFill/>
        </p:spPr>
        <p:txBody>
          <a:bodyPr wrap="square">
            <a:spAutoFit/>
          </a:bodyPr>
          <a:lstStyle/>
          <a:p>
            <a:pPr algn="r"/>
            <a:r>
              <a:rPr lang="ru-RU" sz="1800" b="1" kern="1200" dirty="0">
                <a:solidFill>
                  <a:srgbClr val="000000"/>
                </a:solidFill>
                <a:effectLst/>
                <a:latin typeface="Garamond" panose="02020404030301010803" pitchFamily="18" charset="0"/>
                <a:ea typeface="+mn-ea"/>
                <a:cs typeface="+mn-cs"/>
              </a:rPr>
              <a:t>Выбор должен основываться на подробном рассмотрении и оценке технологических альтернатив и выборе наиболее подходящего варианта для данного проекта или стратегии инвестиций, а также для социально-экономических и экологических условий.</a:t>
            </a:r>
            <a:endParaRPr lang="ru-RU" b="1" dirty="0"/>
          </a:p>
        </p:txBody>
      </p:sp>
      <p:sp>
        <p:nvSpPr>
          <p:cNvPr id="22" name="TextBox 21">
            <a:extLst>
              <a:ext uri="{FF2B5EF4-FFF2-40B4-BE49-F238E27FC236}">
                <a16:creationId xmlns:a16="http://schemas.microsoft.com/office/drawing/2014/main" id="{F6D6F28D-BC32-45A8-A9A3-F27A6D968811}"/>
              </a:ext>
            </a:extLst>
          </p:cNvPr>
          <p:cNvSpPr txBox="1"/>
          <p:nvPr/>
        </p:nvSpPr>
        <p:spPr>
          <a:xfrm>
            <a:off x="8259349" y="1822605"/>
            <a:ext cx="3345053" cy="1477328"/>
          </a:xfrm>
          <a:prstGeom prst="rect">
            <a:avLst/>
          </a:prstGeom>
          <a:noFill/>
        </p:spPr>
        <p:txBody>
          <a:bodyPr wrap="square">
            <a:spAutoFit/>
          </a:bodyPr>
          <a:lstStyle/>
          <a:p>
            <a:r>
              <a:rPr lang="ru-RU" sz="1800" b="1" kern="1200" dirty="0">
                <a:solidFill>
                  <a:srgbClr val="000000"/>
                </a:solidFill>
                <a:effectLst/>
                <a:latin typeface="Garamond" panose="02020404030301010803" pitchFamily="18" charset="0"/>
                <a:ea typeface="+mn-ea"/>
                <a:cs typeface="+mn-cs"/>
              </a:rPr>
              <a:t>Выбор подходящей технологии непосредственно связан с условиями ее использования в конкретных ситуациях.</a:t>
            </a:r>
            <a:endParaRPr lang="ru-RU" b="1" dirty="0"/>
          </a:p>
        </p:txBody>
      </p:sp>
      <p:sp>
        <p:nvSpPr>
          <p:cNvPr id="24" name="TextBox 23">
            <a:extLst>
              <a:ext uri="{FF2B5EF4-FFF2-40B4-BE49-F238E27FC236}">
                <a16:creationId xmlns:a16="http://schemas.microsoft.com/office/drawing/2014/main" id="{6A92077F-F757-4944-AEA6-B1CCCA7CABBF}"/>
              </a:ext>
            </a:extLst>
          </p:cNvPr>
          <p:cNvSpPr txBox="1"/>
          <p:nvPr/>
        </p:nvSpPr>
        <p:spPr>
          <a:xfrm>
            <a:off x="87887" y="4278559"/>
            <a:ext cx="3621880" cy="2031325"/>
          </a:xfrm>
          <a:prstGeom prst="rect">
            <a:avLst/>
          </a:prstGeom>
          <a:noFill/>
        </p:spPr>
        <p:txBody>
          <a:bodyPr wrap="square">
            <a:spAutoFit/>
          </a:bodyPr>
          <a:lstStyle/>
          <a:p>
            <a:r>
              <a:rPr lang="ru-RU" sz="1800" b="1" kern="1200" dirty="0">
                <a:solidFill>
                  <a:srgbClr val="000000"/>
                </a:solidFill>
                <a:effectLst/>
                <a:latin typeface="Garamond" panose="02020404030301010803" pitchFamily="18" charset="0"/>
                <a:ea typeface="+mn-ea"/>
                <a:cs typeface="+mn-cs"/>
              </a:rPr>
              <a:t>Выбор технологии должен быть непосредственно связан с рынком, ресурсами и условиями окружающей среды, а также корпоративными стратегиями, рекомендуемыми для конкретного проекта. </a:t>
            </a:r>
            <a:endParaRPr lang="ru-RU" b="1" dirty="0"/>
          </a:p>
        </p:txBody>
      </p:sp>
      <p:sp>
        <p:nvSpPr>
          <p:cNvPr id="26" name="TextBox 25">
            <a:extLst>
              <a:ext uri="{FF2B5EF4-FFF2-40B4-BE49-F238E27FC236}">
                <a16:creationId xmlns:a16="http://schemas.microsoft.com/office/drawing/2014/main" id="{D4DFED58-F9C5-4828-92C7-E8DA6C228632}"/>
              </a:ext>
            </a:extLst>
          </p:cNvPr>
          <p:cNvSpPr txBox="1"/>
          <p:nvPr/>
        </p:nvSpPr>
        <p:spPr>
          <a:xfrm>
            <a:off x="8193969" y="3982746"/>
            <a:ext cx="4092581" cy="2749407"/>
          </a:xfrm>
          <a:prstGeom prst="rect">
            <a:avLst/>
          </a:prstGeom>
          <a:noFill/>
        </p:spPr>
        <p:txBody>
          <a:bodyPr wrap="square">
            <a:spAutoFit/>
          </a:bodyPr>
          <a:lstStyle/>
          <a:p>
            <a:pPr>
              <a:lnSpc>
                <a:spcPct val="107000"/>
              </a:lnSpc>
              <a:spcAft>
                <a:spcPts val="800"/>
              </a:spcAft>
            </a:pPr>
            <a:r>
              <a:rPr lang="ru-RU" sz="1800" b="1" kern="1200" dirty="0">
                <a:solidFill>
                  <a:srgbClr val="000000"/>
                </a:solidFill>
                <a:effectLst/>
                <a:latin typeface="Garamond" panose="02020404030301010803" pitchFamily="18" charset="0"/>
                <a:ea typeface="+mn-ea"/>
                <a:cs typeface="+mn-cs"/>
              </a:rPr>
              <a:t>На выбор технологии, значения мощности и издержек производства могут непосредственно влиять такие факторы, как отрасль, форма иностранного участия национальные цели и политика, стратегия промышленного роста, наличие местных ресурсов и квалификация и ряд других факторов. </a:t>
            </a:r>
            <a:endParaRPr lang="ru-RU" sz="1100" b="1" dirty="0">
              <a:effectLst/>
              <a:latin typeface="Calibri" panose="020F0502020204030204" pitchFamily="34" charset="0"/>
              <a:ea typeface="Malgun Gothic" panose="020B0503020000020004" pitchFamily="34" charset="-127"/>
              <a:cs typeface="Times New Roman" panose="02020603050405020304" pitchFamily="18" charset="0"/>
            </a:endParaRPr>
          </a:p>
        </p:txBody>
      </p:sp>
      <p:pic>
        <p:nvPicPr>
          <p:cNvPr id="1026" name="Picture 2" descr="choice Icon 4261427">
            <a:extLst>
              <a:ext uri="{FF2B5EF4-FFF2-40B4-BE49-F238E27FC236}">
                <a16:creationId xmlns:a16="http://schemas.microsoft.com/office/drawing/2014/main" id="{A2ABC5E6-B08C-47A8-A2E0-D57C88A63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361" y="1637556"/>
            <a:ext cx="1783185" cy="1783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oice Icon 2377184">
            <a:extLst>
              <a:ext uri="{FF2B5EF4-FFF2-40B4-BE49-F238E27FC236}">
                <a16:creationId xmlns:a16="http://schemas.microsoft.com/office/drawing/2014/main" id="{201D32EC-12BE-4585-AE78-495CDAEB768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772719" y="154223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ice Icon 1608146">
            <a:extLst>
              <a:ext uri="{FF2B5EF4-FFF2-40B4-BE49-F238E27FC236}">
                <a16:creationId xmlns:a16="http://schemas.microsoft.com/office/drawing/2014/main" id="{ABBED515-7DE6-4428-B032-EB09F4EEA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719" y="4302675"/>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rategy Icon 2469660">
            <a:extLst>
              <a:ext uri="{FF2B5EF4-FFF2-40B4-BE49-F238E27FC236}">
                <a16:creationId xmlns:a16="http://schemas.microsoft.com/office/drawing/2014/main" id="{0699B266-CB82-48C1-BE72-0C78DF1D8C54}"/>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6365044" y="4443086"/>
            <a:ext cx="1624177" cy="1624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5180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Объект 2" descr="SmartArt — сравнение 2 элементов">
            <a:extLst>
              <a:ext uri="{FF2B5EF4-FFF2-40B4-BE49-F238E27FC236}">
                <a16:creationId xmlns:a16="http://schemas.microsoft.com/office/drawing/2014/main" id="{15D2AB16-9C1F-4D56-81C4-E20711B3FFB1}"/>
              </a:ext>
            </a:extLst>
          </p:cNvPr>
          <p:cNvGraphicFramePr>
            <a:graphicFrameLocks/>
          </p:cNvGraphicFramePr>
          <p:nvPr/>
        </p:nvGraphicFramePr>
        <p:xfrm>
          <a:off x="3315007" y="53011"/>
          <a:ext cx="8507360" cy="3114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F3E65EA-0887-490F-9EEB-5F5B7E5831C4}"/>
              </a:ext>
            </a:extLst>
          </p:cNvPr>
          <p:cNvSpPr txBox="1"/>
          <p:nvPr/>
        </p:nvSpPr>
        <p:spPr>
          <a:xfrm>
            <a:off x="4462738" y="3429000"/>
            <a:ext cx="7600654" cy="3147528"/>
          </a:xfrm>
          <a:prstGeom prst="rect">
            <a:avLst/>
          </a:prstGeom>
          <a:noFill/>
        </p:spPr>
        <p:txBody>
          <a:bodyPr wrap="square">
            <a:spAutoFit/>
          </a:bodyPr>
          <a:lstStyle/>
          <a:p>
            <a:pPr>
              <a:lnSpc>
                <a:spcPct val="107000"/>
              </a:lnSpc>
              <a:spcAft>
                <a:spcPts val="800"/>
              </a:spcAft>
            </a:pPr>
            <a:r>
              <a:rPr lang="ru-RU" sz="2000" kern="1200" dirty="0">
                <a:solidFill>
                  <a:srgbClr val="000000"/>
                </a:solidFill>
                <a:effectLst/>
                <a:latin typeface="Garamond" panose="02020404030301010803" pitchFamily="18" charset="0"/>
                <a:ea typeface="+mn-ea"/>
                <a:cs typeface="+mn-cs"/>
              </a:rPr>
              <a:t>Рассмотрение факторов окружающей среды при современном проектировании и оценке технологии </a:t>
            </a:r>
            <a:r>
              <a:rPr lang="ru-RU" sz="2000" u="sng" kern="1200" dirty="0">
                <a:solidFill>
                  <a:srgbClr val="000000"/>
                </a:solidFill>
                <a:effectLst/>
                <a:latin typeface="Garamond" panose="02020404030301010803" pitchFamily="18" charset="0"/>
                <a:ea typeface="+mn-ea"/>
                <a:cs typeface="+mn-cs"/>
              </a:rPr>
              <a:t>не ограничивается минимизацией загрязнения среды</a:t>
            </a:r>
            <a:r>
              <a:rPr lang="ru-RU" sz="2000" kern="1200" dirty="0">
                <a:solidFill>
                  <a:srgbClr val="000000"/>
                </a:solidFill>
                <a:effectLst/>
                <a:latin typeface="Garamond" panose="02020404030301010803" pitchFamily="18" charset="0"/>
                <a:ea typeface="+mn-ea"/>
                <a:cs typeface="+mn-cs"/>
              </a:rPr>
              <a:t>, но должно также </a:t>
            </a:r>
            <a:r>
              <a:rPr lang="ru-RU" sz="2000" u="sng" kern="1200" dirty="0">
                <a:solidFill>
                  <a:srgbClr val="000000"/>
                </a:solidFill>
                <a:effectLst/>
                <a:latin typeface="Garamond" panose="02020404030301010803" pitchFamily="18" charset="0"/>
                <a:ea typeface="+mn-ea"/>
                <a:cs typeface="+mn-cs"/>
              </a:rPr>
              <a:t>включать в себя сохранение природных ресурсов и сбережение невосстанавливаемых ресурсов</a:t>
            </a:r>
            <a:r>
              <a:rPr lang="ru-RU" sz="2000" kern="1200" dirty="0">
                <a:solidFill>
                  <a:srgbClr val="000000"/>
                </a:solidFill>
                <a:effectLst/>
                <a:latin typeface="Garamond" panose="02020404030301010803" pitchFamily="18" charset="0"/>
                <a:ea typeface="+mn-ea"/>
                <a:cs typeface="+mn-cs"/>
              </a:rPr>
              <a:t>. </a:t>
            </a:r>
            <a:endParaRPr lang="en-US" sz="2000" kern="1200" dirty="0">
              <a:solidFill>
                <a:srgbClr val="000000"/>
              </a:solidFill>
              <a:effectLst/>
              <a:latin typeface="Garamond" panose="02020404030301010803" pitchFamily="18" charset="0"/>
              <a:ea typeface="+mn-ea"/>
              <a:cs typeface="+mn-cs"/>
            </a:endParaRPr>
          </a:p>
          <a:p>
            <a:pPr>
              <a:lnSpc>
                <a:spcPct val="107000"/>
              </a:lnSpc>
              <a:spcAft>
                <a:spcPts val="800"/>
              </a:spcAft>
            </a:pPr>
            <a:r>
              <a:rPr lang="ru-RU" sz="2000" kern="1200" dirty="0">
                <a:solidFill>
                  <a:srgbClr val="000000"/>
                </a:solidFill>
                <a:effectLst/>
                <a:latin typeface="Garamond" panose="02020404030301010803" pitchFamily="18" charset="0"/>
                <a:ea typeface="+mn-ea"/>
                <a:cs typeface="+mn-cs"/>
              </a:rPr>
              <a:t>В этом отношении и </a:t>
            </a:r>
            <a:r>
              <a:rPr lang="ru-RU" sz="2000" b="1" kern="1200" dirty="0">
                <a:solidFill>
                  <a:srgbClr val="000000"/>
                </a:solidFill>
                <a:effectLst/>
                <a:latin typeface="Garamond" panose="02020404030301010803" pitchFamily="18" charset="0"/>
                <a:ea typeface="+mn-ea"/>
                <a:cs typeface="+mn-cs"/>
              </a:rPr>
              <a:t>выбор технологии определяется основными стратегическими целями инвестиционного проекта</a:t>
            </a:r>
            <a:r>
              <a:rPr lang="ru-RU" sz="2000" kern="1200" dirty="0">
                <a:solidFill>
                  <a:srgbClr val="000000"/>
                </a:solidFill>
                <a:effectLst/>
                <a:latin typeface="Garamond" panose="02020404030301010803" pitchFamily="18" charset="0"/>
                <a:ea typeface="+mn-ea"/>
                <a:cs typeface="+mn-cs"/>
              </a:rPr>
              <a:t>, в то же время он взаимосвязан с вопросами, рассмотренными в предыдущих главах о маркетинге, материалах и выборе месторасположения предприятия.</a:t>
            </a:r>
            <a:endParaRPr lang="ru-RU" sz="1200" dirty="0">
              <a:effectLst/>
              <a:latin typeface="Calibri" panose="020F0502020204030204" pitchFamily="34" charset="0"/>
              <a:ea typeface="Malgun Gothic" panose="020B0503020000020004" pitchFamily="34" charset="-127"/>
              <a:cs typeface="Times New Roman" panose="02020603050405020304" pitchFamily="18" charset="0"/>
            </a:endParaRPr>
          </a:p>
        </p:txBody>
      </p:sp>
      <p:sp>
        <p:nvSpPr>
          <p:cNvPr id="5" name="TextBox 4">
            <a:extLst>
              <a:ext uri="{FF2B5EF4-FFF2-40B4-BE49-F238E27FC236}">
                <a16:creationId xmlns:a16="http://schemas.microsoft.com/office/drawing/2014/main" id="{1ED1CC1A-9603-4A7C-BA83-F6709945C2C7}"/>
              </a:ext>
            </a:extLst>
          </p:cNvPr>
          <p:cNvSpPr txBox="1"/>
          <p:nvPr/>
        </p:nvSpPr>
        <p:spPr>
          <a:xfrm>
            <a:off x="3754153" y="263911"/>
            <a:ext cx="7324112" cy="1069973"/>
          </a:xfrm>
          <a:prstGeom prst="rect">
            <a:avLst/>
          </a:prstGeom>
          <a:noFill/>
        </p:spPr>
        <p:txBody>
          <a:bodyPr wrap="square">
            <a:spAutoFit/>
          </a:bodyPr>
          <a:lstStyle/>
          <a:p>
            <a:pPr>
              <a:lnSpc>
                <a:spcPct val="107000"/>
              </a:lnSpc>
              <a:spcAft>
                <a:spcPts val="800"/>
              </a:spcAft>
            </a:pPr>
            <a:r>
              <a:rPr lang="ru-RU" sz="2000" b="1" u="sng" kern="1200" dirty="0">
                <a:solidFill>
                  <a:srgbClr val="000000"/>
                </a:solidFill>
                <a:effectLst/>
                <a:latin typeface="Garamond" panose="02020404030301010803" pitchFamily="18" charset="0"/>
                <a:ea typeface="+mn-ea"/>
                <a:cs typeface="+mn-cs"/>
              </a:rPr>
              <a:t>Необходимо также учитывать новые технологические разработки, их применение и влияние на производственную мощность. </a:t>
            </a:r>
            <a:endParaRPr lang="en-US" sz="2000" b="1" u="sng" kern="1200" dirty="0">
              <a:solidFill>
                <a:srgbClr val="000000"/>
              </a:solidFill>
              <a:effectLst/>
              <a:latin typeface="Garamond" panose="02020404030301010803" pitchFamily="18" charset="0"/>
              <a:ea typeface="+mn-ea"/>
              <a:cs typeface="+mn-cs"/>
            </a:endParaRPr>
          </a:p>
        </p:txBody>
      </p:sp>
      <p:pic>
        <p:nvPicPr>
          <p:cNvPr id="2050" name="Picture 2" descr="exclamation point Icon 2100826">
            <a:extLst>
              <a:ext uri="{FF2B5EF4-FFF2-40B4-BE49-F238E27FC236}">
                <a16:creationId xmlns:a16="http://schemas.microsoft.com/office/drawing/2014/main" id="{0858B837-8E40-4D66-A973-D5BC2ED743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9730" y="53011"/>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326524-C8D8-47D4-90DF-B502E41F1F75}"/>
              </a:ext>
            </a:extLst>
          </p:cNvPr>
          <p:cNvSpPr txBox="1"/>
          <p:nvPr/>
        </p:nvSpPr>
        <p:spPr>
          <a:xfrm>
            <a:off x="4379426" y="1753777"/>
            <a:ext cx="7145131" cy="1399294"/>
          </a:xfrm>
          <a:prstGeom prst="rect">
            <a:avLst/>
          </a:prstGeom>
          <a:noFill/>
        </p:spPr>
        <p:txBody>
          <a:bodyPr wrap="square">
            <a:spAutoFit/>
          </a:bodyPr>
          <a:lstStyle/>
          <a:p>
            <a:pPr>
              <a:lnSpc>
                <a:spcPct val="107000"/>
              </a:lnSpc>
              <a:spcAft>
                <a:spcPts val="800"/>
              </a:spcAft>
            </a:pPr>
            <a:r>
              <a:rPr lang="ru-RU" sz="2000" b="1" kern="1200" dirty="0">
                <a:solidFill>
                  <a:srgbClr val="000000"/>
                </a:solidFill>
                <a:effectLst/>
                <a:latin typeface="Garamond" panose="02020404030301010803" pitchFamily="18" charset="0"/>
                <a:ea typeface="+mn-ea"/>
                <a:cs typeface="+mn-cs"/>
              </a:rPr>
              <a:t>Эти новые технологии могут либо иметь </a:t>
            </a:r>
            <a:r>
              <a:rPr lang="en-US" sz="2000" b="1" dirty="0">
                <a:solidFill>
                  <a:srgbClr val="000000"/>
                </a:solidFill>
                <a:latin typeface="Garamond" panose="02020404030301010803" pitchFamily="18" charset="0"/>
              </a:rPr>
              <a:t>                                   </a:t>
            </a:r>
            <a:r>
              <a:rPr lang="ru-RU" sz="2000" b="1" kern="1200" dirty="0">
                <a:solidFill>
                  <a:srgbClr val="000000"/>
                </a:solidFill>
                <a:effectLst/>
                <a:latin typeface="Garamond" panose="02020404030301010803" pitchFamily="18" charset="0"/>
                <a:ea typeface="+mn-ea"/>
                <a:cs typeface="+mn-cs"/>
              </a:rPr>
              <a:t>общее применение, либо относиться к определенным этапам производства, оказывая незначительное влияние на производственные мощности в различных областях. </a:t>
            </a:r>
            <a:endParaRPr lang="en-US" sz="2000" b="1" kern="1200" dirty="0">
              <a:solidFill>
                <a:srgbClr val="000000"/>
              </a:solidFill>
              <a:effectLst/>
              <a:latin typeface="Garamond" panose="02020404030301010803" pitchFamily="18" charset="0"/>
              <a:ea typeface="+mn-ea"/>
              <a:cs typeface="+mn-cs"/>
            </a:endParaRPr>
          </a:p>
        </p:txBody>
      </p:sp>
      <p:sp>
        <p:nvSpPr>
          <p:cNvPr id="16" name="TextBox 15">
            <a:extLst>
              <a:ext uri="{FF2B5EF4-FFF2-40B4-BE49-F238E27FC236}">
                <a16:creationId xmlns:a16="http://schemas.microsoft.com/office/drawing/2014/main" id="{5CA109BB-64E4-4DF2-A6D6-13BF336CD3E0}"/>
              </a:ext>
            </a:extLst>
          </p:cNvPr>
          <p:cNvSpPr txBox="1"/>
          <p:nvPr/>
        </p:nvSpPr>
        <p:spPr>
          <a:xfrm>
            <a:off x="128608" y="1572818"/>
            <a:ext cx="3353487" cy="1728615"/>
          </a:xfrm>
          <a:prstGeom prst="rect">
            <a:avLst/>
          </a:prstGeom>
          <a:noFill/>
        </p:spPr>
        <p:txBody>
          <a:bodyPr wrap="square">
            <a:spAutoFit/>
          </a:bodyPr>
          <a:lstStyle/>
          <a:p>
            <a:pPr>
              <a:lnSpc>
                <a:spcPct val="107000"/>
              </a:lnSpc>
              <a:spcAft>
                <a:spcPts val="800"/>
              </a:spcAft>
            </a:pPr>
            <a:r>
              <a:rPr lang="ru-RU" sz="2000" b="1" kern="1200" dirty="0">
                <a:solidFill>
                  <a:srgbClr val="000000"/>
                </a:solidFill>
                <a:effectLst/>
                <a:latin typeface="Garamond" panose="02020404030301010803" pitchFamily="18" charset="0"/>
                <a:ea typeface="+mn-ea"/>
                <a:cs typeface="+mn-cs"/>
              </a:rPr>
              <a:t>Однако могут существовать ограничивающие факторы их использования в определенных ситуациях. </a:t>
            </a:r>
            <a:endParaRPr lang="en-US" sz="2000" b="1" dirty="0">
              <a:solidFill>
                <a:srgbClr val="000000"/>
              </a:solidFill>
              <a:latin typeface="Garamond" panose="02020404030301010803" pitchFamily="18" charset="0"/>
            </a:endParaRPr>
          </a:p>
        </p:txBody>
      </p:sp>
      <p:sp>
        <p:nvSpPr>
          <p:cNvPr id="15" name="Прямоугольник 14">
            <a:extLst>
              <a:ext uri="{FF2B5EF4-FFF2-40B4-BE49-F238E27FC236}">
                <a16:creationId xmlns:a16="http://schemas.microsoft.com/office/drawing/2014/main" id="{3E557166-55F5-4EA1-80E7-1088164F5A99}"/>
              </a:ext>
            </a:extLst>
          </p:cNvPr>
          <p:cNvSpPr/>
          <p:nvPr/>
        </p:nvSpPr>
        <p:spPr>
          <a:xfrm>
            <a:off x="4283019" y="3540368"/>
            <a:ext cx="45719" cy="2896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E520ACD9-B437-4964-AF78-EDF27CEC23F6}"/>
              </a:ext>
            </a:extLst>
          </p:cNvPr>
          <p:cNvSpPr txBox="1"/>
          <p:nvPr/>
        </p:nvSpPr>
        <p:spPr>
          <a:xfrm>
            <a:off x="128608" y="3690315"/>
            <a:ext cx="4020411" cy="2453942"/>
          </a:xfrm>
          <a:prstGeom prst="rect">
            <a:avLst/>
          </a:prstGeom>
          <a:noFill/>
        </p:spPr>
        <p:txBody>
          <a:bodyPr wrap="square">
            <a:spAutoFit/>
          </a:bodyPr>
          <a:lstStyle/>
          <a:p>
            <a:pPr>
              <a:lnSpc>
                <a:spcPct val="107000"/>
              </a:lnSpc>
              <a:spcAft>
                <a:spcPts val="800"/>
              </a:spcAft>
            </a:pPr>
            <a:r>
              <a:rPr lang="ru-RU" sz="1800" b="1" kern="1200" dirty="0">
                <a:solidFill>
                  <a:srgbClr val="000000"/>
                </a:solidFill>
                <a:effectLst/>
                <a:latin typeface="Garamond" panose="02020404030301010803" pitchFamily="18" charset="0"/>
                <a:ea typeface="+mn-ea"/>
                <a:cs typeface="+mn-cs"/>
              </a:rPr>
              <a:t>В свете мировых масштабов экологического воздействия развития сельского хозяйства и промышленности, </a:t>
            </a:r>
            <a:r>
              <a:rPr lang="ru-RU" sz="1800" b="1" i="1" u="sng" kern="1200" dirty="0">
                <a:solidFill>
                  <a:srgbClr val="000000"/>
                </a:solidFill>
                <a:effectLst/>
                <a:latin typeface="Garamond" panose="02020404030301010803" pitchFamily="18" charset="0"/>
                <a:ea typeface="+mn-ea"/>
                <a:cs typeface="+mn-cs"/>
              </a:rPr>
              <a:t>выбор технологии больше невозможен без оценки потенциальных экологических воздействий проекта на природную среду. </a:t>
            </a:r>
            <a:endParaRPr lang="en-US" sz="1800" b="1" i="1" u="sng" kern="1200" dirty="0">
              <a:solidFill>
                <a:srgbClr val="000000"/>
              </a:solidFill>
              <a:effectLst/>
              <a:latin typeface="Garamond" panose="02020404030301010803" pitchFamily="18" charset="0"/>
              <a:ea typeface="+mn-ea"/>
              <a:cs typeface="+mn-cs"/>
            </a:endParaRPr>
          </a:p>
        </p:txBody>
      </p:sp>
      <p:sp>
        <p:nvSpPr>
          <p:cNvPr id="18" name="Стрелка: вправо 17">
            <a:extLst>
              <a:ext uri="{FF2B5EF4-FFF2-40B4-BE49-F238E27FC236}">
                <a16:creationId xmlns:a16="http://schemas.microsoft.com/office/drawing/2014/main" id="{DD02C290-AF02-46B8-A918-BE17F84A0638}"/>
              </a:ext>
            </a:extLst>
          </p:cNvPr>
          <p:cNvSpPr/>
          <p:nvPr/>
        </p:nvSpPr>
        <p:spPr>
          <a:xfrm>
            <a:off x="3482095" y="2039639"/>
            <a:ext cx="925461" cy="7949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871400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вал 4">
            <a:extLst>
              <a:ext uri="{FF2B5EF4-FFF2-40B4-BE49-F238E27FC236}">
                <a16:creationId xmlns:a16="http://schemas.microsoft.com/office/drawing/2014/main" id="{453D9F95-EB67-4F6C-BD55-763B5DC03049}"/>
              </a:ext>
            </a:extLst>
          </p:cNvPr>
          <p:cNvSpPr/>
          <p:nvPr/>
        </p:nvSpPr>
        <p:spPr>
          <a:xfrm>
            <a:off x="119626" y="6227036"/>
            <a:ext cx="819987" cy="55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153 </a:t>
            </a:r>
            <a:endParaRPr lang="ru-RU" dirty="0"/>
          </a:p>
        </p:txBody>
      </p:sp>
      <p:graphicFrame>
        <p:nvGraphicFramePr>
          <p:cNvPr id="8" name="Схема 7">
            <a:extLst>
              <a:ext uri="{FF2B5EF4-FFF2-40B4-BE49-F238E27FC236}">
                <a16:creationId xmlns:a16="http://schemas.microsoft.com/office/drawing/2014/main" id="{D02BBC79-A8BA-45A8-8B05-9BEA1A8A603D}"/>
              </a:ext>
            </a:extLst>
          </p:cNvPr>
          <p:cNvGraphicFramePr/>
          <p:nvPr/>
        </p:nvGraphicFramePr>
        <p:xfrm>
          <a:off x="-1169027" y="238080"/>
          <a:ext cx="8128000" cy="5566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37D4260B-2D5A-4A68-A747-A99879E08148}"/>
              </a:ext>
            </a:extLst>
          </p:cNvPr>
          <p:cNvSpPr txBox="1"/>
          <p:nvPr/>
        </p:nvSpPr>
        <p:spPr>
          <a:xfrm>
            <a:off x="0" y="4644933"/>
            <a:ext cx="5550694" cy="1477328"/>
          </a:xfrm>
          <a:prstGeom prst="rect">
            <a:avLst/>
          </a:prstGeom>
          <a:noFill/>
        </p:spPr>
        <p:txBody>
          <a:bodyPr wrap="square">
            <a:spAutoFit/>
          </a:bodyPr>
          <a:lstStyle/>
          <a:p>
            <a:pPr lvl="0" algn="ctr"/>
            <a:r>
              <a:rPr lang="ru-RU" dirty="0"/>
              <a:t>ВОЗДЕЙСТВИЕ НА ЭКОЛОГИЮ И ОКРУЖАЮЩУЮ СРЕДУ И ВОЗНИКНОВЕНИЕ РАЗЛИЧНОГО РОДА ОПАСНОСТЕЙ (ИСПОЛЬЗОВАНИЯ ТОКСИЧНЫХ МАТЕРИАЛОВ НА РАЗЛИЧНЫХ ЭТАПАХ ПРОИЗВОДСТВА)</a:t>
            </a:r>
          </a:p>
        </p:txBody>
      </p:sp>
      <p:sp>
        <p:nvSpPr>
          <p:cNvPr id="12" name="TextBox 11">
            <a:extLst>
              <a:ext uri="{FF2B5EF4-FFF2-40B4-BE49-F238E27FC236}">
                <a16:creationId xmlns:a16="http://schemas.microsoft.com/office/drawing/2014/main" id="{FC2EDC25-FABC-45D1-92C6-E47B4ECC0C93}"/>
              </a:ext>
            </a:extLst>
          </p:cNvPr>
          <p:cNvSpPr txBox="1"/>
          <p:nvPr/>
        </p:nvSpPr>
        <p:spPr>
          <a:xfrm>
            <a:off x="5319635" y="858453"/>
            <a:ext cx="6577012" cy="1323439"/>
          </a:xfrm>
          <a:prstGeom prst="rect">
            <a:avLst/>
          </a:prstGeom>
          <a:noFill/>
        </p:spPr>
        <p:txBody>
          <a:bodyPr wrap="square">
            <a:spAutoFit/>
          </a:bodyPr>
          <a:lstStyle/>
          <a:p>
            <a:pPr algn="ctr"/>
            <a:r>
              <a:rPr lang="ru-RU" sz="2000" kern="1200" dirty="0">
                <a:solidFill>
                  <a:srgbClr val="000000"/>
                </a:solidFill>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rPr>
              <a:t>Важно четко идентифицировать опасные производственные процессы и процессы с использованием токсичных веществ и принять соответствующие меры, например осуществить контроль: </a:t>
            </a:r>
            <a:endParaRPr lang="ru-RU" sz="1600" dirty="0">
              <a:effectLst>
                <a:outerShdw blurRad="38100" dist="38100" dir="2700000" algn="tl">
                  <a:srgbClr val="000000">
                    <a:alpha val="43137"/>
                  </a:srgbClr>
                </a:outerShdw>
              </a:effectLst>
              <a:ea typeface="Times New Roman" panose="02020603050405020304" pitchFamily="18" charset="0"/>
            </a:endParaRPr>
          </a:p>
        </p:txBody>
      </p:sp>
      <p:sp>
        <p:nvSpPr>
          <p:cNvPr id="14" name="TextBox 13">
            <a:extLst>
              <a:ext uri="{FF2B5EF4-FFF2-40B4-BE49-F238E27FC236}">
                <a16:creationId xmlns:a16="http://schemas.microsoft.com/office/drawing/2014/main" id="{37F6BFB9-317C-434E-B1C9-CFCF6183028F}"/>
              </a:ext>
            </a:extLst>
          </p:cNvPr>
          <p:cNvSpPr txBox="1"/>
          <p:nvPr/>
        </p:nvSpPr>
        <p:spPr>
          <a:xfrm>
            <a:off x="5738735" y="2335781"/>
            <a:ext cx="6157912" cy="1938992"/>
          </a:xfrm>
          <a:prstGeom prst="rect">
            <a:avLst/>
          </a:prstGeom>
          <a:noFill/>
        </p:spPr>
        <p:txBody>
          <a:bodyPr wrap="square">
            <a:spAutoFit/>
          </a:bodyPr>
          <a:lstStyle/>
          <a:p>
            <a:pPr marL="285750" indent="-285750">
              <a:buFont typeface="Wingdings" panose="05000000000000000000" pitchFamily="2" charset="2"/>
              <a:buChar char="v"/>
            </a:pPr>
            <a:r>
              <a:rPr lang="ru-RU" sz="2000" kern="1200" dirty="0">
                <a:solidFill>
                  <a:srgbClr val="000000"/>
                </a:solidFill>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rPr>
              <a:t>над загрязнением воздуха (включая ограничения выбросов загрязнителей в атмосферу), </a:t>
            </a:r>
          </a:p>
          <a:p>
            <a:pPr marL="285750" indent="-285750">
              <a:buFont typeface="Wingdings" panose="05000000000000000000" pitchFamily="2" charset="2"/>
              <a:buChar char="v"/>
            </a:pPr>
            <a:r>
              <a:rPr lang="ru-RU" sz="2000" kern="1200" dirty="0">
                <a:solidFill>
                  <a:srgbClr val="000000"/>
                </a:solidFill>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rPr>
              <a:t>воды (включая определение количества сточных вод и производственных отходов), </a:t>
            </a:r>
          </a:p>
          <a:p>
            <a:pPr marL="285750" indent="-285750">
              <a:buFont typeface="Wingdings" panose="05000000000000000000" pitchFamily="2" charset="2"/>
              <a:buChar char="v"/>
            </a:pPr>
            <a:r>
              <a:rPr lang="ru-RU" sz="2000" kern="1200" dirty="0">
                <a:solidFill>
                  <a:srgbClr val="000000"/>
                </a:solidFill>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rPr>
              <a:t>за уровнем шума или высокочастотными акустическими воздействиями.</a:t>
            </a:r>
            <a:endParaRPr lang="ru-RU" sz="2000" dirty="0">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40D76666-0F84-4C80-8E87-17CB560803CA}"/>
              </a:ext>
            </a:extLst>
          </p:cNvPr>
          <p:cNvSpPr txBox="1"/>
          <p:nvPr/>
        </p:nvSpPr>
        <p:spPr>
          <a:xfrm>
            <a:off x="5835664" y="4798822"/>
            <a:ext cx="5840079" cy="1323439"/>
          </a:xfrm>
          <a:prstGeom prst="rect">
            <a:avLst/>
          </a:prstGeom>
          <a:noFill/>
        </p:spPr>
        <p:txBody>
          <a:bodyPr wrap="square">
            <a:spAutoFit/>
          </a:bodyPr>
          <a:lstStyle/>
          <a:p>
            <a:pPr algn="ctr"/>
            <a:r>
              <a:rPr lang="ru-RU" sz="2000" kern="1200" dirty="0">
                <a:solidFill>
                  <a:srgbClr val="000000"/>
                </a:solidFill>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rPr>
              <a:t>Для некоторых проектов, содержащих опасные технологические процессы или токсичные вещества, могут потребоваться буферные зоны между участком предприятия и населенными районами. </a:t>
            </a:r>
            <a:endParaRPr lang="ru-RU" sz="2000" dirty="0">
              <a:effectLst>
                <a:outerShdw blurRad="38100" dist="38100" dir="2700000" algn="tl">
                  <a:srgbClr val="000000">
                    <a:alpha val="43137"/>
                  </a:srgbClr>
                </a:outerShdw>
              </a:effectLst>
            </a:endParaRPr>
          </a:p>
        </p:txBody>
      </p:sp>
      <p:sp>
        <p:nvSpPr>
          <p:cNvPr id="17" name="Прямоугольник 16">
            <a:extLst>
              <a:ext uri="{FF2B5EF4-FFF2-40B4-BE49-F238E27FC236}">
                <a16:creationId xmlns:a16="http://schemas.microsoft.com/office/drawing/2014/main" id="{98A0F5EB-31AD-4F84-A84A-1735D70791F7}"/>
              </a:ext>
            </a:extLst>
          </p:cNvPr>
          <p:cNvSpPr/>
          <p:nvPr/>
        </p:nvSpPr>
        <p:spPr>
          <a:xfrm flipH="1">
            <a:off x="5695636" y="4654914"/>
            <a:ext cx="45719"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69B83B71-3A11-412D-A1DC-92EEC3B3CEDB}"/>
              </a:ext>
            </a:extLst>
          </p:cNvPr>
          <p:cNvSpPr/>
          <p:nvPr/>
        </p:nvSpPr>
        <p:spPr>
          <a:xfrm flipV="1">
            <a:off x="6800849" y="4597500"/>
            <a:ext cx="3614585"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376638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405900-6322-423C-ACA1-00BDF51B9731}"/>
              </a:ext>
            </a:extLst>
          </p:cNvPr>
          <p:cNvSpPr txBox="1"/>
          <p:nvPr/>
        </p:nvSpPr>
        <p:spPr>
          <a:xfrm>
            <a:off x="1543050" y="426161"/>
            <a:ext cx="10363200" cy="584775"/>
          </a:xfrm>
          <a:prstGeom prst="rect">
            <a:avLst/>
          </a:prstGeom>
          <a:noFill/>
        </p:spPr>
        <p:txBody>
          <a:bodyPr wrap="square">
            <a:spAutoFit/>
          </a:bodyPr>
          <a:lstStyle/>
          <a:p>
            <a:r>
              <a:rPr lang="ru-RU" sz="3200" b="1" dirty="0"/>
              <a:t>Экологическая ориентация предварительной схемы </a:t>
            </a:r>
          </a:p>
        </p:txBody>
      </p:sp>
      <p:sp>
        <p:nvSpPr>
          <p:cNvPr id="5" name="TextBox 4">
            <a:extLst>
              <a:ext uri="{FF2B5EF4-FFF2-40B4-BE49-F238E27FC236}">
                <a16:creationId xmlns:a16="http://schemas.microsoft.com/office/drawing/2014/main" id="{F2C03EA0-C46F-46DE-92C6-41C5596E04F5}"/>
              </a:ext>
            </a:extLst>
          </p:cNvPr>
          <p:cNvSpPr txBox="1"/>
          <p:nvPr/>
        </p:nvSpPr>
        <p:spPr>
          <a:xfrm>
            <a:off x="600075" y="1640133"/>
            <a:ext cx="9172575" cy="1561005"/>
          </a:xfrm>
          <a:prstGeom prst="rect">
            <a:avLst/>
          </a:prstGeom>
          <a:noFill/>
        </p:spPr>
        <p:txBody>
          <a:bodyPr wrap="square">
            <a:spAutoFit/>
          </a:bodyPr>
          <a:lstStyle/>
          <a:p>
            <a:pPr algn="just">
              <a:lnSpc>
                <a:spcPct val="107000"/>
              </a:lnSpc>
              <a:spcAft>
                <a:spcPts val="800"/>
              </a:spcAft>
            </a:pPr>
            <a:r>
              <a:rPr lang="ru-RU" sz="1800" dirty="0">
                <a:effectLst/>
                <a:latin typeface="Calibri" panose="020F0502020204030204" pitchFamily="34" charset="0"/>
                <a:ea typeface="Malgun Gothic" panose="020B0503020000020004" pitchFamily="34" charset="-127"/>
                <a:cs typeface="Times New Roman" panose="02020603050405020304" pitchFamily="18" charset="0"/>
              </a:rPr>
              <a:t>В идеале, промышленный проект не должен оказывать никакого отрицательного воздействия на природную и социальную среду. Поскольку эта цель может быть с экономической точки зрения достигнута только в исключительных случаях, необходимо прилагать все усилия к тому, чтобы применять производственные процессы с возможно низкими выбросами и минимизировать тяжесть воздействия на окружающую среду. </a:t>
            </a:r>
          </a:p>
        </p:txBody>
      </p:sp>
      <p:sp>
        <p:nvSpPr>
          <p:cNvPr id="7" name="TextBox 6">
            <a:extLst>
              <a:ext uri="{FF2B5EF4-FFF2-40B4-BE49-F238E27FC236}">
                <a16:creationId xmlns:a16="http://schemas.microsoft.com/office/drawing/2014/main" id="{AFCED2FB-2127-42A6-8B6C-03B852F3D7A6}"/>
              </a:ext>
            </a:extLst>
          </p:cNvPr>
          <p:cNvSpPr txBox="1"/>
          <p:nvPr/>
        </p:nvSpPr>
        <p:spPr>
          <a:xfrm>
            <a:off x="2371725" y="3614483"/>
            <a:ext cx="9286875" cy="2358915"/>
          </a:xfrm>
          <a:prstGeom prst="rect">
            <a:avLst/>
          </a:prstGeom>
          <a:noFill/>
        </p:spPr>
        <p:txBody>
          <a:bodyPr wrap="square">
            <a:spAutoFit/>
          </a:bodyPr>
          <a:lstStyle/>
          <a:p>
            <a:pPr algn="just">
              <a:lnSpc>
                <a:spcPct val="107000"/>
              </a:lnSpc>
              <a:spcAft>
                <a:spcPts val="800"/>
              </a:spcAft>
            </a:pPr>
            <a:r>
              <a:rPr lang="ru-RU" sz="1800" dirty="0">
                <a:effectLst/>
                <a:latin typeface="Calibri" panose="020F0502020204030204" pitchFamily="34" charset="0"/>
                <a:ea typeface="Malgun Gothic" panose="020B0503020000020004" pitchFamily="34" charset="-127"/>
                <a:cs typeface="Times New Roman" panose="02020603050405020304" pitchFamily="18" charset="0"/>
              </a:rPr>
              <a:t>Вариант производства с минимальными выбросами может быть получен путем рассмотрения на отдельных этапах планирования различных технико-экономических альтернатив, таких как:</a:t>
            </a:r>
          </a:p>
          <a:p>
            <a:pPr marL="285750" indent="-285750">
              <a:lnSpc>
                <a:spcPct val="107000"/>
              </a:lnSpc>
              <a:spcAft>
                <a:spcPts val="800"/>
              </a:spcAft>
              <a:buFont typeface="Wingdings" panose="05000000000000000000" pitchFamily="2" charset="2"/>
              <a:buChar char="q"/>
            </a:pPr>
            <a:r>
              <a:rPr lang="ru-RU" sz="1800" dirty="0">
                <a:effectLst/>
                <a:latin typeface="Calibri" panose="020F0502020204030204" pitchFamily="34" charset="0"/>
                <a:ea typeface="Malgun Gothic" panose="020B0503020000020004" pitchFamily="34" charset="-127"/>
                <a:cs typeface="Times New Roman" panose="02020603050405020304" pitchFamily="18" charset="0"/>
              </a:rPr>
              <a:t>использование малоотходного сырья, </a:t>
            </a:r>
          </a:p>
          <a:p>
            <a:pPr marL="285750" indent="-285750" algn="just">
              <a:lnSpc>
                <a:spcPct val="107000"/>
              </a:lnSpc>
              <a:spcAft>
                <a:spcPts val="800"/>
              </a:spcAft>
              <a:buFont typeface="Wingdings" panose="05000000000000000000" pitchFamily="2" charset="2"/>
              <a:buChar char="q"/>
            </a:pPr>
            <a:r>
              <a:rPr lang="ru-RU" sz="1800" dirty="0">
                <a:effectLst/>
                <a:latin typeface="Calibri" panose="020F0502020204030204" pitchFamily="34" charset="0"/>
                <a:ea typeface="Malgun Gothic" panose="020B0503020000020004" pitchFamily="34" charset="-127"/>
                <a:cs typeface="Times New Roman" panose="02020603050405020304" pitchFamily="18" charset="0"/>
              </a:rPr>
              <a:t>создание замкнутых производственных циклов, систем </a:t>
            </a:r>
            <a:r>
              <a:rPr lang="ru-RU" sz="1800" dirty="0" err="1">
                <a:effectLst/>
                <a:latin typeface="Calibri" panose="020F0502020204030204" pitchFamily="34" charset="0"/>
                <a:ea typeface="Malgun Gothic" panose="020B0503020000020004" pitchFamily="34" charset="-127"/>
                <a:cs typeface="Times New Roman" panose="02020603050405020304" pitchFamily="18" charset="0"/>
              </a:rPr>
              <a:t>рециклирования</a:t>
            </a:r>
            <a:r>
              <a:rPr lang="ru-RU" sz="1800" dirty="0">
                <a:effectLst/>
                <a:latin typeface="Calibri" panose="020F0502020204030204" pitchFamily="34" charset="0"/>
                <a:ea typeface="Malgun Gothic" panose="020B0503020000020004" pitchFamily="34" charset="-127"/>
                <a:cs typeface="Times New Roman" panose="02020603050405020304" pitchFamily="18" charset="0"/>
              </a:rPr>
              <a:t> (внутри и вне завода) и средств экологической защиты на выходе (фильтров, систем удаления двуокисей серы и окислов азота и т.д.). </a:t>
            </a:r>
          </a:p>
        </p:txBody>
      </p:sp>
      <p:sp>
        <p:nvSpPr>
          <p:cNvPr id="8" name="Левая фигурная скобка 7">
            <a:extLst>
              <a:ext uri="{FF2B5EF4-FFF2-40B4-BE49-F238E27FC236}">
                <a16:creationId xmlns:a16="http://schemas.microsoft.com/office/drawing/2014/main" id="{A5372886-696E-4450-B39A-D6F1D5179A94}"/>
              </a:ext>
            </a:extLst>
          </p:cNvPr>
          <p:cNvSpPr/>
          <p:nvPr/>
        </p:nvSpPr>
        <p:spPr>
          <a:xfrm>
            <a:off x="1685925" y="3614483"/>
            <a:ext cx="619125" cy="22574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 name="Прямоугольник: скругленные углы 8">
            <a:extLst>
              <a:ext uri="{FF2B5EF4-FFF2-40B4-BE49-F238E27FC236}">
                <a16:creationId xmlns:a16="http://schemas.microsoft.com/office/drawing/2014/main" id="{1A40E332-F98F-477D-9131-6A793F36630F}"/>
              </a:ext>
            </a:extLst>
          </p:cNvPr>
          <p:cNvSpPr/>
          <p:nvPr/>
        </p:nvSpPr>
        <p:spPr>
          <a:xfrm>
            <a:off x="295275" y="3981450"/>
            <a:ext cx="1247775" cy="156100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CFF5D460-0CF3-4A9E-80C4-ABF756DB0232}"/>
              </a:ext>
            </a:extLst>
          </p:cNvPr>
          <p:cNvSpPr/>
          <p:nvPr/>
        </p:nvSpPr>
        <p:spPr>
          <a:xfrm>
            <a:off x="1371600" y="1162050"/>
            <a:ext cx="10020300" cy="64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descr="zero emissions Icon 4255037">
            <a:extLst>
              <a:ext uri="{FF2B5EF4-FFF2-40B4-BE49-F238E27FC236}">
                <a16:creationId xmlns:a16="http://schemas.microsoft.com/office/drawing/2014/main" id="{16E8F324-5EE6-4A3F-94A9-6731DD03B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4147882"/>
            <a:ext cx="1190625"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556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5C513F-CE9D-4B75-8067-E0F21FF4B7C2}"/>
              </a:ext>
            </a:extLst>
          </p:cNvPr>
          <p:cNvSpPr txBox="1"/>
          <p:nvPr/>
        </p:nvSpPr>
        <p:spPr>
          <a:xfrm>
            <a:off x="6177638" y="3429000"/>
            <a:ext cx="6093018" cy="3205942"/>
          </a:xfrm>
          <a:prstGeom prst="rect">
            <a:avLst/>
          </a:prstGeom>
          <a:noFill/>
        </p:spPr>
        <p:txBody>
          <a:bodyPr wrap="square">
            <a:spAutoFit/>
          </a:bodyPr>
          <a:lstStyle/>
          <a:p>
            <a:pPr>
              <a:lnSpc>
                <a:spcPct val="107000"/>
              </a:lnSpc>
              <a:spcAft>
                <a:spcPts val="800"/>
              </a:spcAft>
            </a:pPr>
            <a:r>
              <a:rPr lang="ru-RU" sz="1900" dirty="0">
                <a:effectLst/>
                <a:latin typeface="+mj-lt"/>
                <a:ea typeface="Malgun Gothic" panose="020B0503020000020004" pitchFamily="34" charset="-127"/>
                <a:cs typeface="Times New Roman" panose="02020603050405020304" pitchFamily="18" charset="0"/>
              </a:rPr>
              <a:t>Применяя соответствующие производственные процессы, можно извлекать из сточных вод или отработанного воздуха остаточные материалы, которые в противном случае оказали бы сильное отрицательное воздействие на окружающую среду.</a:t>
            </a:r>
            <a:r>
              <a:rPr lang="en-US" sz="1900" dirty="0">
                <a:effectLst/>
                <a:latin typeface="+mj-lt"/>
                <a:ea typeface="Malgun Gothic" panose="020B0503020000020004" pitchFamily="34" charset="-127"/>
                <a:cs typeface="Times New Roman" panose="02020603050405020304" pitchFamily="18" charset="0"/>
              </a:rPr>
              <a:t> </a:t>
            </a:r>
            <a:r>
              <a:rPr lang="ru-RU" sz="1900" dirty="0">
                <a:effectLst/>
                <a:latin typeface="+mj-lt"/>
                <a:ea typeface="Malgun Gothic" panose="020B0503020000020004" pitchFamily="34" charset="-127"/>
                <a:cs typeface="Times New Roman" panose="02020603050405020304" pitchFamily="18" charset="0"/>
              </a:rPr>
              <a:t>Извлеченные вещества можно повторно использовать в производственном процессе. </a:t>
            </a:r>
          </a:p>
          <a:p>
            <a:pPr>
              <a:lnSpc>
                <a:spcPct val="107000"/>
              </a:lnSpc>
              <a:spcAft>
                <a:spcPts val="800"/>
              </a:spcAft>
            </a:pPr>
            <a:r>
              <a:rPr lang="ru-RU" sz="1900" dirty="0">
                <a:effectLst/>
                <a:latin typeface="+mj-lt"/>
                <a:ea typeface="Malgun Gothic" panose="020B0503020000020004" pitchFamily="34" charset="-127"/>
                <a:cs typeface="Times New Roman" panose="02020603050405020304" pitchFamily="18" charset="0"/>
              </a:rPr>
              <a:t>В этом случае достигаются две цели, а именно: </a:t>
            </a:r>
          </a:p>
          <a:p>
            <a:pPr marL="285750" indent="-285750">
              <a:lnSpc>
                <a:spcPct val="107000"/>
              </a:lnSpc>
              <a:spcAft>
                <a:spcPts val="800"/>
              </a:spcAft>
              <a:buFont typeface="Wingdings" panose="05000000000000000000" pitchFamily="2" charset="2"/>
              <a:buChar char="Ø"/>
            </a:pPr>
            <a:r>
              <a:rPr lang="ru-RU" sz="1900" dirty="0">
                <a:effectLst/>
                <a:latin typeface="+mj-lt"/>
                <a:ea typeface="Malgun Gothic" panose="020B0503020000020004" pitchFamily="34" charset="-127"/>
                <a:cs typeface="Times New Roman" panose="02020603050405020304" pitchFamily="18" charset="0"/>
              </a:rPr>
              <a:t>уменьшение загрязнения окружающей среды;</a:t>
            </a:r>
          </a:p>
          <a:p>
            <a:pPr marL="285750" indent="-285750">
              <a:lnSpc>
                <a:spcPct val="107000"/>
              </a:lnSpc>
              <a:spcAft>
                <a:spcPts val="800"/>
              </a:spcAft>
              <a:buFont typeface="Wingdings" panose="05000000000000000000" pitchFamily="2" charset="2"/>
              <a:buChar char="Ø"/>
            </a:pPr>
            <a:r>
              <a:rPr lang="ru-RU" sz="1900" dirty="0">
                <a:effectLst/>
                <a:latin typeface="+mj-lt"/>
                <a:ea typeface="Malgun Gothic" panose="020B0503020000020004" pitchFamily="34" charset="-127"/>
                <a:cs typeface="Times New Roman" panose="02020603050405020304" pitchFamily="18" charset="0"/>
              </a:rPr>
              <a:t>экономия вследствие повторного использования сырья. </a:t>
            </a:r>
          </a:p>
        </p:txBody>
      </p:sp>
      <p:sp>
        <p:nvSpPr>
          <p:cNvPr id="5" name="TextBox 4">
            <a:extLst>
              <a:ext uri="{FF2B5EF4-FFF2-40B4-BE49-F238E27FC236}">
                <a16:creationId xmlns:a16="http://schemas.microsoft.com/office/drawing/2014/main" id="{B5533BA2-2A90-4263-BE82-FBA6C3636275}"/>
              </a:ext>
            </a:extLst>
          </p:cNvPr>
          <p:cNvSpPr txBox="1"/>
          <p:nvPr/>
        </p:nvSpPr>
        <p:spPr>
          <a:xfrm>
            <a:off x="232130" y="3642661"/>
            <a:ext cx="5381687" cy="2716578"/>
          </a:xfrm>
          <a:prstGeom prst="rect">
            <a:avLst/>
          </a:prstGeom>
          <a:noFill/>
        </p:spPr>
        <p:txBody>
          <a:bodyPr wrap="square">
            <a:spAutoFit/>
          </a:bodyPr>
          <a:lstStyle/>
          <a:p>
            <a:pPr>
              <a:lnSpc>
                <a:spcPct val="107000"/>
              </a:lnSpc>
              <a:spcAft>
                <a:spcPts val="800"/>
              </a:spcAft>
            </a:pPr>
            <a:r>
              <a:rPr lang="ru-RU" sz="2000" dirty="0">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rPr>
              <a:t>Если ни одна из указанных выше возможностей не может быть реализована по техническим или экономическим соображениям, можно избежать вредных воздействий на окружающую среду путем включения средств экологической защиты в конечный этап производственного процесса (систем фильтров, очистных сооружений, установок по очистке сточных вод и т.д.).</a:t>
            </a:r>
          </a:p>
        </p:txBody>
      </p:sp>
      <p:pic>
        <p:nvPicPr>
          <p:cNvPr id="9" name="Рисунок 8">
            <a:extLst>
              <a:ext uri="{FF2B5EF4-FFF2-40B4-BE49-F238E27FC236}">
                <a16:creationId xmlns:a16="http://schemas.microsoft.com/office/drawing/2014/main" id="{55946DDA-675A-48CA-BEEC-FBBBC6A3B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689533"/>
            <a:ext cx="7353521" cy="3001191"/>
          </a:xfrm>
          <a:prstGeom prst="rect">
            <a:avLst/>
          </a:prstGeom>
        </p:spPr>
      </p:pic>
      <p:sp>
        <p:nvSpPr>
          <p:cNvPr id="8" name="Прямоугольник 7">
            <a:extLst>
              <a:ext uri="{FF2B5EF4-FFF2-40B4-BE49-F238E27FC236}">
                <a16:creationId xmlns:a16="http://schemas.microsoft.com/office/drawing/2014/main" id="{CFD8DA87-553D-491F-A860-2DAAE71CF9A2}"/>
              </a:ext>
            </a:extLst>
          </p:cNvPr>
          <p:cNvSpPr/>
          <p:nvPr/>
        </p:nvSpPr>
        <p:spPr>
          <a:xfrm>
            <a:off x="1601734" y="650980"/>
            <a:ext cx="5473570" cy="646331"/>
          </a:xfrm>
          <a:prstGeom prst="rect">
            <a:avLst/>
          </a:prstGeom>
          <a:noFill/>
        </p:spPr>
        <p:txBody>
          <a:bodyPr wrap="square" lIns="91440" tIns="45720" rIns="91440" bIns="45720">
            <a:spAutoFit/>
          </a:bodyPr>
          <a:lstStyle/>
          <a:p>
            <a:pPr algn="ctr"/>
            <a:r>
              <a:rPr lang="ru-RU" sz="3600" b="0" cap="none" spc="0" dirty="0">
                <a:ln w="0"/>
                <a:solidFill>
                  <a:schemeClr val="tx1"/>
                </a:solidFill>
                <a:effectLst>
                  <a:outerShdw blurRad="38100" dist="19050" dir="2700000" algn="tl" rotWithShape="0">
                    <a:schemeClr val="dk1">
                      <a:alpha val="40000"/>
                    </a:schemeClr>
                  </a:outerShdw>
                </a:effectLst>
              </a:rPr>
              <a:t>ЗАМКНУТЫЕ ЦИКЛЫ</a:t>
            </a:r>
          </a:p>
        </p:txBody>
      </p:sp>
      <p:sp>
        <p:nvSpPr>
          <p:cNvPr id="11" name="TextBox 10">
            <a:extLst>
              <a:ext uri="{FF2B5EF4-FFF2-40B4-BE49-F238E27FC236}">
                <a16:creationId xmlns:a16="http://schemas.microsoft.com/office/drawing/2014/main" id="{FC3ADAB9-743B-44D9-AD96-BF311DBE4257}"/>
              </a:ext>
            </a:extLst>
          </p:cNvPr>
          <p:cNvSpPr txBox="1"/>
          <p:nvPr/>
        </p:nvSpPr>
        <p:spPr>
          <a:xfrm>
            <a:off x="7152324" y="316576"/>
            <a:ext cx="4143645" cy="2585323"/>
          </a:xfrm>
          <a:prstGeom prst="rect">
            <a:avLst/>
          </a:prstGeom>
          <a:noFill/>
        </p:spPr>
        <p:txBody>
          <a:bodyPr wrap="square">
            <a:spAutoFit/>
          </a:bodyPr>
          <a:lstStyle/>
          <a:p>
            <a:pPr algn="ctr"/>
            <a:r>
              <a:rPr lang="ru-RU" sz="1800" dirty="0">
                <a:effectLst/>
                <a:ea typeface="Malgun Gothic" panose="020B0503020000020004" pitchFamily="34" charset="-127"/>
                <a:cs typeface="Times New Roman" panose="02020603050405020304" pitchFamily="18" charset="0"/>
              </a:rPr>
              <a:t>ПОЗВОЛЯ</a:t>
            </a:r>
            <a:r>
              <a:rPr lang="ru-RU" dirty="0">
                <a:ea typeface="Malgun Gothic" panose="020B0503020000020004" pitchFamily="34" charset="-127"/>
                <a:cs typeface="Times New Roman" panose="02020603050405020304" pitchFamily="18" charset="0"/>
              </a:rPr>
              <a:t>Ю</a:t>
            </a:r>
            <a:r>
              <a:rPr lang="ru-RU" sz="1800" dirty="0">
                <a:effectLst/>
                <a:ea typeface="Malgun Gothic" panose="020B0503020000020004" pitchFamily="34" charset="-127"/>
                <a:cs typeface="Times New Roman" panose="02020603050405020304" pitchFamily="18" charset="0"/>
              </a:rPr>
              <a:t>Т ПОВТОРНО ИСПОЛЬЗОВАТЬ СЫРЬЕ И ВСПОМОГАТЕЛЬНЫЕ МАТЕРИАЛЫ В РАМКАХ ПРОИЗВОДСТВЕННОГО ПРОЦЕССА С ПОМОЩЬЮ НАБОРА РАЗЛИЧНЫХ ТЕХНОЛОГИЙ (НАПРИМЕР, РЕЦИРКУЛЯЦИИ ВОДЫ В БУМАЖНОЙ ПРОМЫШЛЕННОСТИ). </a:t>
            </a:r>
            <a:endParaRPr lang="ru-RU" dirty="0"/>
          </a:p>
        </p:txBody>
      </p:sp>
      <p:sp>
        <p:nvSpPr>
          <p:cNvPr id="12" name="Левая фигурная скобка 11">
            <a:extLst>
              <a:ext uri="{FF2B5EF4-FFF2-40B4-BE49-F238E27FC236}">
                <a16:creationId xmlns:a16="http://schemas.microsoft.com/office/drawing/2014/main" id="{1F7C91EE-815A-4BA6-B60D-0A5A400D2057}"/>
              </a:ext>
            </a:extLst>
          </p:cNvPr>
          <p:cNvSpPr/>
          <p:nvPr/>
        </p:nvSpPr>
        <p:spPr>
          <a:xfrm rot="5400000">
            <a:off x="8810689" y="268849"/>
            <a:ext cx="668593" cy="5934694"/>
          </a:xfrm>
          <a:prstGeom prst="leftBrace">
            <a:avLst>
              <a:gd name="adj1" fmla="val 8333"/>
              <a:gd name="adj2" fmla="val 4857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ru-RU" dirty="0"/>
          </a:p>
        </p:txBody>
      </p:sp>
      <p:sp>
        <p:nvSpPr>
          <p:cNvPr id="13" name="Прямоугольник 12">
            <a:extLst>
              <a:ext uri="{FF2B5EF4-FFF2-40B4-BE49-F238E27FC236}">
                <a16:creationId xmlns:a16="http://schemas.microsoft.com/office/drawing/2014/main" id="{6941A056-028C-41FD-A7C6-8776CF64477D}"/>
              </a:ext>
            </a:extLst>
          </p:cNvPr>
          <p:cNvSpPr/>
          <p:nvPr/>
        </p:nvSpPr>
        <p:spPr>
          <a:xfrm flipH="1">
            <a:off x="5876709" y="3642661"/>
            <a:ext cx="45719" cy="2701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533299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AEEC0E9-695E-4F2A-9AE9-088234365FBE}"/>
              </a:ext>
            </a:extLst>
          </p:cNvPr>
          <p:cNvPicPr>
            <a:picLocks noChangeAspect="1"/>
          </p:cNvPicPr>
          <p:nvPr/>
        </p:nvPicPr>
        <p:blipFill>
          <a:blip r:embed="rId2"/>
          <a:stretch>
            <a:fillRect/>
          </a:stretch>
        </p:blipFill>
        <p:spPr>
          <a:xfrm>
            <a:off x="8455818" y="-1"/>
            <a:ext cx="3269457" cy="6419851"/>
          </a:xfrm>
          <a:prstGeom prst="rect">
            <a:avLst/>
          </a:prstGeom>
        </p:spPr>
      </p:pic>
      <p:sp>
        <p:nvSpPr>
          <p:cNvPr id="4" name="TextBox 3">
            <a:extLst>
              <a:ext uri="{FF2B5EF4-FFF2-40B4-BE49-F238E27FC236}">
                <a16:creationId xmlns:a16="http://schemas.microsoft.com/office/drawing/2014/main" id="{98444F09-AD3C-4C0D-B986-CB58F9C9A536}"/>
              </a:ext>
            </a:extLst>
          </p:cNvPr>
          <p:cNvSpPr txBox="1"/>
          <p:nvPr/>
        </p:nvSpPr>
        <p:spPr>
          <a:xfrm>
            <a:off x="8796336" y="4729654"/>
            <a:ext cx="3014664" cy="1569660"/>
          </a:xfrm>
          <a:prstGeom prst="rect">
            <a:avLst/>
          </a:prstGeom>
          <a:noFill/>
        </p:spPr>
        <p:txBody>
          <a:bodyPr wrap="square">
            <a:spAutoFit/>
          </a:bodyPr>
          <a:lstStyle/>
          <a:p>
            <a:r>
              <a:rPr lang="ru-RU" sz="1600" b="1" dirty="0"/>
              <a:t>ОПРЕДЕЛЕНИЕ ТЕХНИКО-ЭКОНОМИЧЕСКОЙ ОСУЩЕСТВИМОСТИ, ОЦЕНИВАЕМОЙ С ТОЧКИ ЗРЕНИЯ ПРЕДПРИЯТИЯ. </a:t>
            </a:r>
            <a:endParaRPr lang="en-US" sz="1600" b="1" dirty="0"/>
          </a:p>
        </p:txBody>
      </p:sp>
      <p:sp>
        <p:nvSpPr>
          <p:cNvPr id="5" name="TextBox 4">
            <a:extLst>
              <a:ext uri="{FF2B5EF4-FFF2-40B4-BE49-F238E27FC236}">
                <a16:creationId xmlns:a16="http://schemas.microsoft.com/office/drawing/2014/main" id="{417AAC58-C7EF-4080-9464-CFF14EA046C5}"/>
              </a:ext>
            </a:extLst>
          </p:cNvPr>
          <p:cNvSpPr txBox="1"/>
          <p:nvPr/>
        </p:nvSpPr>
        <p:spPr>
          <a:xfrm>
            <a:off x="9258300" y="328612"/>
            <a:ext cx="1581150" cy="707886"/>
          </a:xfrm>
          <a:prstGeom prst="rect">
            <a:avLst/>
          </a:prstGeom>
          <a:noFill/>
        </p:spPr>
        <p:txBody>
          <a:bodyPr wrap="square" rtlCol="0">
            <a:spAutoFit/>
          </a:bodyPr>
          <a:lstStyle/>
          <a:p>
            <a:pPr algn="ctr"/>
            <a:r>
              <a:rPr lang="ru-RU" sz="2000" b="1" dirty="0">
                <a:solidFill>
                  <a:schemeClr val="bg1"/>
                </a:solidFill>
              </a:rPr>
              <a:t>ГЛАВНЫЕ ЗАДАЧИ</a:t>
            </a:r>
          </a:p>
        </p:txBody>
      </p:sp>
      <p:sp>
        <p:nvSpPr>
          <p:cNvPr id="6" name="Прямоугольник: скругленные углы 5">
            <a:extLst>
              <a:ext uri="{FF2B5EF4-FFF2-40B4-BE49-F238E27FC236}">
                <a16:creationId xmlns:a16="http://schemas.microsoft.com/office/drawing/2014/main" id="{14C27C93-54FC-4F06-86CD-C2BCFC34A8C9}"/>
              </a:ext>
            </a:extLst>
          </p:cNvPr>
          <p:cNvSpPr/>
          <p:nvPr/>
        </p:nvSpPr>
        <p:spPr>
          <a:xfrm>
            <a:off x="8046242" y="1343516"/>
            <a:ext cx="800100" cy="8198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4C5433BE-3E2F-4E90-845B-187473AAF858}"/>
              </a:ext>
            </a:extLst>
          </p:cNvPr>
          <p:cNvSpPr txBox="1"/>
          <p:nvPr/>
        </p:nvSpPr>
        <p:spPr>
          <a:xfrm>
            <a:off x="8455818" y="2353865"/>
            <a:ext cx="3133726" cy="2308324"/>
          </a:xfrm>
          <a:prstGeom prst="rect">
            <a:avLst/>
          </a:prstGeom>
          <a:noFill/>
        </p:spPr>
        <p:txBody>
          <a:bodyPr wrap="square">
            <a:spAutoFit/>
          </a:bodyPr>
          <a:lstStyle/>
          <a:p>
            <a:pPr marL="285750" indent="-285750">
              <a:buFont typeface="Wingdings" panose="05000000000000000000" pitchFamily="2" charset="2"/>
              <a:buChar char="q"/>
            </a:pPr>
            <a:r>
              <a:rPr lang="ru-RU" dirty="0"/>
              <a:t>общество и национальную экономику (анализ затрат и выгод, влияние занятости и доходов, удовлетворение потребностей людей); </a:t>
            </a:r>
          </a:p>
          <a:p>
            <a:pPr marL="285750" indent="-285750">
              <a:buFont typeface="Wingdings" panose="05000000000000000000" pitchFamily="2" charset="2"/>
              <a:buChar char="q"/>
            </a:pPr>
            <a:r>
              <a:rPr lang="ru-RU" dirty="0"/>
              <a:t>окружающую среду (оценка экологического воздействия)</a:t>
            </a:r>
          </a:p>
        </p:txBody>
      </p:sp>
      <p:sp>
        <p:nvSpPr>
          <p:cNvPr id="8" name="TextBox 7">
            <a:extLst>
              <a:ext uri="{FF2B5EF4-FFF2-40B4-BE49-F238E27FC236}">
                <a16:creationId xmlns:a16="http://schemas.microsoft.com/office/drawing/2014/main" id="{B508FD1F-A6D6-4976-9F65-8BD8F8D0F4B2}"/>
              </a:ext>
            </a:extLst>
          </p:cNvPr>
          <p:cNvSpPr txBox="1"/>
          <p:nvPr/>
        </p:nvSpPr>
        <p:spPr>
          <a:xfrm>
            <a:off x="8898730" y="1284489"/>
            <a:ext cx="2466975" cy="1077218"/>
          </a:xfrm>
          <a:prstGeom prst="rect">
            <a:avLst/>
          </a:prstGeom>
          <a:noFill/>
        </p:spPr>
        <p:txBody>
          <a:bodyPr wrap="square">
            <a:spAutoFit/>
          </a:bodyPr>
          <a:lstStyle/>
          <a:p>
            <a:r>
              <a:rPr lang="ru-RU" sz="1600" b="1" dirty="0"/>
              <a:t>ОПРЕДЕЛЕНИЕ И ОЦЕНКА ВЛИЯНИЯ РАЗЛИЧНЫХ ТЕХНОЛОГИЙ НА:</a:t>
            </a:r>
          </a:p>
        </p:txBody>
      </p:sp>
      <p:sp>
        <p:nvSpPr>
          <p:cNvPr id="9" name="Прямоугольник: скругленные углы 8">
            <a:extLst>
              <a:ext uri="{FF2B5EF4-FFF2-40B4-BE49-F238E27FC236}">
                <a16:creationId xmlns:a16="http://schemas.microsoft.com/office/drawing/2014/main" id="{446BC863-2D0C-4DF5-B8DD-1BF03A9E53F9}"/>
              </a:ext>
            </a:extLst>
          </p:cNvPr>
          <p:cNvSpPr/>
          <p:nvPr/>
        </p:nvSpPr>
        <p:spPr>
          <a:xfrm>
            <a:off x="8008142" y="4729654"/>
            <a:ext cx="800100" cy="8198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639AFA97-D9B3-45F4-9C5A-3B70C60749B0}"/>
              </a:ext>
            </a:extLst>
          </p:cNvPr>
          <p:cNvSpPr txBox="1"/>
          <p:nvPr/>
        </p:nvSpPr>
        <p:spPr>
          <a:xfrm>
            <a:off x="708632" y="189958"/>
            <a:ext cx="6600825" cy="523220"/>
          </a:xfrm>
          <a:prstGeom prst="rect">
            <a:avLst/>
          </a:prstGeom>
          <a:noFill/>
        </p:spPr>
        <p:txBody>
          <a:bodyPr wrap="square">
            <a:spAutoFit/>
          </a:bodyPr>
          <a:lstStyle/>
          <a:p>
            <a:r>
              <a:rPr lang="ru-RU" sz="2800" dirty="0">
                <a:ln w="0"/>
                <a:effectLst>
                  <a:outerShdw blurRad="38100" dist="19050" dir="2700000" algn="tl" rotWithShape="0">
                    <a:schemeClr val="dk1">
                      <a:alpha val="40000"/>
                    </a:schemeClr>
                  </a:outerShdw>
                </a:effectLst>
              </a:rPr>
              <a:t>ОЦЕНКА ТРЕБУЕМОЙ ТЕХНОЛОГИИ</a:t>
            </a:r>
          </a:p>
        </p:txBody>
      </p:sp>
      <p:pic>
        <p:nvPicPr>
          <p:cNvPr id="4098" name="Picture 2" descr="Technology Icon 2796034">
            <a:extLst>
              <a:ext uri="{FF2B5EF4-FFF2-40B4-BE49-F238E27FC236}">
                <a16:creationId xmlns:a16="http://schemas.microsoft.com/office/drawing/2014/main" id="{68828BB9-7EAD-4834-BEE3-77E68BD8A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383" y="1301746"/>
            <a:ext cx="854869" cy="8548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echnology Icon 3249586">
            <a:extLst>
              <a:ext uri="{FF2B5EF4-FFF2-40B4-BE49-F238E27FC236}">
                <a16:creationId xmlns:a16="http://schemas.microsoft.com/office/drawing/2014/main" id="{76A5C9E8-7222-433E-9839-F2FE93D5A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1473" y="4712121"/>
            <a:ext cx="854869" cy="85486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a:extLst>
              <a:ext uri="{FF2B5EF4-FFF2-40B4-BE49-F238E27FC236}">
                <a16:creationId xmlns:a16="http://schemas.microsoft.com/office/drawing/2014/main" id="{ABB0841E-4714-4F2E-A6BE-FF96DD460E87}"/>
              </a:ext>
            </a:extLst>
          </p:cNvPr>
          <p:cNvSpPr/>
          <p:nvPr/>
        </p:nvSpPr>
        <p:spPr>
          <a:xfrm>
            <a:off x="641956" y="760901"/>
            <a:ext cx="6734175" cy="122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a:extLst>
              <a:ext uri="{FF2B5EF4-FFF2-40B4-BE49-F238E27FC236}">
                <a16:creationId xmlns:a16="http://schemas.microsoft.com/office/drawing/2014/main" id="{DAEDD90A-63BC-4EF5-A6FF-786F8773A483}"/>
              </a:ext>
            </a:extLst>
          </p:cNvPr>
          <p:cNvSpPr/>
          <p:nvPr/>
        </p:nvSpPr>
        <p:spPr>
          <a:xfrm>
            <a:off x="119626" y="6227036"/>
            <a:ext cx="819987" cy="55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154 </a:t>
            </a:r>
            <a:endParaRPr lang="ru-RU" dirty="0"/>
          </a:p>
        </p:txBody>
      </p:sp>
      <p:sp>
        <p:nvSpPr>
          <p:cNvPr id="15" name="TextBox 14">
            <a:extLst>
              <a:ext uri="{FF2B5EF4-FFF2-40B4-BE49-F238E27FC236}">
                <a16:creationId xmlns:a16="http://schemas.microsoft.com/office/drawing/2014/main" id="{767D4578-BB10-47DC-9DF9-C0D207195196}"/>
              </a:ext>
            </a:extLst>
          </p:cNvPr>
          <p:cNvSpPr txBox="1"/>
          <p:nvPr/>
        </p:nvSpPr>
        <p:spPr>
          <a:xfrm>
            <a:off x="219564" y="1038425"/>
            <a:ext cx="8031466" cy="3139321"/>
          </a:xfrm>
          <a:prstGeom prst="rect">
            <a:avLst/>
          </a:prstGeom>
          <a:noFill/>
        </p:spPr>
        <p:txBody>
          <a:bodyPr wrap="square">
            <a:spAutoFit/>
          </a:bodyPr>
          <a:lstStyle/>
          <a:p>
            <a:r>
              <a:rPr lang="ru-RU" dirty="0"/>
              <a:t>Для того чтобы можно было точно определить пригодность альтернативных технологий, требуемых и имеющихся для исследуемого проекта, необходимо осуществить следующую последовательность действий: </a:t>
            </a:r>
            <a:endParaRPr lang="en-US" dirty="0"/>
          </a:p>
          <a:p>
            <a:pPr marL="285750" indent="-285750">
              <a:buFont typeface="Wingdings" panose="05000000000000000000" pitchFamily="2" charset="2"/>
              <a:buChar char="v"/>
            </a:pPr>
            <a:r>
              <a:rPr lang="ru-RU" dirty="0"/>
              <a:t>определение проблемы, </a:t>
            </a:r>
            <a:endParaRPr lang="en-US" dirty="0"/>
          </a:p>
          <a:p>
            <a:pPr marL="285750" indent="-285750">
              <a:buFont typeface="Wingdings" panose="05000000000000000000" pitchFamily="2" charset="2"/>
              <a:buChar char="v"/>
            </a:pPr>
            <a:r>
              <a:rPr lang="ru-RU" dirty="0"/>
              <a:t>описание технологии, </a:t>
            </a:r>
            <a:endParaRPr lang="en-US" dirty="0"/>
          </a:p>
          <a:p>
            <a:pPr marL="285750" indent="-285750">
              <a:buFont typeface="Wingdings" panose="05000000000000000000" pitchFamily="2" charset="2"/>
              <a:buChar char="v"/>
            </a:pPr>
            <a:r>
              <a:rPr lang="ru-RU" dirty="0"/>
              <a:t>технологический прогноз, </a:t>
            </a:r>
            <a:endParaRPr lang="en-US" dirty="0"/>
          </a:p>
          <a:p>
            <a:pPr marL="285750" indent="-285750">
              <a:buFont typeface="Wingdings" panose="05000000000000000000" pitchFamily="2" charset="2"/>
              <a:buChar char="v"/>
            </a:pPr>
            <a:r>
              <a:rPr lang="ru-RU" dirty="0"/>
              <a:t>описание социальной среды, </a:t>
            </a:r>
            <a:endParaRPr lang="en-US" dirty="0"/>
          </a:p>
          <a:p>
            <a:pPr marL="285750" indent="-285750">
              <a:buFont typeface="Wingdings" panose="05000000000000000000" pitchFamily="2" charset="2"/>
              <a:buChar char="v"/>
            </a:pPr>
            <a:r>
              <a:rPr lang="ru-RU" dirty="0"/>
              <a:t>социальный прогноз, </a:t>
            </a:r>
            <a:endParaRPr lang="en-US" dirty="0"/>
          </a:p>
          <a:p>
            <a:pPr marL="285750" indent="-285750">
              <a:buFont typeface="Wingdings" panose="05000000000000000000" pitchFamily="2" charset="2"/>
              <a:buChar char="v"/>
            </a:pPr>
            <a:r>
              <a:rPr lang="ru-RU" dirty="0"/>
              <a:t>определение воздействия, </a:t>
            </a:r>
            <a:endParaRPr lang="en-US" dirty="0"/>
          </a:p>
          <a:p>
            <a:pPr marL="285750" indent="-285750">
              <a:buFont typeface="Wingdings" panose="05000000000000000000" pitchFamily="2" charset="2"/>
              <a:buChar char="v"/>
            </a:pPr>
            <a:r>
              <a:rPr lang="ru-RU" dirty="0"/>
              <a:t>анализ воздействия, оценка воздействия, </a:t>
            </a:r>
            <a:endParaRPr lang="en-US" dirty="0"/>
          </a:p>
          <a:p>
            <a:pPr marL="285750" indent="-285750">
              <a:buFont typeface="Wingdings" panose="05000000000000000000" pitchFamily="2" charset="2"/>
              <a:buChar char="v"/>
            </a:pPr>
            <a:r>
              <a:rPr lang="ru-RU" dirty="0"/>
              <a:t>анализ политики и сообщение результатов. </a:t>
            </a:r>
            <a:endParaRPr lang="en-US" dirty="0"/>
          </a:p>
        </p:txBody>
      </p:sp>
      <p:sp>
        <p:nvSpPr>
          <p:cNvPr id="17" name="TextBox 16">
            <a:extLst>
              <a:ext uri="{FF2B5EF4-FFF2-40B4-BE49-F238E27FC236}">
                <a16:creationId xmlns:a16="http://schemas.microsoft.com/office/drawing/2014/main" id="{9D9B9CBE-9155-42AE-A2BE-4AEDCD477777}"/>
              </a:ext>
            </a:extLst>
          </p:cNvPr>
          <p:cNvSpPr txBox="1"/>
          <p:nvPr/>
        </p:nvSpPr>
        <p:spPr>
          <a:xfrm>
            <a:off x="381000" y="5303497"/>
            <a:ext cx="7471099" cy="1200329"/>
          </a:xfrm>
          <a:prstGeom prst="rect">
            <a:avLst/>
          </a:prstGeom>
          <a:noFill/>
        </p:spPr>
        <p:txBody>
          <a:bodyPr wrap="square">
            <a:spAutoFit/>
          </a:bodyPr>
          <a:lstStyle/>
          <a:p>
            <a:pPr algn="ctr"/>
            <a:r>
              <a:rPr lang="ru-RU" u="sng" dirty="0"/>
              <a:t>На практике эти логические шаги обычно не осуществляются в линейной последовательности; может стать необходимым использовать процесс итерации путем повторения предыдущих шагов до тех пор, пока не</a:t>
            </a:r>
            <a:r>
              <a:rPr lang="en-US" u="sng" dirty="0"/>
              <a:t> </a:t>
            </a:r>
            <a:r>
              <a:rPr lang="ru-RU" u="sng" dirty="0"/>
              <a:t>будут получены удовлетворительные результаты. </a:t>
            </a:r>
            <a:endParaRPr lang="en-US" u="sng" dirty="0"/>
          </a:p>
        </p:txBody>
      </p:sp>
      <p:sp>
        <p:nvSpPr>
          <p:cNvPr id="19" name="TextBox 18">
            <a:extLst>
              <a:ext uri="{FF2B5EF4-FFF2-40B4-BE49-F238E27FC236}">
                <a16:creationId xmlns:a16="http://schemas.microsoft.com/office/drawing/2014/main" id="{5C4E98D3-F43B-4DA4-8A50-73CC6FFDF365}"/>
              </a:ext>
            </a:extLst>
          </p:cNvPr>
          <p:cNvSpPr txBox="1"/>
          <p:nvPr/>
        </p:nvSpPr>
        <p:spPr>
          <a:xfrm>
            <a:off x="119626" y="4250456"/>
            <a:ext cx="6096000" cy="923330"/>
          </a:xfrm>
          <a:prstGeom prst="rect">
            <a:avLst/>
          </a:prstGeom>
          <a:noFill/>
        </p:spPr>
        <p:txBody>
          <a:bodyPr wrap="square">
            <a:spAutoFit/>
          </a:bodyPr>
          <a:lstStyle/>
          <a:p>
            <a:r>
              <a:rPr lang="ru-RU" dirty="0"/>
              <a:t>Для того чтобы можно было оценить технологический процесс и его альтернативы, необходимо определение всех физических вложений и отдач проектируемого предприятия.</a:t>
            </a:r>
          </a:p>
        </p:txBody>
      </p:sp>
    </p:spTree>
    <p:extLst>
      <p:ext uri="{BB962C8B-B14F-4D97-AF65-F5344CB8AC3E}">
        <p14:creationId xmlns:p14="http://schemas.microsoft.com/office/powerpoint/2010/main" val="351165328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Ромб 3">
            <a:extLst>
              <a:ext uri="{FF2B5EF4-FFF2-40B4-BE49-F238E27FC236}">
                <a16:creationId xmlns:a16="http://schemas.microsoft.com/office/drawing/2014/main" id="{D783EC33-A8B0-4ACC-ACAF-F6BBEA7DF96B}"/>
              </a:ext>
            </a:extLst>
          </p:cNvPr>
          <p:cNvSpPr/>
          <p:nvPr/>
        </p:nvSpPr>
        <p:spPr>
          <a:xfrm>
            <a:off x="63742" y="61464"/>
            <a:ext cx="1308501" cy="1252807"/>
          </a:xfrm>
          <a:prstGeom prst="diamond">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aphicFrame>
        <p:nvGraphicFramePr>
          <p:cNvPr id="11" name="Объект 3" descr="Заполнитель временной шкалы&#10;">
            <a:extLst>
              <a:ext uri="{FF2B5EF4-FFF2-40B4-BE49-F238E27FC236}">
                <a16:creationId xmlns:a16="http://schemas.microsoft.com/office/drawing/2014/main" id="{0BC5BCDF-F142-49F5-8EF2-9ADF3C073309}"/>
              </a:ext>
            </a:extLst>
          </p:cNvPr>
          <p:cNvGraphicFramePr>
            <a:graphicFrameLocks/>
          </p:cNvGraphicFramePr>
          <p:nvPr/>
        </p:nvGraphicFramePr>
        <p:xfrm>
          <a:off x="0" y="1651583"/>
          <a:ext cx="12277725" cy="3633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35B8585-9BB7-4C6B-99B3-55107AFD30CA}"/>
              </a:ext>
            </a:extLst>
          </p:cNvPr>
          <p:cNvSpPr txBox="1"/>
          <p:nvPr/>
        </p:nvSpPr>
        <p:spPr>
          <a:xfrm>
            <a:off x="7454170" y="484556"/>
            <a:ext cx="4439248" cy="2585323"/>
          </a:xfrm>
          <a:prstGeom prst="rect">
            <a:avLst/>
          </a:prstGeom>
          <a:noFill/>
        </p:spPr>
        <p:txBody>
          <a:bodyPr wrap="square">
            <a:spAutoFit/>
          </a:bodyPr>
          <a:lstStyle/>
          <a:p>
            <a:r>
              <a:rPr lang="ru-RU" dirty="0"/>
              <a:t>В ТЭО следует определить, описать и оценить важнейшие элементы требуемой технологии, а также уделить существующим или возможным будущим ограничениям в отношении приобретения и использования имеющихся технологий, потребностям в дальнейшем развитии и возможности осуществления технологических альтернатив. </a:t>
            </a:r>
          </a:p>
        </p:txBody>
      </p:sp>
      <p:sp>
        <p:nvSpPr>
          <p:cNvPr id="8" name="TextBox 7">
            <a:extLst>
              <a:ext uri="{FF2B5EF4-FFF2-40B4-BE49-F238E27FC236}">
                <a16:creationId xmlns:a16="http://schemas.microsoft.com/office/drawing/2014/main" id="{FCCD254C-2AD8-44C9-A18F-B3EB4E50E791}"/>
              </a:ext>
            </a:extLst>
          </p:cNvPr>
          <p:cNvSpPr txBox="1"/>
          <p:nvPr/>
        </p:nvSpPr>
        <p:spPr>
          <a:xfrm>
            <a:off x="1372243" y="440586"/>
            <a:ext cx="3679031" cy="461665"/>
          </a:xfrm>
          <a:prstGeom prst="rect">
            <a:avLst/>
          </a:prstGeom>
          <a:noFill/>
        </p:spPr>
        <p:txBody>
          <a:bodyPr wrap="square">
            <a:spAutoFit/>
          </a:bodyPr>
          <a:lstStyle/>
          <a:p>
            <a:r>
              <a:rPr lang="ru-RU" sz="2400" b="1" dirty="0"/>
              <a:t>Определение проблемы </a:t>
            </a:r>
          </a:p>
        </p:txBody>
      </p:sp>
      <p:sp>
        <p:nvSpPr>
          <p:cNvPr id="10" name="TextBox 9">
            <a:extLst>
              <a:ext uri="{FF2B5EF4-FFF2-40B4-BE49-F238E27FC236}">
                <a16:creationId xmlns:a16="http://schemas.microsoft.com/office/drawing/2014/main" id="{4C580F9D-2166-40FC-B142-D2E97BC4E7EC}"/>
              </a:ext>
            </a:extLst>
          </p:cNvPr>
          <p:cNvSpPr txBox="1"/>
          <p:nvPr/>
        </p:nvSpPr>
        <p:spPr>
          <a:xfrm>
            <a:off x="1176980" y="985592"/>
            <a:ext cx="6357937" cy="1754326"/>
          </a:xfrm>
          <a:prstGeom prst="rect">
            <a:avLst/>
          </a:prstGeom>
          <a:noFill/>
        </p:spPr>
        <p:txBody>
          <a:bodyPr wrap="square">
            <a:spAutoFit/>
          </a:bodyPr>
          <a:lstStyle/>
          <a:p>
            <a:r>
              <a:rPr lang="ru-RU" dirty="0"/>
              <a:t>Требуемая технология определяется не только концепцией маркетинга</a:t>
            </a:r>
            <a:r>
              <a:rPr lang="en-US" dirty="0"/>
              <a:t>,</a:t>
            </a:r>
            <a:r>
              <a:rPr lang="ru-RU" dirty="0"/>
              <a:t> наличием сырья, основных и вспомогательных производственных материалов, но также различными социально-экономическими, экологическими, финансовыми, коммерческими и техническими условиями, которые могут быть объединены термином </a:t>
            </a:r>
            <a:r>
              <a:rPr lang="ru-RU" b="1" dirty="0"/>
              <a:t>„экономическая среда“</a:t>
            </a:r>
            <a:r>
              <a:rPr lang="ru-RU" dirty="0"/>
              <a:t>. </a:t>
            </a:r>
            <a:endParaRPr lang="en-US" dirty="0"/>
          </a:p>
        </p:txBody>
      </p:sp>
      <p:sp>
        <p:nvSpPr>
          <p:cNvPr id="12" name="Ромб 11">
            <a:extLst>
              <a:ext uri="{FF2B5EF4-FFF2-40B4-BE49-F238E27FC236}">
                <a16:creationId xmlns:a16="http://schemas.microsoft.com/office/drawing/2014/main" id="{012FDCF9-88CB-459F-9226-54E9D32BB1FF}"/>
              </a:ext>
            </a:extLst>
          </p:cNvPr>
          <p:cNvSpPr/>
          <p:nvPr/>
        </p:nvSpPr>
        <p:spPr>
          <a:xfrm>
            <a:off x="176664" y="3820753"/>
            <a:ext cx="1308501" cy="1252807"/>
          </a:xfrm>
          <a:prstGeom prst="diamond">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TextBox 14">
            <a:extLst>
              <a:ext uri="{FF2B5EF4-FFF2-40B4-BE49-F238E27FC236}">
                <a16:creationId xmlns:a16="http://schemas.microsoft.com/office/drawing/2014/main" id="{B6D261D5-66CD-47C6-AA86-2E2A4AD6EFE8}"/>
              </a:ext>
            </a:extLst>
          </p:cNvPr>
          <p:cNvSpPr txBox="1"/>
          <p:nvPr/>
        </p:nvSpPr>
        <p:spPr>
          <a:xfrm>
            <a:off x="1485165" y="4092521"/>
            <a:ext cx="3759994" cy="830997"/>
          </a:xfrm>
          <a:prstGeom prst="rect">
            <a:avLst/>
          </a:prstGeom>
          <a:noFill/>
        </p:spPr>
        <p:txBody>
          <a:bodyPr wrap="square">
            <a:spAutoFit/>
          </a:bodyPr>
          <a:lstStyle/>
          <a:p>
            <a:r>
              <a:rPr lang="ru-RU" sz="2400" b="1" dirty="0">
                <a:effectLst/>
                <a:latin typeface="+mj-lt"/>
                <a:ea typeface="Malgun Gothic" panose="020B0503020000020004" pitchFamily="34" charset="-127"/>
                <a:cs typeface="Times New Roman" panose="02020603050405020304" pitchFamily="18" charset="0"/>
              </a:rPr>
              <a:t>Описание технологии и общая схема предприятия </a:t>
            </a:r>
            <a:endParaRPr lang="ru-RU" sz="2400" b="1" dirty="0">
              <a:latin typeface="+mj-lt"/>
            </a:endParaRPr>
          </a:p>
        </p:txBody>
      </p:sp>
      <p:sp>
        <p:nvSpPr>
          <p:cNvPr id="17" name="TextBox 16">
            <a:extLst>
              <a:ext uri="{FF2B5EF4-FFF2-40B4-BE49-F238E27FC236}">
                <a16:creationId xmlns:a16="http://schemas.microsoft.com/office/drawing/2014/main" id="{9E8D9DF3-1927-4F5C-913E-A31AF9EB1DE7}"/>
              </a:ext>
            </a:extLst>
          </p:cNvPr>
          <p:cNvSpPr txBox="1"/>
          <p:nvPr/>
        </p:nvSpPr>
        <p:spPr>
          <a:xfrm>
            <a:off x="5927635" y="5662732"/>
            <a:ext cx="5117311" cy="968278"/>
          </a:xfrm>
          <a:prstGeom prst="rect">
            <a:avLst/>
          </a:prstGeom>
          <a:noFill/>
        </p:spPr>
        <p:txBody>
          <a:bodyPr wrap="square">
            <a:spAutoFit/>
          </a:bodyPr>
          <a:lstStyle/>
          <a:p>
            <a:pPr>
              <a:lnSpc>
                <a:spcPct val="107000"/>
              </a:lnSpc>
              <a:spcAft>
                <a:spcPts val="800"/>
              </a:spcAft>
            </a:pPr>
            <a:r>
              <a:rPr lang="ru-RU" sz="1800" dirty="0">
                <a:effectLst/>
                <a:ea typeface="Malgun Gothic" panose="020B0503020000020004" pitchFamily="34" charset="-127"/>
                <a:cs typeface="Times New Roman" panose="02020603050405020304" pitchFamily="18" charset="0"/>
              </a:rPr>
              <a:t>2) разработка деталей, относящихся к технологии, производственной мощности и спецификациям оборудования</a:t>
            </a:r>
          </a:p>
        </p:txBody>
      </p:sp>
      <p:sp>
        <p:nvSpPr>
          <p:cNvPr id="19" name="TextBox 18">
            <a:extLst>
              <a:ext uri="{FF2B5EF4-FFF2-40B4-BE49-F238E27FC236}">
                <a16:creationId xmlns:a16="http://schemas.microsoft.com/office/drawing/2014/main" id="{9E4FF29B-75DE-469B-945E-8E4052CD072D}"/>
              </a:ext>
            </a:extLst>
          </p:cNvPr>
          <p:cNvSpPr txBox="1"/>
          <p:nvPr/>
        </p:nvSpPr>
        <p:spPr>
          <a:xfrm>
            <a:off x="5923105" y="4488175"/>
            <a:ext cx="5117311" cy="1200329"/>
          </a:xfrm>
          <a:prstGeom prst="rect">
            <a:avLst/>
          </a:prstGeom>
          <a:noFill/>
        </p:spPr>
        <p:txBody>
          <a:bodyPr wrap="square">
            <a:spAutoFit/>
          </a:bodyPr>
          <a:lstStyle/>
          <a:p>
            <a:r>
              <a:rPr lang="ru-RU" sz="1800" dirty="0">
                <a:effectLst/>
                <a:ea typeface="Malgun Gothic" panose="020B0503020000020004" pitchFamily="34" charset="-127"/>
                <a:cs typeface="Times New Roman" panose="02020603050405020304" pitchFamily="18" charset="0"/>
              </a:rPr>
              <a:t>1) </a:t>
            </a:r>
            <a:r>
              <a:rPr lang="ru-RU" dirty="0">
                <a:ea typeface="Malgun Gothic" panose="020B0503020000020004" pitchFamily="34" charset="-127"/>
                <a:cs typeface="Times New Roman" panose="02020603050405020304" pitchFamily="18" charset="0"/>
              </a:rPr>
              <a:t>подготовка предварительного плана предприятия и его общей схемы на основе предполагаемых видов производственной деятельности и технологических альтернатив</a:t>
            </a:r>
            <a:endParaRPr lang="en-US" sz="1800" dirty="0">
              <a:effectLst/>
              <a:ea typeface="Malgun Gothic" panose="020B0503020000020004" pitchFamily="34" charset="-127"/>
              <a:cs typeface="Times New Roman" panose="02020603050405020304" pitchFamily="18" charset="0"/>
            </a:endParaRPr>
          </a:p>
        </p:txBody>
      </p:sp>
      <p:sp>
        <p:nvSpPr>
          <p:cNvPr id="21" name="TextBox 20">
            <a:extLst>
              <a:ext uri="{FF2B5EF4-FFF2-40B4-BE49-F238E27FC236}">
                <a16:creationId xmlns:a16="http://schemas.microsoft.com/office/drawing/2014/main" id="{2A81EB2D-8962-47F3-A19E-A9E36429AA12}"/>
              </a:ext>
            </a:extLst>
          </p:cNvPr>
          <p:cNvSpPr txBox="1"/>
          <p:nvPr/>
        </p:nvSpPr>
        <p:spPr>
          <a:xfrm>
            <a:off x="1431371" y="4995245"/>
            <a:ext cx="4385677" cy="1200329"/>
          </a:xfrm>
          <a:prstGeom prst="rect">
            <a:avLst/>
          </a:prstGeom>
          <a:noFill/>
        </p:spPr>
        <p:txBody>
          <a:bodyPr wrap="square">
            <a:spAutoFit/>
          </a:bodyPr>
          <a:lstStyle/>
          <a:p>
            <a:r>
              <a:rPr lang="ru-RU" sz="1800" dirty="0">
                <a:effectLst/>
                <a:ea typeface="Malgun Gothic" panose="020B0503020000020004" pitchFamily="34" charset="-127"/>
                <a:cs typeface="Times New Roman" panose="02020603050405020304" pitchFamily="18" charset="0"/>
              </a:rPr>
              <a:t>Подготовка общего плана и схемы предприятия важна для любого проекта. Это необходимо сделать на двух этапах планирования.</a:t>
            </a:r>
            <a:endParaRPr lang="ru-RU" dirty="0">
              <a:ea typeface="Malgun Gothic" panose="020B0503020000020004" pitchFamily="34" charset="-127"/>
              <a:cs typeface="Times New Roman" panose="02020603050405020304" pitchFamily="18" charset="0"/>
            </a:endParaRPr>
          </a:p>
        </p:txBody>
      </p:sp>
      <p:sp>
        <p:nvSpPr>
          <p:cNvPr id="22" name="Левая фигурная скобка 21">
            <a:extLst>
              <a:ext uri="{FF2B5EF4-FFF2-40B4-BE49-F238E27FC236}">
                <a16:creationId xmlns:a16="http://schemas.microsoft.com/office/drawing/2014/main" id="{B8AFE877-A327-459A-A367-DC6F2B336369}"/>
              </a:ext>
            </a:extLst>
          </p:cNvPr>
          <p:cNvSpPr/>
          <p:nvPr/>
        </p:nvSpPr>
        <p:spPr>
          <a:xfrm>
            <a:off x="5421823" y="4447156"/>
            <a:ext cx="600075" cy="2209626"/>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ru-RU"/>
          </a:p>
        </p:txBody>
      </p:sp>
      <p:pic>
        <p:nvPicPr>
          <p:cNvPr id="5122" name="Picture 2" descr="problem Icon 2104842">
            <a:extLst>
              <a:ext uri="{FF2B5EF4-FFF2-40B4-BE49-F238E27FC236}">
                <a16:creationId xmlns:a16="http://schemas.microsoft.com/office/drawing/2014/main" id="{2DFF9FD2-A315-4CA1-A28F-B901D2F158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582" y="216812"/>
            <a:ext cx="878398" cy="8783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cheme Icon 199790">
            <a:extLst>
              <a:ext uri="{FF2B5EF4-FFF2-40B4-BE49-F238E27FC236}">
                <a16:creationId xmlns:a16="http://schemas.microsoft.com/office/drawing/2014/main" id="{FBB7E063-8638-4484-8F6A-B2A48A176F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664" y="3971018"/>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8174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ая соединительная линия 10">
            <a:extLst>
              <a:ext uri="{FF2B5EF4-FFF2-40B4-BE49-F238E27FC236}">
                <a16:creationId xmlns:a16="http://schemas.microsoft.com/office/drawing/2014/main" id="{8A7D1E13-FF5E-47E0-A65F-02DC54A3A472}"/>
              </a:ext>
            </a:extLst>
          </p:cNvPr>
          <p:cNvSpPr/>
          <p:nvPr/>
        </p:nvSpPr>
        <p:spPr>
          <a:xfrm flipH="1">
            <a:off x="1341277" y="2056741"/>
            <a:ext cx="9010" cy="2105683"/>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aphicFrame>
        <p:nvGraphicFramePr>
          <p:cNvPr id="2" name="Схема 1">
            <a:extLst>
              <a:ext uri="{FF2B5EF4-FFF2-40B4-BE49-F238E27FC236}">
                <a16:creationId xmlns:a16="http://schemas.microsoft.com/office/drawing/2014/main" id="{3446FA5F-9271-4AA4-99BF-74D8F8C0436F}"/>
              </a:ext>
            </a:extLst>
          </p:cNvPr>
          <p:cNvGraphicFramePr/>
          <p:nvPr/>
        </p:nvGraphicFramePr>
        <p:xfrm>
          <a:off x="0" y="119592"/>
          <a:ext cx="6226175" cy="3528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37170D6-3A1A-4C34-B679-CB3114D25538}"/>
              </a:ext>
            </a:extLst>
          </p:cNvPr>
          <p:cNvSpPr txBox="1"/>
          <p:nvPr/>
        </p:nvSpPr>
        <p:spPr>
          <a:xfrm>
            <a:off x="221575" y="1336074"/>
            <a:ext cx="2257425" cy="707886"/>
          </a:xfrm>
          <a:prstGeom prst="rect">
            <a:avLst/>
          </a:prstGeom>
          <a:noFill/>
        </p:spPr>
        <p:txBody>
          <a:bodyPr wrap="square">
            <a:spAutoFit/>
          </a:bodyPr>
          <a:lstStyle/>
          <a:p>
            <a:pPr algn="ctr"/>
            <a:r>
              <a:rPr lang="ru-RU" sz="2000" b="1" dirty="0">
                <a:effectLst/>
                <a:ea typeface="Malgun Gothic" panose="020B0503020000020004" pitchFamily="34" charset="-127"/>
                <a:cs typeface="Times New Roman" panose="02020603050405020304" pitchFamily="18" charset="0"/>
              </a:rPr>
              <a:t>Предварительная общая схема</a:t>
            </a:r>
            <a:endParaRPr lang="ru-RU" sz="2000" b="1" dirty="0"/>
          </a:p>
        </p:txBody>
      </p:sp>
      <p:sp>
        <p:nvSpPr>
          <p:cNvPr id="6" name="TextBox 5">
            <a:extLst>
              <a:ext uri="{FF2B5EF4-FFF2-40B4-BE49-F238E27FC236}">
                <a16:creationId xmlns:a16="http://schemas.microsoft.com/office/drawing/2014/main" id="{484BC30E-304A-4F93-87A3-A2E924FB2A61}"/>
              </a:ext>
            </a:extLst>
          </p:cNvPr>
          <p:cNvSpPr txBox="1"/>
          <p:nvPr/>
        </p:nvSpPr>
        <p:spPr>
          <a:xfrm>
            <a:off x="4610099" y="182633"/>
            <a:ext cx="7467601" cy="1200329"/>
          </a:xfrm>
          <a:prstGeom prst="rect">
            <a:avLst/>
          </a:prstGeom>
          <a:noFill/>
        </p:spPr>
        <p:txBody>
          <a:bodyPr wrap="square">
            <a:spAutoFit/>
          </a:bodyPr>
          <a:lstStyle/>
          <a:p>
            <a:pPr algn="ctr"/>
            <a:r>
              <a:rPr lang="ru-RU" sz="1800" dirty="0">
                <a:effectLst/>
                <a:ea typeface="Malgun Gothic" panose="020B0503020000020004" pitchFamily="34" charset="-127"/>
                <a:cs typeface="Times New Roman" panose="02020603050405020304" pitchFamily="18" charset="0"/>
              </a:rPr>
              <a:t>должна стать каркасом, который может служить основой для проектирования завода, определения порядка величин в отношении гражданского строительства, требований к машинам и оборудованию, других инвестиционных элементов</a:t>
            </a:r>
            <a:endParaRPr lang="ru-RU" dirty="0"/>
          </a:p>
        </p:txBody>
      </p:sp>
      <p:pic>
        <p:nvPicPr>
          <p:cNvPr id="6146" name="Picture 2" descr="foundation Icon 4133651">
            <a:extLst>
              <a:ext uri="{FF2B5EF4-FFF2-40B4-BE49-F238E27FC236}">
                <a16:creationId xmlns:a16="http://schemas.microsoft.com/office/drawing/2014/main" id="{46DFD524-F713-4A66-9B08-0F7CA63A8D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2523" y="182633"/>
            <a:ext cx="958691" cy="9586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F440D4-E22C-4725-BB75-4280B93F4AC4}"/>
              </a:ext>
            </a:extLst>
          </p:cNvPr>
          <p:cNvSpPr txBox="1"/>
          <p:nvPr/>
        </p:nvSpPr>
        <p:spPr>
          <a:xfrm>
            <a:off x="3975020" y="1467517"/>
            <a:ext cx="8216980" cy="2453942"/>
          </a:xfrm>
          <a:prstGeom prst="rect">
            <a:avLst/>
          </a:prstGeom>
          <a:noFill/>
        </p:spPr>
        <p:txBody>
          <a:bodyPr wrap="square">
            <a:spAutoFit/>
          </a:bodyPr>
          <a:lstStyle/>
          <a:p>
            <a:pPr>
              <a:lnSpc>
                <a:spcPct val="107000"/>
              </a:lnSpc>
              <a:spcAft>
                <a:spcPts val="800"/>
              </a:spcAft>
            </a:pPr>
            <a:r>
              <a:rPr lang="ru-RU" sz="1800" dirty="0">
                <a:effectLst/>
                <a:ea typeface="Malgun Gothic" panose="020B0503020000020004" pitchFamily="34" charset="-127"/>
                <a:cs typeface="Times New Roman" panose="02020603050405020304" pitchFamily="18" charset="0"/>
              </a:rPr>
              <a:t>должны быть отражены физические характеристики предприятия и их взаимосвязь, например, инфраструктура и освоение участка, заводские и другие здания, транспортные объекты (автомобильные дороги, железнодорожные ветки) и соединения с коммунальными службами, в том числе электрические подстанции, соединения с системой водоснабжения и канализации, а также газовые и телефонные линии как внутри, так и вне предприятия, наряду с другими строительными нуждами, включая возможное расширение производственных, складских и других помещений</a:t>
            </a:r>
          </a:p>
        </p:txBody>
      </p:sp>
      <p:sp>
        <p:nvSpPr>
          <p:cNvPr id="10" name="Овал 9">
            <a:extLst>
              <a:ext uri="{FF2B5EF4-FFF2-40B4-BE49-F238E27FC236}">
                <a16:creationId xmlns:a16="http://schemas.microsoft.com/office/drawing/2014/main" id="{6494608E-0DE4-4727-8462-7F03174A907D}"/>
              </a:ext>
            </a:extLst>
          </p:cNvPr>
          <p:cNvSpPr/>
          <p:nvPr/>
        </p:nvSpPr>
        <p:spPr>
          <a:xfrm>
            <a:off x="874314" y="4120189"/>
            <a:ext cx="933926" cy="933926"/>
          </a:xfrm>
          <a:prstGeom prst="ellipse">
            <a:avLst/>
          </a:prstGeom>
          <a:solidFill>
            <a:srgbClr val="D3DADA"/>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6148" name="Picture 4" descr="firm Icon 2920554">
            <a:extLst>
              <a:ext uri="{FF2B5EF4-FFF2-40B4-BE49-F238E27FC236}">
                <a16:creationId xmlns:a16="http://schemas.microsoft.com/office/drawing/2014/main" id="{085CD3C9-7605-46CA-98FE-4A3085CD3AB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6900" y="1651929"/>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B096A9E-C1C8-43CE-9D85-183BFF8F8857}"/>
              </a:ext>
            </a:extLst>
          </p:cNvPr>
          <p:cNvSpPr txBox="1"/>
          <p:nvPr/>
        </p:nvSpPr>
        <p:spPr>
          <a:xfrm>
            <a:off x="3182562" y="4006014"/>
            <a:ext cx="8858586" cy="2836161"/>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q"/>
            </a:pPr>
            <a:r>
              <a:rPr lang="ru-RU" sz="1700" dirty="0">
                <a:effectLst/>
                <a:ea typeface="Malgun Gothic" panose="020B0503020000020004" pitchFamily="34" charset="-127"/>
                <a:cs typeface="Times New Roman" panose="02020603050405020304" pitchFamily="18" charset="0"/>
              </a:rPr>
              <a:t>Общую функциональную схему, определяющую принципиальные физические и взаимосвязи комплекса машин и оборудования, объектов гражданского строительства и зданий и т.д.</a:t>
            </a:r>
          </a:p>
          <a:p>
            <a:pPr marL="285750" indent="-285750">
              <a:lnSpc>
                <a:spcPct val="107000"/>
              </a:lnSpc>
              <a:spcAft>
                <a:spcPts val="800"/>
              </a:spcAft>
              <a:buFont typeface="Wingdings" panose="05000000000000000000" pitchFamily="2" charset="2"/>
              <a:buChar char="q"/>
            </a:pPr>
            <a:r>
              <a:rPr lang="ru-RU" sz="1700" dirty="0">
                <a:effectLst/>
                <a:ea typeface="Malgun Gothic" panose="020B0503020000020004" pitchFamily="34" charset="-127"/>
                <a:cs typeface="Times New Roman" panose="02020603050405020304" pitchFamily="18" charset="0"/>
              </a:rPr>
              <a:t>Основные характеристики технологии </a:t>
            </a:r>
          </a:p>
          <a:p>
            <a:pPr marL="285750" indent="-285750">
              <a:lnSpc>
                <a:spcPct val="107000"/>
              </a:lnSpc>
              <a:spcAft>
                <a:spcPts val="800"/>
              </a:spcAft>
              <a:buFont typeface="Wingdings" panose="05000000000000000000" pitchFamily="2" charset="2"/>
              <a:buChar char="q"/>
            </a:pPr>
            <a:r>
              <a:rPr lang="ru-RU" sz="1700" dirty="0">
                <a:effectLst/>
                <a:ea typeface="Malgun Gothic" panose="020B0503020000020004" pitchFamily="34" charset="-127"/>
                <a:cs typeface="Times New Roman" panose="02020603050405020304" pitchFamily="18" charset="0"/>
              </a:rPr>
              <a:t>Диаграммы потока материалов, отражающие движение материалов и коммунальных услуг </a:t>
            </a:r>
          </a:p>
          <a:p>
            <a:pPr marL="285750" indent="-285750">
              <a:lnSpc>
                <a:spcPct val="107000"/>
              </a:lnSpc>
              <a:spcAft>
                <a:spcPts val="800"/>
              </a:spcAft>
              <a:buFont typeface="Wingdings" panose="05000000000000000000" pitchFamily="2" charset="2"/>
              <a:buChar char="q"/>
            </a:pPr>
            <a:r>
              <a:rPr lang="ru-RU" sz="1700" dirty="0">
                <a:effectLst/>
                <a:ea typeface="Malgun Gothic" panose="020B0503020000020004" pitchFamily="34" charset="-127"/>
                <a:cs typeface="Times New Roman" panose="02020603050405020304" pitchFamily="18" charset="0"/>
              </a:rPr>
              <a:t>Транспортную схему</a:t>
            </a:r>
          </a:p>
          <a:p>
            <a:pPr marL="285750" indent="-285750">
              <a:lnSpc>
                <a:spcPct val="107000"/>
              </a:lnSpc>
              <a:spcAft>
                <a:spcPts val="800"/>
              </a:spcAft>
              <a:buFont typeface="Wingdings" panose="05000000000000000000" pitchFamily="2" charset="2"/>
              <a:buChar char="q"/>
            </a:pPr>
            <a:r>
              <a:rPr lang="ru-RU" sz="1700" dirty="0">
                <a:effectLst/>
                <a:ea typeface="Malgun Gothic" panose="020B0503020000020004" pitchFamily="34" charset="-127"/>
                <a:cs typeface="Times New Roman" panose="02020603050405020304" pitchFamily="18" charset="0"/>
              </a:rPr>
              <a:t>Коммунальные линии для электроэнергии, воды, газа, телефона, сточных вод и выбросов </a:t>
            </a:r>
            <a:endParaRPr lang="ru-RU" sz="1700" dirty="0">
              <a:ea typeface="Malgun Gothic" panose="020B0503020000020004" pitchFamily="34" charset="-127"/>
              <a:cs typeface="Times New Roman" panose="02020603050405020304" pitchFamily="18" charset="0"/>
            </a:endParaRPr>
          </a:p>
          <a:p>
            <a:pPr marL="285750" indent="-285750">
              <a:lnSpc>
                <a:spcPct val="107000"/>
              </a:lnSpc>
              <a:spcAft>
                <a:spcPts val="800"/>
              </a:spcAft>
              <a:buFont typeface="Wingdings" panose="05000000000000000000" pitchFamily="2" charset="2"/>
              <a:buChar char="q"/>
            </a:pPr>
            <a:r>
              <a:rPr lang="ru-RU" sz="1700" dirty="0">
                <a:effectLst/>
                <a:ea typeface="Malgun Gothic" panose="020B0503020000020004" pitchFamily="34" charset="-127"/>
                <a:cs typeface="Times New Roman" panose="02020603050405020304" pitchFamily="18" charset="0"/>
              </a:rPr>
              <a:t>Площади для расширения и развития предприятия </a:t>
            </a:r>
          </a:p>
        </p:txBody>
      </p:sp>
      <p:sp>
        <p:nvSpPr>
          <p:cNvPr id="16" name="TextBox 15">
            <a:extLst>
              <a:ext uri="{FF2B5EF4-FFF2-40B4-BE49-F238E27FC236}">
                <a16:creationId xmlns:a16="http://schemas.microsoft.com/office/drawing/2014/main" id="{7A84E6BC-C71F-4489-808F-80E71DA8C087}"/>
              </a:ext>
            </a:extLst>
          </p:cNvPr>
          <p:cNvSpPr txBox="1"/>
          <p:nvPr/>
        </p:nvSpPr>
        <p:spPr>
          <a:xfrm>
            <a:off x="0" y="5059536"/>
            <a:ext cx="3348058" cy="972126"/>
          </a:xfrm>
          <a:prstGeom prst="rect">
            <a:avLst/>
          </a:prstGeom>
          <a:noFill/>
        </p:spPr>
        <p:txBody>
          <a:bodyPr wrap="square">
            <a:spAutoFit/>
          </a:bodyPr>
          <a:lstStyle/>
          <a:p>
            <a:pPr>
              <a:lnSpc>
                <a:spcPct val="107000"/>
              </a:lnSpc>
              <a:spcAft>
                <a:spcPts val="800"/>
              </a:spcAft>
            </a:pPr>
            <a:r>
              <a:rPr lang="ru-RU" sz="1800" dirty="0">
                <a:effectLst/>
                <a:ea typeface="Malgun Gothic" panose="020B0503020000020004" pitchFamily="34" charset="-127"/>
                <a:cs typeface="Times New Roman" panose="02020603050405020304" pitchFamily="18" charset="0"/>
              </a:rPr>
              <a:t>Компоновочные чертежи должны содержать следующие элементы: </a:t>
            </a:r>
          </a:p>
        </p:txBody>
      </p:sp>
      <p:sp>
        <p:nvSpPr>
          <p:cNvPr id="13" name="Левая фигурная скобка 12">
            <a:extLst>
              <a:ext uri="{FF2B5EF4-FFF2-40B4-BE49-F238E27FC236}">
                <a16:creationId xmlns:a16="http://schemas.microsoft.com/office/drawing/2014/main" id="{79B1B21B-63CF-49DB-9F0E-58ACECDEB657}"/>
              </a:ext>
            </a:extLst>
          </p:cNvPr>
          <p:cNvSpPr/>
          <p:nvPr/>
        </p:nvSpPr>
        <p:spPr>
          <a:xfrm>
            <a:off x="2929035" y="3993891"/>
            <a:ext cx="399812" cy="280035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ru-RU"/>
          </a:p>
        </p:txBody>
      </p:sp>
      <p:pic>
        <p:nvPicPr>
          <p:cNvPr id="6150" name="Picture 6" descr="scheme Icon 199711">
            <a:extLst>
              <a:ext uri="{FF2B5EF4-FFF2-40B4-BE49-F238E27FC236}">
                <a16:creationId xmlns:a16="http://schemas.microsoft.com/office/drawing/2014/main" id="{7CAF098A-493F-462B-A4B6-3E334789C8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9939" y="3971440"/>
            <a:ext cx="1082675" cy="108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381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EEA20C-F255-4815-ABE9-62D0F716EE0B}"/>
              </a:ext>
            </a:extLst>
          </p:cNvPr>
          <p:cNvSpPr>
            <a:spLocks noGrp="1"/>
          </p:cNvSpPr>
          <p:nvPr>
            <p:ph type="title"/>
          </p:nvPr>
        </p:nvSpPr>
        <p:spPr>
          <a:xfrm>
            <a:off x="707563" y="0"/>
            <a:ext cx="10515600" cy="1259982"/>
          </a:xfrm>
        </p:spPr>
        <p:txBody>
          <a:bodyPr>
            <a:normAutofit fontScale="90000"/>
          </a:bodyPr>
          <a:lstStyle/>
          <a:p>
            <a:pPr algn="ctr"/>
            <a:r>
              <a:rPr lang="ru-RU" sz="4400" b="1" dirty="0"/>
              <a:t>3. Данные для </a:t>
            </a:r>
            <a:r>
              <a:rPr lang="ru-RU" sz="4400" b="1" dirty="0" err="1"/>
              <a:t>предынвестиционных</a:t>
            </a:r>
            <a:r>
              <a:rPr lang="ru-RU" sz="4400" b="1" dirty="0"/>
              <a:t> исследований</a:t>
            </a:r>
          </a:p>
        </p:txBody>
      </p:sp>
      <p:sp>
        <p:nvSpPr>
          <p:cNvPr id="3" name="Текст 2">
            <a:extLst>
              <a:ext uri="{FF2B5EF4-FFF2-40B4-BE49-F238E27FC236}">
                <a16:creationId xmlns:a16="http://schemas.microsoft.com/office/drawing/2014/main" id="{D9A51101-6A47-4C6C-A833-8BC76D8B79FE}"/>
              </a:ext>
            </a:extLst>
          </p:cNvPr>
          <p:cNvSpPr>
            <a:spLocks noGrp="1"/>
          </p:cNvSpPr>
          <p:nvPr>
            <p:ph type="body" idx="1"/>
          </p:nvPr>
        </p:nvSpPr>
        <p:spPr>
          <a:xfrm>
            <a:off x="831850" y="1322773"/>
            <a:ext cx="10515600" cy="5379868"/>
          </a:xfrm>
        </p:spPr>
        <p:txBody>
          <a:bodyPr/>
          <a:lstStyle/>
          <a:p>
            <a:r>
              <a:rPr lang="ru-RU" dirty="0">
                <a:solidFill>
                  <a:schemeClr val="tx1"/>
                </a:solidFill>
              </a:rPr>
              <a:t>Хотя инвестиционные, производственные и маркетинговые издержки следует определять или оценивать как можно более точно, средства и время, затраченные на получение этих данных, не всегда оправдываются. Поэтому для проектной команды может возникнуть необходимость опираться на определенные предположения. Если возникает такая ситуация, это должно быть отражено в исследовании.  Применяются следующие методы оценки инвестиционных затрат, которые можно ранжировать в зависимости от их точности, а также затрачиваемых на них средств и времени:</a:t>
            </a:r>
          </a:p>
        </p:txBody>
      </p:sp>
    </p:spTree>
    <p:extLst>
      <p:ext uri="{BB962C8B-B14F-4D97-AF65-F5344CB8AC3E}">
        <p14:creationId xmlns:p14="http://schemas.microsoft.com/office/powerpoint/2010/main" val="57344663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a:extLst>
              <a:ext uri="{FF2B5EF4-FFF2-40B4-BE49-F238E27FC236}">
                <a16:creationId xmlns:a16="http://schemas.microsoft.com/office/drawing/2014/main" id="{8CC26FDF-081C-4723-8139-FA424B703E3A}"/>
              </a:ext>
            </a:extLst>
          </p:cNvPr>
          <p:cNvSpPr/>
          <p:nvPr/>
        </p:nvSpPr>
        <p:spPr>
          <a:xfrm>
            <a:off x="119625" y="6203712"/>
            <a:ext cx="819987" cy="55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155 </a:t>
            </a:r>
            <a:endParaRPr lang="ru-RU" dirty="0"/>
          </a:p>
        </p:txBody>
      </p:sp>
      <p:graphicFrame>
        <p:nvGraphicFramePr>
          <p:cNvPr id="8" name="Объект 3" descr="Заполнитель временной шкалы&#10;">
            <a:extLst>
              <a:ext uri="{FF2B5EF4-FFF2-40B4-BE49-F238E27FC236}">
                <a16:creationId xmlns:a16="http://schemas.microsoft.com/office/drawing/2014/main" id="{650E3432-7326-4B66-AB99-AD046BE46563}"/>
              </a:ext>
            </a:extLst>
          </p:cNvPr>
          <p:cNvGraphicFramePr>
            <a:graphicFrameLocks/>
          </p:cNvGraphicFramePr>
          <p:nvPr/>
        </p:nvGraphicFramePr>
        <p:xfrm>
          <a:off x="0" y="1651583"/>
          <a:ext cx="12277725" cy="363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F3DFC5B9-3F84-4FDA-8439-6BB5E8BFE7C0}"/>
              </a:ext>
            </a:extLst>
          </p:cNvPr>
          <p:cNvSpPr txBox="1"/>
          <p:nvPr/>
        </p:nvSpPr>
        <p:spPr>
          <a:xfrm>
            <a:off x="5930994" y="1899565"/>
            <a:ext cx="6302781" cy="923330"/>
          </a:xfrm>
          <a:prstGeom prst="rect">
            <a:avLst/>
          </a:prstGeom>
          <a:noFill/>
        </p:spPr>
        <p:txBody>
          <a:bodyPr wrap="square">
            <a:spAutoFit/>
          </a:bodyPr>
          <a:lstStyle/>
          <a:p>
            <a:r>
              <a:rPr lang="ru-RU" dirty="0"/>
              <a:t>В исследовании должны также рассматриваться контрактные сроки и условия, которые могут иметь особую важность при приобретении определенной технологии. </a:t>
            </a:r>
          </a:p>
        </p:txBody>
      </p:sp>
      <p:sp>
        <p:nvSpPr>
          <p:cNvPr id="12" name="TextBox 11">
            <a:extLst>
              <a:ext uri="{FF2B5EF4-FFF2-40B4-BE49-F238E27FC236}">
                <a16:creationId xmlns:a16="http://schemas.microsoft.com/office/drawing/2014/main" id="{0FCE7B50-BBF4-4351-BD8C-2F4695DAEAF6}"/>
              </a:ext>
            </a:extLst>
          </p:cNvPr>
          <p:cNvSpPr txBox="1"/>
          <p:nvPr/>
        </p:nvSpPr>
        <p:spPr>
          <a:xfrm>
            <a:off x="1583531" y="2277159"/>
            <a:ext cx="3007519" cy="830997"/>
          </a:xfrm>
          <a:prstGeom prst="rect">
            <a:avLst/>
          </a:prstGeom>
          <a:noFill/>
        </p:spPr>
        <p:txBody>
          <a:bodyPr wrap="square">
            <a:spAutoFit/>
          </a:bodyPr>
          <a:lstStyle/>
          <a:p>
            <a:r>
              <a:rPr lang="ru-RU" sz="2400" b="1" dirty="0"/>
              <a:t>Рынок технологий и альтернативы </a:t>
            </a:r>
          </a:p>
        </p:txBody>
      </p:sp>
      <p:sp>
        <p:nvSpPr>
          <p:cNvPr id="13" name="Ромб 12">
            <a:extLst>
              <a:ext uri="{FF2B5EF4-FFF2-40B4-BE49-F238E27FC236}">
                <a16:creationId xmlns:a16="http://schemas.microsoft.com/office/drawing/2014/main" id="{45BACC70-ED3F-47ED-A2A7-263DA4E0EE8F}"/>
              </a:ext>
            </a:extLst>
          </p:cNvPr>
          <p:cNvSpPr/>
          <p:nvPr/>
        </p:nvSpPr>
        <p:spPr>
          <a:xfrm>
            <a:off x="285362" y="2066253"/>
            <a:ext cx="1308501" cy="1252807"/>
          </a:xfrm>
          <a:prstGeom prst="diamond">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TextBox 14">
            <a:extLst>
              <a:ext uri="{FF2B5EF4-FFF2-40B4-BE49-F238E27FC236}">
                <a16:creationId xmlns:a16="http://schemas.microsoft.com/office/drawing/2014/main" id="{C3E579E9-D47C-47BD-A143-C8E9B6B14378}"/>
              </a:ext>
            </a:extLst>
          </p:cNvPr>
          <p:cNvSpPr txBox="1"/>
          <p:nvPr/>
        </p:nvSpPr>
        <p:spPr>
          <a:xfrm>
            <a:off x="5930994" y="297262"/>
            <a:ext cx="6107906" cy="1477328"/>
          </a:xfrm>
          <a:prstGeom prst="rect">
            <a:avLst/>
          </a:prstGeom>
          <a:noFill/>
        </p:spPr>
        <p:txBody>
          <a:bodyPr wrap="square">
            <a:spAutoFit/>
          </a:bodyPr>
          <a:lstStyle/>
          <a:p>
            <a:r>
              <a:rPr lang="ru-RU" dirty="0"/>
              <a:t>Выбор технологии должен быть связан экономичной производственной мощностью предприятия и минимальным экономичным производством, а также с некоторыми другими факторами, которые могут меняться в зависимости от корпоративной стратегии и местных условий. </a:t>
            </a:r>
          </a:p>
        </p:txBody>
      </p:sp>
      <p:sp>
        <p:nvSpPr>
          <p:cNvPr id="17" name="TextBox 16">
            <a:extLst>
              <a:ext uri="{FF2B5EF4-FFF2-40B4-BE49-F238E27FC236}">
                <a16:creationId xmlns:a16="http://schemas.microsoft.com/office/drawing/2014/main" id="{4EC043B5-364B-4F8A-AA60-E7813DF0A97B}"/>
              </a:ext>
            </a:extLst>
          </p:cNvPr>
          <p:cNvSpPr txBox="1"/>
          <p:nvPr/>
        </p:nvSpPr>
        <p:spPr>
          <a:xfrm>
            <a:off x="1583531" y="166364"/>
            <a:ext cx="4108638" cy="2031325"/>
          </a:xfrm>
          <a:prstGeom prst="rect">
            <a:avLst/>
          </a:prstGeom>
          <a:noFill/>
        </p:spPr>
        <p:txBody>
          <a:bodyPr wrap="square">
            <a:spAutoFit/>
          </a:bodyPr>
          <a:lstStyle/>
          <a:p>
            <a:r>
              <a:rPr lang="ru-RU" dirty="0"/>
              <a:t>На этапе ТЭО следует учитывать характер рынка технологий и имеющиеся технологические альтернативы. ТЭО должно определить как альтернативные технологии, так и альтернативные источники ее получения. </a:t>
            </a:r>
          </a:p>
        </p:txBody>
      </p:sp>
      <p:pic>
        <p:nvPicPr>
          <p:cNvPr id="7170" name="Picture 2" descr="market Icon 2799462">
            <a:extLst>
              <a:ext uri="{FF2B5EF4-FFF2-40B4-BE49-F238E27FC236}">
                <a16:creationId xmlns:a16="http://schemas.microsoft.com/office/drawing/2014/main" id="{143EE8FB-EC70-463B-B31C-04E22302F7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606" y="2175650"/>
            <a:ext cx="1034012" cy="1034012"/>
          </a:xfrm>
          <a:prstGeom prst="rect">
            <a:avLst/>
          </a:prstGeom>
          <a:noFill/>
          <a:extLst>
            <a:ext uri="{909E8E84-426E-40DD-AFC4-6F175D3DCCD1}">
              <a14:hiddenFill xmlns:a14="http://schemas.microsoft.com/office/drawing/2010/main">
                <a:solidFill>
                  <a:srgbClr val="FFFFFF"/>
                </a:solidFill>
              </a14:hiddenFill>
            </a:ext>
          </a:extLst>
        </p:spPr>
      </p:pic>
      <p:sp>
        <p:nvSpPr>
          <p:cNvPr id="20" name="Ромб 19">
            <a:extLst>
              <a:ext uri="{FF2B5EF4-FFF2-40B4-BE49-F238E27FC236}">
                <a16:creationId xmlns:a16="http://schemas.microsoft.com/office/drawing/2014/main" id="{8E17B296-2253-45BC-80DE-A93417D4C11F}"/>
              </a:ext>
            </a:extLst>
          </p:cNvPr>
          <p:cNvSpPr/>
          <p:nvPr/>
        </p:nvSpPr>
        <p:spPr>
          <a:xfrm>
            <a:off x="10595668" y="3610998"/>
            <a:ext cx="1308501" cy="1252807"/>
          </a:xfrm>
          <a:prstGeom prst="diamond">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TextBox 21">
            <a:extLst>
              <a:ext uri="{FF2B5EF4-FFF2-40B4-BE49-F238E27FC236}">
                <a16:creationId xmlns:a16="http://schemas.microsoft.com/office/drawing/2014/main" id="{935ED876-78EF-40FC-B90F-85FE0856C1E9}"/>
              </a:ext>
            </a:extLst>
          </p:cNvPr>
          <p:cNvSpPr txBox="1"/>
          <p:nvPr/>
        </p:nvSpPr>
        <p:spPr>
          <a:xfrm>
            <a:off x="5164768" y="4466143"/>
            <a:ext cx="6782694" cy="2062103"/>
          </a:xfrm>
          <a:prstGeom prst="rect">
            <a:avLst/>
          </a:prstGeom>
          <a:noFill/>
        </p:spPr>
        <p:txBody>
          <a:bodyPr wrap="square">
            <a:spAutoFit/>
          </a:bodyPr>
          <a:lstStyle/>
          <a:p>
            <a:pPr algn="just"/>
            <a:r>
              <a:rPr lang="ru-RU" sz="1600" dirty="0"/>
              <a:t>Рынок промышленных технологий весьма несовершенен»</a:t>
            </a:r>
            <a:r>
              <a:rPr lang="en-US" sz="1600" dirty="0"/>
              <a:t>,</a:t>
            </a:r>
            <a:r>
              <a:rPr lang="ru-RU" sz="1600" dirty="0"/>
              <a:t> </a:t>
            </a:r>
          </a:p>
          <a:p>
            <a:pPr algn="just"/>
            <a:r>
              <a:rPr lang="ru-RU" sz="1600" dirty="0"/>
              <a:t>он содержит альтернативные технологии и источники их получения. </a:t>
            </a:r>
          </a:p>
          <a:p>
            <a:pPr algn="just"/>
            <a:r>
              <a:rPr lang="ru-RU" sz="1600" dirty="0"/>
              <a:t>Некоторые специальные продукты и процессы могут быть получены только</a:t>
            </a:r>
            <a:r>
              <a:rPr lang="en-US" sz="1600" dirty="0"/>
              <a:t> </a:t>
            </a:r>
            <a:r>
              <a:rPr lang="ru-RU" sz="1600" dirty="0"/>
              <a:t> из одного или нескольких источников, а альтернативные производственные технологии могут быть труднодоступными. </a:t>
            </a:r>
          </a:p>
          <a:p>
            <a:pPr algn="just"/>
            <a:r>
              <a:rPr lang="ru-RU" sz="1600" dirty="0"/>
              <a:t>Однако необходимо иметь достаточные знания и осведомленность о таких альтернативах и их потенциальных поставщиках, о правах промышленной собственности, применяемых в каждом случае. </a:t>
            </a:r>
          </a:p>
        </p:txBody>
      </p:sp>
      <p:sp>
        <p:nvSpPr>
          <p:cNvPr id="24" name="TextBox 23">
            <a:extLst>
              <a:ext uri="{FF2B5EF4-FFF2-40B4-BE49-F238E27FC236}">
                <a16:creationId xmlns:a16="http://schemas.microsoft.com/office/drawing/2014/main" id="{535A9E95-D1A4-4AB3-8F88-78C1B26E5258}"/>
              </a:ext>
            </a:extLst>
          </p:cNvPr>
          <p:cNvSpPr txBox="1"/>
          <p:nvPr/>
        </p:nvSpPr>
        <p:spPr>
          <a:xfrm>
            <a:off x="7569099" y="4016410"/>
            <a:ext cx="3026569" cy="461665"/>
          </a:xfrm>
          <a:prstGeom prst="rect">
            <a:avLst/>
          </a:prstGeom>
          <a:noFill/>
        </p:spPr>
        <p:txBody>
          <a:bodyPr wrap="square">
            <a:spAutoFit/>
          </a:bodyPr>
          <a:lstStyle/>
          <a:p>
            <a:r>
              <a:rPr lang="ru-RU" sz="2400" b="1" dirty="0"/>
              <a:t>Оценка доступности </a:t>
            </a:r>
          </a:p>
        </p:txBody>
      </p:sp>
      <p:sp>
        <p:nvSpPr>
          <p:cNvPr id="16" name="TextBox 15">
            <a:extLst>
              <a:ext uri="{FF2B5EF4-FFF2-40B4-BE49-F238E27FC236}">
                <a16:creationId xmlns:a16="http://schemas.microsoft.com/office/drawing/2014/main" id="{ECFCBAA9-4224-4D5D-914F-455CCA4EAEB7}"/>
              </a:ext>
            </a:extLst>
          </p:cNvPr>
          <p:cNvSpPr txBox="1"/>
          <p:nvPr/>
        </p:nvSpPr>
        <p:spPr>
          <a:xfrm>
            <a:off x="849388" y="4846722"/>
            <a:ext cx="3634158" cy="1754326"/>
          </a:xfrm>
          <a:prstGeom prst="rect">
            <a:avLst/>
          </a:prstGeom>
          <a:noFill/>
        </p:spPr>
        <p:txBody>
          <a:bodyPr wrap="square">
            <a:spAutoFit/>
          </a:bodyPr>
          <a:lstStyle/>
          <a:p>
            <a:pPr algn="ctr"/>
            <a:r>
              <a:rPr lang="ru-RU" dirty="0">
                <a:effectLst>
                  <a:outerShdw blurRad="38100" dist="38100" dir="2700000" algn="tl">
                    <a:srgbClr val="000000">
                      <a:alpha val="43137"/>
                    </a:srgbClr>
                  </a:outerShdw>
                </a:effectLst>
              </a:rPr>
              <a:t>Его основной задачей является обеспечение потребителей, за интересованных в выборе технологии, более быстрым, легко доступным и большим по объему потоком информации. </a:t>
            </a:r>
          </a:p>
        </p:txBody>
      </p:sp>
      <p:sp>
        <p:nvSpPr>
          <p:cNvPr id="5" name="Прямоугольник 4">
            <a:extLst>
              <a:ext uri="{FF2B5EF4-FFF2-40B4-BE49-F238E27FC236}">
                <a16:creationId xmlns:a16="http://schemas.microsoft.com/office/drawing/2014/main" id="{B062BF17-DA99-4D54-8A6A-AC1023A2E427}"/>
              </a:ext>
            </a:extLst>
          </p:cNvPr>
          <p:cNvSpPr/>
          <p:nvPr/>
        </p:nvSpPr>
        <p:spPr>
          <a:xfrm>
            <a:off x="4986431" y="4458357"/>
            <a:ext cx="45719"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a16="http://schemas.microsoft.com/office/drawing/2014/main" id="{8D62135E-2156-4F97-A404-91559D26244B}"/>
              </a:ext>
            </a:extLst>
          </p:cNvPr>
          <p:cNvSpPr txBox="1"/>
          <p:nvPr/>
        </p:nvSpPr>
        <p:spPr>
          <a:xfrm>
            <a:off x="642397" y="3944276"/>
            <a:ext cx="4148815" cy="646331"/>
          </a:xfrm>
          <a:prstGeom prst="rect">
            <a:avLst/>
          </a:prstGeom>
          <a:noFill/>
        </p:spPr>
        <p:txBody>
          <a:bodyPr wrap="square">
            <a:spAutoFit/>
          </a:bodyPr>
          <a:lstStyle/>
          <a:p>
            <a:pPr algn="ctr"/>
            <a:r>
              <a:rPr lang="ru-RU" dirty="0">
                <a:effectLst>
                  <a:outerShdw blurRad="38100" dist="38100" dir="2700000" algn="tl">
                    <a:srgbClr val="000000">
                      <a:alpha val="43137"/>
                    </a:srgbClr>
                  </a:outerShdw>
                </a:effectLst>
              </a:rPr>
              <a:t>Банк промышленной и технологической информации ЮНИДО</a:t>
            </a:r>
          </a:p>
        </p:txBody>
      </p:sp>
      <p:sp>
        <p:nvSpPr>
          <p:cNvPr id="9" name="Прямоугольник 8">
            <a:extLst>
              <a:ext uri="{FF2B5EF4-FFF2-40B4-BE49-F238E27FC236}">
                <a16:creationId xmlns:a16="http://schemas.microsoft.com/office/drawing/2014/main" id="{40F42823-9C09-435E-9860-5D6B45B97850}"/>
              </a:ext>
            </a:extLst>
          </p:cNvPr>
          <p:cNvSpPr/>
          <p:nvPr/>
        </p:nvSpPr>
        <p:spPr>
          <a:xfrm>
            <a:off x="723067" y="4641856"/>
            <a:ext cx="3867983" cy="53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Budget Estimate Icon 2228719">
            <a:extLst>
              <a:ext uri="{FF2B5EF4-FFF2-40B4-BE49-F238E27FC236}">
                <a16:creationId xmlns:a16="http://schemas.microsoft.com/office/drawing/2014/main" id="{31E16145-F1D6-46C5-BC9B-20597D1457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28286" y="3678040"/>
            <a:ext cx="1073652" cy="1073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76044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3" descr="Заполнитель временной шкалы&#10;">
            <a:extLst>
              <a:ext uri="{FF2B5EF4-FFF2-40B4-BE49-F238E27FC236}">
                <a16:creationId xmlns:a16="http://schemas.microsoft.com/office/drawing/2014/main" id="{8E519979-B378-45F5-8771-4C00F6121AEA}"/>
              </a:ext>
            </a:extLst>
          </p:cNvPr>
          <p:cNvGraphicFramePr>
            <a:graphicFrameLocks/>
          </p:cNvGraphicFramePr>
          <p:nvPr/>
        </p:nvGraphicFramePr>
        <p:xfrm>
          <a:off x="0" y="1713057"/>
          <a:ext cx="12277725" cy="363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Овал 2">
            <a:extLst>
              <a:ext uri="{FF2B5EF4-FFF2-40B4-BE49-F238E27FC236}">
                <a16:creationId xmlns:a16="http://schemas.microsoft.com/office/drawing/2014/main" id="{738E5307-CE13-4AD7-B438-F81A942175DB}"/>
              </a:ext>
            </a:extLst>
          </p:cNvPr>
          <p:cNvSpPr/>
          <p:nvPr/>
        </p:nvSpPr>
        <p:spPr>
          <a:xfrm>
            <a:off x="119625" y="6203712"/>
            <a:ext cx="819987" cy="55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156 </a:t>
            </a:r>
            <a:endParaRPr lang="ru-RU" dirty="0"/>
          </a:p>
        </p:txBody>
      </p:sp>
      <p:sp>
        <p:nvSpPr>
          <p:cNvPr id="5" name="TextBox 4">
            <a:extLst>
              <a:ext uri="{FF2B5EF4-FFF2-40B4-BE49-F238E27FC236}">
                <a16:creationId xmlns:a16="http://schemas.microsoft.com/office/drawing/2014/main" id="{B1BB621F-4703-444F-AC53-DAC1A1B0B045}"/>
              </a:ext>
            </a:extLst>
          </p:cNvPr>
          <p:cNvSpPr txBox="1"/>
          <p:nvPr/>
        </p:nvSpPr>
        <p:spPr>
          <a:xfrm>
            <a:off x="5072704" y="124810"/>
            <a:ext cx="6615112" cy="3139321"/>
          </a:xfrm>
          <a:prstGeom prst="rect">
            <a:avLst/>
          </a:prstGeom>
          <a:noFill/>
        </p:spPr>
        <p:txBody>
          <a:bodyPr wrap="square">
            <a:spAutoFit/>
          </a:bodyPr>
          <a:lstStyle/>
          <a:p>
            <a:pPr algn="just"/>
            <a:r>
              <a:rPr lang="ru-RU" dirty="0"/>
              <a:t>Разработки в области новых технологий, в частности микроэлектроники, биотехнологии и технологии получения новых материалов и энергии, оказывают значительное воздействие на продукцию и процессы в различных отраслях. </a:t>
            </a:r>
            <a:endParaRPr lang="en-US" dirty="0"/>
          </a:p>
          <a:p>
            <a:endParaRPr lang="en-US" dirty="0"/>
          </a:p>
          <a:p>
            <a:pPr algn="just"/>
            <a:r>
              <a:rPr lang="ru-RU" dirty="0"/>
              <a:t>Возможность сочетания новых технологий с более традиционными производственными процессами, такими как использование микропроцессоров на определенных этапах производства, также нужно анализировать. Вместе с тем, технология, которая будет использоваться, должна быть проверенной и уже применявшейся, а также подходящей для местных условий.</a:t>
            </a:r>
          </a:p>
        </p:txBody>
      </p:sp>
      <p:sp>
        <p:nvSpPr>
          <p:cNvPr id="7" name="TextBox 6">
            <a:extLst>
              <a:ext uri="{FF2B5EF4-FFF2-40B4-BE49-F238E27FC236}">
                <a16:creationId xmlns:a16="http://schemas.microsoft.com/office/drawing/2014/main" id="{2CC5A9AE-2D38-4B13-B685-049D2CB1EAFF}"/>
              </a:ext>
            </a:extLst>
          </p:cNvPr>
          <p:cNvSpPr txBox="1"/>
          <p:nvPr/>
        </p:nvSpPr>
        <p:spPr>
          <a:xfrm>
            <a:off x="1428126" y="217154"/>
            <a:ext cx="4302919" cy="954107"/>
          </a:xfrm>
          <a:prstGeom prst="rect">
            <a:avLst/>
          </a:prstGeom>
          <a:noFill/>
        </p:spPr>
        <p:txBody>
          <a:bodyPr wrap="square">
            <a:spAutoFit/>
          </a:bodyPr>
          <a:lstStyle/>
          <a:p>
            <a:r>
              <a:rPr lang="ru-RU" sz="2800" b="1" dirty="0"/>
              <a:t>Технологический прогноз </a:t>
            </a:r>
          </a:p>
        </p:txBody>
      </p:sp>
      <p:sp>
        <p:nvSpPr>
          <p:cNvPr id="8" name="Ромб 7">
            <a:extLst>
              <a:ext uri="{FF2B5EF4-FFF2-40B4-BE49-F238E27FC236}">
                <a16:creationId xmlns:a16="http://schemas.microsoft.com/office/drawing/2014/main" id="{D75F5059-F1F5-4E1E-AC23-E749C60415B2}"/>
              </a:ext>
            </a:extLst>
          </p:cNvPr>
          <p:cNvSpPr/>
          <p:nvPr/>
        </p:nvSpPr>
        <p:spPr>
          <a:xfrm>
            <a:off x="10668000" y="3620203"/>
            <a:ext cx="1308501" cy="1252807"/>
          </a:xfrm>
          <a:prstGeom prst="diamond">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Ромб 8">
            <a:extLst>
              <a:ext uri="{FF2B5EF4-FFF2-40B4-BE49-F238E27FC236}">
                <a16:creationId xmlns:a16="http://schemas.microsoft.com/office/drawing/2014/main" id="{5788C664-24E8-432E-B9F8-6AAB05710C86}"/>
              </a:ext>
            </a:extLst>
          </p:cNvPr>
          <p:cNvSpPr/>
          <p:nvPr/>
        </p:nvSpPr>
        <p:spPr>
          <a:xfrm>
            <a:off x="119625" y="67805"/>
            <a:ext cx="1308501" cy="1252807"/>
          </a:xfrm>
          <a:prstGeom prst="diamond">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TextBox 10">
            <a:extLst>
              <a:ext uri="{FF2B5EF4-FFF2-40B4-BE49-F238E27FC236}">
                <a16:creationId xmlns:a16="http://schemas.microsoft.com/office/drawing/2014/main" id="{844BAE48-3B95-4D4B-9A8C-C5844F431E02}"/>
              </a:ext>
            </a:extLst>
          </p:cNvPr>
          <p:cNvSpPr txBox="1"/>
          <p:nvPr/>
        </p:nvSpPr>
        <p:spPr>
          <a:xfrm>
            <a:off x="420287" y="1356985"/>
            <a:ext cx="4232130" cy="1754326"/>
          </a:xfrm>
          <a:prstGeom prst="rect">
            <a:avLst/>
          </a:prstGeom>
          <a:noFill/>
        </p:spPr>
        <p:txBody>
          <a:bodyPr wrap="square">
            <a:spAutoFit/>
          </a:bodyPr>
          <a:lstStyle/>
          <a:p>
            <a:r>
              <a:rPr lang="ru-RU" dirty="0"/>
              <a:t>ТЭО должно обеспечивать оценку и прогноз технологических тенденций на этапе осуществления проекта и в течение его жизненного цикла, с одной стороны, или за период, ограниченный горизонтом планирования проекта, - с другой. </a:t>
            </a:r>
          </a:p>
        </p:txBody>
      </p:sp>
      <p:sp>
        <p:nvSpPr>
          <p:cNvPr id="12" name="Прямоугольник 11">
            <a:extLst>
              <a:ext uri="{FF2B5EF4-FFF2-40B4-BE49-F238E27FC236}">
                <a16:creationId xmlns:a16="http://schemas.microsoft.com/office/drawing/2014/main" id="{2C906401-5239-4730-8F2D-55F53F994452}"/>
              </a:ext>
            </a:extLst>
          </p:cNvPr>
          <p:cNvSpPr/>
          <p:nvPr/>
        </p:nvSpPr>
        <p:spPr>
          <a:xfrm>
            <a:off x="4700604" y="609599"/>
            <a:ext cx="107148" cy="2524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descr="forecasting Icon 3100980">
            <a:extLst>
              <a:ext uri="{FF2B5EF4-FFF2-40B4-BE49-F238E27FC236}">
                <a16:creationId xmlns:a16="http://schemas.microsoft.com/office/drawing/2014/main" id="{6F4471A1-F6A5-4618-A3DC-DC4F2153E6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142" y="161849"/>
            <a:ext cx="908149" cy="9081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1172679-E47D-4999-A969-1160DA99108F}"/>
              </a:ext>
            </a:extLst>
          </p:cNvPr>
          <p:cNvSpPr txBox="1"/>
          <p:nvPr/>
        </p:nvSpPr>
        <p:spPr>
          <a:xfrm>
            <a:off x="-624" y="4074920"/>
            <a:ext cx="6138862" cy="2308324"/>
          </a:xfrm>
          <a:prstGeom prst="rect">
            <a:avLst/>
          </a:prstGeom>
          <a:noFill/>
        </p:spPr>
        <p:txBody>
          <a:bodyPr wrap="square">
            <a:spAutoFit/>
          </a:bodyPr>
          <a:lstStyle/>
          <a:p>
            <a:pPr algn="r"/>
            <a:r>
              <a:rPr lang="ru-RU" dirty="0"/>
              <a:t>В то время как этот аспект представляет собой ключевой момент при переговорах относительно приобретения и передачи технологии, в ТЭО должны быть указаны параметры соответствующего уровня интеграции (особенно для производства машиностроительной продукции) , поскольку потребности в капитальном оборудовании и планирование </a:t>
            </a:r>
          </a:p>
          <a:p>
            <a:pPr algn="r"/>
            <a:r>
              <a:rPr lang="ru-RU" dirty="0"/>
              <a:t>производства могут в значительной степени зависеть от выбираемого уровня интеграции.</a:t>
            </a:r>
          </a:p>
        </p:txBody>
      </p:sp>
      <p:sp>
        <p:nvSpPr>
          <p:cNvPr id="17" name="TextBox 16">
            <a:extLst>
              <a:ext uri="{FF2B5EF4-FFF2-40B4-BE49-F238E27FC236}">
                <a16:creationId xmlns:a16="http://schemas.microsoft.com/office/drawing/2014/main" id="{D2572A8B-5B43-438B-8FE1-28482AA6A62B}"/>
              </a:ext>
            </a:extLst>
          </p:cNvPr>
          <p:cNvSpPr txBox="1"/>
          <p:nvPr/>
        </p:nvSpPr>
        <p:spPr>
          <a:xfrm>
            <a:off x="6527024" y="4006568"/>
            <a:ext cx="4140976" cy="461665"/>
          </a:xfrm>
          <a:prstGeom prst="rect">
            <a:avLst/>
          </a:prstGeom>
          <a:noFill/>
        </p:spPr>
        <p:txBody>
          <a:bodyPr wrap="square">
            <a:spAutoFit/>
          </a:bodyPr>
          <a:lstStyle/>
          <a:p>
            <a:r>
              <a:rPr lang="ru-RU" sz="2400" b="1" dirty="0"/>
              <a:t>Оценка местной интеграции </a:t>
            </a:r>
          </a:p>
        </p:txBody>
      </p:sp>
      <p:sp>
        <p:nvSpPr>
          <p:cNvPr id="19" name="TextBox 18">
            <a:extLst>
              <a:ext uri="{FF2B5EF4-FFF2-40B4-BE49-F238E27FC236}">
                <a16:creationId xmlns:a16="http://schemas.microsoft.com/office/drawing/2014/main" id="{51C2A42D-47F4-4622-BC94-2D2A3F7D0348}"/>
              </a:ext>
            </a:extLst>
          </p:cNvPr>
          <p:cNvSpPr txBox="1"/>
          <p:nvPr/>
        </p:nvSpPr>
        <p:spPr>
          <a:xfrm>
            <a:off x="6543069" y="4490418"/>
            <a:ext cx="4277331" cy="1477328"/>
          </a:xfrm>
          <a:prstGeom prst="rect">
            <a:avLst/>
          </a:prstGeom>
          <a:noFill/>
        </p:spPr>
        <p:txBody>
          <a:bodyPr wrap="square">
            <a:spAutoFit/>
          </a:bodyPr>
          <a:lstStyle/>
          <a:p>
            <a:r>
              <a:rPr lang="ru-RU" dirty="0"/>
              <a:t>Вопрос большой важности при выборе технологии - уровень интеграции или местной добавленной стоимости, который может быть достигнут при использовании определенной технологии. </a:t>
            </a:r>
            <a:endParaRPr lang="en-US" dirty="0"/>
          </a:p>
        </p:txBody>
      </p:sp>
      <p:sp>
        <p:nvSpPr>
          <p:cNvPr id="21" name="TextBox 20">
            <a:extLst>
              <a:ext uri="{FF2B5EF4-FFF2-40B4-BE49-F238E27FC236}">
                <a16:creationId xmlns:a16="http://schemas.microsoft.com/office/drawing/2014/main" id="{C3A99F91-E8EE-479A-A181-7FEE058DD96C}"/>
              </a:ext>
            </a:extLst>
          </p:cNvPr>
          <p:cNvSpPr txBox="1"/>
          <p:nvPr/>
        </p:nvSpPr>
        <p:spPr>
          <a:xfrm>
            <a:off x="6543069" y="6034192"/>
            <a:ext cx="5353656" cy="646331"/>
          </a:xfrm>
          <a:prstGeom prst="rect">
            <a:avLst/>
          </a:prstGeom>
          <a:noFill/>
        </p:spPr>
        <p:txBody>
          <a:bodyPr wrap="square">
            <a:spAutoFit/>
          </a:bodyPr>
          <a:lstStyle/>
          <a:p>
            <a:r>
              <a:rPr lang="ru-RU" dirty="0"/>
              <a:t>ТЭО должно определить степень интеграции, достигаемой в течение некоторого периода времени. </a:t>
            </a:r>
          </a:p>
        </p:txBody>
      </p:sp>
      <p:pic>
        <p:nvPicPr>
          <p:cNvPr id="3076" name="Picture 4" descr="integration Icon 252390">
            <a:extLst>
              <a:ext uri="{FF2B5EF4-FFF2-40B4-BE49-F238E27FC236}">
                <a16:creationId xmlns:a16="http://schemas.microsoft.com/office/drawing/2014/main" id="{84969165-7C49-45B8-A3CE-ECDCBBE9F2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16034" y="3741576"/>
            <a:ext cx="961257" cy="9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6460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descr="Заполнитель временной шкалы&#10;">
            <a:extLst>
              <a:ext uri="{FF2B5EF4-FFF2-40B4-BE49-F238E27FC236}">
                <a16:creationId xmlns:a16="http://schemas.microsoft.com/office/drawing/2014/main" id="{781DE571-CA49-4213-A1BE-3F6261831768}"/>
              </a:ext>
            </a:extLst>
          </p:cNvPr>
          <p:cNvGraphicFramePr>
            <a:graphicFrameLocks/>
          </p:cNvGraphicFramePr>
          <p:nvPr/>
        </p:nvGraphicFramePr>
        <p:xfrm>
          <a:off x="120108" y="1474074"/>
          <a:ext cx="12277725" cy="363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Ромб 1">
            <a:extLst>
              <a:ext uri="{FF2B5EF4-FFF2-40B4-BE49-F238E27FC236}">
                <a16:creationId xmlns:a16="http://schemas.microsoft.com/office/drawing/2014/main" id="{E6C561A6-807D-48AE-80A4-D30EA6F88A8A}"/>
              </a:ext>
            </a:extLst>
          </p:cNvPr>
          <p:cNvSpPr/>
          <p:nvPr/>
        </p:nvSpPr>
        <p:spPr>
          <a:xfrm>
            <a:off x="10567093" y="3427775"/>
            <a:ext cx="1308501" cy="1252807"/>
          </a:xfrm>
          <a:prstGeom prst="diamond">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Ромб 2">
            <a:extLst>
              <a:ext uri="{FF2B5EF4-FFF2-40B4-BE49-F238E27FC236}">
                <a16:creationId xmlns:a16="http://schemas.microsoft.com/office/drawing/2014/main" id="{0EB4E3C4-5CCC-4365-9814-7D4E48179828}"/>
              </a:ext>
            </a:extLst>
          </p:cNvPr>
          <p:cNvSpPr/>
          <p:nvPr/>
        </p:nvSpPr>
        <p:spPr>
          <a:xfrm>
            <a:off x="277411" y="191322"/>
            <a:ext cx="1308501" cy="1252807"/>
          </a:xfrm>
          <a:prstGeom prst="diamond">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TextBox 5">
            <a:extLst>
              <a:ext uri="{FF2B5EF4-FFF2-40B4-BE49-F238E27FC236}">
                <a16:creationId xmlns:a16="http://schemas.microsoft.com/office/drawing/2014/main" id="{D039AF32-3EED-4B98-BB3F-7C5F638552FB}"/>
              </a:ext>
            </a:extLst>
          </p:cNvPr>
          <p:cNvSpPr txBox="1"/>
          <p:nvPr/>
        </p:nvSpPr>
        <p:spPr>
          <a:xfrm>
            <a:off x="904427" y="1511156"/>
            <a:ext cx="6591747" cy="1200329"/>
          </a:xfrm>
          <a:prstGeom prst="rect">
            <a:avLst/>
          </a:prstGeom>
          <a:noFill/>
        </p:spPr>
        <p:txBody>
          <a:bodyPr wrap="square">
            <a:spAutoFit/>
          </a:bodyPr>
          <a:lstStyle/>
          <a:p>
            <a:r>
              <a:rPr lang="ru-RU" dirty="0"/>
              <a:t>Хотя социально-экономическое воздействие проекта в целом и выбранной технологии - в частности, является предметом экономического анализа затрат и выгод, некоторые социально</a:t>
            </a:r>
            <a:r>
              <a:rPr lang="en-US" dirty="0"/>
              <a:t>-</a:t>
            </a:r>
            <a:r>
              <a:rPr lang="ru-RU" dirty="0"/>
              <a:t>экономические аспекты при подготовке ТЭО нельзя игнорировать. </a:t>
            </a:r>
          </a:p>
        </p:txBody>
      </p:sp>
      <p:sp>
        <p:nvSpPr>
          <p:cNvPr id="8" name="TextBox 7">
            <a:extLst>
              <a:ext uri="{FF2B5EF4-FFF2-40B4-BE49-F238E27FC236}">
                <a16:creationId xmlns:a16="http://schemas.microsoft.com/office/drawing/2014/main" id="{B456E5F5-88E1-4FA3-A5C8-514DBA5C16A2}"/>
              </a:ext>
            </a:extLst>
          </p:cNvPr>
          <p:cNvSpPr txBox="1"/>
          <p:nvPr/>
        </p:nvSpPr>
        <p:spPr>
          <a:xfrm>
            <a:off x="1585912" y="402228"/>
            <a:ext cx="6176962" cy="830997"/>
          </a:xfrm>
          <a:prstGeom prst="rect">
            <a:avLst/>
          </a:prstGeom>
          <a:noFill/>
        </p:spPr>
        <p:txBody>
          <a:bodyPr wrap="square">
            <a:spAutoFit/>
          </a:bodyPr>
          <a:lstStyle/>
          <a:p>
            <a:r>
              <a:rPr lang="ru-RU" sz="2400" b="1" dirty="0"/>
              <a:t>Описание социально-экономического воздействия </a:t>
            </a:r>
          </a:p>
        </p:txBody>
      </p:sp>
      <p:sp>
        <p:nvSpPr>
          <p:cNvPr id="10" name="TextBox 9">
            <a:extLst>
              <a:ext uri="{FF2B5EF4-FFF2-40B4-BE49-F238E27FC236}">
                <a16:creationId xmlns:a16="http://schemas.microsoft.com/office/drawing/2014/main" id="{F7ADF80C-471D-40F2-A472-CB79B8BD302C}"/>
              </a:ext>
            </a:extLst>
          </p:cNvPr>
          <p:cNvSpPr txBox="1"/>
          <p:nvPr/>
        </p:nvSpPr>
        <p:spPr>
          <a:xfrm>
            <a:off x="7977186" y="558895"/>
            <a:ext cx="4037556" cy="2308324"/>
          </a:xfrm>
          <a:prstGeom prst="rect">
            <a:avLst/>
          </a:prstGeom>
          <a:noFill/>
        </p:spPr>
        <p:txBody>
          <a:bodyPr wrap="square">
            <a:spAutoFit/>
          </a:bodyPr>
          <a:lstStyle/>
          <a:p>
            <a:r>
              <a:rPr lang="ru-RU" dirty="0"/>
              <a:t>Должна быть определена общественная политика в отношении приобретения иностранных технологий, освоения и разработки технологий, а социально-экономическая инфраструктура, в том числе структура рабочей силы, может значительно влиять на осуществимость выбранной технологии.</a:t>
            </a:r>
          </a:p>
        </p:txBody>
      </p:sp>
      <p:sp>
        <p:nvSpPr>
          <p:cNvPr id="11" name="Стрелка: вправо 10">
            <a:extLst>
              <a:ext uri="{FF2B5EF4-FFF2-40B4-BE49-F238E27FC236}">
                <a16:creationId xmlns:a16="http://schemas.microsoft.com/office/drawing/2014/main" id="{EE2BEC69-2866-4BAD-83AD-A965ECD27F0B}"/>
              </a:ext>
            </a:extLst>
          </p:cNvPr>
          <p:cNvSpPr/>
          <p:nvPr/>
        </p:nvSpPr>
        <p:spPr>
          <a:xfrm>
            <a:off x="7316243" y="1811282"/>
            <a:ext cx="571501" cy="600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descr="economy Icon 3121142">
            <a:extLst>
              <a:ext uri="{FF2B5EF4-FFF2-40B4-BE49-F238E27FC236}">
                <a16:creationId xmlns:a16="http://schemas.microsoft.com/office/drawing/2014/main" id="{9AC13F38-2251-452A-875B-F1ECB74B82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080" y="353381"/>
            <a:ext cx="928688" cy="9286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994AD91-F01C-4936-833F-465C8BB95255}"/>
              </a:ext>
            </a:extLst>
          </p:cNvPr>
          <p:cNvSpPr txBox="1"/>
          <p:nvPr/>
        </p:nvSpPr>
        <p:spPr>
          <a:xfrm>
            <a:off x="7319810" y="3821902"/>
            <a:ext cx="3334795" cy="830997"/>
          </a:xfrm>
          <a:prstGeom prst="rect">
            <a:avLst/>
          </a:prstGeom>
          <a:noFill/>
        </p:spPr>
        <p:txBody>
          <a:bodyPr wrap="square">
            <a:spAutoFit/>
          </a:bodyPr>
          <a:lstStyle/>
          <a:p>
            <a:r>
              <a:rPr lang="ru-RU" sz="2400" b="1" dirty="0"/>
              <a:t>Оценка воздействия на окружающую среду</a:t>
            </a:r>
          </a:p>
        </p:txBody>
      </p:sp>
      <p:pic>
        <p:nvPicPr>
          <p:cNvPr id="2052" name="Picture 4" descr="nature Icon 3593890">
            <a:extLst>
              <a:ext uri="{FF2B5EF4-FFF2-40B4-BE49-F238E27FC236}">
                <a16:creationId xmlns:a16="http://schemas.microsoft.com/office/drawing/2014/main" id="{8C9637C3-8148-4FA4-A8F2-CF0E358523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89197" y="3522032"/>
            <a:ext cx="1064292" cy="10642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F28EED8-0327-47B7-8246-90DED2D43B25}"/>
              </a:ext>
            </a:extLst>
          </p:cNvPr>
          <p:cNvSpPr txBox="1"/>
          <p:nvPr/>
        </p:nvSpPr>
        <p:spPr>
          <a:xfrm>
            <a:off x="7307761" y="4844904"/>
            <a:ext cx="3859032" cy="1200329"/>
          </a:xfrm>
          <a:prstGeom prst="rect">
            <a:avLst/>
          </a:prstGeom>
          <a:noFill/>
        </p:spPr>
        <p:txBody>
          <a:bodyPr wrap="square">
            <a:spAutoFit/>
          </a:bodyPr>
          <a:lstStyle/>
          <a:p>
            <a:r>
              <a:rPr lang="ru-RU" dirty="0"/>
              <a:t>Это процесс планирования и принятия решения, при котором, в первую очередь, принимаются во внимание факторы этой среды. </a:t>
            </a:r>
          </a:p>
        </p:txBody>
      </p:sp>
      <p:sp>
        <p:nvSpPr>
          <p:cNvPr id="19" name="TextBox 18">
            <a:extLst>
              <a:ext uri="{FF2B5EF4-FFF2-40B4-BE49-F238E27FC236}">
                <a16:creationId xmlns:a16="http://schemas.microsoft.com/office/drawing/2014/main" id="{08A5AE17-1B45-4BA4-A002-F55416CF715F}"/>
              </a:ext>
            </a:extLst>
          </p:cNvPr>
          <p:cNvSpPr txBox="1"/>
          <p:nvPr/>
        </p:nvSpPr>
        <p:spPr>
          <a:xfrm>
            <a:off x="904427" y="3962195"/>
            <a:ext cx="6176962" cy="2585323"/>
          </a:xfrm>
          <a:prstGeom prst="rect">
            <a:avLst/>
          </a:prstGeom>
          <a:noFill/>
        </p:spPr>
        <p:txBody>
          <a:bodyPr wrap="square">
            <a:spAutoFit/>
          </a:bodyPr>
          <a:lstStyle/>
          <a:p>
            <a:r>
              <a:rPr lang="ru-RU" dirty="0"/>
              <a:t>Оценка воздействия на окружающую среду отличается от других процедур рассмотрения в двух существенных отношениях: </a:t>
            </a:r>
          </a:p>
          <a:p>
            <a:pPr marL="285750" indent="-285750">
              <a:buFont typeface="Wingdings" panose="05000000000000000000" pitchFamily="2" charset="2"/>
              <a:buChar char="v"/>
            </a:pPr>
            <a:r>
              <a:rPr lang="ru-RU" dirty="0"/>
              <a:t>с одной стороны, в отношении более широких рамок информации и большего участия общественности, </a:t>
            </a:r>
          </a:p>
          <a:p>
            <a:pPr marL="285750" indent="-285750">
              <a:buFont typeface="Wingdings" panose="05000000000000000000" pitchFamily="2" charset="2"/>
              <a:buChar char="v"/>
            </a:pPr>
            <a:r>
              <a:rPr lang="ru-RU" dirty="0"/>
              <a:t>с другой - в отношении общего подхода, при котором также учитываются синергические эффекты (взаимодействие различных причин и потенциальное усугубление воздействия на окружающую среду). </a:t>
            </a:r>
          </a:p>
        </p:txBody>
      </p:sp>
    </p:spTree>
    <p:extLst>
      <p:ext uri="{BB962C8B-B14F-4D97-AF65-F5344CB8AC3E}">
        <p14:creationId xmlns:p14="http://schemas.microsoft.com/office/powerpoint/2010/main" val="317906448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800CCE8-2312-4C6E-9284-B6D13F5110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8811" y="110750"/>
            <a:ext cx="4713189" cy="3142125"/>
          </a:xfrm>
          <a:prstGeom prst="rect">
            <a:avLst/>
          </a:prstGeom>
          <a:noFill/>
          <a:extLst>
            <a:ext uri="{909E8E84-426E-40DD-AFC4-6F175D3DCCD1}">
              <a14:hiddenFill xmlns:a14="http://schemas.microsoft.com/office/drawing/2010/main">
                <a:solidFill>
                  <a:srgbClr val="FFFFFF"/>
                </a:solidFill>
              </a14:hiddenFill>
            </a:ext>
          </a:extLst>
        </p:spPr>
      </p:pic>
      <p:sp>
        <p:nvSpPr>
          <p:cNvPr id="2" name="Овал 1">
            <a:extLst>
              <a:ext uri="{FF2B5EF4-FFF2-40B4-BE49-F238E27FC236}">
                <a16:creationId xmlns:a16="http://schemas.microsoft.com/office/drawing/2014/main" id="{B21ECB8D-EEBE-495D-9DDD-03980C88E8AC}"/>
              </a:ext>
            </a:extLst>
          </p:cNvPr>
          <p:cNvSpPr/>
          <p:nvPr/>
        </p:nvSpPr>
        <p:spPr>
          <a:xfrm>
            <a:off x="10901087" y="6156087"/>
            <a:ext cx="819987" cy="55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a:t>
            </a:r>
            <a:r>
              <a:rPr lang="ru-RU" dirty="0"/>
              <a:t>7</a:t>
            </a:r>
            <a:r>
              <a:rPr lang="en-US" dirty="0"/>
              <a:t> </a:t>
            </a:r>
            <a:endParaRPr lang="ru-RU" dirty="0"/>
          </a:p>
        </p:txBody>
      </p:sp>
      <p:sp>
        <p:nvSpPr>
          <p:cNvPr id="4" name="TextBox 3">
            <a:extLst>
              <a:ext uri="{FF2B5EF4-FFF2-40B4-BE49-F238E27FC236}">
                <a16:creationId xmlns:a16="http://schemas.microsoft.com/office/drawing/2014/main" id="{3745FD20-60E9-46D2-B77B-1EFDB1AEF93C}"/>
              </a:ext>
            </a:extLst>
          </p:cNvPr>
          <p:cNvSpPr txBox="1"/>
          <p:nvPr/>
        </p:nvSpPr>
        <p:spPr>
          <a:xfrm>
            <a:off x="309561" y="3259027"/>
            <a:ext cx="11572875" cy="2031325"/>
          </a:xfrm>
          <a:prstGeom prst="rect">
            <a:avLst/>
          </a:prstGeom>
          <a:noFill/>
        </p:spPr>
        <p:txBody>
          <a:bodyPr wrap="square">
            <a:spAutoFit/>
          </a:bodyPr>
          <a:lstStyle/>
          <a:p>
            <a:pPr algn="just"/>
            <a:r>
              <a:rPr lang="ru-RU" dirty="0"/>
              <a:t>Однако помимо основных критериев, указанных выше, технология должна быть полностью проверенной и использованной в производственном процессе, предпочтительно в фирме, откуда она была получена. Хотя новые и непроверенные или экспериментальные технологии вообще не должны рассматриваться с целью их приобретения, следует избегать и устаревших технологий; это означает, что нужно изучать технологические тенденции и возможность использования более совершенных технологий. Например, в производстве различных видов удобрений выбор технологии должен в большей степени основываться на последних разработках, чем на более старых, хотя и проверенных, процессах, которые вскоре, вероятно, устареют.</a:t>
            </a:r>
          </a:p>
        </p:txBody>
      </p:sp>
      <p:sp>
        <p:nvSpPr>
          <p:cNvPr id="6" name="TextBox 5">
            <a:extLst>
              <a:ext uri="{FF2B5EF4-FFF2-40B4-BE49-F238E27FC236}">
                <a16:creationId xmlns:a16="http://schemas.microsoft.com/office/drawing/2014/main" id="{A9C4D16D-4704-4EA6-ADFE-DC8AA35C426E}"/>
              </a:ext>
            </a:extLst>
          </p:cNvPr>
          <p:cNvSpPr txBox="1"/>
          <p:nvPr/>
        </p:nvSpPr>
        <p:spPr>
          <a:xfrm>
            <a:off x="233924" y="213340"/>
            <a:ext cx="7757551" cy="523220"/>
          </a:xfrm>
          <a:prstGeom prst="rect">
            <a:avLst/>
          </a:prstGeom>
          <a:noFill/>
        </p:spPr>
        <p:txBody>
          <a:bodyPr wrap="square">
            <a:spAutoFit/>
          </a:bodyPr>
          <a:lstStyle/>
          <a:p>
            <a:r>
              <a:rPr lang="ru-RU" sz="2800" b="1" dirty="0"/>
              <a:t>ОЦЕНКА И ВЫБОР ТЕХНОЛОГИИ (вывод) </a:t>
            </a:r>
          </a:p>
        </p:txBody>
      </p:sp>
      <p:sp>
        <p:nvSpPr>
          <p:cNvPr id="7" name="Прямоугольник 6">
            <a:extLst>
              <a:ext uri="{FF2B5EF4-FFF2-40B4-BE49-F238E27FC236}">
                <a16:creationId xmlns:a16="http://schemas.microsoft.com/office/drawing/2014/main" id="{19F02C49-4223-4F5B-837A-1E0A5AE01285}"/>
              </a:ext>
            </a:extLst>
          </p:cNvPr>
          <p:cNvSpPr/>
          <p:nvPr/>
        </p:nvSpPr>
        <p:spPr>
          <a:xfrm>
            <a:off x="309561" y="726901"/>
            <a:ext cx="746227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509BB657-A2C9-4BA6-AA93-3E768FE04D6D}"/>
              </a:ext>
            </a:extLst>
          </p:cNvPr>
          <p:cNvSpPr txBox="1"/>
          <p:nvPr/>
        </p:nvSpPr>
        <p:spPr>
          <a:xfrm>
            <a:off x="309561" y="5478184"/>
            <a:ext cx="11719951" cy="923330"/>
          </a:xfrm>
          <a:prstGeom prst="rect">
            <a:avLst/>
          </a:prstGeom>
          <a:noFill/>
        </p:spPr>
        <p:txBody>
          <a:bodyPr wrap="square">
            <a:spAutoFit/>
          </a:bodyPr>
          <a:lstStyle/>
          <a:p>
            <a:r>
              <a:rPr lang="ru-RU" dirty="0"/>
              <a:t>Выбор технологии должен быть связан с основными ресурсами, которые могут иметься в наличии, и с соответствующей комбинацией ресурсов как на короткие, так и на длительные сроки. В некоторых случаях сырье и материалы могут определять технологию, которая должна применяться. </a:t>
            </a:r>
          </a:p>
        </p:txBody>
      </p:sp>
      <p:sp>
        <p:nvSpPr>
          <p:cNvPr id="13" name="TextBox 12">
            <a:extLst>
              <a:ext uri="{FF2B5EF4-FFF2-40B4-BE49-F238E27FC236}">
                <a16:creationId xmlns:a16="http://schemas.microsoft.com/office/drawing/2014/main" id="{1E9A555F-3422-4F58-85BB-A5C533D38B48}"/>
              </a:ext>
            </a:extLst>
          </p:cNvPr>
          <p:cNvSpPr txBox="1"/>
          <p:nvPr/>
        </p:nvSpPr>
        <p:spPr>
          <a:xfrm>
            <a:off x="309561" y="918151"/>
            <a:ext cx="7214626" cy="2308324"/>
          </a:xfrm>
          <a:prstGeom prst="rect">
            <a:avLst/>
          </a:prstGeom>
          <a:noFill/>
        </p:spPr>
        <p:txBody>
          <a:bodyPr wrap="square">
            <a:spAutoFit/>
          </a:bodyPr>
          <a:lstStyle/>
          <a:p>
            <a:pPr algn="just"/>
            <a:r>
              <a:rPr lang="ru-RU" dirty="0"/>
              <a:t>В ТЭО должны оцениваться альтернативные технологии, чтобы определить наиболее подходящую. Эта оценка должна быть связана с производственной мощностью и начинаться с количественной оценки выпуска продукции, периода наращивания объема производства и освоения мощностей, а также качественной оценки продукции и се соответствия требованиям рынка. Затем должно оцениваться влияние альтернатив технологии на капиталовложения и издержки производства для планового периода. </a:t>
            </a:r>
          </a:p>
        </p:txBody>
      </p:sp>
    </p:spTree>
    <p:extLst>
      <p:ext uri="{BB962C8B-B14F-4D97-AF65-F5344CB8AC3E}">
        <p14:creationId xmlns:p14="http://schemas.microsoft.com/office/powerpoint/2010/main" val="32332956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EB1E4E-46CE-44A4-977D-74EA415C5800}"/>
              </a:ext>
            </a:extLst>
          </p:cNvPr>
          <p:cNvSpPr txBox="1"/>
          <p:nvPr/>
        </p:nvSpPr>
        <p:spPr>
          <a:xfrm>
            <a:off x="95040" y="148132"/>
            <a:ext cx="12001919" cy="2308324"/>
          </a:xfrm>
          <a:prstGeom prst="rect">
            <a:avLst/>
          </a:prstGeom>
          <a:noFill/>
        </p:spPr>
        <p:txBody>
          <a:bodyPr wrap="square">
            <a:spAutoFit/>
          </a:bodyPr>
          <a:lstStyle/>
          <a:p>
            <a:pPr algn="just"/>
            <a:r>
              <a:rPr lang="ru-RU" dirty="0"/>
              <a:t>Отсутствие или ограниченное наличие некоторых видов сырья и материалов может являться технологическим ограничением. Технологический процесс, основанный на местных сырьевых материалах и ресурсах, может быть более предпочтительным, чем процесс, для которого основные ресурсы должны постоянно импортироваться, особенно если на поступление таких материалов влияют строгие правила в отношении иностранной валюты. Не говоря о более широких политических мотивах, поставки материалов и ресурсов обеспечиваются значительно лучше, если они местного происхождения и могут быть менее подвержены внешним влияниям. В самом деле, прогрессирующая интеграция в развивающейся стране может быть единственным практическим средством осуществления производства многих видов продукции.</a:t>
            </a:r>
          </a:p>
        </p:txBody>
      </p:sp>
      <p:sp>
        <p:nvSpPr>
          <p:cNvPr id="4" name="TextBox 3">
            <a:extLst>
              <a:ext uri="{FF2B5EF4-FFF2-40B4-BE49-F238E27FC236}">
                <a16:creationId xmlns:a16="http://schemas.microsoft.com/office/drawing/2014/main" id="{4436787B-51B9-4C5F-BB0F-553BD2E40583}"/>
              </a:ext>
            </a:extLst>
          </p:cNvPr>
          <p:cNvSpPr txBox="1"/>
          <p:nvPr/>
        </p:nvSpPr>
        <p:spPr>
          <a:xfrm>
            <a:off x="235283" y="3570547"/>
            <a:ext cx="5625436" cy="3139321"/>
          </a:xfrm>
          <a:prstGeom prst="rect">
            <a:avLst/>
          </a:prstGeom>
          <a:noFill/>
        </p:spPr>
        <p:txBody>
          <a:bodyPr wrap="square">
            <a:spAutoFit/>
          </a:bodyPr>
          <a:lstStyle/>
          <a:p>
            <a:r>
              <a:rPr lang="ru-RU" dirty="0"/>
              <a:t>Конкретная технология должна рассматриваться в контексте общей номенклатуры продукции, которая производится с ее помощью, и если альтернативная технология позволяет получить более широкий ассортимент на основе тех же производственных материалов и ресурсов, то следует принимать в расчет стоимость всей номенклатуры продукции, включая пригодные для продажи побочные продукты. Степень, в которой конкретная технология или производственный метод может эффективно осваиваться страной, будет влиять на выбор технологии. </a:t>
            </a:r>
          </a:p>
        </p:txBody>
      </p:sp>
      <p:sp>
        <p:nvSpPr>
          <p:cNvPr id="5" name="Прямоугольник 4">
            <a:extLst>
              <a:ext uri="{FF2B5EF4-FFF2-40B4-BE49-F238E27FC236}">
                <a16:creationId xmlns:a16="http://schemas.microsoft.com/office/drawing/2014/main" id="{A6FFB820-2FBF-463D-9E89-60B2054757B4}"/>
              </a:ext>
            </a:extLst>
          </p:cNvPr>
          <p:cNvSpPr/>
          <p:nvPr/>
        </p:nvSpPr>
        <p:spPr>
          <a:xfrm>
            <a:off x="814386" y="2576512"/>
            <a:ext cx="10563225" cy="85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AECE0932-CF8D-4428-8EA7-49E8DFF30735}"/>
              </a:ext>
            </a:extLst>
          </p:cNvPr>
          <p:cNvSpPr txBox="1"/>
          <p:nvPr/>
        </p:nvSpPr>
        <p:spPr>
          <a:xfrm>
            <a:off x="6468931" y="3016549"/>
            <a:ext cx="5418264" cy="3693319"/>
          </a:xfrm>
          <a:prstGeom prst="rect">
            <a:avLst/>
          </a:prstGeom>
          <a:noFill/>
        </p:spPr>
        <p:txBody>
          <a:bodyPr wrap="square">
            <a:spAutoFit/>
          </a:bodyPr>
          <a:lstStyle/>
          <a:p>
            <a:r>
              <a:rPr lang="ru-RU" dirty="0"/>
              <a:t>Часто высказывают мнение, что определенные технологии слишком сложны для некоторых развивающихся стран из-за их недостаточной способности к освоению технологии. Такой аргумент, вероятно, преувеличен и используется для навязывания устаревших технологий в развивающихся странах. Однако могут быть случаи, когда определенная технология, например, предусматривающая комплексную обработку данных, не может эффективно осваиваться в стране из-за трудностей обучения технического персонала, требуемого для работы с программными средствами, за небольшой период времени.</a:t>
            </a:r>
          </a:p>
        </p:txBody>
      </p:sp>
      <p:sp>
        <p:nvSpPr>
          <p:cNvPr id="11" name="Прямоугольник 10">
            <a:extLst>
              <a:ext uri="{FF2B5EF4-FFF2-40B4-BE49-F238E27FC236}">
                <a16:creationId xmlns:a16="http://schemas.microsoft.com/office/drawing/2014/main" id="{61D75222-E64A-4866-9029-B6E389A267E5}"/>
              </a:ext>
            </a:extLst>
          </p:cNvPr>
          <p:cNvSpPr/>
          <p:nvPr/>
        </p:nvSpPr>
        <p:spPr>
          <a:xfrm>
            <a:off x="206244" y="2958407"/>
            <a:ext cx="5889754" cy="584775"/>
          </a:xfrm>
          <a:prstGeom prst="rect">
            <a:avLst/>
          </a:prstGeom>
          <a:noFill/>
        </p:spPr>
        <p:txBody>
          <a:bodyPr wrap="none" lIns="91440" tIns="45720" rIns="91440" bIns="45720">
            <a:spAutoFit/>
          </a:bodyPr>
          <a:lstStyle/>
          <a:p>
            <a:pPr algn="ctr"/>
            <a:r>
              <a:rPr lang="ru-RU" sz="3200" b="0" cap="none" spc="0" dirty="0">
                <a:ln w="0"/>
                <a:solidFill>
                  <a:schemeClr val="tx1"/>
                </a:solidFill>
                <a:effectLst>
                  <a:outerShdw blurRad="38100" dist="19050" dir="2700000" algn="tl" rotWithShape="0">
                    <a:schemeClr val="dk1">
                      <a:alpha val="40000"/>
                    </a:schemeClr>
                  </a:outerShdw>
                </a:effectLst>
              </a:rPr>
              <a:t>КОНКРЕТНАЯ ТЕХНОЛОГИЯ</a:t>
            </a:r>
          </a:p>
        </p:txBody>
      </p:sp>
      <p:cxnSp>
        <p:nvCxnSpPr>
          <p:cNvPr id="15" name="Прямая соединительная линия 14">
            <a:extLst>
              <a:ext uri="{FF2B5EF4-FFF2-40B4-BE49-F238E27FC236}">
                <a16:creationId xmlns:a16="http://schemas.microsoft.com/office/drawing/2014/main" id="{4BA75187-9F4C-4281-9AF9-6755DFFB2282}"/>
              </a:ext>
            </a:extLst>
          </p:cNvPr>
          <p:cNvCxnSpPr>
            <a:cxnSpLocks/>
          </p:cNvCxnSpPr>
          <p:nvPr/>
        </p:nvCxnSpPr>
        <p:spPr>
          <a:xfrm>
            <a:off x="6233652" y="3706762"/>
            <a:ext cx="0" cy="28949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7715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C55360-ECFB-42EC-9AE0-CF67EE42A864}"/>
              </a:ext>
            </a:extLst>
          </p:cNvPr>
          <p:cNvSpPr txBox="1"/>
          <p:nvPr/>
        </p:nvSpPr>
        <p:spPr>
          <a:xfrm>
            <a:off x="450056" y="491347"/>
            <a:ext cx="11291887" cy="2031325"/>
          </a:xfrm>
          <a:prstGeom prst="rect">
            <a:avLst/>
          </a:prstGeom>
          <a:noFill/>
        </p:spPr>
        <p:txBody>
          <a:bodyPr wrap="square">
            <a:spAutoFit/>
          </a:bodyPr>
          <a:lstStyle/>
          <a:p>
            <a:pPr algn="just"/>
            <a:r>
              <a:rPr lang="ru-RU" dirty="0"/>
              <a:t>Степень капиталоемкости, правильно оцененная, может определить технологические параметры. В странах с нехваткой рабочей силы или там, где рабочая сила очень дорого стоит, как например в Западной Европе, капиталоемкие технологии могут быть подходящими и экономически оправданными. В странах с избытком рабочей силы технологии, экономящие рабочую силу, могут оказаться излишне дорогостоящими. Эта ситуация может относиться как к общей технологии, так и к степени механизации предприятий или конкретных производственных операций (например, перемещения грузов). В ТЭО должны рассматриваться варианты технологии с точки зрения как трудоемкости, так и капиталоемкости, чтобы можно было выбрать наиболее подходящий. </a:t>
            </a:r>
          </a:p>
        </p:txBody>
      </p:sp>
      <p:sp>
        <p:nvSpPr>
          <p:cNvPr id="6" name="TextBox 5">
            <a:extLst>
              <a:ext uri="{FF2B5EF4-FFF2-40B4-BE49-F238E27FC236}">
                <a16:creationId xmlns:a16="http://schemas.microsoft.com/office/drawing/2014/main" id="{87FBC381-A0F7-4C9B-975B-E9C3FA82A641}"/>
              </a:ext>
            </a:extLst>
          </p:cNvPr>
          <p:cNvSpPr txBox="1"/>
          <p:nvPr/>
        </p:nvSpPr>
        <p:spPr>
          <a:xfrm>
            <a:off x="190043" y="3892368"/>
            <a:ext cx="5905956" cy="2308324"/>
          </a:xfrm>
          <a:prstGeom prst="rect">
            <a:avLst/>
          </a:prstGeom>
          <a:noFill/>
        </p:spPr>
        <p:txBody>
          <a:bodyPr wrap="square">
            <a:spAutoFit/>
          </a:bodyPr>
          <a:lstStyle/>
          <a:p>
            <a:pPr algn="just"/>
            <a:r>
              <a:rPr lang="ru-RU" dirty="0"/>
              <a:t>Альтернативные технологии должны оцениваться также в отношении их воздействия на окружающую среду. В зависимости от отрасли промышленности и местной окружающей среды, для выбора подходящих технологий должны рассматриваться такие критические элементы, как экономичное использование сырья и материалов, технологии с малыми выбросами (уровень развития технологий) и малоотходные производственные процессы. </a:t>
            </a:r>
          </a:p>
        </p:txBody>
      </p:sp>
      <p:sp>
        <p:nvSpPr>
          <p:cNvPr id="7" name="Прямоугольник 6">
            <a:extLst>
              <a:ext uri="{FF2B5EF4-FFF2-40B4-BE49-F238E27FC236}">
                <a16:creationId xmlns:a16="http://schemas.microsoft.com/office/drawing/2014/main" id="{703DDF19-86F7-4616-A29C-6BF72D2926F3}"/>
              </a:ext>
            </a:extLst>
          </p:cNvPr>
          <p:cNvSpPr/>
          <p:nvPr/>
        </p:nvSpPr>
        <p:spPr>
          <a:xfrm>
            <a:off x="2371725" y="2825672"/>
            <a:ext cx="7448550" cy="56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D79976E4-6622-48C9-951C-C3469D940232}"/>
              </a:ext>
            </a:extLst>
          </p:cNvPr>
          <p:cNvSpPr/>
          <p:nvPr/>
        </p:nvSpPr>
        <p:spPr>
          <a:xfrm>
            <a:off x="0" y="3041111"/>
            <a:ext cx="7241379" cy="584775"/>
          </a:xfrm>
          <a:prstGeom prst="rect">
            <a:avLst/>
          </a:prstGeom>
          <a:noFill/>
        </p:spPr>
        <p:txBody>
          <a:bodyPr wrap="square" lIns="91440" tIns="45720" rIns="91440" bIns="45720">
            <a:spAutoFit/>
          </a:bodyPr>
          <a:lstStyle/>
          <a:p>
            <a:pPr algn="ctr"/>
            <a:r>
              <a:rPr lang="ru-RU" sz="3200" b="0" cap="none" spc="0" dirty="0">
                <a:ln w="0"/>
                <a:solidFill>
                  <a:schemeClr val="tx1"/>
                </a:solidFill>
                <a:effectLst>
                  <a:outerShdw blurRad="38100" dist="19050" dir="2700000" algn="tl" rotWithShape="0">
                    <a:schemeClr val="dk1">
                      <a:alpha val="40000"/>
                    </a:schemeClr>
                  </a:outerShdw>
                </a:effectLst>
              </a:rPr>
              <a:t>АЛЬТЕРНАТИВНЫЕ ТЕХНОЛОГИИ</a:t>
            </a:r>
          </a:p>
        </p:txBody>
      </p:sp>
      <p:pic>
        <p:nvPicPr>
          <p:cNvPr id="7170" name="Picture 2">
            <a:extLst>
              <a:ext uri="{FF2B5EF4-FFF2-40B4-BE49-F238E27FC236}">
                <a16:creationId xmlns:a16="http://schemas.microsoft.com/office/drawing/2014/main" id="{FE0717D5-9A68-4102-A4D9-2DD967FBCF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4733" y="3116490"/>
            <a:ext cx="5347210" cy="348783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4790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Схема 10">
            <a:extLst>
              <a:ext uri="{FF2B5EF4-FFF2-40B4-BE49-F238E27FC236}">
                <a16:creationId xmlns:a16="http://schemas.microsoft.com/office/drawing/2014/main" id="{437F890A-0DCF-4BB1-93DF-A362446BA911}"/>
              </a:ext>
            </a:extLst>
          </p:cNvPr>
          <p:cNvGraphicFramePr/>
          <p:nvPr/>
        </p:nvGraphicFramePr>
        <p:xfrm>
          <a:off x="388938" y="149099"/>
          <a:ext cx="6226175" cy="3528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C2C6D67B-E50A-4387-B70A-079AEE915347}"/>
              </a:ext>
            </a:extLst>
          </p:cNvPr>
          <p:cNvSpPr txBox="1"/>
          <p:nvPr/>
        </p:nvSpPr>
        <p:spPr>
          <a:xfrm>
            <a:off x="170638" y="3970264"/>
            <a:ext cx="4620437" cy="2585323"/>
          </a:xfrm>
          <a:prstGeom prst="rect">
            <a:avLst/>
          </a:prstGeom>
          <a:noFill/>
        </p:spPr>
        <p:txBody>
          <a:bodyPr wrap="square">
            <a:spAutoFit/>
          </a:bodyPr>
          <a:lstStyle/>
          <a:p>
            <a:r>
              <a:rPr lang="ru-RU" dirty="0"/>
              <a:t>НЕОБХОДИМО:</a:t>
            </a:r>
          </a:p>
          <a:p>
            <a:pPr marL="285750" indent="-285750">
              <a:buFont typeface="Wingdings" panose="05000000000000000000" pitchFamily="2" charset="2"/>
              <a:buChar char="q"/>
            </a:pPr>
            <a:r>
              <a:rPr lang="ru-RU" dirty="0"/>
              <a:t>тщательно проверять, не приобретаются ли ранее закрытые и демонтированные промышленные предприятия;</a:t>
            </a:r>
          </a:p>
          <a:p>
            <a:endParaRPr lang="ru-RU" dirty="0"/>
          </a:p>
          <a:p>
            <a:pPr marL="285750" indent="-285750">
              <a:buFont typeface="Wingdings" panose="05000000000000000000" pitchFamily="2" charset="2"/>
              <a:buChar char="q"/>
            </a:pPr>
            <a:r>
              <a:rPr lang="ru-RU" dirty="0"/>
              <a:t>полностью учитывать инвестиционные и эксплуатационные издержки при суждении о пригодности более капиталоемких технологий</a:t>
            </a:r>
          </a:p>
        </p:txBody>
      </p:sp>
      <p:sp>
        <p:nvSpPr>
          <p:cNvPr id="4" name="TextBox 3">
            <a:extLst>
              <a:ext uri="{FF2B5EF4-FFF2-40B4-BE49-F238E27FC236}">
                <a16:creationId xmlns:a16="http://schemas.microsoft.com/office/drawing/2014/main" id="{FCC308D0-1EEC-4BA4-A17B-B71E75B69A49}"/>
              </a:ext>
            </a:extLst>
          </p:cNvPr>
          <p:cNvSpPr txBox="1"/>
          <p:nvPr/>
        </p:nvSpPr>
        <p:spPr>
          <a:xfrm>
            <a:off x="388938" y="741695"/>
            <a:ext cx="3234927" cy="2031325"/>
          </a:xfrm>
          <a:prstGeom prst="rect">
            <a:avLst/>
          </a:prstGeom>
          <a:noFill/>
        </p:spPr>
        <p:txBody>
          <a:bodyPr wrap="square">
            <a:spAutoFit/>
          </a:bodyPr>
          <a:lstStyle/>
          <a:p>
            <a:r>
              <a:rPr lang="ru-RU" dirty="0"/>
              <a:t>Когда в развивающихся странах создаются новые отрасли промышленности или промышленные предприятия, нужно проявлять осторожность, чтобы избежать </a:t>
            </a:r>
            <a:r>
              <a:rPr lang="ru-RU" b="1" dirty="0"/>
              <a:t>„экологического демпинга».</a:t>
            </a:r>
            <a:endParaRPr lang="ru-RU" dirty="0"/>
          </a:p>
        </p:txBody>
      </p:sp>
      <p:sp>
        <p:nvSpPr>
          <p:cNvPr id="6" name="TextBox 5">
            <a:extLst>
              <a:ext uri="{FF2B5EF4-FFF2-40B4-BE49-F238E27FC236}">
                <a16:creationId xmlns:a16="http://schemas.microsoft.com/office/drawing/2014/main" id="{2EEF28ED-8310-4647-8D52-C3858850A830}"/>
              </a:ext>
            </a:extLst>
          </p:cNvPr>
          <p:cNvSpPr txBox="1"/>
          <p:nvPr/>
        </p:nvSpPr>
        <p:spPr>
          <a:xfrm>
            <a:off x="5709806" y="908680"/>
            <a:ext cx="6153150" cy="923330"/>
          </a:xfrm>
          <a:prstGeom prst="rect">
            <a:avLst/>
          </a:prstGeom>
          <a:noFill/>
        </p:spPr>
        <p:txBody>
          <a:bodyPr wrap="square">
            <a:spAutoFit/>
          </a:bodyPr>
          <a:lstStyle/>
          <a:p>
            <a:r>
              <a:rPr lang="ru-RU" dirty="0"/>
              <a:t>перенос загрязняющих окружающую среду отраслей в страны, где ограничения по загрязнению среды либо отсутствуют, либо менее строги</a:t>
            </a:r>
          </a:p>
        </p:txBody>
      </p:sp>
      <p:sp>
        <p:nvSpPr>
          <p:cNvPr id="9" name="TextBox 8">
            <a:extLst>
              <a:ext uri="{FF2B5EF4-FFF2-40B4-BE49-F238E27FC236}">
                <a16:creationId xmlns:a16="http://schemas.microsoft.com/office/drawing/2014/main" id="{3748153F-AA4C-4F5D-9700-69292F552FDD}"/>
              </a:ext>
            </a:extLst>
          </p:cNvPr>
          <p:cNvSpPr txBox="1"/>
          <p:nvPr/>
        </p:nvSpPr>
        <p:spPr>
          <a:xfrm>
            <a:off x="5709806" y="2308324"/>
            <a:ext cx="6734173" cy="646331"/>
          </a:xfrm>
          <a:prstGeom prst="rect">
            <a:avLst/>
          </a:prstGeom>
          <a:noFill/>
        </p:spPr>
        <p:txBody>
          <a:bodyPr wrap="square">
            <a:spAutoFit/>
          </a:bodyPr>
          <a:lstStyle/>
          <a:p>
            <a:r>
              <a:rPr lang="ru-RU" dirty="0"/>
              <a:t>ввод устаревших технологий, оборудования или промышленных предприятий с повышенными коэффициентами загрязнения. </a:t>
            </a:r>
          </a:p>
        </p:txBody>
      </p:sp>
      <p:pic>
        <p:nvPicPr>
          <p:cNvPr id="6146" name="Picture 2" descr="polution Icon 3633133">
            <a:extLst>
              <a:ext uri="{FF2B5EF4-FFF2-40B4-BE49-F238E27FC236}">
                <a16:creationId xmlns:a16="http://schemas.microsoft.com/office/drawing/2014/main" id="{94CD0350-1546-4484-A921-511FD175EB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7249" y="2145798"/>
            <a:ext cx="964479" cy="9644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untries Icon 3437694">
            <a:extLst>
              <a:ext uri="{FF2B5EF4-FFF2-40B4-BE49-F238E27FC236}">
                <a16:creationId xmlns:a16="http://schemas.microsoft.com/office/drawing/2014/main" id="{CDE50B86-9F04-46D3-AAC7-76A0D988B0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1304" y="867531"/>
            <a:ext cx="964479" cy="964479"/>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a:extLst>
              <a:ext uri="{FF2B5EF4-FFF2-40B4-BE49-F238E27FC236}">
                <a16:creationId xmlns:a16="http://schemas.microsoft.com/office/drawing/2014/main" id="{54662DF9-9F5A-4538-B12D-6D8F31E8482C}"/>
              </a:ext>
            </a:extLst>
          </p:cNvPr>
          <p:cNvSpPr/>
          <p:nvPr/>
        </p:nvSpPr>
        <p:spPr>
          <a:xfrm>
            <a:off x="2006400" y="3533989"/>
            <a:ext cx="8004374" cy="105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TextBox 15">
            <a:extLst>
              <a:ext uri="{FF2B5EF4-FFF2-40B4-BE49-F238E27FC236}">
                <a16:creationId xmlns:a16="http://schemas.microsoft.com/office/drawing/2014/main" id="{2E64D8B7-5C41-4F94-9F37-99D04B7FFC95}"/>
              </a:ext>
            </a:extLst>
          </p:cNvPr>
          <p:cNvSpPr txBox="1"/>
          <p:nvPr/>
        </p:nvSpPr>
        <p:spPr>
          <a:xfrm>
            <a:off x="5287189" y="3846579"/>
            <a:ext cx="6734173" cy="2862322"/>
          </a:xfrm>
          <a:prstGeom prst="rect">
            <a:avLst/>
          </a:prstGeom>
          <a:noFill/>
        </p:spPr>
        <p:txBody>
          <a:bodyPr wrap="square">
            <a:spAutoFit/>
          </a:bodyPr>
          <a:lstStyle/>
          <a:p>
            <a:r>
              <a:rPr lang="ru-RU" dirty="0"/>
              <a:t>В развивающихся странах часто наблюдается тенденция предпочтения капиталоемких технологий, поскольку они используются в промышленно развитых странах. </a:t>
            </a:r>
          </a:p>
          <a:p>
            <a:r>
              <a:rPr lang="ru-RU" dirty="0"/>
              <a:t>Дополнительные капитальные затраты на такие технологии следует рассматривать в сравнении с затратами на рабочую силу при менее капиталоемких технологиях. </a:t>
            </a:r>
          </a:p>
          <a:p>
            <a:r>
              <a:rPr lang="ru-RU" dirty="0"/>
              <a:t>Предпочтение для </a:t>
            </a:r>
            <a:r>
              <a:rPr lang="ru-RU" dirty="0" err="1"/>
              <a:t>трудо</a:t>
            </a:r>
            <a:r>
              <a:rPr lang="ru-RU" dirty="0"/>
              <a:t>- или капиталоемких технологий и выбор технологии могут обосновываться только технико-экономическими факторами и должны подвергаться тщательному анализу затрат и выгод в ТЭО. </a:t>
            </a:r>
          </a:p>
        </p:txBody>
      </p:sp>
      <p:cxnSp>
        <p:nvCxnSpPr>
          <p:cNvPr id="17" name="Прямая соединительная линия 16">
            <a:extLst>
              <a:ext uri="{FF2B5EF4-FFF2-40B4-BE49-F238E27FC236}">
                <a16:creationId xmlns:a16="http://schemas.microsoft.com/office/drawing/2014/main" id="{A8922D08-4F2F-48B5-9182-1107718F2515}"/>
              </a:ext>
            </a:extLst>
          </p:cNvPr>
          <p:cNvCxnSpPr/>
          <p:nvPr/>
        </p:nvCxnSpPr>
        <p:spPr>
          <a:xfrm>
            <a:off x="4986138" y="4039326"/>
            <a:ext cx="0" cy="251626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7052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a:extLst>
              <a:ext uri="{FF2B5EF4-FFF2-40B4-BE49-F238E27FC236}">
                <a16:creationId xmlns:a16="http://schemas.microsoft.com/office/drawing/2014/main" id="{A3482B2E-261B-4E3D-98D2-F44F8B750C5B}"/>
              </a:ext>
            </a:extLst>
          </p:cNvPr>
          <p:cNvSpPr/>
          <p:nvPr/>
        </p:nvSpPr>
        <p:spPr>
          <a:xfrm>
            <a:off x="11172825" y="6171902"/>
            <a:ext cx="819987" cy="55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a:t>
            </a:r>
            <a:r>
              <a:rPr lang="ru-RU" dirty="0"/>
              <a:t>8</a:t>
            </a:r>
            <a:r>
              <a:rPr lang="en-US" dirty="0"/>
              <a:t> </a:t>
            </a:r>
            <a:endParaRPr lang="ru-RU" dirty="0"/>
          </a:p>
        </p:txBody>
      </p:sp>
      <p:sp>
        <p:nvSpPr>
          <p:cNvPr id="4" name="TextBox 3">
            <a:extLst>
              <a:ext uri="{FF2B5EF4-FFF2-40B4-BE49-F238E27FC236}">
                <a16:creationId xmlns:a16="http://schemas.microsoft.com/office/drawing/2014/main" id="{AA922070-48E1-4960-A883-189E1A668093}"/>
              </a:ext>
            </a:extLst>
          </p:cNvPr>
          <p:cNvSpPr txBox="1"/>
          <p:nvPr/>
        </p:nvSpPr>
        <p:spPr>
          <a:xfrm>
            <a:off x="419100" y="215473"/>
            <a:ext cx="5967720" cy="1077218"/>
          </a:xfrm>
          <a:prstGeom prst="rect">
            <a:avLst/>
          </a:prstGeom>
          <a:noFill/>
        </p:spPr>
        <p:txBody>
          <a:bodyPr wrap="square">
            <a:spAutoFit/>
          </a:bodyPr>
          <a:lstStyle/>
          <a:p>
            <a:r>
              <a:rPr lang="ru-RU" sz="3200" b="1" dirty="0"/>
              <a:t>В. ПРИОБРЕТЕНИЕ И ПЕРЕДАЧА ТЕХНОЛОГИИ </a:t>
            </a:r>
          </a:p>
        </p:txBody>
      </p:sp>
      <p:sp>
        <p:nvSpPr>
          <p:cNvPr id="5" name="Прямоугольник 4">
            <a:extLst>
              <a:ext uri="{FF2B5EF4-FFF2-40B4-BE49-F238E27FC236}">
                <a16:creationId xmlns:a16="http://schemas.microsoft.com/office/drawing/2014/main" id="{0913C516-50D4-4DD8-83F9-B5CB66E4C97F}"/>
              </a:ext>
            </a:extLst>
          </p:cNvPr>
          <p:cNvSpPr/>
          <p:nvPr/>
        </p:nvSpPr>
        <p:spPr>
          <a:xfrm>
            <a:off x="314325" y="215473"/>
            <a:ext cx="5781675" cy="1077218"/>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ru-RU"/>
          </a:p>
        </p:txBody>
      </p:sp>
      <p:sp>
        <p:nvSpPr>
          <p:cNvPr id="7" name="TextBox 6">
            <a:extLst>
              <a:ext uri="{FF2B5EF4-FFF2-40B4-BE49-F238E27FC236}">
                <a16:creationId xmlns:a16="http://schemas.microsoft.com/office/drawing/2014/main" id="{9680521A-E0B7-408A-87CF-49D4094ADD03}"/>
              </a:ext>
            </a:extLst>
          </p:cNvPr>
          <p:cNvSpPr txBox="1"/>
          <p:nvPr/>
        </p:nvSpPr>
        <p:spPr>
          <a:xfrm>
            <a:off x="52387" y="4334203"/>
            <a:ext cx="6171893" cy="2308324"/>
          </a:xfrm>
          <a:prstGeom prst="rect">
            <a:avLst/>
          </a:prstGeom>
          <a:noFill/>
        </p:spPr>
        <p:txBody>
          <a:bodyPr wrap="square">
            <a:spAutoFit/>
          </a:bodyPr>
          <a:lstStyle/>
          <a:p>
            <a:pPr algn="just"/>
            <a:r>
              <a:rPr lang="ru-RU" dirty="0"/>
              <a:t>Однако для большой части машиностроительной отрасли может потребоваться другое предприятие в той же отрасли, хотя специалисты на пенсии также могут оказаться адекватными источниками в случаях, когда речь идет о простой продукции и компонентах. Для таких отраслей, как нефтехимическое производство, технологию приходится получать от других производственных предприятий или специализированных консультационных агентств. </a:t>
            </a:r>
          </a:p>
        </p:txBody>
      </p:sp>
      <p:sp>
        <p:nvSpPr>
          <p:cNvPr id="9" name="TextBox 8">
            <a:extLst>
              <a:ext uri="{FF2B5EF4-FFF2-40B4-BE49-F238E27FC236}">
                <a16:creationId xmlns:a16="http://schemas.microsoft.com/office/drawing/2014/main" id="{8070E270-3BE3-4355-B8CA-0A6E4ED3712C}"/>
              </a:ext>
            </a:extLst>
          </p:cNvPr>
          <p:cNvSpPr txBox="1"/>
          <p:nvPr/>
        </p:nvSpPr>
        <p:spPr>
          <a:xfrm>
            <a:off x="52387" y="1471881"/>
            <a:ext cx="6224280" cy="2862322"/>
          </a:xfrm>
          <a:prstGeom prst="rect">
            <a:avLst/>
          </a:prstGeom>
          <a:noFill/>
        </p:spPr>
        <p:txBody>
          <a:bodyPr wrap="square">
            <a:spAutoFit/>
          </a:bodyPr>
          <a:lstStyle/>
          <a:p>
            <a:pPr algn="just"/>
            <a:r>
              <a:rPr lang="ru-RU" dirty="0"/>
              <a:t>Вместе с выбором технологий следует определить альтернативные источники их получения. Источники непатентованного технологического „ноу-хау" могут быть различными в зависимости от характера и сложности производственного процесса и варьироваться в диапазоне от индивидуальных специалистов до целых предприятий, местных или иностранных, которые уже заняты в производстве изучаемой продукции. Консультационные организации обычно являются ценным источником, особенно в отношении специализированной продукции и технологий. </a:t>
            </a:r>
          </a:p>
        </p:txBody>
      </p:sp>
      <p:sp>
        <p:nvSpPr>
          <p:cNvPr id="10" name="Прямоугольник 9">
            <a:extLst>
              <a:ext uri="{FF2B5EF4-FFF2-40B4-BE49-F238E27FC236}">
                <a16:creationId xmlns:a16="http://schemas.microsoft.com/office/drawing/2014/main" id="{D773A680-69A3-4901-83D2-BD503600C1A9}"/>
              </a:ext>
            </a:extLst>
          </p:cNvPr>
          <p:cNvSpPr/>
          <p:nvPr/>
        </p:nvSpPr>
        <p:spPr>
          <a:xfrm>
            <a:off x="6472238" y="1471881"/>
            <a:ext cx="76200" cy="5127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B5292E8E-057A-4E17-A63C-1E344BA92110}"/>
              </a:ext>
            </a:extLst>
          </p:cNvPr>
          <p:cNvSpPr txBox="1"/>
          <p:nvPr/>
        </p:nvSpPr>
        <p:spPr>
          <a:xfrm>
            <a:off x="6816283" y="1192256"/>
            <a:ext cx="4572000" cy="369332"/>
          </a:xfrm>
          <a:prstGeom prst="rect">
            <a:avLst/>
          </a:prstGeom>
          <a:noFill/>
        </p:spPr>
        <p:txBody>
          <a:bodyPr wrap="square">
            <a:spAutoFit/>
          </a:bodyPr>
          <a:lstStyle/>
          <a:p>
            <a:pPr algn="ctr"/>
            <a:r>
              <a:rPr lang="ru-RU" b="1" u="sng" dirty="0"/>
              <a:t>Права на промышленную собственность</a:t>
            </a:r>
          </a:p>
        </p:txBody>
      </p:sp>
      <p:sp>
        <p:nvSpPr>
          <p:cNvPr id="14" name="TextBox 13">
            <a:extLst>
              <a:ext uri="{FF2B5EF4-FFF2-40B4-BE49-F238E27FC236}">
                <a16:creationId xmlns:a16="http://schemas.microsoft.com/office/drawing/2014/main" id="{0AA2ABE9-D90E-468B-8B63-B088491AA8C6}"/>
              </a:ext>
            </a:extLst>
          </p:cNvPr>
          <p:cNvSpPr txBox="1"/>
          <p:nvPr/>
        </p:nvSpPr>
        <p:spPr>
          <a:xfrm>
            <a:off x="6816283" y="1643331"/>
            <a:ext cx="5258219" cy="4631076"/>
          </a:xfrm>
          <a:prstGeom prst="rect">
            <a:avLst/>
          </a:prstGeom>
          <a:noFill/>
        </p:spPr>
        <p:txBody>
          <a:bodyPr wrap="square">
            <a:spAutoFit/>
          </a:bodyPr>
          <a:lstStyle/>
          <a:p>
            <a:pPr>
              <a:lnSpc>
                <a:spcPct val="107000"/>
              </a:lnSpc>
              <a:spcAft>
                <a:spcPts val="800"/>
              </a:spcAft>
            </a:pPr>
            <a:r>
              <a:rPr lang="ru-RU" sz="1800" dirty="0">
                <a:effectLst/>
                <a:latin typeface="+mj-lt"/>
                <a:ea typeface="Malgun Gothic" panose="020B0503020000020004" pitchFamily="34" charset="-127"/>
                <a:cs typeface="Times New Roman" panose="02020603050405020304" pitchFamily="18" charset="0"/>
              </a:rPr>
              <a:t>В тех случаях, когда желаемая технология запатентована или защищена фирменным знаком, необходимо приобрести права на промышленную собственность у их владельцев. Должны изучаться зона и срок действия отдельных патентов на требуемую технологию. Для большого количества продуктов использование определенного фирменного знака или торговой марки может иметь особое значение для маркетинга продукции и должно подлежать оценке. </a:t>
            </a:r>
          </a:p>
          <a:p>
            <a:pPr>
              <a:lnSpc>
                <a:spcPct val="107000"/>
              </a:lnSpc>
              <a:spcAft>
                <a:spcPts val="800"/>
              </a:spcAft>
            </a:pPr>
            <a:r>
              <a:rPr lang="ru-RU" sz="1800" dirty="0">
                <a:effectLst/>
                <a:latin typeface="+mj-lt"/>
                <a:ea typeface="Malgun Gothic" panose="020B0503020000020004" pitchFamily="34" charset="-127"/>
                <a:cs typeface="Times New Roman" panose="02020603050405020304" pitchFamily="18" charset="0"/>
              </a:rPr>
              <a:t>Использование названий марки может также влиять на маркетинг широкого диапазона потребительских товаров, от скоропортящихся продуктов до изделий длительного пользования, и оно должно оцениваться для каждого такого продукта. </a:t>
            </a:r>
          </a:p>
        </p:txBody>
      </p:sp>
    </p:spTree>
    <p:extLst>
      <p:ext uri="{BB962C8B-B14F-4D97-AF65-F5344CB8AC3E}">
        <p14:creationId xmlns:p14="http://schemas.microsoft.com/office/powerpoint/2010/main" val="14177060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C6B44D-ED01-4637-9448-1DD8C94EA7FC}"/>
              </a:ext>
            </a:extLst>
          </p:cNvPr>
          <p:cNvSpPr txBox="1"/>
          <p:nvPr/>
        </p:nvSpPr>
        <p:spPr>
          <a:xfrm>
            <a:off x="1476374" y="5822060"/>
            <a:ext cx="10401301" cy="968278"/>
          </a:xfrm>
          <a:prstGeom prst="rect">
            <a:avLst/>
          </a:prstGeom>
          <a:noFill/>
        </p:spPr>
        <p:txBody>
          <a:bodyPr wrap="square">
            <a:spAutoFit/>
          </a:bodyPr>
          <a:lstStyle/>
          <a:p>
            <a:pPr>
              <a:lnSpc>
                <a:spcPct val="107000"/>
              </a:lnSpc>
              <a:spcAft>
                <a:spcPts val="800"/>
              </a:spcAft>
            </a:pPr>
            <a:r>
              <a:rPr lang="ru-RU" sz="1800" dirty="0">
                <a:effectLst/>
                <a:latin typeface="Calibri" panose="020F0502020204030204" pitchFamily="34" charset="0"/>
                <a:ea typeface="Malgun Gothic" panose="020B0503020000020004" pitchFamily="34" charset="-127"/>
                <a:cs typeface="Times New Roman" panose="02020603050405020304" pitchFamily="18" charset="0"/>
              </a:rPr>
              <a:t>Приобретение технологии в таких случаях включает в себя переговоры и контрактные соглашения на лицензирование и передачу технологии, помимо закупки оборудования для конкретных технологических процессов.</a:t>
            </a:r>
          </a:p>
        </p:txBody>
      </p:sp>
      <p:sp>
        <p:nvSpPr>
          <p:cNvPr id="5" name="TextBox 4">
            <a:extLst>
              <a:ext uri="{FF2B5EF4-FFF2-40B4-BE49-F238E27FC236}">
                <a16:creationId xmlns:a16="http://schemas.microsoft.com/office/drawing/2014/main" id="{61DBF8AA-8109-49F7-9D78-82396110F775}"/>
              </a:ext>
            </a:extLst>
          </p:cNvPr>
          <p:cNvSpPr txBox="1"/>
          <p:nvPr/>
        </p:nvSpPr>
        <p:spPr>
          <a:xfrm>
            <a:off x="242887" y="191591"/>
            <a:ext cx="11706226" cy="671915"/>
          </a:xfrm>
          <a:prstGeom prst="rect">
            <a:avLst/>
          </a:prstGeom>
          <a:noFill/>
        </p:spPr>
        <p:txBody>
          <a:bodyPr wrap="square">
            <a:spAutoFit/>
          </a:bodyPr>
          <a:lstStyle/>
          <a:p>
            <a:pPr>
              <a:lnSpc>
                <a:spcPct val="107000"/>
              </a:lnSpc>
              <a:spcAft>
                <a:spcPts val="800"/>
              </a:spcAft>
            </a:pPr>
            <a:r>
              <a:rPr lang="ru-RU" sz="1800" b="1" i="1" dirty="0">
                <a:effectLst/>
                <a:latin typeface="Calibri" panose="020F0502020204030204" pitchFamily="34" charset="0"/>
                <a:ea typeface="Malgun Gothic" panose="020B0503020000020004" pitchFamily="34" charset="-127"/>
                <a:cs typeface="Times New Roman" panose="02020603050405020304" pitchFamily="18" charset="0"/>
              </a:rPr>
              <a:t>Технология и „ноу-хау" для предприятия в различной степени воплощены в машинах и оборудовании, и процесс выбора последних сам по себе позволит приобрести опыт для выбора технологии. </a:t>
            </a:r>
          </a:p>
        </p:txBody>
      </p:sp>
      <p:sp>
        <p:nvSpPr>
          <p:cNvPr id="6" name="Прямоугольник: скругленные углы 5">
            <a:extLst>
              <a:ext uri="{FF2B5EF4-FFF2-40B4-BE49-F238E27FC236}">
                <a16:creationId xmlns:a16="http://schemas.microsoft.com/office/drawing/2014/main" id="{DCA3078B-7795-42FE-850F-8AF857D2DC54}"/>
              </a:ext>
            </a:extLst>
          </p:cNvPr>
          <p:cNvSpPr/>
          <p:nvPr/>
        </p:nvSpPr>
        <p:spPr>
          <a:xfrm>
            <a:off x="314325" y="1337062"/>
            <a:ext cx="952500" cy="1057275"/>
          </a:xfrm>
          <a:prstGeom prst="roundRect">
            <a:avLst/>
          </a:prstGeom>
          <a:solidFill>
            <a:srgbClr val="D3D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C54EB596-53F5-4F52-983E-C6FA20B9A83C}"/>
              </a:ext>
            </a:extLst>
          </p:cNvPr>
          <p:cNvSpPr txBox="1"/>
          <p:nvPr/>
        </p:nvSpPr>
        <p:spPr>
          <a:xfrm>
            <a:off x="1447800" y="937016"/>
            <a:ext cx="10501313" cy="1857368"/>
          </a:xfrm>
          <a:prstGeom prst="rect">
            <a:avLst/>
          </a:prstGeom>
          <a:noFill/>
        </p:spPr>
        <p:txBody>
          <a:bodyPr wrap="square">
            <a:spAutoFit/>
          </a:bodyPr>
          <a:lstStyle/>
          <a:p>
            <a:pPr>
              <a:lnSpc>
                <a:spcPct val="107000"/>
              </a:lnSpc>
              <a:spcAft>
                <a:spcPts val="800"/>
              </a:spcAft>
            </a:pPr>
            <a:r>
              <a:rPr lang="ru-RU" sz="1800" dirty="0">
                <a:effectLst/>
                <a:latin typeface="Calibri" panose="020F0502020204030204" pitchFamily="34" charset="0"/>
                <a:ea typeface="Malgun Gothic" panose="020B0503020000020004" pitchFamily="34" charset="-127"/>
                <a:cs typeface="Times New Roman" panose="02020603050405020304" pitchFamily="18" charset="0"/>
              </a:rPr>
              <a:t>В некоторых отраслях тип, мощность и набор приобретаемого и используемого оборудования включают в себя различные технологические аспекты обработки и производства. Так, для сахарного или цементного завода ассортимент и мощность выбранного оборудования определяют производственную мощность так же, как и технологические параметры таких проектов. В подобных случаях руководство приобретением и передачей технологии в большой степени состоит в обеспечении эффективной работы и технического обслуживания оборудования.</a:t>
            </a:r>
          </a:p>
        </p:txBody>
      </p:sp>
      <p:sp>
        <p:nvSpPr>
          <p:cNvPr id="9" name="Прямоугольник: скругленные углы 8">
            <a:extLst>
              <a:ext uri="{FF2B5EF4-FFF2-40B4-BE49-F238E27FC236}">
                <a16:creationId xmlns:a16="http://schemas.microsoft.com/office/drawing/2014/main" id="{350157B5-B89D-4016-BCA2-D7514C39B210}"/>
              </a:ext>
            </a:extLst>
          </p:cNvPr>
          <p:cNvSpPr/>
          <p:nvPr/>
        </p:nvSpPr>
        <p:spPr>
          <a:xfrm>
            <a:off x="314325" y="3001100"/>
            <a:ext cx="952500" cy="1057275"/>
          </a:xfrm>
          <a:prstGeom prst="roundRect">
            <a:avLst/>
          </a:prstGeom>
          <a:solidFill>
            <a:srgbClr val="D3D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0BFFB3C8-A43A-4F0E-A95C-DDF9902BCC93}"/>
              </a:ext>
            </a:extLst>
          </p:cNvPr>
          <p:cNvSpPr txBox="1"/>
          <p:nvPr/>
        </p:nvSpPr>
        <p:spPr>
          <a:xfrm>
            <a:off x="1447799" y="3045599"/>
            <a:ext cx="10501313" cy="968278"/>
          </a:xfrm>
          <a:prstGeom prst="rect">
            <a:avLst/>
          </a:prstGeom>
          <a:noFill/>
        </p:spPr>
        <p:txBody>
          <a:bodyPr wrap="square">
            <a:spAutoFit/>
          </a:bodyPr>
          <a:lstStyle/>
          <a:p>
            <a:pPr>
              <a:lnSpc>
                <a:spcPct val="107000"/>
              </a:lnSpc>
              <a:spcAft>
                <a:spcPts val="800"/>
              </a:spcAft>
            </a:pPr>
            <a:r>
              <a:rPr lang="ru-RU" sz="1800" dirty="0">
                <a:effectLst/>
                <a:latin typeface="Calibri" panose="020F0502020204030204" pitchFamily="34" charset="0"/>
                <a:ea typeface="Malgun Gothic" panose="020B0503020000020004" pitchFamily="34" charset="-127"/>
                <a:cs typeface="Times New Roman" panose="02020603050405020304" pitchFamily="18" charset="0"/>
              </a:rPr>
              <a:t>С другой стороны, в некоторых других отраслях, таких как химическая, нефтехимическая и производство удобрений, технология и инжиниринг являются главными элементами, определяющими размеры и мощность оборудования. </a:t>
            </a:r>
          </a:p>
        </p:txBody>
      </p:sp>
      <p:sp>
        <p:nvSpPr>
          <p:cNvPr id="13" name="TextBox 12">
            <a:extLst>
              <a:ext uri="{FF2B5EF4-FFF2-40B4-BE49-F238E27FC236}">
                <a16:creationId xmlns:a16="http://schemas.microsoft.com/office/drawing/2014/main" id="{4E771B43-47A7-4608-A943-2AD2F1CCA94B}"/>
              </a:ext>
            </a:extLst>
          </p:cNvPr>
          <p:cNvSpPr txBox="1"/>
          <p:nvPr/>
        </p:nvSpPr>
        <p:spPr>
          <a:xfrm>
            <a:off x="1476374" y="4264621"/>
            <a:ext cx="10501313" cy="1561005"/>
          </a:xfrm>
          <a:prstGeom prst="rect">
            <a:avLst/>
          </a:prstGeom>
          <a:noFill/>
        </p:spPr>
        <p:txBody>
          <a:bodyPr wrap="square">
            <a:spAutoFit/>
          </a:bodyPr>
          <a:lstStyle/>
          <a:p>
            <a:pPr>
              <a:lnSpc>
                <a:spcPct val="107000"/>
              </a:lnSpc>
              <a:spcAft>
                <a:spcPts val="800"/>
              </a:spcAft>
            </a:pPr>
            <a:r>
              <a:rPr lang="ru-RU" sz="1800" dirty="0">
                <a:effectLst/>
                <a:latin typeface="Calibri" panose="020F0502020204030204" pitchFamily="34" charset="0"/>
                <a:ea typeface="Malgun Gothic" panose="020B0503020000020004" pitchFamily="34" charset="-127"/>
                <a:cs typeface="Times New Roman" panose="02020603050405020304" pitchFamily="18" charset="0"/>
              </a:rPr>
              <a:t>Однако в отдельных отраслях технология все больше и больше оказывается лишь частично воплощенной в оборудовании и часто заключает в себе специальные сведения, которые могут быть либо защищены правами на промышленную собственность (такими как патенты, торговые марки, авторские права и права собственности на технологию) , либо быть незапатентованным „ноу-хау", которое можно получить лишь из ограниченного числа источников. </a:t>
            </a:r>
          </a:p>
        </p:txBody>
      </p:sp>
      <p:sp>
        <p:nvSpPr>
          <p:cNvPr id="14" name="Прямоугольник: скругленные углы 13">
            <a:extLst>
              <a:ext uri="{FF2B5EF4-FFF2-40B4-BE49-F238E27FC236}">
                <a16:creationId xmlns:a16="http://schemas.microsoft.com/office/drawing/2014/main" id="{4C0CF57F-6227-4239-A781-735DD8D8C3D5}"/>
              </a:ext>
            </a:extLst>
          </p:cNvPr>
          <p:cNvSpPr/>
          <p:nvPr/>
        </p:nvSpPr>
        <p:spPr>
          <a:xfrm>
            <a:off x="314325" y="4623000"/>
            <a:ext cx="952500" cy="1057275"/>
          </a:xfrm>
          <a:prstGeom prst="roundRect">
            <a:avLst/>
          </a:prstGeom>
          <a:solidFill>
            <a:srgbClr val="D3D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218" name="Picture 2" descr="Technology Icon 4145900">
            <a:extLst>
              <a:ext uri="{FF2B5EF4-FFF2-40B4-BE49-F238E27FC236}">
                <a16:creationId xmlns:a16="http://schemas.microsoft.com/office/drawing/2014/main" id="{997335D2-D294-40F7-808F-5B7853046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 y="1428131"/>
            <a:ext cx="866775" cy="8667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echnology Icon 426390">
            <a:extLst>
              <a:ext uri="{FF2B5EF4-FFF2-40B4-BE49-F238E27FC236}">
                <a16:creationId xmlns:a16="http://schemas.microsoft.com/office/drawing/2014/main" id="{133A105F-6377-4218-87F7-559360117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35" y="3070539"/>
            <a:ext cx="968278" cy="96827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echnology Icon 2381827">
            <a:extLst>
              <a:ext uri="{FF2B5EF4-FFF2-40B4-BE49-F238E27FC236}">
                <a16:creationId xmlns:a16="http://schemas.microsoft.com/office/drawing/2014/main" id="{5D8C3CCD-D87D-46F1-95FC-7E04CBA99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 y="4639802"/>
            <a:ext cx="923671" cy="92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0096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a:extLst>
              <a:ext uri="{FF2B5EF4-FFF2-40B4-BE49-F238E27FC236}">
                <a16:creationId xmlns:a16="http://schemas.microsoft.com/office/drawing/2014/main" id="{309782D5-3712-4598-AC0E-5160238824DB}"/>
              </a:ext>
            </a:extLst>
          </p:cNvPr>
          <p:cNvSpPr/>
          <p:nvPr/>
        </p:nvSpPr>
        <p:spPr>
          <a:xfrm rot="314123">
            <a:off x="1933129" y="1626200"/>
            <a:ext cx="4390714" cy="142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a:extLst>
              <a:ext uri="{FF2B5EF4-FFF2-40B4-BE49-F238E27FC236}">
                <a16:creationId xmlns:a16="http://schemas.microsoft.com/office/drawing/2014/main" id="{03982DA4-1D3F-452E-AF2F-47B4F921796A}"/>
              </a:ext>
            </a:extLst>
          </p:cNvPr>
          <p:cNvSpPr/>
          <p:nvPr/>
        </p:nvSpPr>
        <p:spPr>
          <a:xfrm>
            <a:off x="11304698" y="6237569"/>
            <a:ext cx="819987" cy="55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159 </a:t>
            </a:r>
            <a:endParaRPr lang="ru-RU" dirty="0"/>
          </a:p>
        </p:txBody>
      </p:sp>
      <p:sp>
        <p:nvSpPr>
          <p:cNvPr id="6" name="TextBox 5">
            <a:extLst>
              <a:ext uri="{FF2B5EF4-FFF2-40B4-BE49-F238E27FC236}">
                <a16:creationId xmlns:a16="http://schemas.microsoft.com/office/drawing/2014/main" id="{458BA533-41D3-4174-94B6-F6D592E1B2DA}"/>
              </a:ext>
            </a:extLst>
          </p:cNvPr>
          <p:cNvSpPr txBox="1"/>
          <p:nvPr/>
        </p:nvSpPr>
        <p:spPr>
          <a:xfrm>
            <a:off x="67315" y="77940"/>
            <a:ext cx="6743701" cy="584775"/>
          </a:xfrm>
          <a:prstGeom prst="rect">
            <a:avLst/>
          </a:prstGeom>
          <a:noFill/>
        </p:spPr>
        <p:txBody>
          <a:bodyPr wrap="square">
            <a:spAutoFit/>
          </a:bodyPr>
          <a:lstStyle/>
          <a:p>
            <a:r>
              <a:rPr lang="ru-RU" sz="3200" u="sng" dirty="0">
                <a:ln w="0"/>
                <a:effectLst>
                  <a:outerShdw blurRad="38100" dist="19050" dir="2700000" algn="tl" rotWithShape="0">
                    <a:schemeClr val="dk1">
                      <a:alpha val="40000"/>
                    </a:schemeClr>
                  </a:outerShdw>
                </a:effectLst>
              </a:rPr>
              <a:t>Способы приобретения технологии </a:t>
            </a:r>
          </a:p>
        </p:txBody>
      </p:sp>
      <p:sp>
        <p:nvSpPr>
          <p:cNvPr id="7" name="Прямоугольник: скругленные углы 6">
            <a:extLst>
              <a:ext uri="{FF2B5EF4-FFF2-40B4-BE49-F238E27FC236}">
                <a16:creationId xmlns:a16="http://schemas.microsoft.com/office/drawing/2014/main" id="{1152F336-44A5-4C5F-8C11-AC0E5F1C973A}"/>
              </a:ext>
            </a:extLst>
          </p:cNvPr>
          <p:cNvSpPr/>
          <p:nvPr/>
        </p:nvSpPr>
        <p:spPr>
          <a:xfrm>
            <a:off x="1875472" y="934308"/>
            <a:ext cx="1247775" cy="1190625"/>
          </a:xfrm>
          <a:prstGeom prst="roundRect">
            <a:avLst/>
          </a:prstGeom>
          <a:solidFill>
            <a:srgbClr val="D3D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618F9A9C-A44D-46E5-8F1B-B18CB2F98A71}"/>
              </a:ext>
            </a:extLst>
          </p:cNvPr>
          <p:cNvSpPr txBox="1"/>
          <p:nvPr/>
        </p:nvSpPr>
        <p:spPr>
          <a:xfrm>
            <a:off x="67315" y="4417156"/>
            <a:ext cx="5148437" cy="2308324"/>
          </a:xfrm>
          <a:prstGeom prst="rect">
            <a:avLst/>
          </a:prstGeom>
          <a:noFill/>
        </p:spPr>
        <p:txBody>
          <a:bodyPr wrap="square">
            <a:spAutoFit/>
          </a:bodyPr>
          <a:lstStyle/>
          <a:p>
            <a:pPr algn="ctr"/>
            <a:r>
              <a:rPr lang="ru-RU" dirty="0"/>
              <a:t>Большинство лицензий для промышленных проектов в развивающихся странах должны приобретаться у иностранных предприятий, владеющих правами на промышленную собственность или незапатентованными „ноу-хау", хотя в некоторых развивающихся странах они могут быть также получены у местных предприятий, особенно, если речь не идет о патентах. </a:t>
            </a:r>
          </a:p>
        </p:txBody>
      </p:sp>
      <p:sp>
        <p:nvSpPr>
          <p:cNvPr id="12" name="Прямоугольник 11">
            <a:extLst>
              <a:ext uri="{FF2B5EF4-FFF2-40B4-BE49-F238E27FC236}">
                <a16:creationId xmlns:a16="http://schemas.microsoft.com/office/drawing/2014/main" id="{B98BE2AD-DFCE-404C-8134-6C0BB2965FCF}"/>
              </a:ext>
            </a:extLst>
          </p:cNvPr>
          <p:cNvSpPr/>
          <p:nvPr/>
        </p:nvSpPr>
        <p:spPr>
          <a:xfrm>
            <a:off x="962621" y="2249036"/>
            <a:ext cx="3165866" cy="461665"/>
          </a:xfrm>
          <a:prstGeom prst="rect">
            <a:avLst/>
          </a:prstGeom>
          <a:noFill/>
        </p:spPr>
        <p:txBody>
          <a:bodyPr wrap="square" lIns="91440" tIns="45720" rIns="91440" bIns="45720">
            <a:spAutoFit/>
          </a:bodyPr>
          <a:lstStyle/>
          <a:p>
            <a:pPr algn="ctr"/>
            <a:r>
              <a:rPr lang="ru-RU" sz="2400" b="0" cap="none" spc="0" dirty="0">
                <a:ln w="0"/>
                <a:solidFill>
                  <a:schemeClr val="tx1"/>
                </a:solidFill>
                <a:effectLst>
                  <a:outerShdw blurRad="38100" dist="19050" dir="2700000" algn="tl" rotWithShape="0">
                    <a:schemeClr val="dk1">
                      <a:alpha val="40000"/>
                    </a:schemeClr>
                  </a:outerShdw>
                </a:effectLst>
              </a:rPr>
              <a:t>ЛИЦЕНЗИРОВАНИЕ</a:t>
            </a:r>
          </a:p>
        </p:txBody>
      </p:sp>
      <p:sp>
        <p:nvSpPr>
          <p:cNvPr id="14" name="TextBox 13">
            <a:extLst>
              <a:ext uri="{FF2B5EF4-FFF2-40B4-BE49-F238E27FC236}">
                <a16:creationId xmlns:a16="http://schemas.microsoft.com/office/drawing/2014/main" id="{73339D0B-3A01-4CA9-9924-69C6DBD41F27}"/>
              </a:ext>
            </a:extLst>
          </p:cNvPr>
          <p:cNvSpPr txBox="1"/>
          <p:nvPr/>
        </p:nvSpPr>
        <p:spPr>
          <a:xfrm>
            <a:off x="750982" y="2710701"/>
            <a:ext cx="3589144" cy="1477328"/>
          </a:xfrm>
          <a:prstGeom prst="rect">
            <a:avLst/>
          </a:prstGeom>
          <a:noFill/>
        </p:spPr>
        <p:txBody>
          <a:bodyPr wrap="square">
            <a:spAutoFit/>
          </a:bodyPr>
          <a:lstStyle/>
          <a:p>
            <a:pPr algn="ctr"/>
            <a:r>
              <a:rPr lang="ru-RU" dirty="0"/>
              <a:t>дает право на использование запатентованной технологии и предусматривает передачу связанного с ней „ноу-хау" на взаимно согласованных условиях. </a:t>
            </a:r>
          </a:p>
        </p:txBody>
      </p:sp>
      <p:cxnSp>
        <p:nvCxnSpPr>
          <p:cNvPr id="18" name="Прямая соединительная линия 17">
            <a:extLst>
              <a:ext uri="{FF2B5EF4-FFF2-40B4-BE49-F238E27FC236}">
                <a16:creationId xmlns:a16="http://schemas.microsoft.com/office/drawing/2014/main" id="{E66F149A-F328-4AFD-B355-E959040217FA}"/>
              </a:ext>
            </a:extLst>
          </p:cNvPr>
          <p:cNvCxnSpPr>
            <a:cxnSpLocks/>
          </p:cNvCxnSpPr>
          <p:nvPr/>
        </p:nvCxnSpPr>
        <p:spPr>
          <a:xfrm>
            <a:off x="1060218" y="4322783"/>
            <a:ext cx="2970672" cy="0"/>
          </a:xfrm>
          <a:prstGeom prst="line">
            <a:avLst/>
          </a:prstGeom>
        </p:spPr>
        <p:style>
          <a:lnRef idx="3">
            <a:schemeClr val="accent1"/>
          </a:lnRef>
          <a:fillRef idx="0">
            <a:schemeClr val="accent1"/>
          </a:fillRef>
          <a:effectRef idx="2">
            <a:schemeClr val="accent1"/>
          </a:effectRef>
          <a:fontRef idx="minor">
            <a:schemeClr val="tx1"/>
          </a:fontRef>
        </p:style>
      </p:cxnSp>
      <p:sp>
        <p:nvSpPr>
          <p:cNvPr id="20" name="Прямоугольник 19">
            <a:extLst>
              <a:ext uri="{FF2B5EF4-FFF2-40B4-BE49-F238E27FC236}">
                <a16:creationId xmlns:a16="http://schemas.microsoft.com/office/drawing/2014/main" id="{98E4F964-206E-4591-806D-5697DCA6C470}"/>
              </a:ext>
            </a:extLst>
          </p:cNvPr>
          <p:cNvSpPr/>
          <p:nvPr/>
        </p:nvSpPr>
        <p:spPr>
          <a:xfrm>
            <a:off x="5370898" y="2993457"/>
            <a:ext cx="56704" cy="3650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скругленные углы 20">
            <a:extLst>
              <a:ext uri="{FF2B5EF4-FFF2-40B4-BE49-F238E27FC236}">
                <a16:creationId xmlns:a16="http://schemas.microsoft.com/office/drawing/2014/main" id="{D49F0B81-122D-4A72-96F3-7D9E71669968}"/>
              </a:ext>
            </a:extLst>
          </p:cNvPr>
          <p:cNvSpPr/>
          <p:nvPr/>
        </p:nvSpPr>
        <p:spPr>
          <a:xfrm>
            <a:off x="5535979" y="1220804"/>
            <a:ext cx="1247775" cy="1190625"/>
          </a:xfrm>
          <a:prstGeom prst="roundRect">
            <a:avLst/>
          </a:prstGeom>
          <a:solidFill>
            <a:srgbClr val="D3D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TextBox 24">
            <a:extLst>
              <a:ext uri="{FF2B5EF4-FFF2-40B4-BE49-F238E27FC236}">
                <a16:creationId xmlns:a16="http://schemas.microsoft.com/office/drawing/2014/main" id="{107B089C-D2F0-4C82-82A0-679C83584494}"/>
              </a:ext>
            </a:extLst>
          </p:cNvPr>
          <p:cNvSpPr txBox="1"/>
          <p:nvPr/>
        </p:nvSpPr>
        <p:spPr>
          <a:xfrm>
            <a:off x="6783754" y="1663268"/>
            <a:ext cx="4095249" cy="461665"/>
          </a:xfrm>
          <a:prstGeom prst="rect">
            <a:avLst/>
          </a:prstGeom>
          <a:noFill/>
        </p:spPr>
        <p:txBody>
          <a:bodyPr wrap="square">
            <a:spAutoFit/>
          </a:bodyPr>
          <a:lstStyle/>
          <a:p>
            <a:r>
              <a:rPr lang="ru-RU" sz="2400" dirty="0">
                <a:ln w="0"/>
                <a:effectLst>
                  <a:outerShdw blurRad="38100" dist="19050" dir="2700000" algn="tl" rotWithShape="0">
                    <a:schemeClr val="dk1">
                      <a:alpha val="40000"/>
                    </a:schemeClr>
                  </a:outerShdw>
                </a:effectLst>
              </a:rPr>
              <a:t>ПОКУПКА ТЕХНОЛОГИИ </a:t>
            </a:r>
          </a:p>
        </p:txBody>
      </p:sp>
      <p:sp>
        <p:nvSpPr>
          <p:cNvPr id="28" name="TextBox 27">
            <a:extLst>
              <a:ext uri="{FF2B5EF4-FFF2-40B4-BE49-F238E27FC236}">
                <a16:creationId xmlns:a16="http://schemas.microsoft.com/office/drawing/2014/main" id="{02001955-4E3F-455F-96E4-96AD402A2A81}"/>
              </a:ext>
            </a:extLst>
          </p:cNvPr>
          <p:cNvSpPr txBox="1"/>
          <p:nvPr/>
        </p:nvSpPr>
        <p:spPr>
          <a:xfrm>
            <a:off x="5535979" y="2581010"/>
            <a:ext cx="6451549" cy="2308324"/>
          </a:xfrm>
          <a:prstGeom prst="rect">
            <a:avLst/>
          </a:prstGeom>
          <a:noFill/>
        </p:spPr>
        <p:txBody>
          <a:bodyPr wrap="square">
            <a:spAutoFit/>
          </a:bodyPr>
          <a:lstStyle/>
          <a:p>
            <a:r>
              <a:rPr lang="ru-RU" dirty="0"/>
              <a:t>Для некоторых отраслей желательно приобретать технологию на условиях покупки с безотлагательной уплатой наличными, и в таком случае это должно быть подчеркнуто в ТЭО. Покупка на этих условиях годится, когда должны приобретаться „одноразовые" права на технологию или „ноу-хау" и когда маловероятны последующие усовершенствования технологии или необходимость в постоянном обращении за помощью в отношении технологии к предполагаемому лицензиату. </a:t>
            </a:r>
          </a:p>
        </p:txBody>
      </p:sp>
      <p:sp>
        <p:nvSpPr>
          <p:cNvPr id="29" name="TextBox 28">
            <a:extLst>
              <a:ext uri="{FF2B5EF4-FFF2-40B4-BE49-F238E27FC236}">
                <a16:creationId xmlns:a16="http://schemas.microsoft.com/office/drawing/2014/main" id="{7DF2E911-2608-43C1-A0C7-7D42769F0485}"/>
              </a:ext>
            </a:extLst>
          </p:cNvPr>
          <p:cNvSpPr txBox="1"/>
          <p:nvPr/>
        </p:nvSpPr>
        <p:spPr>
          <a:xfrm>
            <a:off x="5535979" y="4889334"/>
            <a:ext cx="6181418" cy="1754326"/>
          </a:xfrm>
          <a:prstGeom prst="rect">
            <a:avLst/>
          </a:prstGeom>
          <a:noFill/>
        </p:spPr>
        <p:txBody>
          <a:bodyPr wrap="square">
            <a:spAutoFit/>
          </a:bodyPr>
          <a:lstStyle/>
          <a:p>
            <a:r>
              <a:rPr lang="ru-RU" dirty="0"/>
              <a:t>Важным вопросом в переговорах относительно технологии может быть развитие экспорта и возможность его обеспечения со стороны лицензиата. Такая способность зависит от различных факторов, в том числе производственной мощности, местных издержек производства и </a:t>
            </a:r>
          </a:p>
          <a:p>
            <a:r>
              <a:rPr lang="ru-RU" dirty="0"/>
              <a:t>географической близости к крупным экспортным рынкам. </a:t>
            </a:r>
          </a:p>
        </p:txBody>
      </p:sp>
      <p:pic>
        <p:nvPicPr>
          <p:cNvPr id="11266" name="Picture 2" descr="License Icon 3104962">
            <a:extLst>
              <a:ext uri="{FF2B5EF4-FFF2-40B4-BE49-F238E27FC236}">
                <a16:creationId xmlns:a16="http://schemas.microsoft.com/office/drawing/2014/main" id="{8E40E58C-B363-4B54-B869-C8FF655F3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472" y="983537"/>
            <a:ext cx="1177671" cy="117767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echnology Icon 2935550">
            <a:extLst>
              <a:ext uri="{FF2B5EF4-FFF2-40B4-BE49-F238E27FC236}">
                <a16:creationId xmlns:a16="http://schemas.microsoft.com/office/drawing/2014/main" id="{80F4A4A1-33A1-4E16-BFA1-DA1ADD70C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6784" y="1232775"/>
            <a:ext cx="1178654" cy="1178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648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69FD3F-B7CB-4644-9EBB-9B93B9EB7ABF}"/>
              </a:ext>
            </a:extLst>
          </p:cNvPr>
          <p:cNvSpPr>
            <a:spLocks noGrp="1"/>
          </p:cNvSpPr>
          <p:nvPr>
            <p:ph type="title"/>
          </p:nvPr>
        </p:nvSpPr>
        <p:spPr>
          <a:xfrm>
            <a:off x="838200" y="365125"/>
            <a:ext cx="10515600" cy="6195473"/>
          </a:xfrm>
        </p:spPr>
        <p:txBody>
          <a:bodyPr>
            <a:normAutofit fontScale="90000"/>
          </a:bodyPr>
          <a:lstStyle/>
          <a:p>
            <a:pPr algn="just"/>
            <a:r>
              <a:rPr lang="ru-RU" sz="2400" dirty="0"/>
              <a:t>• Использование тендеров с указанием спецификаций и перечней оборудования. Это наиболее точный, но также и наиболее дорогостоящий и трудоемкий метод </a:t>
            </a:r>
            <a:br>
              <a:rPr lang="ru-RU" sz="2400" dirty="0"/>
            </a:br>
            <a:r>
              <a:rPr lang="ru-RU" sz="2400" dirty="0"/>
              <a:t>• Использование цен, взятых из аналогичных проектов, которые учитывались для определения затрат на основании спецификаций и перечней оборудования </a:t>
            </a:r>
            <a:br>
              <a:rPr lang="ru-RU" sz="2400" dirty="0"/>
            </a:br>
            <a:r>
              <a:rPr lang="ru-RU" sz="2400" dirty="0"/>
              <a:t>• Использование удельных стоимостных параметров, взятых из сопоставимых действующих проектов, выражаемых, например, в стоимости кубического метра объема занятого пространства или квадратного метра застроенной площади </a:t>
            </a:r>
            <a:br>
              <a:rPr lang="ru-RU" sz="2400" dirty="0"/>
            </a:br>
            <a:r>
              <a:rPr lang="ru-RU" sz="2400" dirty="0"/>
              <a:t>• Оценка полных издержек по группам оборудования или по функциональным частям проекта на основе издержек существующих сопоставимых проектов. С увеличением сферы охвата паушальными суммами снижается степень точности и возрастает возможность недоучета существенных частей проекта Оценки инвестиционных издержек, основанные на стоимостных параметрах и паушальных суммах, должны быть выверены. При этом следует учитывать также другие показатели, и среди них:</a:t>
            </a:r>
            <a:br>
              <a:rPr lang="ru-RU" sz="2400" dirty="0"/>
            </a:br>
            <a:r>
              <a:rPr lang="ru-RU" sz="2400" dirty="0"/>
              <a:t> • Ежегодные темпы инфляции; колебания курсов иностранных валют </a:t>
            </a:r>
            <a:br>
              <a:rPr lang="ru-RU" sz="2400" dirty="0"/>
            </a:br>
            <a:r>
              <a:rPr lang="ru-RU" sz="2400" dirty="0"/>
              <a:t>• Различия в местных условиях, например, в климате, что может вызвать дополнительные расходы на кондиционирование воздуха </a:t>
            </a:r>
            <a:br>
              <a:rPr lang="ru-RU" sz="2400" dirty="0"/>
            </a:br>
            <a:r>
              <a:rPr lang="ru-RU" sz="2400" dirty="0"/>
              <a:t>• Различные законы и положения, например, по безопасности </a:t>
            </a:r>
            <a:br>
              <a:rPr lang="ru-RU" sz="2400" dirty="0"/>
            </a:br>
            <a:r>
              <a:rPr lang="ru-RU" sz="2400" dirty="0"/>
              <a:t>• Доступность места строительства</a:t>
            </a:r>
          </a:p>
        </p:txBody>
      </p:sp>
    </p:spTree>
    <p:extLst>
      <p:ext uri="{BB962C8B-B14F-4D97-AF65-F5344CB8AC3E}">
        <p14:creationId xmlns:p14="http://schemas.microsoft.com/office/powerpoint/2010/main" val="39014922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скругленные углы 2">
            <a:extLst>
              <a:ext uri="{FF2B5EF4-FFF2-40B4-BE49-F238E27FC236}">
                <a16:creationId xmlns:a16="http://schemas.microsoft.com/office/drawing/2014/main" id="{FC8CE5B2-B459-4B5E-AAAC-1993DC9C7CEF}"/>
              </a:ext>
            </a:extLst>
          </p:cNvPr>
          <p:cNvSpPr/>
          <p:nvPr/>
        </p:nvSpPr>
        <p:spPr>
          <a:xfrm>
            <a:off x="345056" y="578173"/>
            <a:ext cx="1247775" cy="1190625"/>
          </a:xfrm>
          <a:prstGeom prst="roundRect">
            <a:avLst/>
          </a:prstGeom>
          <a:solidFill>
            <a:srgbClr val="D3D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3382BCF7-FFBE-48AE-AE3F-B081426CF795}"/>
              </a:ext>
            </a:extLst>
          </p:cNvPr>
          <p:cNvSpPr txBox="1"/>
          <p:nvPr/>
        </p:nvSpPr>
        <p:spPr>
          <a:xfrm>
            <a:off x="258129" y="2057608"/>
            <a:ext cx="7847798" cy="4370427"/>
          </a:xfrm>
          <a:prstGeom prst="rect">
            <a:avLst/>
          </a:prstGeom>
          <a:noFill/>
        </p:spPr>
        <p:txBody>
          <a:bodyPr wrap="square">
            <a:spAutoFit/>
          </a:bodyPr>
          <a:lstStyle/>
          <a:p>
            <a:pPr algn="just"/>
            <a:r>
              <a:rPr lang="ru-RU" sz="2000" dirty="0">
                <a:effectLst>
                  <a:outerShdw blurRad="38100" dist="38100" dir="2700000" algn="tl">
                    <a:srgbClr val="000000">
                      <a:alpha val="43137"/>
                    </a:srgbClr>
                  </a:outerShdw>
                </a:effectLst>
              </a:rPr>
              <a:t>Участие поставщика технологии своим акционерным капиталом является вопросом политики для спонсоров проекта и находится вне рамок ТЭО. Однако в ТЭО такое участие должно рассматриваться в следующих аспектах:</a:t>
            </a:r>
          </a:p>
          <a:p>
            <a:r>
              <a:rPr lang="ru-RU" sz="2000" dirty="0"/>
              <a:t> </a:t>
            </a:r>
          </a:p>
          <a:p>
            <a:pPr marL="285750" indent="-285750">
              <a:buFont typeface="Wingdings" panose="05000000000000000000" pitchFamily="2" charset="2"/>
              <a:buChar char="v"/>
            </a:pPr>
            <a:r>
              <a:rPr lang="ru-RU" sz="2000" dirty="0">
                <a:effectLst>
                  <a:outerShdw blurRad="38100" dist="38100" dir="2700000" algn="tl">
                    <a:srgbClr val="000000">
                      <a:alpha val="43137"/>
                    </a:srgbClr>
                  </a:outerShdw>
                </a:effectLst>
              </a:rPr>
              <a:t>длительная помощь в отношении технологии на долгосрочной основе; </a:t>
            </a:r>
          </a:p>
          <a:p>
            <a:pPr marL="285750" indent="-285750">
              <a:buFont typeface="Wingdings" panose="05000000000000000000" pitchFamily="2" charset="2"/>
              <a:buChar char="v"/>
            </a:pPr>
            <a:r>
              <a:rPr lang="ru-RU" sz="2000" dirty="0">
                <a:effectLst>
                  <a:outerShdw blurRad="38100" dist="38100" dir="2700000" algn="tl">
                    <a:srgbClr val="000000">
                      <a:alpha val="43137"/>
                    </a:srgbClr>
                  </a:outerShdw>
                </a:effectLst>
              </a:rPr>
              <a:t>возможный доступ поставщика технологии к местным и внешним рынкам, чему может служить предлагаемый проект; </a:t>
            </a:r>
          </a:p>
          <a:p>
            <a:pPr marL="285750" indent="-285750">
              <a:buFont typeface="Wingdings" panose="05000000000000000000" pitchFamily="2" charset="2"/>
              <a:buChar char="v"/>
            </a:pPr>
            <a:r>
              <a:rPr lang="ru-RU" sz="2000" dirty="0">
                <a:effectLst>
                  <a:outerShdw blurRad="38100" dist="38100" dir="2700000" algn="tl">
                    <a:srgbClr val="000000">
                      <a:alpha val="43137"/>
                    </a:srgbClr>
                  </a:outerShdw>
                </a:effectLst>
              </a:rPr>
              <a:t>участие в риске, связанном с новой продукцией, не испытанной на конкретном рынке; </a:t>
            </a:r>
          </a:p>
          <a:p>
            <a:pPr marL="285750" indent="-285750">
              <a:buFont typeface="Wingdings" panose="05000000000000000000" pitchFamily="2" charset="2"/>
              <a:buChar char="v"/>
            </a:pPr>
            <a:r>
              <a:rPr lang="ru-RU" sz="2000" dirty="0">
                <a:effectLst>
                  <a:outerShdw blurRad="38100" dist="38100" dir="2700000" algn="tl">
                    <a:srgbClr val="000000">
                      <a:alpha val="43137"/>
                    </a:srgbClr>
                  </a:outerShdw>
                </a:effectLst>
              </a:rPr>
              <a:t>влияние участия с точки зрения покрытия дефицита ресурсов для проектов, требующих больших затрат. </a:t>
            </a:r>
          </a:p>
          <a:p>
            <a:endParaRPr lang="ru-RU" sz="2000" dirty="0"/>
          </a:p>
        </p:txBody>
      </p:sp>
      <p:sp>
        <p:nvSpPr>
          <p:cNvPr id="8" name="TextBox 7">
            <a:extLst>
              <a:ext uri="{FF2B5EF4-FFF2-40B4-BE49-F238E27FC236}">
                <a16:creationId xmlns:a16="http://schemas.microsoft.com/office/drawing/2014/main" id="{858E0A5B-CEEA-40F7-B6B0-D8E8BD5755A3}"/>
              </a:ext>
            </a:extLst>
          </p:cNvPr>
          <p:cNvSpPr txBox="1"/>
          <p:nvPr/>
        </p:nvSpPr>
        <p:spPr>
          <a:xfrm>
            <a:off x="1689084" y="757986"/>
            <a:ext cx="5404735" cy="830997"/>
          </a:xfrm>
          <a:prstGeom prst="rect">
            <a:avLst/>
          </a:prstGeom>
          <a:noFill/>
        </p:spPr>
        <p:txBody>
          <a:bodyPr wrap="square">
            <a:spAutoFit/>
          </a:bodyPr>
          <a:lstStyle/>
          <a:p>
            <a:r>
              <a:rPr lang="ru-RU" sz="2400" dirty="0">
                <a:ln w="0"/>
                <a:effectLst>
                  <a:outerShdw blurRad="38100" dist="19050" dir="2700000" algn="tl" rotWithShape="0">
                    <a:schemeClr val="dk1">
                      <a:alpha val="40000"/>
                    </a:schemeClr>
                  </a:outerShdw>
                </a:effectLst>
              </a:rPr>
              <a:t>УЧАСТИЕ ЛИЦЕНЗИАРА В СОВМЕСТНОМ ПРЕДПРИЯТИИ </a:t>
            </a:r>
          </a:p>
        </p:txBody>
      </p:sp>
      <p:sp>
        <p:nvSpPr>
          <p:cNvPr id="10" name="TextBox 9">
            <a:extLst>
              <a:ext uri="{FF2B5EF4-FFF2-40B4-BE49-F238E27FC236}">
                <a16:creationId xmlns:a16="http://schemas.microsoft.com/office/drawing/2014/main" id="{D6CD702A-DAD4-4BC1-AC2A-43AEEFCACF02}"/>
              </a:ext>
            </a:extLst>
          </p:cNvPr>
          <p:cNvSpPr txBox="1"/>
          <p:nvPr/>
        </p:nvSpPr>
        <p:spPr>
          <a:xfrm>
            <a:off x="8479558" y="2965548"/>
            <a:ext cx="3503595" cy="2554545"/>
          </a:xfrm>
          <a:prstGeom prst="rect">
            <a:avLst/>
          </a:prstGeom>
          <a:noFill/>
        </p:spPr>
        <p:txBody>
          <a:bodyPr wrap="square">
            <a:spAutoFit/>
          </a:bodyPr>
          <a:lstStyle/>
          <a:p>
            <a:r>
              <a:rPr lang="ru-RU" sz="2000" b="1" i="1" dirty="0"/>
              <a:t>Такая оценка должна в то же время выявить финансовые выгоды, которые могут накапливаться для поставщика технологии как такового и как участника в акционерном капитале.</a:t>
            </a:r>
          </a:p>
        </p:txBody>
      </p:sp>
      <p:sp>
        <p:nvSpPr>
          <p:cNvPr id="11" name="Правая фигурная скобка 10">
            <a:extLst>
              <a:ext uri="{FF2B5EF4-FFF2-40B4-BE49-F238E27FC236}">
                <a16:creationId xmlns:a16="http://schemas.microsoft.com/office/drawing/2014/main" id="{647DC76D-A1AA-4D35-809E-85ED47030DE1}"/>
              </a:ext>
            </a:extLst>
          </p:cNvPr>
          <p:cNvSpPr/>
          <p:nvPr/>
        </p:nvSpPr>
        <p:spPr>
          <a:xfrm>
            <a:off x="7883091" y="2057608"/>
            <a:ext cx="596467" cy="402555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ru-RU"/>
          </a:p>
        </p:txBody>
      </p:sp>
      <p:pic>
        <p:nvPicPr>
          <p:cNvPr id="10242" name="Picture 2" descr="License Icon 2746030">
            <a:extLst>
              <a:ext uri="{FF2B5EF4-FFF2-40B4-BE49-F238E27FC236}">
                <a16:creationId xmlns:a16="http://schemas.microsoft.com/office/drawing/2014/main" id="{47358B35-5C6B-43DA-A110-700FC5638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44" y="640685"/>
            <a:ext cx="1065597" cy="1065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83198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2" descr="SmartArt — сравнение 2 элементов">
            <a:extLst>
              <a:ext uri="{FF2B5EF4-FFF2-40B4-BE49-F238E27FC236}">
                <a16:creationId xmlns:a16="http://schemas.microsoft.com/office/drawing/2014/main" id="{14C68192-39F5-478C-8422-4DF54F740BFB}"/>
              </a:ext>
            </a:extLst>
          </p:cNvPr>
          <p:cNvGraphicFramePr>
            <a:graphicFrameLocks/>
          </p:cNvGraphicFramePr>
          <p:nvPr/>
        </p:nvGraphicFramePr>
        <p:xfrm>
          <a:off x="633382" y="372266"/>
          <a:ext cx="6821243" cy="3073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FBEE389-3FC0-4B29-9ADF-B10A5D3D1954}"/>
              </a:ext>
            </a:extLst>
          </p:cNvPr>
          <p:cNvSpPr txBox="1"/>
          <p:nvPr/>
        </p:nvSpPr>
        <p:spPr>
          <a:xfrm>
            <a:off x="2084255" y="2456076"/>
            <a:ext cx="8000692" cy="2066400"/>
          </a:xfrm>
          <a:prstGeom prst="rect">
            <a:avLst/>
          </a:prstGeom>
          <a:noFill/>
        </p:spPr>
        <p:txBody>
          <a:bodyPr wrap="square">
            <a:spAutoFit/>
          </a:bodyPr>
          <a:lstStyle/>
          <a:p>
            <a:pPr algn="just">
              <a:lnSpc>
                <a:spcPct val="107000"/>
              </a:lnSpc>
              <a:spcAft>
                <a:spcPts val="800"/>
              </a:spcAft>
            </a:pPr>
            <a:r>
              <a:rPr lang="ru-RU" sz="1800" dirty="0">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rPr>
              <a:t>Эти услуги включают в себя: </a:t>
            </a:r>
            <a:endParaRPr lang="en-US" sz="1800" dirty="0">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endParaRPr>
          </a:p>
          <a:p>
            <a:pPr marL="285750" indent="-285750" algn="just">
              <a:lnSpc>
                <a:spcPct val="107000"/>
              </a:lnSpc>
              <a:spcAft>
                <a:spcPts val="800"/>
              </a:spcAft>
              <a:buFont typeface="Courier New" panose="02070309020205020404" pitchFamily="49" charset="0"/>
              <a:buChar char="o"/>
            </a:pPr>
            <a:r>
              <a:rPr lang="ru-RU" sz="1800" dirty="0">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rPr>
              <a:t>детальную разработку технического проекта,</a:t>
            </a:r>
            <a:r>
              <a:rPr lang="en-US" sz="1800" dirty="0">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rPr>
              <a:t> </a:t>
            </a:r>
            <a:r>
              <a:rPr lang="ru-RU" sz="1800" dirty="0">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rPr>
              <a:t>составление плана предприятия и компоновку оборудования; </a:t>
            </a:r>
            <a:endParaRPr lang="en-US" sz="1800" dirty="0">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endParaRPr>
          </a:p>
          <a:p>
            <a:pPr marL="285750" indent="-285750" algn="just">
              <a:lnSpc>
                <a:spcPct val="107000"/>
              </a:lnSpc>
              <a:spcAft>
                <a:spcPts val="800"/>
              </a:spcAft>
              <a:buFont typeface="Courier New" panose="02070309020205020404" pitchFamily="49" charset="0"/>
              <a:buChar char="o"/>
            </a:pPr>
            <a:r>
              <a:rPr lang="ru-RU" sz="1800" dirty="0">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rPr>
              <a:t>обеспечение вспомогательных средств в период до осуществления проекта; надзор во время осуществления; испытание, сдача в эксплуатацию и начало производства в период после осуществления проекта. </a:t>
            </a:r>
            <a:endParaRPr lang="en-US" sz="1800" dirty="0">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endParaRPr>
          </a:p>
        </p:txBody>
      </p:sp>
      <p:sp>
        <p:nvSpPr>
          <p:cNvPr id="5" name="TextBox 4">
            <a:extLst>
              <a:ext uri="{FF2B5EF4-FFF2-40B4-BE49-F238E27FC236}">
                <a16:creationId xmlns:a16="http://schemas.microsoft.com/office/drawing/2014/main" id="{AC1F588C-1AEA-4F2E-AD9B-4AD24932BF43}"/>
              </a:ext>
            </a:extLst>
          </p:cNvPr>
          <p:cNvSpPr txBox="1"/>
          <p:nvPr/>
        </p:nvSpPr>
        <p:spPr>
          <a:xfrm>
            <a:off x="729112" y="434166"/>
            <a:ext cx="6980723" cy="1323439"/>
          </a:xfrm>
          <a:prstGeom prst="rect">
            <a:avLst/>
          </a:prstGeom>
          <a:noFill/>
        </p:spPr>
        <p:txBody>
          <a:bodyPr wrap="square">
            <a:spAutoFit/>
          </a:bodyPr>
          <a:lstStyle/>
          <a:p>
            <a:r>
              <a:rPr lang="ru-RU" sz="2000" dirty="0">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rPr>
              <a:t>В ТЭО должны быть подробно изложены технологические услуги, которые могут потребоваться в связи с использованием конкретной технологии, а также перечислены организации, которые оказывают такие услуги. </a:t>
            </a:r>
            <a:endParaRPr lang="ru-RU" sz="2000"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EA266D46-593E-46DD-AFB6-8F1CD1300D78}"/>
              </a:ext>
            </a:extLst>
          </p:cNvPr>
          <p:cNvSpPr txBox="1"/>
          <p:nvPr/>
        </p:nvSpPr>
        <p:spPr>
          <a:xfrm>
            <a:off x="2976382" y="5114653"/>
            <a:ext cx="7808636" cy="1371081"/>
          </a:xfrm>
          <a:prstGeom prst="rect">
            <a:avLst/>
          </a:prstGeom>
          <a:noFill/>
        </p:spPr>
        <p:txBody>
          <a:bodyPr wrap="square">
            <a:spAutoFit/>
          </a:bodyPr>
          <a:lstStyle/>
          <a:p>
            <a:pPr algn="just">
              <a:lnSpc>
                <a:spcPct val="107000"/>
              </a:lnSpc>
              <a:spcAft>
                <a:spcPts val="800"/>
              </a:spcAft>
            </a:pPr>
            <a:r>
              <a:rPr lang="ru-RU" sz="1800" dirty="0">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rPr>
              <a:t>Следует выделить характер и сферу таких технических услуг. </a:t>
            </a:r>
            <a:endParaRPr lang="en-US" sz="1800" dirty="0">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endParaRPr>
          </a:p>
          <a:p>
            <a:pPr algn="just">
              <a:lnSpc>
                <a:spcPct val="107000"/>
              </a:lnSpc>
              <a:spcAft>
                <a:spcPts val="800"/>
              </a:spcAft>
            </a:pPr>
            <a:r>
              <a:rPr lang="ru-RU" sz="1800" dirty="0">
                <a:effectLst>
                  <a:outerShdw blurRad="38100" dist="38100" dir="2700000" algn="tl">
                    <a:srgbClr val="000000">
                      <a:alpha val="43137"/>
                    </a:srgbClr>
                  </a:outerShdw>
                </a:effectLst>
                <a:ea typeface="Malgun Gothic" panose="020B0503020000020004" pitchFamily="34" charset="-127"/>
                <a:cs typeface="Times New Roman" panose="02020603050405020304" pitchFamily="18" charset="0"/>
              </a:rPr>
              <a:t>В некоторых случаях услуги в отношении технологии и проектирования предоставляются, например, одной консультационной организацией, но даже и в этом случае расходы должны рассматриваться и оцениваться отдельно. </a:t>
            </a:r>
          </a:p>
        </p:txBody>
      </p:sp>
      <p:sp>
        <p:nvSpPr>
          <p:cNvPr id="10" name="Прямоугольник: скругленные углы 9">
            <a:extLst>
              <a:ext uri="{FF2B5EF4-FFF2-40B4-BE49-F238E27FC236}">
                <a16:creationId xmlns:a16="http://schemas.microsoft.com/office/drawing/2014/main" id="{79639F25-198E-4B73-B764-CF11A76ABD7B}"/>
              </a:ext>
            </a:extLst>
          </p:cNvPr>
          <p:cNvSpPr/>
          <p:nvPr/>
        </p:nvSpPr>
        <p:spPr>
          <a:xfrm>
            <a:off x="2084255" y="2375826"/>
            <a:ext cx="8070961" cy="2226900"/>
          </a:xfrm>
          <a:prstGeom prst="roundRect">
            <a:avLst>
              <a:gd name="adj" fmla="val 10000"/>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12" name="Группа 11">
            <a:extLst>
              <a:ext uri="{FF2B5EF4-FFF2-40B4-BE49-F238E27FC236}">
                <a16:creationId xmlns:a16="http://schemas.microsoft.com/office/drawing/2014/main" id="{179631CC-46B2-4E2D-BFEF-8C6444F10623}"/>
              </a:ext>
            </a:extLst>
          </p:cNvPr>
          <p:cNvGrpSpPr/>
          <p:nvPr/>
        </p:nvGrpSpPr>
        <p:grpSpPr>
          <a:xfrm>
            <a:off x="5757267" y="1519356"/>
            <a:ext cx="1216642" cy="1185747"/>
            <a:chOff x="5298391" y="1201794"/>
            <a:chExt cx="1216642" cy="1185747"/>
          </a:xfrm>
        </p:grpSpPr>
        <p:sp>
          <p:nvSpPr>
            <p:cNvPr id="13" name="Стрелка: вниз 12">
              <a:extLst>
                <a:ext uri="{FF2B5EF4-FFF2-40B4-BE49-F238E27FC236}">
                  <a16:creationId xmlns:a16="http://schemas.microsoft.com/office/drawing/2014/main" id="{D3706EA9-C474-4D19-8443-BFE6A92C8371}"/>
                </a:ext>
              </a:extLst>
            </p:cNvPr>
            <p:cNvSpPr/>
            <p:nvPr/>
          </p:nvSpPr>
          <p:spPr>
            <a:xfrm>
              <a:off x="5298391" y="1201794"/>
              <a:ext cx="1216642" cy="1185747"/>
            </a:xfrm>
            <a:prstGeom prst="downArrow">
              <a:avLst>
                <a:gd name="adj1" fmla="val 55000"/>
                <a:gd name="adj2" fmla="val 45000"/>
              </a:avLst>
            </a:prstGeom>
            <a:solidFill>
              <a:schemeClr val="tx1">
                <a:lumMod val="50000"/>
                <a:lumOff val="5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Стрелка: вниз 4">
              <a:extLst>
                <a:ext uri="{FF2B5EF4-FFF2-40B4-BE49-F238E27FC236}">
                  <a16:creationId xmlns:a16="http://schemas.microsoft.com/office/drawing/2014/main" id="{971F6BD1-622D-4F90-81B3-6969D1F87D66}"/>
                </a:ext>
              </a:extLst>
            </p:cNvPr>
            <p:cNvSpPr txBox="1"/>
            <p:nvPr/>
          </p:nvSpPr>
          <p:spPr>
            <a:xfrm>
              <a:off x="5572135" y="1201794"/>
              <a:ext cx="669154" cy="8922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rtlCol="0" anchor="ctr" anchorCtr="0">
              <a:noAutofit/>
            </a:bodyPr>
            <a:lstStyle/>
            <a:p>
              <a:pPr marL="0" lvl="0" indent="0" algn="ctr" defTabSz="1600200" rtl="0">
                <a:lnSpc>
                  <a:spcPct val="90000"/>
                </a:lnSpc>
                <a:spcBef>
                  <a:spcPct val="0"/>
                </a:spcBef>
                <a:spcAft>
                  <a:spcPct val="35000"/>
                </a:spcAft>
                <a:buNone/>
              </a:pPr>
              <a:endParaRPr lang="ru-RU" sz="3600" kern="1200" noProof="0" dirty="0">
                <a:solidFill>
                  <a:schemeClr val="tx1"/>
                </a:solidFill>
              </a:endParaRPr>
            </a:p>
          </p:txBody>
        </p:sp>
      </p:grpSp>
      <p:sp>
        <p:nvSpPr>
          <p:cNvPr id="15" name="Прямоугольник: скругленные углы 14">
            <a:extLst>
              <a:ext uri="{FF2B5EF4-FFF2-40B4-BE49-F238E27FC236}">
                <a16:creationId xmlns:a16="http://schemas.microsoft.com/office/drawing/2014/main" id="{B7B7C3C1-C7E7-47B4-84FD-8762C1B85191}"/>
              </a:ext>
            </a:extLst>
          </p:cNvPr>
          <p:cNvSpPr/>
          <p:nvPr/>
        </p:nvSpPr>
        <p:spPr>
          <a:xfrm>
            <a:off x="2976382" y="4972018"/>
            <a:ext cx="7880915" cy="1564851"/>
          </a:xfrm>
          <a:prstGeom prst="roundRect">
            <a:avLst>
              <a:gd name="adj" fmla="val 10000"/>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19" name="Группа 18">
            <a:extLst>
              <a:ext uri="{FF2B5EF4-FFF2-40B4-BE49-F238E27FC236}">
                <a16:creationId xmlns:a16="http://schemas.microsoft.com/office/drawing/2014/main" id="{78F62497-45AB-430B-A0F7-FCD133CF11A8}"/>
              </a:ext>
            </a:extLst>
          </p:cNvPr>
          <p:cNvGrpSpPr/>
          <p:nvPr/>
        </p:nvGrpSpPr>
        <p:grpSpPr>
          <a:xfrm>
            <a:off x="8681835" y="4265816"/>
            <a:ext cx="1216642" cy="1185747"/>
            <a:chOff x="5298391" y="1201794"/>
            <a:chExt cx="1216642" cy="1185747"/>
          </a:xfrm>
        </p:grpSpPr>
        <p:sp>
          <p:nvSpPr>
            <p:cNvPr id="20" name="Стрелка: вниз 19">
              <a:extLst>
                <a:ext uri="{FF2B5EF4-FFF2-40B4-BE49-F238E27FC236}">
                  <a16:creationId xmlns:a16="http://schemas.microsoft.com/office/drawing/2014/main" id="{0B0E3B39-7A57-4853-B715-1C0C8BA79850}"/>
                </a:ext>
              </a:extLst>
            </p:cNvPr>
            <p:cNvSpPr/>
            <p:nvPr/>
          </p:nvSpPr>
          <p:spPr>
            <a:xfrm>
              <a:off x="5298391" y="1201794"/>
              <a:ext cx="1216642" cy="1185747"/>
            </a:xfrm>
            <a:prstGeom prst="downArrow">
              <a:avLst>
                <a:gd name="adj1" fmla="val 55000"/>
                <a:gd name="adj2" fmla="val 45000"/>
              </a:avLst>
            </a:prstGeom>
            <a:solidFill>
              <a:schemeClr val="tx1">
                <a:lumMod val="50000"/>
                <a:lumOff val="5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Стрелка: вниз 4">
              <a:extLst>
                <a:ext uri="{FF2B5EF4-FFF2-40B4-BE49-F238E27FC236}">
                  <a16:creationId xmlns:a16="http://schemas.microsoft.com/office/drawing/2014/main" id="{59FBB1C0-8F54-448B-A590-7399485274C0}"/>
                </a:ext>
              </a:extLst>
            </p:cNvPr>
            <p:cNvSpPr txBox="1"/>
            <p:nvPr/>
          </p:nvSpPr>
          <p:spPr>
            <a:xfrm>
              <a:off x="5572135" y="1201794"/>
              <a:ext cx="669154" cy="8922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rtlCol="0" anchor="ctr" anchorCtr="0">
              <a:noAutofit/>
            </a:bodyPr>
            <a:lstStyle/>
            <a:p>
              <a:pPr marL="0" lvl="0" indent="0" algn="ctr" defTabSz="1600200" rtl="0">
                <a:lnSpc>
                  <a:spcPct val="90000"/>
                </a:lnSpc>
                <a:spcBef>
                  <a:spcPct val="0"/>
                </a:spcBef>
                <a:spcAft>
                  <a:spcPct val="35000"/>
                </a:spcAft>
                <a:buNone/>
              </a:pPr>
              <a:endParaRPr lang="ru-RU" sz="3600" kern="1200" noProof="0" dirty="0">
                <a:solidFill>
                  <a:schemeClr val="tx1"/>
                </a:solidFill>
              </a:endParaRPr>
            </a:p>
          </p:txBody>
        </p:sp>
      </p:grpSp>
    </p:spTree>
    <p:extLst>
      <p:ext uri="{BB962C8B-B14F-4D97-AF65-F5344CB8AC3E}">
        <p14:creationId xmlns:p14="http://schemas.microsoft.com/office/powerpoint/2010/main" val="174028360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053F21-51E6-4FE3-994A-EC917BA3F1BB}"/>
              </a:ext>
            </a:extLst>
          </p:cNvPr>
          <p:cNvSpPr txBox="1"/>
          <p:nvPr/>
        </p:nvSpPr>
        <p:spPr>
          <a:xfrm>
            <a:off x="141972" y="478656"/>
            <a:ext cx="6586085" cy="1770036"/>
          </a:xfrm>
          <a:prstGeom prst="rect">
            <a:avLst/>
          </a:prstGeom>
          <a:noFill/>
        </p:spPr>
        <p:txBody>
          <a:bodyPr wrap="square">
            <a:spAutoFit/>
          </a:bodyPr>
          <a:lstStyle/>
          <a:p>
            <a:pPr>
              <a:lnSpc>
                <a:spcPct val="107000"/>
              </a:lnSpc>
              <a:spcAft>
                <a:spcPts val="800"/>
              </a:spcAft>
            </a:pPr>
            <a:r>
              <a:rPr lang="ru-RU" sz="1800" b="1" dirty="0">
                <a:ea typeface="Malgun Gothic" panose="020B0503020000020004" pitchFamily="34" charset="-127"/>
                <a:cs typeface="Times New Roman" panose="02020603050405020304" pitchFamily="18" charset="0"/>
              </a:rPr>
              <a:t>Помимо импорта оборудования, технология может приобретаться путем </a:t>
            </a:r>
            <a:r>
              <a:rPr lang="ru-RU" sz="1800" b="1" dirty="0" err="1">
                <a:ea typeface="Malgun Gothic" panose="020B0503020000020004" pitchFamily="34" charset="-127"/>
                <a:cs typeface="Times New Roman" panose="02020603050405020304" pitchFamily="18" charset="0"/>
              </a:rPr>
              <a:t>нефилиального</a:t>
            </a:r>
            <a:r>
              <a:rPr lang="ru-RU" sz="1800" b="1" dirty="0">
                <a:ea typeface="Malgun Gothic" panose="020B0503020000020004" pitchFamily="34" charset="-127"/>
                <a:cs typeface="Times New Roman" panose="02020603050405020304" pitchFamily="18" charset="0"/>
              </a:rPr>
              <a:t> лицензирования</a:t>
            </a:r>
            <a:r>
              <a:rPr lang="en-US" sz="1800" b="1" dirty="0">
                <a:ea typeface="Malgun Gothic" panose="020B0503020000020004" pitchFamily="34" charset="-127"/>
                <a:cs typeface="Times New Roman" panose="02020603050405020304" pitchFamily="18" charset="0"/>
              </a:rPr>
              <a:t> </a:t>
            </a:r>
            <a:r>
              <a:rPr lang="ru-RU" sz="1800" b="1" dirty="0">
                <a:ea typeface="Malgun Gothic" panose="020B0503020000020004" pitchFamily="34" charset="-127"/>
                <a:cs typeface="Times New Roman" panose="02020603050405020304" pitchFamily="18" charset="0"/>
              </a:rPr>
              <a:t>через:</a:t>
            </a:r>
          </a:p>
          <a:p>
            <a:pPr marL="285750" indent="-285750">
              <a:lnSpc>
                <a:spcPct val="107000"/>
              </a:lnSpc>
              <a:spcAft>
                <a:spcPts val="800"/>
              </a:spcAft>
              <a:buFont typeface="Wingdings" panose="05000000000000000000" pitchFamily="2" charset="2"/>
              <a:buChar char="q"/>
            </a:pPr>
            <a:r>
              <a:rPr lang="ru-RU" sz="1800" b="1" dirty="0">
                <a:ea typeface="Malgun Gothic" panose="020B0503020000020004" pitchFamily="34" charset="-127"/>
                <a:cs typeface="Times New Roman" panose="02020603050405020304" pitchFamily="18" charset="0"/>
              </a:rPr>
              <a:t>иностранные филиалы;</a:t>
            </a:r>
          </a:p>
          <a:p>
            <a:pPr marL="285750" indent="-285750">
              <a:lnSpc>
                <a:spcPct val="107000"/>
              </a:lnSpc>
              <a:spcAft>
                <a:spcPts val="800"/>
              </a:spcAft>
              <a:buFont typeface="Wingdings" panose="05000000000000000000" pitchFamily="2" charset="2"/>
              <a:buChar char="q"/>
            </a:pPr>
            <a:r>
              <a:rPr lang="ru-RU" sz="1800" b="1" dirty="0">
                <a:ea typeface="Malgun Gothic" panose="020B0503020000020004" pitchFamily="34" charset="-127"/>
                <a:cs typeface="Times New Roman" panose="02020603050405020304" pitchFamily="18" charset="0"/>
              </a:rPr>
              <a:t>совместные предприятия, когда поставщик технологии участвует во владении проектом. </a:t>
            </a:r>
          </a:p>
        </p:txBody>
      </p:sp>
      <p:sp>
        <p:nvSpPr>
          <p:cNvPr id="5" name="TextBox 4">
            <a:extLst>
              <a:ext uri="{FF2B5EF4-FFF2-40B4-BE49-F238E27FC236}">
                <a16:creationId xmlns:a16="http://schemas.microsoft.com/office/drawing/2014/main" id="{5EA2357C-CC02-439C-8802-C143F24AF79A}"/>
              </a:ext>
            </a:extLst>
          </p:cNvPr>
          <p:cNvSpPr txBox="1"/>
          <p:nvPr/>
        </p:nvSpPr>
        <p:spPr>
          <a:xfrm>
            <a:off x="4174957" y="2859984"/>
            <a:ext cx="7481237" cy="3741986"/>
          </a:xfrm>
          <a:prstGeom prst="rect">
            <a:avLst/>
          </a:prstGeom>
          <a:noFill/>
        </p:spPr>
        <p:txBody>
          <a:bodyPr wrap="square">
            <a:spAutoFit/>
          </a:bodyPr>
          <a:lstStyle/>
          <a:p>
            <a:pPr algn="just">
              <a:lnSpc>
                <a:spcPct val="107000"/>
              </a:lnSpc>
              <a:spcAft>
                <a:spcPts val="800"/>
              </a:spcAft>
            </a:pPr>
            <a:r>
              <a:rPr lang="ru-RU" sz="1800" dirty="0">
                <a:effectLst/>
                <a:ea typeface="Malgun Gothic" panose="020B0503020000020004" pitchFamily="34" charset="-127"/>
                <a:cs typeface="Times New Roman" panose="02020603050405020304" pitchFamily="18" charset="0"/>
              </a:rPr>
              <a:t>В последние десятилетия </a:t>
            </a:r>
            <a:r>
              <a:rPr lang="ru-RU" sz="1800" dirty="0" err="1">
                <a:effectLst/>
                <a:ea typeface="Malgun Gothic" panose="020B0503020000020004" pitchFamily="34" charset="-127"/>
                <a:cs typeface="Times New Roman" panose="02020603050405020304" pitchFamily="18" charset="0"/>
              </a:rPr>
              <a:t>нефилиальное</a:t>
            </a:r>
            <a:r>
              <a:rPr lang="ru-RU" sz="1800" dirty="0">
                <a:effectLst/>
                <a:ea typeface="Malgun Gothic" panose="020B0503020000020004" pitchFamily="34" charset="-127"/>
                <a:cs typeface="Times New Roman" panose="02020603050405020304" pitchFamily="18" charset="0"/>
              </a:rPr>
              <a:t> лицензирование стало важным каналом для приобретения и передачи технологии, и отмечается значительное увеличение числа лицензионных соглашений между предприятиями в промышленно развитых странах так же, как и в некоторых развивающихся. </a:t>
            </a:r>
          </a:p>
          <a:p>
            <a:pPr algn="just">
              <a:lnSpc>
                <a:spcPct val="107000"/>
              </a:lnSpc>
              <a:spcAft>
                <a:spcPts val="800"/>
              </a:spcAft>
            </a:pPr>
            <a:r>
              <a:rPr lang="ru-RU" sz="1800" dirty="0">
                <a:effectLst/>
                <a:ea typeface="Malgun Gothic" panose="020B0503020000020004" pitchFamily="34" charset="-127"/>
                <a:cs typeface="Times New Roman" panose="02020603050405020304" pitchFamily="18" charset="0"/>
              </a:rPr>
              <a:t>Однако </a:t>
            </a:r>
            <a:r>
              <a:rPr lang="ru-RU" sz="1800" dirty="0" err="1">
                <a:effectLst/>
                <a:ea typeface="Malgun Gothic" panose="020B0503020000020004" pitchFamily="34" charset="-127"/>
                <a:cs typeface="Times New Roman" panose="02020603050405020304" pitchFamily="18" charset="0"/>
              </a:rPr>
              <a:t>нефилиальное</a:t>
            </a:r>
            <a:r>
              <a:rPr lang="ru-RU" sz="1800" dirty="0">
                <a:effectLst/>
                <a:ea typeface="Malgun Gothic" panose="020B0503020000020004" pitchFamily="34" charset="-127"/>
                <a:cs typeface="Times New Roman" panose="02020603050405020304" pitchFamily="18" charset="0"/>
              </a:rPr>
              <a:t> лицензирование требует определенного уровня способности освоения технологии, и там, где он недостаточен и необходима постоянная технологическая помощь от лицензиара, совместное предприятие с различными степенями участия иностранного акционерного капитала может быть более подходящим. Степень участия акционерного капитала со стороны лицензиара технологии, как правило, является предметом переговоров между заинтересованными сторонами. </a:t>
            </a:r>
          </a:p>
        </p:txBody>
      </p:sp>
      <p:sp>
        <p:nvSpPr>
          <p:cNvPr id="7" name="TextBox 6">
            <a:extLst>
              <a:ext uri="{FF2B5EF4-FFF2-40B4-BE49-F238E27FC236}">
                <a16:creationId xmlns:a16="http://schemas.microsoft.com/office/drawing/2014/main" id="{ECED102F-DE56-4FB3-AD2B-5EC216D39F5E}"/>
              </a:ext>
            </a:extLst>
          </p:cNvPr>
          <p:cNvSpPr txBox="1"/>
          <p:nvPr/>
        </p:nvSpPr>
        <p:spPr>
          <a:xfrm>
            <a:off x="6586085" y="799575"/>
            <a:ext cx="5463943" cy="1268489"/>
          </a:xfrm>
          <a:prstGeom prst="rect">
            <a:avLst/>
          </a:prstGeom>
          <a:noFill/>
        </p:spPr>
        <p:txBody>
          <a:bodyPr wrap="square">
            <a:spAutoFit/>
          </a:bodyPr>
          <a:lstStyle/>
          <a:p>
            <a:pPr algn="ctr">
              <a:lnSpc>
                <a:spcPct val="107000"/>
              </a:lnSpc>
              <a:spcAft>
                <a:spcPts val="800"/>
              </a:spcAft>
            </a:pPr>
            <a:r>
              <a:rPr lang="ru-RU" sz="1800" b="1" dirty="0">
                <a:effectLst/>
                <a:ea typeface="Malgun Gothic" panose="020B0503020000020004" pitchFamily="34" charset="-127"/>
                <a:cs typeface="Times New Roman" panose="02020603050405020304" pitchFamily="18" charset="0"/>
              </a:rPr>
              <a:t>Такое участие часто в значительной степени ограничивается капитализированной стоимостью технологии, оборудования и технических услуг, предоставляемых поставщиком технологии. </a:t>
            </a:r>
          </a:p>
        </p:txBody>
      </p:sp>
      <p:sp>
        <p:nvSpPr>
          <p:cNvPr id="9" name="Правая фигурная скобка 8">
            <a:extLst>
              <a:ext uri="{FF2B5EF4-FFF2-40B4-BE49-F238E27FC236}">
                <a16:creationId xmlns:a16="http://schemas.microsoft.com/office/drawing/2014/main" id="{68056AF0-4A03-4586-890D-E919831E229C}"/>
              </a:ext>
            </a:extLst>
          </p:cNvPr>
          <p:cNvSpPr/>
          <p:nvPr/>
        </p:nvSpPr>
        <p:spPr>
          <a:xfrm>
            <a:off x="6381549" y="478656"/>
            <a:ext cx="346508" cy="1910329"/>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72FD3DE9-1DA0-4084-9C16-9E6821A39065}"/>
              </a:ext>
            </a:extLst>
          </p:cNvPr>
          <p:cNvSpPr/>
          <p:nvPr/>
        </p:nvSpPr>
        <p:spPr>
          <a:xfrm>
            <a:off x="1788694" y="2601625"/>
            <a:ext cx="8614611"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290" name="Picture 2" descr="licensing Icon 2451050">
            <a:extLst>
              <a:ext uri="{FF2B5EF4-FFF2-40B4-BE49-F238E27FC236}">
                <a16:creationId xmlns:a16="http://schemas.microsoft.com/office/drawing/2014/main" id="{98051F5C-9500-407B-94AC-808AF8FBF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244" y="2859984"/>
            <a:ext cx="3615490" cy="3615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87381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a:extLst>
              <a:ext uri="{FF2B5EF4-FFF2-40B4-BE49-F238E27FC236}">
                <a16:creationId xmlns:a16="http://schemas.microsoft.com/office/drawing/2014/main" id="{C67D503C-C7E1-4C30-8F25-CB0836DE7BF4}"/>
              </a:ext>
            </a:extLst>
          </p:cNvPr>
          <p:cNvGraphicFramePr/>
          <p:nvPr/>
        </p:nvGraphicFramePr>
        <p:xfrm>
          <a:off x="1993499" y="1354933"/>
          <a:ext cx="7227504" cy="5074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E9B1BB7-8907-4966-8024-40C7B11B7A39}"/>
              </a:ext>
            </a:extLst>
          </p:cNvPr>
          <p:cNvSpPr txBox="1"/>
          <p:nvPr/>
        </p:nvSpPr>
        <p:spPr>
          <a:xfrm>
            <a:off x="257174" y="443165"/>
            <a:ext cx="11715751" cy="707886"/>
          </a:xfrm>
          <a:prstGeom prst="rect">
            <a:avLst/>
          </a:prstGeom>
          <a:noFill/>
        </p:spPr>
        <p:txBody>
          <a:bodyPr wrap="square">
            <a:spAutoFit/>
          </a:bodyPr>
          <a:lstStyle/>
          <a:p>
            <a:pPr algn="ctr"/>
            <a:r>
              <a:rPr lang="ru-RU" sz="2000" b="1" u="sng" dirty="0">
                <a:effectLst/>
                <a:ea typeface="Malgun Gothic" panose="020B0503020000020004" pitchFamily="34" charset="-127"/>
                <a:cs typeface="Times New Roman" panose="02020603050405020304" pitchFamily="18" charset="0"/>
              </a:rPr>
              <a:t>Тем не менее, ТЭО должно показать, желательно ли участие акционерного капитала выбранного лицензиара с точки зрения характера и сложности технологии, которая будет использоваться.</a:t>
            </a:r>
            <a:endParaRPr lang="ru-RU" sz="2000" b="1" u="sng" dirty="0"/>
          </a:p>
        </p:txBody>
      </p:sp>
      <p:sp>
        <p:nvSpPr>
          <p:cNvPr id="6" name="TextBox 5">
            <a:extLst>
              <a:ext uri="{FF2B5EF4-FFF2-40B4-BE49-F238E27FC236}">
                <a16:creationId xmlns:a16="http://schemas.microsoft.com/office/drawing/2014/main" id="{A131ACF4-F63F-4A93-9A9F-7A94FE125342}"/>
              </a:ext>
            </a:extLst>
          </p:cNvPr>
          <p:cNvSpPr txBox="1"/>
          <p:nvPr/>
        </p:nvSpPr>
        <p:spPr>
          <a:xfrm>
            <a:off x="4810225" y="1354933"/>
            <a:ext cx="6355079" cy="2157578"/>
          </a:xfrm>
          <a:prstGeom prst="rect">
            <a:avLst/>
          </a:prstGeom>
          <a:noFill/>
        </p:spPr>
        <p:txBody>
          <a:bodyPr wrap="square">
            <a:spAutoFit/>
          </a:bodyPr>
          <a:lstStyle/>
          <a:p>
            <a:pPr algn="just">
              <a:lnSpc>
                <a:spcPct val="107000"/>
              </a:lnSpc>
              <a:spcAft>
                <a:spcPts val="800"/>
              </a:spcAft>
            </a:pPr>
            <a:r>
              <a:rPr lang="ru-RU" sz="1800" b="1" dirty="0">
                <a:effectLst/>
                <a:ea typeface="Malgun Gothic" panose="020B0503020000020004" pitchFamily="34" charset="-127"/>
                <a:cs typeface="Times New Roman" panose="02020603050405020304" pitchFamily="18" charset="0"/>
              </a:rPr>
              <a:t>Такое участие может быть особенно полезным, если длительная техническая помощь и поставка ресурсов и услуг необходимы в течение какого-то периода времени, или если технология подвергается быстрому изменению, или в ситуациях, когда поставщик технологии может обеспечить доступ к внешним рынкам, на которые иначе было бы трудно проникнуть. </a:t>
            </a:r>
          </a:p>
        </p:txBody>
      </p:sp>
      <p:sp>
        <p:nvSpPr>
          <p:cNvPr id="8" name="TextBox 7">
            <a:extLst>
              <a:ext uri="{FF2B5EF4-FFF2-40B4-BE49-F238E27FC236}">
                <a16:creationId xmlns:a16="http://schemas.microsoft.com/office/drawing/2014/main" id="{E3284E97-5C0C-4A70-8B5F-EEFE974C120B}"/>
              </a:ext>
            </a:extLst>
          </p:cNvPr>
          <p:cNvSpPr txBox="1"/>
          <p:nvPr/>
        </p:nvSpPr>
        <p:spPr>
          <a:xfrm>
            <a:off x="128071" y="4424278"/>
            <a:ext cx="6263103" cy="2157578"/>
          </a:xfrm>
          <a:prstGeom prst="rect">
            <a:avLst/>
          </a:prstGeom>
          <a:noFill/>
        </p:spPr>
        <p:txBody>
          <a:bodyPr wrap="square">
            <a:spAutoFit/>
          </a:bodyPr>
          <a:lstStyle/>
          <a:p>
            <a:pPr algn="just">
              <a:lnSpc>
                <a:spcPct val="107000"/>
              </a:lnSpc>
              <a:spcAft>
                <a:spcPts val="800"/>
              </a:spcAft>
            </a:pPr>
            <a:r>
              <a:rPr lang="ru-RU" b="1" dirty="0">
                <a:ea typeface="Malgun Gothic" panose="020B0503020000020004" pitchFamily="34" charset="-127"/>
                <a:cs typeface="Times New Roman" panose="02020603050405020304" pitchFamily="18" charset="0"/>
              </a:rPr>
              <a:t>Е</a:t>
            </a:r>
            <a:r>
              <a:rPr lang="ru-RU" sz="1800" b="1" dirty="0">
                <a:effectLst/>
                <a:ea typeface="Malgun Gothic" panose="020B0503020000020004" pitchFamily="34" charset="-127"/>
                <a:cs typeface="Times New Roman" panose="02020603050405020304" pitchFamily="18" charset="0"/>
              </a:rPr>
              <a:t>сли иностранное участие в совместном предприятии, главным образом, ограничивается капитализацией технологии, следует проявить осторожность, и капитализация таких издержек должна оцениваться в показателях общей прибыли, которая будет накапливаться у поставщика технологии в течение срока существования предприятия как плата за технологию в форме взносов.</a:t>
            </a:r>
          </a:p>
        </p:txBody>
      </p:sp>
    </p:spTree>
    <p:extLst>
      <p:ext uri="{BB962C8B-B14F-4D97-AF65-F5344CB8AC3E}">
        <p14:creationId xmlns:p14="http://schemas.microsoft.com/office/powerpoint/2010/main" val="210888042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a:extLst>
              <a:ext uri="{FF2B5EF4-FFF2-40B4-BE49-F238E27FC236}">
                <a16:creationId xmlns:a16="http://schemas.microsoft.com/office/drawing/2014/main" id="{0D27DD1C-4BE4-4750-A225-1CCC215AE8BA}"/>
              </a:ext>
            </a:extLst>
          </p:cNvPr>
          <p:cNvSpPr/>
          <p:nvPr/>
        </p:nvSpPr>
        <p:spPr>
          <a:xfrm>
            <a:off x="11186506" y="6151409"/>
            <a:ext cx="819987" cy="55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160</a:t>
            </a:r>
            <a:r>
              <a:rPr lang="en-US" dirty="0"/>
              <a:t> </a:t>
            </a:r>
            <a:endParaRPr lang="ru-RU" dirty="0"/>
          </a:p>
        </p:txBody>
      </p:sp>
      <p:sp>
        <p:nvSpPr>
          <p:cNvPr id="3" name="Прямоугольник 2">
            <a:extLst>
              <a:ext uri="{FF2B5EF4-FFF2-40B4-BE49-F238E27FC236}">
                <a16:creationId xmlns:a16="http://schemas.microsoft.com/office/drawing/2014/main" id="{DD8ACCC6-9D18-4ADF-9218-6D7C6521E344}"/>
              </a:ext>
            </a:extLst>
          </p:cNvPr>
          <p:cNvSpPr/>
          <p:nvPr/>
        </p:nvSpPr>
        <p:spPr>
          <a:xfrm rot="20630377">
            <a:off x="1750751" y="1963252"/>
            <a:ext cx="6999908" cy="125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скругленные углы 3">
            <a:extLst>
              <a:ext uri="{FF2B5EF4-FFF2-40B4-BE49-F238E27FC236}">
                <a16:creationId xmlns:a16="http://schemas.microsoft.com/office/drawing/2014/main" id="{E4043DF2-CC82-4A95-AD94-BD383E006A0B}"/>
              </a:ext>
            </a:extLst>
          </p:cNvPr>
          <p:cNvSpPr/>
          <p:nvPr/>
        </p:nvSpPr>
        <p:spPr>
          <a:xfrm>
            <a:off x="1085686" y="2382083"/>
            <a:ext cx="1247775" cy="1190625"/>
          </a:xfrm>
          <a:prstGeom prst="roundRect">
            <a:avLst/>
          </a:prstGeom>
          <a:solidFill>
            <a:srgbClr val="D3D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скругленные углы 4">
            <a:extLst>
              <a:ext uri="{FF2B5EF4-FFF2-40B4-BE49-F238E27FC236}">
                <a16:creationId xmlns:a16="http://schemas.microsoft.com/office/drawing/2014/main" id="{2EFD95E0-DE1B-4577-85BD-EB9288423BAB}"/>
              </a:ext>
            </a:extLst>
          </p:cNvPr>
          <p:cNvSpPr/>
          <p:nvPr/>
        </p:nvSpPr>
        <p:spPr>
          <a:xfrm>
            <a:off x="8290862" y="429801"/>
            <a:ext cx="1247775" cy="1190625"/>
          </a:xfrm>
          <a:prstGeom prst="roundRect">
            <a:avLst/>
          </a:prstGeom>
          <a:solidFill>
            <a:srgbClr val="D3D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523C566D-13DF-4FF4-BECB-0A27AAA3CE32}"/>
              </a:ext>
            </a:extLst>
          </p:cNvPr>
          <p:cNvSpPr txBox="1"/>
          <p:nvPr/>
        </p:nvSpPr>
        <p:spPr>
          <a:xfrm>
            <a:off x="152979" y="4510667"/>
            <a:ext cx="5461755" cy="2031325"/>
          </a:xfrm>
          <a:prstGeom prst="rect">
            <a:avLst/>
          </a:prstGeom>
          <a:noFill/>
        </p:spPr>
        <p:txBody>
          <a:bodyPr wrap="square">
            <a:spAutoFit/>
          </a:bodyPr>
          <a:lstStyle/>
          <a:p>
            <a:r>
              <a:rPr lang="ru-RU" dirty="0"/>
              <a:t>Технологический пакет должен быть разделен на различные составляющие части: </a:t>
            </a:r>
          </a:p>
          <a:p>
            <a:pPr marL="285750" indent="-285750">
              <a:buFont typeface="Wingdings" panose="05000000000000000000" pitchFamily="2" charset="2"/>
              <a:buChar char="v"/>
            </a:pPr>
            <a:r>
              <a:rPr lang="ru-RU" dirty="0"/>
              <a:t>технология, </a:t>
            </a:r>
          </a:p>
          <a:p>
            <a:pPr marL="285750" indent="-285750">
              <a:buFont typeface="Wingdings" panose="05000000000000000000" pitchFamily="2" charset="2"/>
              <a:buChar char="v"/>
            </a:pPr>
            <a:r>
              <a:rPr lang="ru-RU" dirty="0"/>
              <a:t>относящиеся к ней инжиниринговые услуги, </a:t>
            </a:r>
          </a:p>
          <a:p>
            <a:pPr marL="285750" indent="-285750">
              <a:buFont typeface="Wingdings" panose="05000000000000000000" pitchFamily="2" charset="2"/>
              <a:buChar char="v"/>
            </a:pPr>
            <a:r>
              <a:rPr lang="ru-RU" dirty="0"/>
              <a:t>приспособление технологии к местным условиям, </a:t>
            </a:r>
          </a:p>
          <a:p>
            <a:pPr marL="285750" indent="-285750">
              <a:buFont typeface="Wingdings" panose="05000000000000000000" pitchFamily="2" charset="2"/>
              <a:buChar char="v"/>
            </a:pPr>
            <a:r>
              <a:rPr lang="ru-RU" dirty="0"/>
              <a:t>поставка промежуточных продуктов и даже поставка оборудования лицензиарами.</a:t>
            </a:r>
          </a:p>
        </p:txBody>
      </p:sp>
      <p:sp>
        <p:nvSpPr>
          <p:cNvPr id="12" name="TextBox 11">
            <a:extLst>
              <a:ext uri="{FF2B5EF4-FFF2-40B4-BE49-F238E27FC236}">
                <a16:creationId xmlns:a16="http://schemas.microsoft.com/office/drawing/2014/main" id="{A5D9F2D9-6FBB-46C7-B14E-7EED6452EE94}"/>
              </a:ext>
            </a:extLst>
          </p:cNvPr>
          <p:cNvSpPr txBox="1"/>
          <p:nvPr/>
        </p:nvSpPr>
        <p:spPr>
          <a:xfrm>
            <a:off x="156190" y="3679969"/>
            <a:ext cx="5776180" cy="830997"/>
          </a:xfrm>
          <a:prstGeom prst="rect">
            <a:avLst/>
          </a:prstGeom>
          <a:noFill/>
        </p:spPr>
        <p:txBody>
          <a:bodyPr wrap="square">
            <a:spAutoFit/>
          </a:bodyPr>
          <a:lstStyle/>
          <a:p>
            <a:r>
              <a:rPr lang="ru-RU" sz="2400" b="1" i="1" dirty="0"/>
              <a:t>РАЗДЕЛЕНИЕ НА СОСТАВЛЯЮЩИЕ </a:t>
            </a:r>
          </a:p>
        </p:txBody>
      </p:sp>
      <p:sp>
        <p:nvSpPr>
          <p:cNvPr id="13" name="TextBox 12">
            <a:extLst>
              <a:ext uri="{FF2B5EF4-FFF2-40B4-BE49-F238E27FC236}">
                <a16:creationId xmlns:a16="http://schemas.microsoft.com/office/drawing/2014/main" id="{D6EE6361-43F6-492F-8206-3F524BA32368}"/>
              </a:ext>
            </a:extLst>
          </p:cNvPr>
          <p:cNvSpPr txBox="1"/>
          <p:nvPr/>
        </p:nvSpPr>
        <p:spPr>
          <a:xfrm rot="20650104">
            <a:off x="2109820" y="1281172"/>
            <a:ext cx="6743701" cy="584775"/>
          </a:xfrm>
          <a:prstGeom prst="rect">
            <a:avLst/>
          </a:prstGeom>
          <a:noFill/>
        </p:spPr>
        <p:txBody>
          <a:bodyPr wrap="square">
            <a:spAutoFit/>
          </a:bodyPr>
          <a:lstStyle/>
          <a:p>
            <a:r>
              <a:rPr lang="ru-RU" sz="3200" u="sng" dirty="0">
                <a:ln w="0"/>
                <a:effectLst>
                  <a:outerShdw blurRad="38100" dist="19050" dir="2700000" algn="tl" rotWithShape="0">
                    <a:schemeClr val="dk1">
                      <a:alpha val="40000"/>
                    </a:schemeClr>
                  </a:outerShdw>
                </a:effectLst>
              </a:rPr>
              <a:t>Способы приобретения технологии </a:t>
            </a:r>
          </a:p>
        </p:txBody>
      </p:sp>
      <p:pic>
        <p:nvPicPr>
          <p:cNvPr id="13314" name="Picture 2" descr="DNA Icon 241269">
            <a:extLst>
              <a:ext uri="{FF2B5EF4-FFF2-40B4-BE49-F238E27FC236}">
                <a16:creationId xmlns:a16="http://schemas.microsoft.com/office/drawing/2014/main" id="{5741CBDA-264E-4860-B0C1-93E20C123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894" y="2353507"/>
            <a:ext cx="1247775" cy="12477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F0B0956-1058-475A-BF03-691EC9FFD908}"/>
              </a:ext>
            </a:extLst>
          </p:cNvPr>
          <p:cNvSpPr txBox="1"/>
          <p:nvPr/>
        </p:nvSpPr>
        <p:spPr>
          <a:xfrm>
            <a:off x="9538637" y="429801"/>
            <a:ext cx="2653363" cy="1200329"/>
          </a:xfrm>
          <a:prstGeom prst="rect">
            <a:avLst/>
          </a:prstGeom>
          <a:noFill/>
        </p:spPr>
        <p:txBody>
          <a:bodyPr wrap="square">
            <a:spAutoFit/>
          </a:bodyPr>
          <a:lstStyle/>
          <a:p>
            <a:r>
              <a:rPr lang="ru-RU" sz="2400" b="1" i="1" dirty="0"/>
              <a:t>ОСВОЕНИЕ И АДАПТАЦИЯ ТЕХНОЛОГИИ </a:t>
            </a:r>
          </a:p>
        </p:txBody>
      </p:sp>
      <p:sp>
        <p:nvSpPr>
          <p:cNvPr id="20" name="TextBox 19">
            <a:extLst>
              <a:ext uri="{FF2B5EF4-FFF2-40B4-BE49-F238E27FC236}">
                <a16:creationId xmlns:a16="http://schemas.microsoft.com/office/drawing/2014/main" id="{E0DF0C45-74A3-45F4-96EC-ABA0642D424B}"/>
              </a:ext>
            </a:extLst>
          </p:cNvPr>
          <p:cNvSpPr txBox="1"/>
          <p:nvPr/>
        </p:nvSpPr>
        <p:spPr>
          <a:xfrm>
            <a:off x="6397373" y="1860419"/>
            <a:ext cx="5609121" cy="1200329"/>
          </a:xfrm>
          <a:prstGeom prst="rect">
            <a:avLst/>
          </a:prstGeom>
          <a:noFill/>
        </p:spPr>
        <p:txBody>
          <a:bodyPr wrap="square">
            <a:spAutoFit/>
          </a:bodyPr>
          <a:lstStyle/>
          <a:p>
            <a:pPr algn="r"/>
            <a:r>
              <a:rPr lang="ru-RU" dirty="0"/>
              <a:t>Освоение технологии в течение периода действия технологического соглашения требует запланированного развития профессиональных навыков и способностей на различных этапах работы предприятия. </a:t>
            </a:r>
          </a:p>
        </p:txBody>
      </p:sp>
      <p:sp>
        <p:nvSpPr>
          <p:cNvPr id="21" name="TextBox 20">
            <a:extLst>
              <a:ext uri="{FF2B5EF4-FFF2-40B4-BE49-F238E27FC236}">
                <a16:creationId xmlns:a16="http://schemas.microsoft.com/office/drawing/2014/main" id="{5E7C8F75-4B21-43C8-A9CC-92B82834C967}"/>
              </a:ext>
            </a:extLst>
          </p:cNvPr>
          <p:cNvSpPr txBox="1"/>
          <p:nvPr/>
        </p:nvSpPr>
        <p:spPr>
          <a:xfrm>
            <a:off x="6163706" y="4104212"/>
            <a:ext cx="5842788" cy="1754326"/>
          </a:xfrm>
          <a:prstGeom prst="rect">
            <a:avLst/>
          </a:prstGeom>
          <a:noFill/>
        </p:spPr>
        <p:txBody>
          <a:bodyPr wrap="square">
            <a:spAutoFit/>
          </a:bodyPr>
          <a:lstStyle/>
          <a:p>
            <a:pPr algn="r"/>
            <a:r>
              <a:rPr lang="ru-RU" dirty="0"/>
              <a:t>Адаптация технологии требует не только приспособления специального „ноу-хау" к местным условиям, но и возможности модификации продукции и процессов для удовлетворения местных предпочтений и требований, а также инициирования процесса инновационного развития в определенной области. </a:t>
            </a:r>
          </a:p>
        </p:txBody>
      </p:sp>
      <p:sp>
        <p:nvSpPr>
          <p:cNvPr id="23" name="TextBox 22">
            <a:extLst>
              <a:ext uri="{FF2B5EF4-FFF2-40B4-BE49-F238E27FC236}">
                <a16:creationId xmlns:a16="http://schemas.microsoft.com/office/drawing/2014/main" id="{7820E3C6-8A5E-4DE7-9D0A-E216F9464566}"/>
              </a:ext>
            </a:extLst>
          </p:cNvPr>
          <p:cNvSpPr txBox="1"/>
          <p:nvPr/>
        </p:nvSpPr>
        <p:spPr>
          <a:xfrm>
            <a:off x="5835676" y="3141539"/>
            <a:ext cx="6170817" cy="923330"/>
          </a:xfrm>
          <a:prstGeom prst="rect">
            <a:avLst/>
          </a:prstGeom>
          <a:noFill/>
        </p:spPr>
        <p:txBody>
          <a:bodyPr wrap="square">
            <a:spAutoFit/>
          </a:bodyPr>
          <a:lstStyle/>
          <a:p>
            <a:pPr algn="r"/>
            <a:r>
              <a:rPr lang="ru-RU" dirty="0"/>
              <a:t>Важным элементом является кадровое планирование, и эффективная политика набора должна сочетаться с обширной программой обучения для различных категорий персонала.  </a:t>
            </a:r>
          </a:p>
        </p:txBody>
      </p:sp>
      <p:pic>
        <p:nvPicPr>
          <p:cNvPr id="13316" name="Picture 4" descr="adaptation Icon 2927846">
            <a:extLst>
              <a:ext uri="{FF2B5EF4-FFF2-40B4-BE49-F238E27FC236}">
                <a16:creationId xmlns:a16="http://schemas.microsoft.com/office/drawing/2014/main" id="{5A3DA954-3A31-4258-A698-D76AA818F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645" y="443502"/>
            <a:ext cx="1096208" cy="109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42929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a:extLst>
              <a:ext uri="{FF2B5EF4-FFF2-40B4-BE49-F238E27FC236}">
                <a16:creationId xmlns:a16="http://schemas.microsoft.com/office/drawing/2014/main" id="{BDDED19F-18BF-4CED-85B0-94F15C081E65}"/>
              </a:ext>
            </a:extLst>
          </p:cNvPr>
          <p:cNvGrpSpPr/>
          <p:nvPr/>
        </p:nvGrpSpPr>
        <p:grpSpPr>
          <a:xfrm>
            <a:off x="3639459" y="749528"/>
            <a:ext cx="5196963" cy="5702374"/>
            <a:chOff x="6558963" y="0"/>
            <a:chExt cx="8468447" cy="8825006"/>
          </a:xfrm>
        </p:grpSpPr>
        <p:sp>
          <p:nvSpPr>
            <p:cNvPr id="14" name="Square">
              <a:extLst>
                <a:ext uri="{FF2B5EF4-FFF2-40B4-BE49-F238E27FC236}">
                  <a16:creationId xmlns:a16="http://schemas.microsoft.com/office/drawing/2014/main" id="{0EC5487B-B8B3-4CE8-BDB6-E84D87792224}"/>
                </a:ext>
              </a:extLst>
            </p:cNvPr>
            <p:cNvSpPr/>
            <p:nvPr/>
          </p:nvSpPr>
          <p:spPr>
            <a:xfrm>
              <a:off x="7057625" y="853969"/>
              <a:ext cx="3403056" cy="3155578"/>
            </a:xfrm>
            <a:prstGeom prst="rect">
              <a:avLst/>
            </a:prstGeom>
            <a:solidFill>
              <a:srgbClr val="17222C"/>
            </a:solidFill>
            <a:ln w="88900" cap="flat">
              <a:solidFill>
                <a:schemeClr val="bg1"/>
              </a:solidFill>
              <a:prstDash val="solid"/>
              <a:miter lim="400000"/>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15" name="Square">
              <a:extLst>
                <a:ext uri="{FF2B5EF4-FFF2-40B4-BE49-F238E27FC236}">
                  <a16:creationId xmlns:a16="http://schemas.microsoft.com/office/drawing/2014/main" id="{27822465-3DAB-428D-AF10-A4BEA64FE27A}"/>
                </a:ext>
              </a:extLst>
            </p:cNvPr>
            <p:cNvSpPr/>
            <p:nvPr/>
          </p:nvSpPr>
          <p:spPr>
            <a:xfrm>
              <a:off x="11125691" y="853969"/>
              <a:ext cx="3248477" cy="3155578"/>
            </a:xfrm>
            <a:prstGeom prst="rect">
              <a:avLst/>
            </a:prstGeom>
            <a:solidFill>
              <a:schemeClr val="bg2"/>
            </a:solidFill>
            <a:ln w="88900" cap="flat">
              <a:solidFill>
                <a:schemeClr val="tx1"/>
              </a:solidFill>
              <a:prstDash val="solid"/>
              <a:miter lim="400000"/>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16" name="Square">
              <a:extLst>
                <a:ext uri="{FF2B5EF4-FFF2-40B4-BE49-F238E27FC236}">
                  <a16:creationId xmlns:a16="http://schemas.microsoft.com/office/drawing/2014/main" id="{CC67B661-7561-4F40-9E1A-A5DAA9CBB4F9}"/>
                </a:ext>
              </a:extLst>
            </p:cNvPr>
            <p:cNvSpPr/>
            <p:nvPr/>
          </p:nvSpPr>
          <p:spPr>
            <a:xfrm>
              <a:off x="7057625" y="4921926"/>
              <a:ext cx="3403056" cy="3148678"/>
            </a:xfrm>
            <a:prstGeom prst="rect">
              <a:avLst/>
            </a:prstGeom>
            <a:solidFill>
              <a:schemeClr val="bg2"/>
            </a:solidFill>
            <a:ln w="88900" cap="flat">
              <a:solidFill>
                <a:schemeClr val="tx1"/>
              </a:solidFill>
              <a:prstDash val="solid"/>
              <a:miter lim="400000"/>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17" name="Square">
              <a:extLst>
                <a:ext uri="{FF2B5EF4-FFF2-40B4-BE49-F238E27FC236}">
                  <a16:creationId xmlns:a16="http://schemas.microsoft.com/office/drawing/2014/main" id="{E1407F77-C44C-4C2C-8B7D-8050F4C67268}"/>
                </a:ext>
              </a:extLst>
            </p:cNvPr>
            <p:cNvSpPr/>
            <p:nvPr/>
          </p:nvSpPr>
          <p:spPr>
            <a:xfrm>
              <a:off x="11125691" y="4921926"/>
              <a:ext cx="3248477" cy="3148678"/>
            </a:xfrm>
            <a:prstGeom prst="rect">
              <a:avLst/>
            </a:prstGeom>
            <a:solidFill>
              <a:srgbClr val="17222C"/>
            </a:solidFill>
            <a:ln w="88900" cap="flat">
              <a:solidFill>
                <a:schemeClr val="bg1"/>
              </a:solidFill>
              <a:prstDash val="solid"/>
              <a:miter lim="400000"/>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18" name="Line">
              <a:extLst>
                <a:ext uri="{FF2B5EF4-FFF2-40B4-BE49-F238E27FC236}">
                  <a16:creationId xmlns:a16="http://schemas.microsoft.com/office/drawing/2014/main" id="{D328BB0A-148A-4862-8700-60E9AC0149D9}"/>
                </a:ext>
              </a:extLst>
            </p:cNvPr>
            <p:cNvSpPr/>
            <p:nvPr/>
          </p:nvSpPr>
          <p:spPr>
            <a:xfrm flipV="1">
              <a:off x="10793186" y="0"/>
              <a:ext cx="1" cy="8825006"/>
            </a:xfrm>
            <a:prstGeom prst="line">
              <a:avLst/>
            </a:prstGeom>
            <a:noFill/>
            <a:ln w="25400" cap="flat">
              <a:solidFill>
                <a:srgbClr val="000000"/>
              </a:solidFill>
              <a:custDash>
                <a:ds d="200000" sp="200000"/>
              </a:custDash>
              <a:miter lim="400000"/>
              <a:tailEnd type="triangle" w="med" len="med"/>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19" name="Line">
              <a:extLst>
                <a:ext uri="{FF2B5EF4-FFF2-40B4-BE49-F238E27FC236}">
                  <a16:creationId xmlns:a16="http://schemas.microsoft.com/office/drawing/2014/main" id="{38460D52-6911-4F37-96B8-8E5AD403644D}"/>
                </a:ext>
              </a:extLst>
            </p:cNvPr>
            <p:cNvSpPr/>
            <p:nvPr/>
          </p:nvSpPr>
          <p:spPr>
            <a:xfrm>
              <a:off x="6558963" y="4337018"/>
              <a:ext cx="8468447" cy="1"/>
            </a:xfrm>
            <a:prstGeom prst="line">
              <a:avLst/>
            </a:prstGeom>
            <a:noFill/>
            <a:ln w="25400" cap="flat">
              <a:solidFill>
                <a:srgbClr val="000000"/>
              </a:solidFill>
              <a:custDash>
                <a:ds d="200000" sp="200000"/>
              </a:custDash>
              <a:miter lim="400000"/>
              <a:tailEnd type="triangle" w="med" len="med"/>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grpSp>
      <p:sp>
        <p:nvSpPr>
          <p:cNvPr id="3" name="Овал 2">
            <a:extLst>
              <a:ext uri="{FF2B5EF4-FFF2-40B4-BE49-F238E27FC236}">
                <a16:creationId xmlns:a16="http://schemas.microsoft.com/office/drawing/2014/main" id="{4A55B338-3142-4C44-9E67-B7226575FAF5}"/>
              </a:ext>
            </a:extLst>
          </p:cNvPr>
          <p:cNvSpPr/>
          <p:nvPr/>
        </p:nvSpPr>
        <p:spPr>
          <a:xfrm>
            <a:off x="11076144" y="6199927"/>
            <a:ext cx="819987" cy="55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161</a:t>
            </a:r>
            <a:r>
              <a:rPr lang="en-US" dirty="0"/>
              <a:t> </a:t>
            </a:r>
            <a:endParaRPr lang="ru-RU" dirty="0"/>
          </a:p>
        </p:txBody>
      </p:sp>
      <p:sp>
        <p:nvSpPr>
          <p:cNvPr id="5" name="TextBox 4">
            <a:extLst>
              <a:ext uri="{FF2B5EF4-FFF2-40B4-BE49-F238E27FC236}">
                <a16:creationId xmlns:a16="http://schemas.microsoft.com/office/drawing/2014/main" id="{ADAF365D-BFA7-43DE-BB53-BD1B24385D18}"/>
              </a:ext>
            </a:extLst>
          </p:cNvPr>
          <p:cNvSpPr txBox="1"/>
          <p:nvPr/>
        </p:nvSpPr>
        <p:spPr>
          <a:xfrm>
            <a:off x="3639459" y="172444"/>
            <a:ext cx="5305926" cy="584775"/>
          </a:xfrm>
          <a:prstGeom prst="rect">
            <a:avLst/>
          </a:prstGeom>
          <a:noFill/>
        </p:spPr>
        <p:txBody>
          <a:bodyPr wrap="square">
            <a:spAutoFit/>
          </a:bodyPr>
          <a:lstStyle/>
          <a:p>
            <a:r>
              <a:rPr lang="ru-RU" sz="3200" b="1" u="sng" dirty="0"/>
              <a:t>Сроки и условия контракта</a:t>
            </a:r>
          </a:p>
        </p:txBody>
      </p:sp>
      <p:sp>
        <p:nvSpPr>
          <p:cNvPr id="10" name="TextBox 9">
            <a:extLst>
              <a:ext uri="{FF2B5EF4-FFF2-40B4-BE49-F238E27FC236}">
                <a16:creationId xmlns:a16="http://schemas.microsoft.com/office/drawing/2014/main" id="{6375389D-2769-495B-A2A8-2B5C46D63908}"/>
              </a:ext>
            </a:extLst>
          </p:cNvPr>
          <p:cNvSpPr txBox="1"/>
          <p:nvPr/>
        </p:nvSpPr>
        <p:spPr>
          <a:xfrm>
            <a:off x="60850" y="1405101"/>
            <a:ext cx="3935686" cy="1754326"/>
          </a:xfrm>
          <a:prstGeom prst="rect">
            <a:avLst/>
          </a:prstGeom>
          <a:noFill/>
        </p:spPr>
        <p:txBody>
          <a:bodyPr wrap="square">
            <a:spAutoFit/>
          </a:bodyPr>
          <a:lstStyle/>
          <a:p>
            <a:r>
              <a:rPr lang="ru-RU" dirty="0"/>
              <a:t>Подробности технологии, включая процессы и продукцию, вместе с техническими услугами, требуемыми от поставщика технологии, должны быть четко определены. Для этого требуется вся необходимая документация.</a:t>
            </a:r>
          </a:p>
        </p:txBody>
      </p:sp>
      <p:sp>
        <p:nvSpPr>
          <p:cNvPr id="12" name="TextBox 11">
            <a:extLst>
              <a:ext uri="{FF2B5EF4-FFF2-40B4-BE49-F238E27FC236}">
                <a16:creationId xmlns:a16="http://schemas.microsoft.com/office/drawing/2014/main" id="{1F255FDC-4E4F-4DA5-B3AA-804E2827A3C5}"/>
              </a:ext>
            </a:extLst>
          </p:cNvPr>
          <p:cNvSpPr txBox="1"/>
          <p:nvPr/>
        </p:nvSpPr>
        <p:spPr>
          <a:xfrm>
            <a:off x="839372" y="829995"/>
            <a:ext cx="2532647" cy="523220"/>
          </a:xfrm>
          <a:prstGeom prst="rect">
            <a:avLst/>
          </a:prstGeom>
          <a:noFill/>
        </p:spPr>
        <p:txBody>
          <a:bodyPr wrap="square">
            <a:spAutoFit/>
          </a:bodyPr>
          <a:lstStyle/>
          <a:p>
            <a:r>
              <a:rPr lang="ru-RU" sz="2800" dirty="0">
                <a:ln w="0"/>
                <a:effectLst>
                  <a:outerShdw blurRad="38100" dist="19050" dir="2700000" algn="tl" rotWithShape="0">
                    <a:schemeClr val="dk1">
                      <a:alpha val="40000"/>
                    </a:schemeClr>
                  </a:outerShdw>
                </a:effectLst>
              </a:rPr>
              <a:t>Определение</a:t>
            </a:r>
          </a:p>
        </p:txBody>
      </p:sp>
      <p:sp>
        <p:nvSpPr>
          <p:cNvPr id="21" name="TextBox 20">
            <a:extLst>
              <a:ext uri="{FF2B5EF4-FFF2-40B4-BE49-F238E27FC236}">
                <a16:creationId xmlns:a16="http://schemas.microsoft.com/office/drawing/2014/main" id="{AC449A08-4716-406C-8F32-23E10C84D41E}"/>
              </a:ext>
            </a:extLst>
          </p:cNvPr>
          <p:cNvSpPr txBox="1"/>
          <p:nvPr/>
        </p:nvSpPr>
        <p:spPr>
          <a:xfrm>
            <a:off x="704957" y="3416663"/>
            <a:ext cx="2832475" cy="523220"/>
          </a:xfrm>
          <a:prstGeom prst="rect">
            <a:avLst/>
          </a:prstGeom>
          <a:noFill/>
        </p:spPr>
        <p:txBody>
          <a:bodyPr wrap="square">
            <a:spAutoFit/>
          </a:bodyPr>
          <a:lstStyle/>
          <a:p>
            <a:r>
              <a:rPr lang="ru-RU" sz="2800" dirty="0">
                <a:ln w="0"/>
                <a:effectLst>
                  <a:outerShdw blurRad="38100" dist="19050" dir="2700000" algn="tl" rotWithShape="0">
                    <a:schemeClr val="dk1">
                      <a:alpha val="40000"/>
                    </a:schemeClr>
                  </a:outerShdw>
                </a:effectLst>
              </a:rPr>
              <a:t>Срок действия</a:t>
            </a:r>
          </a:p>
        </p:txBody>
      </p:sp>
      <p:sp>
        <p:nvSpPr>
          <p:cNvPr id="23" name="TextBox 22">
            <a:extLst>
              <a:ext uri="{FF2B5EF4-FFF2-40B4-BE49-F238E27FC236}">
                <a16:creationId xmlns:a16="http://schemas.microsoft.com/office/drawing/2014/main" id="{3F27F19B-9DC2-40F3-9FAB-F75A5E3A5A5F}"/>
              </a:ext>
            </a:extLst>
          </p:cNvPr>
          <p:cNvSpPr txBox="1"/>
          <p:nvPr/>
        </p:nvSpPr>
        <p:spPr>
          <a:xfrm>
            <a:off x="83225" y="3891394"/>
            <a:ext cx="3819784" cy="2585323"/>
          </a:xfrm>
          <a:prstGeom prst="rect">
            <a:avLst/>
          </a:prstGeom>
          <a:noFill/>
        </p:spPr>
        <p:txBody>
          <a:bodyPr wrap="square">
            <a:spAutoFit/>
          </a:bodyPr>
          <a:lstStyle/>
          <a:p>
            <a:r>
              <a:rPr lang="ru-RU" dirty="0"/>
              <a:t>Поскольку срок действия соглашения о технологии должен быть достаточным для эффективного ее освоения, следует определить требуемый для этого период. Приемлемый период для соглашения также следует указать в ТЭО вместе с рамками совершенствования и обновления технологии. </a:t>
            </a:r>
          </a:p>
        </p:txBody>
      </p:sp>
      <p:sp>
        <p:nvSpPr>
          <p:cNvPr id="24" name="TextBox 23">
            <a:extLst>
              <a:ext uri="{FF2B5EF4-FFF2-40B4-BE49-F238E27FC236}">
                <a16:creationId xmlns:a16="http://schemas.microsoft.com/office/drawing/2014/main" id="{E955649C-56A0-49DF-860A-96D2A65C5D17}"/>
              </a:ext>
            </a:extLst>
          </p:cNvPr>
          <p:cNvSpPr txBox="1"/>
          <p:nvPr/>
        </p:nvSpPr>
        <p:spPr>
          <a:xfrm>
            <a:off x="9359525" y="829995"/>
            <a:ext cx="2832475" cy="523220"/>
          </a:xfrm>
          <a:prstGeom prst="rect">
            <a:avLst/>
          </a:prstGeom>
          <a:noFill/>
        </p:spPr>
        <p:txBody>
          <a:bodyPr wrap="square">
            <a:spAutoFit/>
          </a:bodyPr>
          <a:lstStyle/>
          <a:p>
            <a:r>
              <a:rPr lang="ru-RU" sz="2800" dirty="0">
                <a:ln w="0"/>
                <a:effectLst>
                  <a:outerShdw blurRad="38100" dist="19050" dir="2700000" algn="tl" rotWithShape="0">
                    <a:schemeClr val="dk1">
                      <a:alpha val="40000"/>
                    </a:schemeClr>
                  </a:outerShdw>
                </a:effectLst>
              </a:rPr>
              <a:t>Гарантия</a:t>
            </a:r>
          </a:p>
        </p:txBody>
      </p:sp>
      <p:sp>
        <p:nvSpPr>
          <p:cNvPr id="26" name="TextBox 25">
            <a:extLst>
              <a:ext uri="{FF2B5EF4-FFF2-40B4-BE49-F238E27FC236}">
                <a16:creationId xmlns:a16="http://schemas.microsoft.com/office/drawing/2014/main" id="{7FCF18FE-BDE4-470A-B182-B61A838F11AE}"/>
              </a:ext>
            </a:extLst>
          </p:cNvPr>
          <p:cNvSpPr txBox="1"/>
          <p:nvPr/>
        </p:nvSpPr>
        <p:spPr>
          <a:xfrm>
            <a:off x="8632368" y="1496773"/>
            <a:ext cx="3263763" cy="1477328"/>
          </a:xfrm>
          <a:prstGeom prst="rect">
            <a:avLst/>
          </a:prstGeom>
          <a:noFill/>
        </p:spPr>
        <p:txBody>
          <a:bodyPr wrap="square">
            <a:spAutoFit/>
          </a:bodyPr>
          <a:lstStyle/>
          <a:p>
            <a:r>
              <a:rPr lang="ru-RU" dirty="0"/>
              <a:t>В ТЭО должна быть указана соответствующая гарантия (или ручательство), относящаяся к поставляемым технологии и „ноу-хау".</a:t>
            </a:r>
          </a:p>
        </p:txBody>
      </p:sp>
      <p:sp>
        <p:nvSpPr>
          <p:cNvPr id="28" name="TextBox 27">
            <a:extLst>
              <a:ext uri="{FF2B5EF4-FFF2-40B4-BE49-F238E27FC236}">
                <a16:creationId xmlns:a16="http://schemas.microsoft.com/office/drawing/2014/main" id="{AFAF5D94-F31C-4F64-A1E6-AA91D7904BBD}"/>
              </a:ext>
            </a:extLst>
          </p:cNvPr>
          <p:cNvSpPr txBox="1"/>
          <p:nvPr/>
        </p:nvSpPr>
        <p:spPr>
          <a:xfrm>
            <a:off x="8406436" y="3508030"/>
            <a:ext cx="3573758" cy="954107"/>
          </a:xfrm>
          <a:prstGeom prst="rect">
            <a:avLst/>
          </a:prstGeom>
          <a:noFill/>
        </p:spPr>
        <p:txBody>
          <a:bodyPr wrap="square">
            <a:spAutoFit/>
          </a:bodyPr>
          <a:lstStyle/>
          <a:p>
            <a:pPr algn="ctr"/>
            <a:r>
              <a:rPr lang="ru-RU" sz="2800" dirty="0">
                <a:ln w="0"/>
                <a:effectLst>
                  <a:outerShdw blurRad="38100" dist="19050" dir="2700000" algn="tl" rotWithShape="0">
                    <a:schemeClr val="dk1">
                      <a:alpha val="40000"/>
                    </a:schemeClr>
                  </a:outerShdw>
                </a:effectLst>
              </a:rPr>
              <a:t>Доступ к усовершенствованиям</a:t>
            </a:r>
          </a:p>
        </p:txBody>
      </p:sp>
      <p:sp>
        <p:nvSpPr>
          <p:cNvPr id="30" name="TextBox 29">
            <a:extLst>
              <a:ext uri="{FF2B5EF4-FFF2-40B4-BE49-F238E27FC236}">
                <a16:creationId xmlns:a16="http://schemas.microsoft.com/office/drawing/2014/main" id="{99FCE38D-4510-4F11-A08C-CD10E170E338}"/>
              </a:ext>
            </a:extLst>
          </p:cNvPr>
          <p:cNvSpPr txBox="1"/>
          <p:nvPr/>
        </p:nvSpPr>
        <p:spPr>
          <a:xfrm>
            <a:off x="8479006" y="4561329"/>
            <a:ext cx="3629769" cy="1477328"/>
          </a:xfrm>
          <a:prstGeom prst="rect">
            <a:avLst/>
          </a:prstGeom>
          <a:noFill/>
        </p:spPr>
        <p:txBody>
          <a:bodyPr wrap="square">
            <a:spAutoFit/>
          </a:bodyPr>
          <a:lstStyle/>
          <a:p>
            <a:r>
              <a:rPr lang="ru-RU" dirty="0"/>
              <a:t>Должна предусматриваться возможность доступа лицензиата к усовершенствованиям, осуществляемым лицензиаром в период действия соглашения. </a:t>
            </a:r>
          </a:p>
        </p:txBody>
      </p:sp>
      <p:pic>
        <p:nvPicPr>
          <p:cNvPr id="14338" name="Picture 2" descr="define Icon 3151541">
            <a:extLst>
              <a:ext uri="{FF2B5EF4-FFF2-40B4-BE49-F238E27FC236}">
                <a16:creationId xmlns:a16="http://schemas.microsoft.com/office/drawing/2014/main" id="{CBA24AD2-ADB6-4267-B6CD-BD0C5E8CCAD1}"/>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037184" y="138668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ime Icon 534805">
            <a:extLst>
              <a:ext uri="{FF2B5EF4-FFF2-40B4-BE49-F238E27FC236}">
                <a16:creationId xmlns:a16="http://schemas.microsoft.com/office/drawing/2014/main" id="{B0FC55F2-9F4F-408F-849E-CB176901C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1288" y="4175953"/>
            <a:ext cx="1651936" cy="165193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guarantee Icon 4145340">
            <a:extLst>
              <a:ext uri="{FF2B5EF4-FFF2-40B4-BE49-F238E27FC236}">
                <a16:creationId xmlns:a16="http://schemas.microsoft.com/office/drawing/2014/main" id="{DC1E9FA8-149B-4E20-BA82-D03B028A2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265" y="132976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Access Icon 2147762">
            <a:extLst>
              <a:ext uri="{FF2B5EF4-FFF2-40B4-BE49-F238E27FC236}">
                <a16:creationId xmlns:a16="http://schemas.microsoft.com/office/drawing/2014/main" id="{28D92720-4D9C-43A2-A0F0-6FD8BDCC6BF5}"/>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6640856" y="4066215"/>
            <a:ext cx="1595818" cy="159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29742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8B43029A-903E-448D-831F-BE21884275A6}"/>
              </a:ext>
            </a:extLst>
          </p:cNvPr>
          <p:cNvGrpSpPr/>
          <p:nvPr/>
        </p:nvGrpSpPr>
        <p:grpSpPr>
          <a:xfrm>
            <a:off x="3479863" y="977950"/>
            <a:ext cx="5232274" cy="5702374"/>
            <a:chOff x="6501424" y="0"/>
            <a:chExt cx="8525986" cy="8825006"/>
          </a:xfrm>
        </p:grpSpPr>
        <p:sp>
          <p:nvSpPr>
            <p:cNvPr id="3" name="Square">
              <a:extLst>
                <a:ext uri="{FF2B5EF4-FFF2-40B4-BE49-F238E27FC236}">
                  <a16:creationId xmlns:a16="http://schemas.microsoft.com/office/drawing/2014/main" id="{38871D7A-1145-4B80-999E-147BE3A762B1}"/>
                </a:ext>
              </a:extLst>
            </p:cNvPr>
            <p:cNvSpPr/>
            <p:nvPr/>
          </p:nvSpPr>
          <p:spPr>
            <a:xfrm>
              <a:off x="7057625" y="853969"/>
              <a:ext cx="3403056" cy="3155578"/>
            </a:xfrm>
            <a:prstGeom prst="rect">
              <a:avLst/>
            </a:prstGeom>
            <a:noFill/>
            <a:ln w="88900" cap="flat">
              <a:solidFill>
                <a:schemeClr val="bg1"/>
              </a:solidFill>
              <a:prstDash val="solid"/>
              <a:miter lim="400000"/>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4" name="Square">
              <a:extLst>
                <a:ext uri="{FF2B5EF4-FFF2-40B4-BE49-F238E27FC236}">
                  <a16:creationId xmlns:a16="http://schemas.microsoft.com/office/drawing/2014/main" id="{E059B0F7-F29F-493C-9A3E-CC43BDF3BFCB}"/>
                </a:ext>
              </a:extLst>
            </p:cNvPr>
            <p:cNvSpPr/>
            <p:nvPr/>
          </p:nvSpPr>
          <p:spPr>
            <a:xfrm>
              <a:off x="11125691" y="853969"/>
              <a:ext cx="3248477" cy="3155578"/>
            </a:xfrm>
            <a:prstGeom prst="rect">
              <a:avLst/>
            </a:prstGeom>
            <a:solidFill>
              <a:schemeClr val="bg2"/>
            </a:solidFill>
            <a:ln w="88900" cap="flat">
              <a:solidFill>
                <a:schemeClr val="tx1"/>
              </a:solidFill>
              <a:prstDash val="solid"/>
              <a:miter lim="400000"/>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6" name="Square">
              <a:extLst>
                <a:ext uri="{FF2B5EF4-FFF2-40B4-BE49-F238E27FC236}">
                  <a16:creationId xmlns:a16="http://schemas.microsoft.com/office/drawing/2014/main" id="{80C0435F-A381-4B49-B0BF-85CABBD3A9C7}"/>
                </a:ext>
              </a:extLst>
            </p:cNvPr>
            <p:cNvSpPr/>
            <p:nvPr/>
          </p:nvSpPr>
          <p:spPr>
            <a:xfrm>
              <a:off x="11125691" y="4921926"/>
              <a:ext cx="3248477" cy="3148678"/>
            </a:xfrm>
            <a:prstGeom prst="rect">
              <a:avLst/>
            </a:prstGeom>
            <a:solidFill>
              <a:srgbClr val="17222C"/>
            </a:solidFill>
            <a:ln w="88900" cap="flat">
              <a:solidFill>
                <a:schemeClr val="bg1"/>
              </a:solidFill>
              <a:prstDash val="solid"/>
              <a:miter lim="400000"/>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7" name="Line">
              <a:extLst>
                <a:ext uri="{FF2B5EF4-FFF2-40B4-BE49-F238E27FC236}">
                  <a16:creationId xmlns:a16="http://schemas.microsoft.com/office/drawing/2014/main" id="{E482B14A-D7B9-4AD4-A9C2-FE19EE6EA4E1}"/>
                </a:ext>
              </a:extLst>
            </p:cNvPr>
            <p:cNvSpPr/>
            <p:nvPr/>
          </p:nvSpPr>
          <p:spPr>
            <a:xfrm flipV="1">
              <a:off x="10793186" y="0"/>
              <a:ext cx="1" cy="8825006"/>
            </a:xfrm>
            <a:prstGeom prst="line">
              <a:avLst/>
            </a:prstGeom>
            <a:noFill/>
            <a:ln w="25400" cap="flat">
              <a:solidFill>
                <a:srgbClr val="000000"/>
              </a:solidFill>
              <a:custDash>
                <a:ds d="200000" sp="200000"/>
              </a:custDash>
              <a:miter lim="400000"/>
              <a:tailEnd type="triangle" w="med" len="med"/>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8" name="Line">
              <a:extLst>
                <a:ext uri="{FF2B5EF4-FFF2-40B4-BE49-F238E27FC236}">
                  <a16:creationId xmlns:a16="http://schemas.microsoft.com/office/drawing/2014/main" id="{0205D43D-C84D-482A-A565-09CAEBB1F8C1}"/>
                </a:ext>
              </a:extLst>
            </p:cNvPr>
            <p:cNvSpPr/>
            <p:nvPr/>
          </p:nvSpPr>
          <p:spPr>
            <a:xfrm>
              <a:off x="6558963" y="4337018"/>
              <a:ext cx="8468447" cy="1"/>
            </a:xfrm>
            <a:prstGeom prst="line">
              <a:avLst/>
            </a:prstGeom>
            <a:noFill/>
            <a:ln w="25400" cap="flat">
              <a:solidFill>
                <a:srgbClr val="000000"/>
              </a:solidFill>
              <a:custDash>
                <a:ds d="200000" sp="200000"/>
              </a:custDash>
              <a:miter lim="400000"/>
              <a:tailEnd type="triangle" w="med" len="med"/>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5" name="Square">
              <a:extLst>
                <a:ext uri="{FF2B5EF4-FFF2-40B4-BE49-F238E27FC236}">
                  <a16:creationId xmlns:a16="http://schemas.microsoft.com/office/drawing/2014/main" id="{12698086-E489-4342-878E-83906D8A1356}"/>
                </a:ext>
              </a:extLst>
            </p:cNvPr>
            <p:cNvSpPr/>
            <p:nvPr/>
          </p:nvSpPr>
          <p:spPr>
            <a:xfrm>
              <a:off x="6501424" y="2431756"/>
              <a:ext cx="3403056" cy="3148679"/>
            </a:xfrm>
            <a:prstGeom prst="rect">
              <a:avLst/>
            </a:prstGeom>
            <a:solidFill>
              <a:schemeClr val="bg2"/>
            </a:solidFill>
            <a:ln w="88900" cap="flat">
              <a:solidFill>
                <a:schemeClr val="tx1"/>
              </a:solidFill>
              <a:prstDash val="solid"/>
              <a:miter lim="400000"/>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grpSp>
      <p:sp>
        <p:nvSpPr>
          <p:cNvPr id="9" name="TextBox 8">
            <a:extLst>
              <a:ext uri="{FF2B5EF4-FFF2-40B4-BE49-F238E27FC236}">
                <a16:creationId xmlns:a16="http://schemas.microsoft.com/office/drawing/2014/main" id="{E1C33A5E-039E-4029-9F45-463C483A425C}"/>
              </a:ext>
            </a:extLst>
          </p:cNvPr>
          <p:cNvSpPr txBox="1"/>
          <p:nvPr/>
        </p:nvSpPr>
        <p:spPr>
          <a:xfrm>
            <a:off x="15967" y="1858372"/>
            <a:ext cx="3389469" cy="3416320"/>
          </a:xfrm>
          <a:prstGeom prst="rect">
            <a:avLst/>
          </a:prstGeom>
          <a:noFill/>
        </p:spPr>
        <p:txBody>
          <a:bodyPr wrap="square">
            <a:spAutoFit/>
          </a:bodyPr>
          <a:lstStyle/>
          <a:p>
            <a:r>
              <a:rPr lang="ru-RU" dirty="0"/>
              <a:t>Должны быть </a:t>
            </a:r>
          </a:p>
          <a:p>
            <a:pPr marL="285750" indent="-285750">
              <a:buFont typeface="Arial" panose="020B0604020202020204" pitchFamily="34" charset="0"/>
              <a:buChar char="•"/>
            </a:pPr>
            <a:r>
              <a:rPr lang="ru-RU" dirty="0"/>
              <a:t>выявлены патенты и другие права на промышленную собственность, относящиеся к определенной технологии, </a:t>
            </a:r>
          </a:p>
          <a:p>
            <a:pPr marL="285750" indent="-285750">
              <a:buFont typeface="Arial" panose="020B0604020202020204" pitchFamily="34" charset="0"/>
              <a:buChar char="•"/>
            </a:pPr>
            <a:r>
              <a:rPr lang="ru-RU" dirty="0"/>
              <a:t>предусмотрены перечни патентов и положения относительно приобретения прав использования на период действия патентов, а также возможного нарушения прав третьей стороны. </a:t>
            </a:r>
          </a:p>
        </p:txBody>
      </p:sp>
      <p:sp>
        <p:nvSpPr>
          <p:cNvPr id="11" name="TextBox 10">
            <a:extLst>
              <a:ext uri="{FF2B5EF4-FFF2-40B4-BE49-F238E27FC236}">
                <a16:creationId xmlns:a16="http://schemas.microsoft.com/office/drawing/2014/main" id="{50E0CD63-FFD9-4EC5-9F97-FF65461E6261}"/>
              </a:ext>
            </a:extLst>
          </p:cNvPr>
          <p:cNvSpPr txBox="1"/>
          <p:nvPr/>
        </p:nvSpPr>
        <p:spPr>
          <a:xfrm>
            <a:off x="37564" y="804252"/>
            <a:ext cx="5689496" cy="1077218"/>
          </a:xfrm>
          <a:prstGeom prst="rect">
            <a:avLst/>
          </a:prstGeom>
          <a:noFill/>
        </p:spPr>
        <p:txBody>
          <a:bodyPr wrap="square">
            <a:spAutoFit/>
          </a:bodyPr>
          <a:lstStyle/>
          <a:p>
            <a:r>
              <a:rPr lang="ru-RU" sz="3200" dirty="0">
                <a:ln w="0"/>
                <a:effectLst>
                  <a:outerShdw blurRad="38100" dist="19050" dir="2700000" algn="tl" rotWithShape="0">
                    <a:schemeClr val="dk1">
                      <a:alpha val="40000"/>
                    </a:schemeClr>
                  </a:outerShdw>
                </a:effectLst>
              </a:rPr>
              <a:t>Права на промышленную собственность</a:t>
            </a:r>
          </a:p>
        </p:txBody>
      </p:sp>
      <p:sp>
        <p:nvSpPr>
          <p:cNvPr id="13" name="TextBox 12">
            <a:extLst>
              <a:ext uri="{FF2B5EF4-FFF2-40B4-BE49-F238E27FC236}">
                <a16:creationId xmlns:a16="http://schemas.microsoft.com/office/drawing/2014/main" id="{B2C8920B-AC97-40D7-85BF-CFFD05FAEED5}"/>
              </a:ext>
            </a:extLst>
          </p:cNvPr>
          <p:cNvSpPr txBox="1"/>
          <p:nvPr/>
        </p:nvSpPr>
        <p:spPr>
          <a:xfrm>
            <a:off x="-17637" y="5328249"/>
            <a:ext cx="6131292" cy="1200329"/>
          </a:xfrm>
          <a:prstGeom prst="rect">
            <a:avLst/>
          </a:prstGeom>
          <a:noFill/>
        </p:spPr>
        <p:txBody>
          <a:bodyPr wrap="square">
            <a:spAutoFit/>
          </a:bodyPr>
          <a:lstStyle/>
          <a:p>
            <a:pPr algn="ctr"/>
            <a:r>
              <a:rPr lang="ru-RU" dirty="0"/>
              <a:t>Использование иностранной торговой марки или товарного знака должно быть проанализировано с точки зрения их маркетинговых преимуществ, с одной стороны, и продолжения платы за их использование - с другой.</a:t>
            </a:r>
          </a:p>
        </p:txBody>
      </p:sp>
      <p:sp>
        <p:nvSpPr>
          <p:cNvPr id="15" name="TextBox 14">
            <a:extLst>
              <a:ext uri="{FF2B5EF4-FFF2-40B4-BE49-F238E27FC236}">
                <a16:creationId xmlns:a16="http://schemas.microsoft.com/office/drawing/2014/main" id="{FA15D71F-4C7F-4D37-B1A5-176F7FCEC9F1}"/>
              </a:ext>
            </a:extLst>
          </p:cNvPr>
          <p:cNvSpPr txBox="1"/>
          <p:nvPr/>
        </p:nvSpPr>
        <p:spPr>
          <a:xfrm>
            <a:off x="8413682" y="521362"/>
            <a:ext cx="3740754" cy="3139321"/>
          </a:xfrm>
          <a:prstGeom prst="rect">
            <a:avLst/>
          </a:prstGeom>
          <a:noFill/>
        </p:spPr>
        <p:txBody>
          <a:bodyPr wrap="square">
            <a:spAutoFit/>
          </a:bodyPr>
          <a:lstStyle/>
          <a:p>
            <a:r>
              <a:rPr lang="ru-RU" dirty="0"/>
              <a:t>Платежи за технологию могут быть в форме выплаты паушальной суммы или продолжающихся выплат роялти, или комбинации того и другого. Рекомендуемая форма и предлагаемый уровень платежа должны указываться в ТЭО с учетом взносов и роялти, уплачиваемых за аналогичные проекты в других странах и с поправкой на изменения и различия.</a:t>
            </a:r>
          </a:p>
        </p:txBody>
      </p:sp>
      <p:sp>
        <p:nvSpPr>
          <p:cNvPr id="17" name="TextBox 16">
            <a:extLst>
              <a:ext uri="{FF2B5EF4-FFF2-40B4-BE49-F238E27FC236}">
                <a16:creationId xmlns:a16="http://schemas.microsoft.com/office/drawing/2014/main" id="{CF5EA0DF-CFE7-45E3-90B7-88507A6384B1}"/>
              </a:ext>
            </a:extLst>
          </p:cNvPr>
          <p:cNvSpPr txBox="1"/>
          <p:nvPr/>
        </p:nvSpPr>
        <p:spPr>
          <a:xfrm>
            <a:off x="6447400" y="726305"/>
            <a:ext cx="1763858" cy="584775"/>
          </a:xfrm>
          <a:prstGeom prst="rect">
            <a:avLst/>
          </a:prstGeom>
          <a:noFill/>
        </p:spPr>
        <p:txBody>
          <a:bodyPr wrap="square">
            <a:spAutoFit/>
          </a:bodyPr>
          <a:lstStyle/>
          <a:p>
            <a:r>
              <a:rPr lang="ru-RU" sz="3200" dirty="0">
                <a:ln w="0"/>
                <a:effectLst>
                  <a:outerShdw blurRad="38100" dist="19050" dir="2700000" algn="tl" rotWithShape="0">
                    <a:schemeClr val="dk1">
                      <a:alpha val="40000"/>
                    </a:schemeClr>
                  </a:outerShdw>
                </a:effectLst>
              </a:rPr>
              <a:t>Платежи</a:t>
            </a:r>
          </a:p>
        </p:txBody>
      </p:sp>
      <p:sp>
        <p:nvSpPr>
          <p:cNvPr id="19" name="TextBox 18">
            <a:extLst>
              <a:ext uri="{FF2B5EF4-FFF2-40B4-BE49-F238E27FC236}">
                <a16:creationId xmlns:a16="http://schemas.microsoft.com/office/drawing/2014/main" id="{318FC6BD-EDBC-4764-A9AC-D60955A58163}"/>
              </a:ext>
            </a:extLst>
          </p:cNvPr>
          <p:cNvSpPr txBox="1"/>
          <p:nvPr/>
        </p:nvSpPr>
        <p:spPr>
          <a:xfrm>
            <a:off x="8510810" y="4925998"/>
            <a:ext cx="3441444" cy="1754326"/>
          </a:xfrm>
          <a:prstGeom prst="rect">
            <a:avLst/>
          </a:prstGeom>
          <a:noFill/>
        </p:spPr>
        <p:txBody>
          <a:bodyPr wrap="square">
            <a:spAutoFit/>
          </a:bodyPr>
          <a:lstStyle/>
          <a:p>
            <a:r>
              <a:rPr lang="ru-RU" dirty="0"/>
              <a:t>В ТЭО должны рассматриваться значения эксклюзивных и не эксклюзивных прав продажи для страны размещения проекта и соседних стран или других географических регионов.</a:t>
            </a:r>
          </a:p>
        </p:txBody>
      </p:sp>
      <p:sp>
        <p:nvSpPr>
          <p:cNvPr id="21" name="TextBox 20">
            <a:extLst>
              <a:ext uri="{FF2B5EF4-FFF2-40B4-BE49-F238E27FC236}">
                <a16:creationId xmlns:a16="http://schemas.microsoft.com/office/drawing/2014/main" id="{C9F6BAB9-7465-42D9-880D-646B528E4378}"/>
              </a:ext>
            </a:extLst>
          </p:cNvPr>
          <p:cNvSpPr txBox="1"/>
          <p:nvPr/>
        </p:nvSpPr>
        <p:spPr>
          <a:xfrm>
            <a:off x="8007375" y="3846021"/>
            <a:ext cx="4144438" cy="1077218"/>
          </a:xfrm>
          <a:prstGeom prst="rect">
            <a:avLst/>
          </a:prstGeom>
          <a:noFill/>
        </p:spPr>
        <p:txBody>
          <a:bodyPr wrap="square">
            <a:spAutoFit/>
          </a:bodyPr>
          <a:lstStyle/>
          <a:p>
            <a:pPr algn="ctr"/>
            <a:r>
              <a:rPr lang="ru-RU" sz="3200" dirty="0">
                <a:ln w="0"/>
                <a:effectLst>
                  <a:outerShdw blurRad="38100" dist="19050" dir="2700000" algn="tl" rotWithShape="0">
                    <a:schemeClr val="dk1">
                      <a:alpha val="40000"/>
                    </a:schemeClr>
                  </a:outerShdw>
                </a:effectLst>
              </a:rPr>
              <a:t>Территориальные права продажи</a:t>
            </a:r>
          </a:p>
        </p:txBody>
      </p:sp>
      <p:pic>
        <p:nvPicPr>
          <p:cNvPr id="16386" name="Picture 2" descr="Law Icon 1945506">
            <a:extLst>
              <a:ext uri="{FF2B5EF4-FFF2-40B4-BE49-F238E27FC236}">
                <a16:creationId xmlns:a16="http://schemas.microsoft.com/office/drawing/2014/main" id="{5E34DADF-CE5A-481A-B07D-EE55B3704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690" y="254925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pay Icon 2905073">
            <a:extLst>
              <a:ext uri="{FF2B5EF4-FFF2-40B4-BE49-F238E27FC236}">
                <a16:creationId xmlns:a16="http://schemas.microsoft.com/office/drawing/2014/main" id="{2D970135-80B9-44D4-B2D7-732998716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980" y="153297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erritory Icon 1953977">
            <a:extLst>
              <a:ext uri="{FF2B5EF4-FFF2-40B4-BE49-F238E27FC236}">
                <a16:creationId xmlns:a16="http://schemas.microsoft.com/office/drawing/2014/main" id="{D04DB31B-8BC6-46AC-BB17-0A600A9468B7}"/>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6359732" y="4248352"/>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7742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431805DA-F95D-498A-87A5-5DC05B7D5D79}"/>
              </a:ext>
            </a:extLst>
          </p:cNvPr>
          <p:cNvGrpSpPr/>
          <p:nvPr/>
        </p:nvGrpSpPr>
        <p:grpSpPr>
          <a:xfrm>
            <a:off x="3674321" y="638347"/>
            <a:ext cx="5240958" cy="6118333"/>
            <a:chOff x="6558963" y="0"/>
            <a:chExt cx="8468447" cy="8825006"/>
          </a:xfrm>
        </p:grpSpPr>
        <p:sp>
          <p:nvSpPr>
            <p:cNvPr id="3" name="Square">
              <a:extLst>
                <a:ext uri="{FF2B5EF4-FFF2-40B4-BE49-F238E27FC236}">
                  <a16:creationId xmlns:a16="http://schemas.microsoft.com/office/drawing/2014/main" id="{981B6C25-68A5-4EF8-9DDA-86E91A52769D}"/>
                </a:ext>
              </a:extLst>
            </p:cNvPr>
            <p:cNvSpPr/>
            <p:nvPr/>
          </p:nvSpPr>
          <p:spPr>
            <a:xfrm>
              <a:off x="7057625" y="853969"/>
              <a:ext cx="3403056" cy="3155578"/>
            </a:xfrm>
            <a:prstGeom prst="rect">
              <a:avLst/>
            </a:prstGeom>
            <a:solidFill>
              <a:srgbClr val="17222C"/>
            </a:solidFill>
            <a:ln w="88900" cap="flat">
              <a:solidFill>
                <a:schemeClr val="bg1"/>
              </a:solidFill>
              <a:prstDash val="solid"/>
              <a:miter lim="400000"/>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5" name="Square">
              <a:extLst>
                <a:ext uri="{FF2B5EF4-FFF2-40B4-BE49-F238E27FC236}">
                  <a16:creationId xmlns:a16="http://schemas.microsoft.com/office/drawing/2014/main" id="{C57D131C-FECB-49E9-A0AA-10A3FA43386E}"/>
                </a:ext>
              </a:extLst>
            </p:cNvPr>
            <p:cNvSpPr/>
            <p:nvPr/>
          </p:nvSpPr>
          <p:spPr>
            <a:xfrm>
              <a:off x="7057625" y="4921926"/>
              <a:ext cx="3403056" cy="3148678"/>
            </a:xfrm>
            <a:prstGeom prst="rect">
              <a:avLst/>
            </a:prstGeom>
            <a:solidFill>
              <a:schemeClr val="bg2"/>
            </a:solidFill>
            <a:ln w="88900" cap="flat">
              <a:solidFill>
                <a:schemeClr val="tx1"/>
              </a:solidFill>
              <a:prstDash val="solid"/>
              <a:miter lim="400000"/>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7" name="Line">
              <a:extLst>
                <a:ext uri="{FF2B5EF4-FFF2-40B4-BE49-F238E27FC236}">
                  <a16:creationId xmlns:a16="http://schemas.microsoft.com/office/drawing/2014/main" id="{1346E65C-271F-4B28-8F47-DCE97406C984}"/>
                </a:ext>
              </a:extLst>
            </p:cNvPr>
            <p:cNvSpPr/>
            <p:nvPr/>
          </p:nvSpPr>
          <p:spPr>
            <a:xfrm flipV="1">
              <a:off x="10793186" y="0"/>
              <a:ext cx="1" cy="8825006"/>
            </a:xfrm>
            <a:prstGeom prst="line">
              <a:avLst/>
            </a:prstGeom>
            <a:noFill/>
            <a:ln w="25400" cap="flat">
              <a:solidFill>
                <a:srgbClr val="000000"/>
              </a:solidFill>
              <a:custDash>
                <a:ds d="200000" sp="200000"/>
              </a:custDash>
              <a:miter lim="400000"/>
              <a:tailEnd type="triangle" w="med" len="med"/>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8" name="Line">
              <a:extLst>
                <a:ext uri="{FF2B5EF4-FFF2-40B4-BE49-F238E27FC236}">
                  <a16:creationId xmlns:a16="http://schemas.microsoft.com/office/drawing/2014/main" id="{73F0CE4F-3256-4F48-A8FE-279EAB5A80EB}"/>
                </a:ext>
              </a:extLst>
            </p:cNvPr>
            <p:cNvSpPr/>
            <p:nvPr/>
          </p:nvSpPr>
          <p:spPr>
            <a:xfrm>
              <a:off x="6558963" y="4337018"/>
              <a:ext cx="8468447" cy="1"/>
            </a:xfrm>
            <a:prstGeom prst="line">
              <a:avLst/>
            </a:prstGeom>
            <a:noFill/>
            <a:ln w="25400" cap="flat">
              <a:solidFill>
                <a:srgbClr val="000000"/>
              </a:solidFill>
              <a:custDash>
                <a:ds d="200000" sp="200000"/>
              </a:custDash>
              <a:miter lim="400000"/>
              <a:tailEnd type="triangle" w="med" len="med"/>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sp>
          <p:nvSpPr>
            <p:cNvPr id="4" name="Square">
              <a:extLst>
                <a:ext uri="{FF2B5EF4-FFF2-40B4-BE49-F238E27FC236}">
                  <a16:creationId xmlns:a16="http://schemas.microsoft.com/office/drawing/2014/main" id="{5FCF38E7-A6E8-40EB-8447-80B8E5529FED}"/>
                </a:ext>
              </a:extLst>
            </p:cNvPr>
            <p:cNvSpPr/>
            <p:nvPr/>
          </p:nvSpPr>
          <p:spPr>
            <a:xfrm>
              <a:off x="11186230" y="2537099"/>
              <a:ext cx="3248478" cy="3155579"/>
            </a:xfrm>
            <a:prstGeom prst="rect">
              <a:avLst/>
            </a:prstGeom>
            <a:solidFill>
              <a:schemeClr val="bg2"/>
            </a:solidFill>
            <a:ln w="88900" cap="flat">
              <a:solidFill>
                <a:schemeClr val="tx1"/>
              </a:solidFill>
              <a:prstDash val="solid"/>
              <a:miter lim="400000"/>
            </a:ln>
            <a:effectLst/>
          </p:spPr>
          <p:txBody>
            <a:bodyPr wrap="square" lIns="19050" tIns="19050" rIns="19050" bIns="19050" numCol="1" anchor="ctr">
              <a:noAutofit/>
            </a:bodyPr>
            <a:lstStyle/>
            <a:p>
              <a:pPr algn="ctr">
                <a:lnSpc>
                  <a:spcPct val="100000"/>
                </a:lnSpc>
                <a:defRPr sz="3000">
                  <a:solidFill>
                    <a:srgbClr val="000000"/>
                  </a:solidFill>
                  <a:latin typeface="Helvetica Light"/>
                  <a:ea typeface="Helvetica Light"/>
                  <a:cs typeface="Helvetica Light"/>
                  <a:sym typeface="Helvetica Light"/>
                </a:defRPr>
              </a:pPr>
              <a:endParaRPr sz="1500">
                <a:latin typeface="Palatino Linotype" panose="02040502050505030304" pitchFamily="18" charset="0"/>
              </a:endParaRPr>
            </a:p>
          </p:txBody>
        </p:sp>
      </p:grpSp>
      <p:sp>
        <p:nvSpPr>
          <p:cNvPr id="10" name="TextBox 9">
            <a:extLst>
              <a:ext uri="{FF2B5EF4-FFF2-40B4-BE49-F238E27FC236}">
                <a16:creationId xmlns:a16="http://schemas.microsoft.com/office/drawing/2014/main" id="{DD90B7F8-76A0-41A2-881A-8DA801E6BFC3}"/>
              </a:ext>
            </a:extLst>
          </p:cNvPr>
          <p:cNvSpPr txBox="1"/>
          <p:nvPr/>
        </p:nvSpPr>
        <p:spPr>
          <a:xfrm>
            <a:off x="8603125" y="3877758"/>
            <a:ext cx="3657266" cy="2585323"/>
          </a:xfrm>
          <a:prstGeom prst="rect">
            <a:avLst/>
          </a:prstGeom>
          <a:noFill/>
        </p:spPr>
        <p:txBody>
          <a:bodyPr wrap="square">
            <a:spAutoFit/>
          </a:bodyPr>
          <a:lstStyle/>
          <a:p>
            <a:r>
              <a:rPr lang="ru-RU" dirty="0"/>
              <a:t>Они включают в себя положения о:</a:t>
            </a:r>
          </a:p>
          <a:p>
            <a:pPr marL="285750" indent="-285750">
              <a:buFont typeface="Wingdings" panose="05000000000000000000" pitchFamily="2" charset="2"/>
              <a:buChar char="§"/>
            </a:pPr>
            <a:r>
              <a:rPr lang="ru-RU" dirty="0"/>
              <a:t>передаче технологии,</a:t>
            </a:r>
          </a:p>
          <a:p>
            <a:pPr marL="285750" indent="-285750">
              <a:buFont typeface="Wingdings" panose="05000000000000000000" pitchFamily="2" charset="2"/>
              <a:buChar char="§"/>
            </a:pPr>
            <a:r>
              <a:rPr lang="ru-RU" dirty="0"/>
              <a:t>конфиденциальности, отчетности, </a:t>
            </a:r>
          </a:p>
          <a:p>
            <a:pPr marL="285750" indent="-285750">
              <a:buFont typeface="Wingdings" panose="05000000000000000000" pitchFamily="2" charset="2"/>
              <a:buChar char="§"/>
            </a:pPr>
            <a:r>
              <a:rPr lang="ru-RU" dirty="0"/>
              <a:t>ведении записей, </a:t>
            </a:r>
          </a:p>
          <a:p>
            <a:pPr marL="285750" indent="-285750">
              <a:buFont typeface="Wingdings" panose="05000000000000000000" pitchFamily="2" charset="2"/>
              <a:buChar char="§"/>
            </a:pPr>
            <a:r>
              <a:rPr lang="ru-RU" dirty="0"/>
              <a:t>контроле качества, действующем законодательстве, </a:t>
            </a:r>
          </a:p>
          <a:p>
            <a:pPr marL="285750" indent="-285750">
              <a:buFont typeface="Wingdings" panose="05000000000000000000" pitchFamily="2" charset="2"/>
              <a:buChar char="§"/>
            </a:pPr>
            <a:r>
              <a:rPr lang="ru-RU" dirty="0"/>
              <a:t>форс-мажоре и разрешении споров.</a:t>
            </a:r>
          </a:p>
        </p:txBody>
      </p:sp>
      <p:sp>
        <p:nvSpPr>
          <p:cNvPr id="12" name="TextBox 11">
            <a:extLst>
              <a:ext uri="{FF2B5EF4-FFF2-40B4-BE49-F238E27FC236}">
                <a16:creationId xmlns:a16="http://schemas.microsoft.com/office/drawing/2014/main" id="{8362152D-4A7F-4948-B734-6464964CD32D}"/>
              </a:ext>
            </a:extLst>
          </p:cNvPr>
          <p:cNvSpPr txBox="1"/>
          <p:nvPr/>
        </p:nvSpPr>
        <p:spPr>
          <a:xfrm>
            <a:off x="61498" y="489805"/>
            <a:ext cx="6110008" cy="584775"/>
          </a:xfrm>
          <a:prstGeom prst="rect">
            <a:avLst/>
          </a:prstGeom>
          <a:noFill/>
        </p:spPr>
        <p:txBody>
          <a:bodyPr wrap="square">
            <a:spAutoFit/>
          </a:bodyPr>
          <a:lstStyle/>
          <a:p>
            <a:r>
              <a:rPr lang="ru-RU" sz="3200" dirty="0">
                <a:ln w="0"/>
                <a:effectLst>
                  <a:outerShdw blurRad="38100" dist="19050" dir="2700000" algn="tl" rotWithShape="0">
                    <a:schemeClr val="dk1">
                      <a:alpha val="40000"/>
                    </a:schemeClr>
                  </a:outerShdw>
                </a:effectLst>
              </a:rPr>
              <a:t>Поставка импортных ресурсов</a:t>
            </a:r>
          </a:p>
        </p:txBody>
      </p:sp>
      <p:sp>
        <p:nvSpPr>
          <p:cNvPr id="14" name="TextBox 13">
            <a:extLst>
              <a:ext uri="{FF2B5EF4-FFF2-40B4-BE49-F238E27FC236}">
                <a16:creationId xmlns:a16="http://schemas.microsoft.com/office/drawing/2014/main" id="{08846284-4B41-4E50-9458-7573990504A1}"/>
              </a:ext>
            </a:extLst>
          </p:cNvPr>
          <p:cNvSpPr txBox="1"/>
          <p:nvPr/>
        </p:nvSpPr>
        <p:spPr>
          <a:xfrm>
            <a:off x="61498" y="1111694"/>
            <a:ext cx="4037311" cy="2308324"/>
          </a:xfrm>
          <a:prstGeom prst="rect">
            <a:avLst/>
          </a:prstGeom>
          <a:noFill/>
        </p:spPr>
        <p:txBody>
          <a:bodyPr wrap="square">
            <a:spAutoFit/>
          </a:bodyPr>
          <a:lstStyle/>
          <a:p>
            <a:r>
              <a:rPr lang="ru-RU" dirty="0"/>
              <a:t>В ТЭО следует рассмотреть вопросы обеспечения импорта ресурсов (таких как промежуточные продукты и компоненты) от лицензиара технологии и подготовить предложения по поводу соответствующих положений, в том числе положений о назначении цен на такие промежуточные продукты. </a:t>
            </a:r>
          </a:p>
        </p:txBody>
      </p:sp>
      <p:sp>
        <p:nvSpPr>
          <p:cNvPr id="16" name="TextBox 15">
            <a:extLst>
              <a:ext uri="{FF2B5EF4-FFF2-40B4-BE49-F238E27FC236}">
                <a16:creationId xmlns:a16="http://schemas.microsoft.com/office/drawing/2014/main" id="{91079CDC-3934-4DA6-BEED-DBC95CE9323E}"/>
              </a:ext>
            </a:extLst>
          </p:cNvPr>
          <p:cNvSpPr txBox="1"/>
          <p:nvPr/>
        </p:nvSpPr>
        <p:spPr>
          <a:xfrm>
            <a:off x="990200" y="3498331"/>
            <a:ext cx="2088406" cy="584775"/>
          </a:xfrm>
          <a:prstGeom prst="rect">
            <a:avLst/>
          </a:prstGeom>
          <a:noFill/>
        </p:spPr>
        <p:txBody>
          <a:bodyPr wrap="square">
            <a:spAutoFit/>
          </a:bodyPr>
          <a:lstStyle/>
          <a:p>
            <a:r>
              <a:rPr lang="ru-RU" sz="3200" dirty="0">
                <a:ln w="0"/>
                <a:effectLst>
                  <a:outerShdw blurRad="38100" dist="19050" dir="2700000" algn="tl" rotWithShape="0">
                    <a:schemeClr val="dk1">
                      <a:alpha val="40000"/>
                    </a:schemeClr>
                  </a:outerShdw>
                </a:effectLst>
              </a:rPr>
              <a:t>Обучение </a:t>
            </a:r>
          </a:p>
        </p:txBody>
      </p:sp>
      <p:sp>
        <p:nvSpPr>
          <p:cNvPr id="18" name="TextBox 17">
            <a:extLst>
              <a:ext uri="{FF2B5EF4-FFF2-40B4-BE49-F238E27FC236}">
                <a16:creationId xmlns:a16="http://schemas.microsoft.com/office/drawing/2014/main" id="{859C79A1-8D86-4F39-9FD8-C4996062D5D0}"/>
              </a:ext>
            </a:extLst>
          </p:cNvPr>
          <p:cNvSpPr txBox="1"/>
          <p:nvPr/>
        </p:nvSpPr>
        <p:spPr>
          <a:xfrm>
            <a:off x="135333" y="4052652"/>
            <a:ext cx="3798141" cy="2585323"/>
          </a:xfrm>
          <a:prstGeom prst="rect">
            <a:avLst/>
          </a:prstGeom>
          <a:noFill/>
        </p:spPr>
        <p:txBody>
          <a:bodyPr wrap="square">
            <a:spAutoFit/>
          </a:bodyPr>
          <a:lstStyle/>
          <a:p>
            <a:r>
              <a:rPr lang="ru-RU" dirty="0"/>
              <a:t>В ТЭО нужно указать, где и когда потребуется обучение –</a:t>
            </a:r>
          </a:p>
          <a:p>
            <a:r>
              <a:rPr lang="ru-RU" dirty="0"/>
              <a:t>на предприятии лицензиара или путем направления специалистов на предприятие лицензиата. </a:t>
            </a:r>
          </a:p>
          <a:p>
            <a:r>
              <a:rPr lang="ru-RU" dirty="0"/>
              <a:t>Следует определить конкретные области обучения, число обучаемых и срок обучения для каждой категории лиц. </a:t>
            </a:r>
          </a:p>
        </p:txBody>
      </p:sp>
      <p:sp>
        <p:nvSpPr>
          <p:cNvPr id="20" name="TextBox 19">
            <a:extLst>
              <a:ext uri="{FF2B5EF4-FFF2-40B4-BE49-F238E27FC236}">
                <a16:creationId xmlns:a16="http://schemas.microsoft.com/office/drawing/2014/main" id="{5D87D4F6-E642-4BAF-8F3F-111A13B7DB1C}"/>
              </a:ext>
            </a:extLst>
          </p:cNvPr>
          <p:cNvSpPr txBox="1"/>
          <p:nvPr/>
        </p:nvSpPr>
        <p:spPr>
          <a:xfrm>
            <a:off x="8548467" y="1846433"/>
            <a:ext cx="3520483" cy="2031325"/>
          </a:xfrm>
          <a:prstGeom prst="rect">
            <a:avLst/>
          </a:prstGeom>
          <a:noFill/>
        </p:spPr>
        <p:txBody>
          <a:bodyPr wrap="square">
            <a:spAutoFit/>
          </a:bodyPr>
          <a:lstStyle/>
          <a:p>
            <a:pPr algn="ctr"/>
            <a:r>
              <a:rPr lang="ru-RU" dirty="0"/>
              <a:t>Некоторые другие положения, вполне стандартные в соглашениях о технологии, не требуют специального рассмотрения в ТЭО, если они не являются специфическими для исследуемого проекта. </a:t>
            </a:r>
          </a:p>
        </p:txBody>
      </p:sp>
      <p:pic>
        <p:nvPicPr>
          <p:cNvPr id="15362" name="Picture 2" descr="import Icon 3451723">
            <a:extLst>
              <a:ext uri="{FF2B5EF4-FFF2-40B4-BE49-F238E27FC236}">
                <a16:creationId xmlns:a16="http://schemas.microsoft.com/office/drawing/2014/main" id="{8D9BCC62-E347-4EAA-8F14-3E3C50D4F6D7}"/>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083476" y="140738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learn Icon 3129869">
            <a:extLst>
              <a:ext uri="{FF2B5EF4-FFF2-40B4-BE49-F238E27FC236}">
                <a16:creationId xmlns:a16="http://schemas.microsoft.com/office/drawing/2014/main" id="{BB753F58-3FAE-4AC8-B111-3F5241A75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6768" y="4189675"/>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learn Icon 2907849">
            <a:extLst>
              <a:ext uri="{FF2B5EF4-FFF2-40B4-BE49-F238E27FC236}">
                <a16:creationId xmlns:a16="http://schemas.microsoft.com/office/drawing/2014/main" id="{16CEB112-36E4-4307-9AC4-06691B975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1844" y="2545831"/>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9463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a:extLst>
              <a:ext uri="{FF2B5EF4-FFF2-40B4-BE49-F238E27FC236}">
                <a16:creationId xmlns:a16="http://schemas.microsoft.com/office/drawing/2014/main" id="{74685E47-6490-4F37-8C95-A4930B5F080C}"/>
              </a:ext>
            </a:extLst>
          </p:cNvPr>
          <p:cNvSpPr/>
          <p:nvPr/>
        </p:nvSpPr>
        <p:spPr>
          <a:xfrm>
            <a:off x="11076144" y="6199927"/>
            <a:ext cx="819987" cy="55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16</a:t>
            </a:r>
            <a:r>
              <a:rPr lang="en-US" dirty="0"/>
              <a:t>2 </a:t>
            </a:r>
            <a:endParaRPr lang="ru-RU" dirty="0"/>
          </a:p>
        </p:txBody>
      </p:sp>
      <p:sp>
        <p:nvSpPr>
          <p:cNvPr id="3" name="TextBox 2">
            <a:extLst>
              <a:ext uri="{FF2B5EF4-FFF2-40B4-BE49-F238E27FC236}">
                <a16:creationId xmlns:a16="http://schemas.microsoft.com/office/drawing/2014/main" id="{9DA8DB18-F464-4881-88A5-A136452836C9}"/>
              </a:ext>
            </a:extLst>
          </p:cNvPr>
          <p:cNvSpPr txBox="1"/>
          <p:nvPr/>
        </p:nvSpPr>
        <p:spPr>
          <a:xfrm>
            <a:off x="171651" y="3614186"/>
            <a:ext cx="10685646" cy="3139321"/>
          </a:xfrm>
          <a:prstGeom prst="rect">
            <a:avLst/>
          </a:prstGeom>
          <a:noFill/>
        </p:spPr>
        <p:txBody>
          <a:bodyPr wrap="square">
            <a:spAutoFit/>
          </a:bodyPr>
          <a:lstStyle/>
          <a:p>
            <a:pPr algn="just"/>
            <a:r>
              <a:rPr lang="ru-RU" dirty="0"/>
              <a:t>Должна быть сделана оценка соответствующей платы за технологию и услуги. Для этой цели можно ссылаться на платежи за технологию в других случаях в той же отрасли (если такая информация может быть получена). Можно сделать также оценку различных альтернатив платежей, таких как паушальная сумма, продолжающаяся выплата роялти в определенном размере или сочетание того и другого. Выплата роялти может быть более подходящей в том случае, если технология требует связи с лицензиаром в течение определенного периода времени. Величина роялти, как правило, находится в диапазоне от долей процента до 3-5% действительного объема продаж в зависимости от характера производства и мощности предприятия. Для большинства технических услуг оценка соответствующих издержек будет проще, поскольку обычно стоимость сравнимых услуг можно получить, за исключением случаев, когда они очень сложны или составляют чью-то собственность. Однако платежи роялти, как правило, не капитализируются и включаются в издержки производства. </a:t>
            </a:r>
          </a:p>
        </p:txBody>
      </p:sp>
      <p:sp>
        <p:nvSpPr>
          <p:cNvPr id="5" name="TextBox 4">
            <a:extLst>
              <a:ext uri="{FF2B5EF4-FFF2-40B4-BE49-F238E27FC236}">
                <a16:creationId xmlns:a16="http://schemas.microsoft.com/office/drawing/2014/main" id="{0F456054-C9C9-47FA-AEBF-32E06B759CFF}"/>
              </a:ext>
            </a:extLst>
          </p:cNvPr>
          <p:cNvSpPr txBox="1"/>
          <p:nvPr/>
        </p:nvSpPr>
        <p:spPr>
          <a:xfrm>
            <a:off x="171651" y="197866"/>
            <a:ext cx="5100587" cy="707886"/>
          </a:xfrm>
          <a:prstGeom prst="rect">
            <a:avLst/>
          </a:prstGeom>
          <a:noFill/>
        </p:spPr>
        <p:txBody>
          <a:bodyPr wrap="square">
            <a:spAutoFit/>
          </a:bodyPr>
          <a:lstStyle/>
          <a:p>
            <a:r>
              <a:rPr lang="ru-RU" sz="4000" u="sng" dirty="0">
                <a:ln w="0"/>
                <a:effectLst>
                  <a:outerShdw blurRad="38100" dist="19050" dir="2700000" algn="tl" rotWithShape="0">
                    <a:schemeClr val="dk1">
                      <a:alpha val="40000"/>
                    </a:schemeClr>
                  </a:outerShdw>
                </a:effectLst>
              </a:rPr>
              <a:t>Стоимость технологии </a:t>
            </a:r>
          </a:p>
        </p:txBody>
      </p:sp>
      <p:sp>
        <p:nvSpPr>
          <p:cNvPr id="7" name="TextBox 6">
            <a:extLst>
              <a:ext uri="{FF2B5EF4-FFF2-40B4-BE49-F238E27FC236}">
                <a16:creationId xmlns:a16="http://schemas.microsoft.com/office/drawing/2014/main" id="{FED0B09C-C96C-4357-A817-2BFD904EAB64}"/>
              </a:ext>
            </a:extLst>
          </p:cNvPr>
          <p:cNvSpPr txBox="1"/>
          <p:nvPr/>
        </p:nvSpPr>
        <p:spPr>
          <a:xfrm>
            <a:off x="171651" y="967307"/>
            <a:ext cx="7336054" cy="2585323"/>
          </a:xfrm>
          <a:prstGeom prst="rect">
            <a:avLst/>
          </a:prstGeom>
          <a:noFill/>
        </p:spPr>
        <p:txBody>
          <a:bodyPr wrap="square">
            <a:spAutoFit/>
          </a:bodyPr>
          <a:lstStyle/>
          <a:p>
            <a:r>
              <a:rPr lang="ru-RU" dirty="0"/>
              <a:t>В ТЭО должны оцениваться расходы на выбор и приобретение технологии и связанных с ней технических услуг. Это может быть сложным, поскольку переговоры о приобретении технологии и технических услуг между предполагаемым лицензиатом и лицензиаром проводятся после подготовки ТЭО и в ряде развивающихся стран могут зависеть от степени контроля за лицензионными соглашениями со стороны правительственных органов. Однако оценка этого вопроса в ТЭО может дать рекомендации спонсорам проекта по ведению переговоров и определить рамки, в которых такие переговоры могут проводиться. </a:t>
            </a:r>
            <a:endParaRPr lang="en-US" dirty="0"/>
          </a:p>
        </p:txBody>
      </p:sp>
      <p:pic>
        <p:nvPicPr>
          <p:cNvPr id="17410" name="Picture 2">
            <a:extLst>
              <a:ext uri="{FF2B5EF4-FFF2-40B4-BE49-F238E27FC236}">
                <a16:creationId xmlns:a16="http://schemas.microsoft.com/office/drawing/2014/main" id="{4CDBFD8B-7B3D-4543-8F5A-36516F88A7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7144" y="12363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2349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E5D4065-F7BC-426F-97AA-D2B44F05D9BA}"/>
              </a:ext>
            </a:extLst>
          </p:cNvPr>
          <p:cNvSpPr/>
          <p:nvPr/>
        </p:nvSpPr>
        <p:spPr>
          <a:xfrm>
            <a:off x="361950" y="419099"/>
            <a:ext cx="11372850" cy="1232250"/>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ru-RU"/>
          </a:p>
        </p:txBody>
      </p:sp>
      <p:sp>
        <p:nvSpPr>
          <p:cNvPr id="4" name="TextBox 3">
            <a:extLst>
              <a:ext uri="{FF2B5EF4-FFF2-40B4-BE49-F238E27FC236}">
                <a16:creationId xmlns:a16="http://schemas.microsoft.com/office/drawing/2014/main" id="{C5B35EFA-72BD-4082-8E11-479BDDA28701}"/>
              </a:ext>
            </a:extLst>
          </p:cNvPr>
          <p:cNvSpPr txBox="1"/>
          <p:nvPr/>
        </p:nvSpPr>
        <p:spPr>
          <a:xfrm>
            <a:off x="457200" y="409574"/>
            <a:ext cx="11191874" cy="1077218"/>
          </a:xfrm>
          <a:prstGeom prst="rect">
            <a:avLst/>
          </a:prstGeom>
          <a:noFill/>
        </p:spPr>
        <p:txBody>
          <a:bodyPr wrap="square">
            <a:spAutoFit/>
          </a:bodyPr>
          <a:lstStyle/>
          <a:p>
            <a:r>
              <a:rPr lang="ru-RU" sz="3200" b="1" dirty="0"/>
              <a:t>Г. ПОДРОБНАЯ ПЛАНИРОВКА ПРЕДПРИЯТИЯ И ОСНОВНЫЕ ПРОЕКТНОКОНСТРУКТОРСКИЕ РАБОТЫ</a:t>
            </a:r>
          </a:p>
        </p:txBody>
      </p:sp>
      <p:sp>
        <p:nvSpPr>
          <p:cNvPr id="7" name="TextBox 6">
            <a:extLst>
              <a:ext uri="{FF2B5EF4-FFF2-40B4-BE49-F238E27FC236}">
                <a16:creationId xmlns:a16="http://schemas.microsoft.com/office/drawing/2014/main" id="{6A6DF0D0-2499-4734-892C-056D2DEEEAFA}"/>
              </a:ext>
            </a:extLst>
          </p:cNvPr>
          <p:cNvSpPr txBox="1"/>
          <p:nvPr/>
        </p:nvSpPr>
        <p:spPr>
          <a:xfrm>
            <a:off x="96252" y="2485078"/>
            <a:ext cx="11723571" cy="4247317"/>
          </a:xfrm>
          <a:prstGeom prst="rect">
            <a:avLst/>
          </a:prstGeom>
          <a:noFill/>
        </p:spPr>
        <p:txBody>
          <a:bodyPr wrap="square">
            <a:spAutoFit/>
          </a:bodyPr>
          <a:lstStyle/>
          <a:p>
            <a:pPr algn="just"/>
            <a:r>
              <a:rPr lang="ru-RU" dirty="0"/>
              <a:t>Тогда как предварительная планировка определяет основные физические характеристики предприятия и их взаимосвязь, перед осуществлением проекта нужно составить окончательный подробный план. Это можно сделать только тогда, когда определены технология и производственные процессы и составлен окончательный перечень капитального оборудования и материальных ресурсов. Существует тесная взаимосвязь между технологическими процессами и требованиями к оборудованию, с одной стороны, планировкой и схемой предприятия - с другой; при этом последний элемент этой взаимосвязи должен непременно основываться и быть тесно связанным с предшествующим. </a:t>
            </a:r>
          </a:p>
          <a:p>
            <a:endParaRPr lang="ru-RU" dirty="0"/>
          </a:p>
          <a:p>
            <a:pPr algn="just"/>
            <a:r>
              <a:rPr lang="ru-RU" dirty="0"/>
              <a:t>В некоторых проектах не обязательно наблюдаются существенные отличия от предварительного плана, и подробная планировка предприятия может быть лишь более детальной. В других проектах, однако, могут быть существенные отличия от предварительной планировки. Эти отличия могут быть связаны не только с типом и конфигурацией оборудования, которое должно использоваться в конкретных технологических процессах, но также с применением определенных технологий с точки зрения требований безопасности, контроля за выбросами, удаления отходов и т.д. Это особенно относится к химической и другим обрабатывающим отраслям, где характер технологии является главным определяющим фактором подробного плана. В любом случае подробный план должен составляться для всех проектов до этапа осуществления. </a:t>
            </a:r>
          </a:p>
        </p:txBody>
      </p:sp>
      <p:sp>
        <p:nvSpPr>
          <p:cNvPr id="9" name="TextBox 8">
            <a:extLst>
              <a:ext uri="{FF2B5EF4-FFF2-40B4-BE49-F238E27FC236}">
                <a16:creationId xmlns:a16="http://schemas.microsoft.com/office/drawing/2014/main" id="{E51B0DD0-00C9-4BA7-B41A-6597A5ABB519}"/>
              </a:ext>
            </a:extLst>
          </p:cNvPr>
          <p:cNvSpPr txBox="1"/>
          <p:nvPr/>
        </p:nvSpPr>
        <p:spPr>
          <a:xfrm>
            <a:off x="1809750" y="1884007"/>
            <a:ext cx="9839324" cy="461665"/>
          </a:xfrm>
          <a:prstGeom prst="rect">
            <a:avLst/>
          </a:prstGeom>
          <a:noFill/>
        </p:spPr>
        <p:txBody>
          <a:bodyPr wrap="square">
            <a:spAutoFit/>
          </a:bodyPr>
          <a:lstStyle/>
          <a:p>
            <a:pPr algn="r"/>
            <a:r>
              <a:rPr lang="ru-RU" sz="2400" dirty="0">
                <a:ln w="0"/>
                <a:effectLst>
                  <a:outerShdw blurRad="38100" dist="19050" dir="2700000" algn="tl" rotWithShape="0">
                    <a:schemeClr val="dk1">
                      <a:alpha val="40000"/>
                    </a:schemeClr>
                  </a:outerShdw>
                </a:effectLst>
              </a:rPr>
              <a:t>Подробная планировка предприятия </a:t>
            </a:r>
          </a:p>
        </p:txBody>
      </p:sp>
    </p:spTree>
    <p:extLst>
      <p:ext uri="{BB962C8B-B14F-4D97-AF65-F5344CB8AC3E}">
        <p14:creationId xmlns:p14="http://schemas.microsoft.com/office/powerpoint/2010/main" val="3429674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EF65E8-EBEC-46F9-ACAC-E7136D0F084C}"/>
              </a:ext>
            </a:extLst>
          </p:cNvPr>
          <p:cNvSpPr>
            <a:spLocks noGrp="1"/>
          </p:cNvSpPr>
          <p:nvPr>
            <p:ph type="title"/>
          </p:nvPr>
        </p:nvSpPr>
        <p:spPr>
          <a:xfrm>
            <a:off x="689808" y="0"/>
            <a:ext cx="10515600" cy="549768"/>
          </a:xfrm>
        </p:spPr>
        <p:txBody>
          <a:bodyPr>
            <a:normAutofit fontScale="90000"/>
          </a:bodyPr>
          <a:lstStyle/>
          <a:p>
            <a:pPr algn="ctr"/>
            <a:r>
              <a:rPr lang="ru-RU" sz="3600" b="1" dirty="0"/>
              <a:t>4. Выбор и проверка альтернатив</a:t>
            </a:r>
          </a:p>
        </p:txBody>
      </p:sp>
      <p:sp>
        <p:nvSpPr>
          <p:cNvPr id="3" name="Текст 2">
            <a:extLst>
              <a:ext uri="{FF2B5EF4-FFF2-40B4-BE49-F238E27FC236}">
                <a16:creationId xmlns:a16="http://schemas.microsoft.com/office/drawing/2014/main" id="{F1F3097E-D7BC-4901-A813-B4A7C9B001BC}"/>
              </a:ext>
            </a:extLst>
          </p:cNvPr>
          <p:cNvSpPr>
            <a:spLocks noGrp="1"/>
          </p:cNvSpPr>
          <p:nvPr>
            <p:ph type="body" idx="1"/>
          </p:nvPr>
        </p:nvSpPr>
        <p:spPr>
          <a:xfrm>
            <a:off x="831850" y="736847"/>
            <a:ext cx="10515600" cy="5352803"/>
          </a:xfrm>
        </p:spPr>
        <p:txBody>
          <a:bodyPr/>
          <a:lstStyle/>
          <a:p>
            <a:pPr algn="just"/>
            <a:r>
              <a:rPr lang="ru-RU" dirty="0">
                <a:solidFill>
                  <a:schemeClr val="tx1"/>
                </a:solidFill>
              </a:rPr>
              <a:t>Подготовка ТЭО часто бывает затруднена из-за большого количества возможных альтернатив (связанных с выбором технологии, оборудования, мощности, месторасположения, финансирования и т.п.) и предположений, на которых должен основываться процесс принятия решений. Как правило, имеющиеся варианты должны быть проанализированы и предварительно отобраны уже на стадии ПТЭО. Иногда, однако, может возникнуть необходимость на стадии ТЭО определить подробно издержки и поступления для ограниченного числа вариантов, например, в случае двух или трех возможных мест расположения предприятия или двух производственных программ с различными технологиями. Детальное обоснование выбора какого-либо конкретного варианта должно быть представлено вместе с описанием методов и формул, использовавшихся в процессе выбора.</a:t>
            </a:r>
          </a:p>
        </p:txBody>
      </p:sp>
    </p:spTree>
    <p:extLst>
      <p:ext uri="{BB962C8B-B14F-4D97-AF65-F5344CB8AC3E}">
        <p14:creationId xmlns:p14="http://schemas.microsoft.com/office/powerpoint/2010/main" val="182879706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20BD62-002B-453A-A052-046218F2C533}"/>
              </a:ext>
            </a:extLst>
          </p:cNvPr>
          <p:cNvSpPr txBox="1"/>
          <p:nvPr/>
        </p:nvSpPr>
        <p:spPr>
          <a:xfrm>
            <a:off x="287154" y="966921"/>
            <a:ext cx="11617692" cy="2585323"/>
          </a:xfrm>
          <a:prstGeom prst="rect">
            <a:avLst/>
          </a:prstGeom>
          <a:noFill/>
        </p:spPr>
        <p:txBody>
          <a:bodyPr wrap="square">
            <a:spAutoFit/>
          </a:bodyPr>
          <a:lstStyle/>
          <a:p>
            <a:pPr algn="just"/>
            <a:r>
              <a:rPr lang="ru-RU" dirty="0"/>
              <a:t>На этом этапе нужно подготовить проект предприятия с необходимой проектно-конструкторской документацией. Подробная планировка предприятия и основной технический проект требуются в ТЭО для того, чтобы можно было подготовить оценки издержек, тогда как детальные проектно-конструкторские работы обычно не начинаются прежде, чем проект вступит в фазу осуществления. В том случае, когда масштаб таких работ значителен, нужно запланировать их объем, требуемое время и затраты. </a:t>
            </a:r>
          </a:p>
          <a:p>
            <a:endParaRPr lang="ru-RU" dirty="0"/>
          </a:p>
          <a:p>
            <a:pPr algn="just"/>
            <a:r>
              <a:rPr lang="ru-RU" dirty="0"/>
              <a:t>Основные проектно-конструкторские работы по существу включают в себя подробную компоновку строительных объектов, оборудования и производственных процессов, а также потоков материалов и связей между различными этапами производства. </a:t>
            </a:r>
          </a:p>
        </p:txBody>
      </p:sp>
      <p:sp>
        <p:nvSpPr>
          <p:cNvPr id="5" name="TextBox 4">
            <a:extLst>
              <a:ext uri="{FF2B5EF4-FFF2-40B4-BE49-F238E27FC236}">
                <a16:creationId xmlns:a16="http://schemas.microsoft.com/office/drawing/2014/main" id="{493D7D1F-8339-44D6-937A-7E5075921549}"/>
              </a:ext>
            </a:extLst>
          </p:cNvPr>
          <p:cNvSpPr txBox="1"/>
          <p:nvPr/>
        </p:nvSpPr>
        <p:spPr>
          <a:xfrm>
            <a:off x="247048" y="373441"/>
            <a:ext cx="8364354" cy="523220"/>
          </a:xfrm>
          <a:prstGeom prst="rect">
            <a:avLst/>
          </a:prstGeom>
          <a:noFill/>
        </p:spPr>
        <p:txBody>
          <a:bodyPr wrap="square">
            <a:spAutoFit/>
          </a:bodyPr>
          <a:lstStyle/>
          <a:p>
            <a:r>
              <a:rPr lang="ru-RU" sz="2800" b="1" dirty="0"/>
              <a:t>Основные проектно-конструкторские работы </a:t>
            </a:r>
          </a:p>
        </p:txBody>
      </p:sp>
      <p:sp>
        <p:nvSpPr>
          <p:cNvPr id="7" name="TextBox 6">
            <a:extLst>
              <a:ext uri="{FF2B5EF4-FFF2-40B4-BE49-F238E27FC236}">
                <a16:creationId xmlns:a16="http://schemas.microsoft.com/office/drawing/2014/main" id="{E9F24B84-8007-4F6A-993D-559F6EBCDC26}"/>
              </a:ext>
            </a:extLst>
          </p:cNvPr>
          <p:cNvSpPr txBox="1"/>
          <p:nvPr/>
        </p:nvSpPr>
        <p:spPr>
          <a:xfrm>
            <a:off x="4647239" y="5336117"/>
            <a:ext cx="7096145" cy="1477328"/>
          </a:xfrm>
          <a:prstGeom prst="rect">
            <a:avLst/>
          </a:prstGeom>
          <a:noFill/>
        </p:spPr>
        <p:txBody>
          <a:bodyPr wrap="square">
            <a:spAutoFit/>
          </a:bodyPr>
          <a:lstStyle/>
          <a:p>
            <a:r>
              <a:rPr lang="ru-RU" dirty="0"/>
              <a:t>Однако в других проектах эти работы должны предприниматься руководителями проекта как ключевой элемент планирования. </a:t>
            </a:r>
          </a:p>
          <a:p>
            <a:r>
              <a:rPr lang="ru-RU" dirty="0"/>
              <a:t>Такие работы во всех проектах должны определять функциональные взаимосвязи между различными процессами и этапами производства, включая потоки материалов на различных производственных этапах.</a:t>
            </a:r>
          </a:p>
        </p:txBody>
      </p:sp>
      <p:sp>
        <p:nvSpPr>
          <p:cNvPr id="9" name="TextBox 8">
            <a:extLst>
              <a:ext uri="{FF2B5EF4-FFF2-40B4-BE49-F238E27FC236}">
                <a16:creationId xmlns:a16="http://schemas.microsoft.com/office/drawing/2014/main" id="{AFCA890C-5A1F-4CFE-9CD2-94542BCC9B96}"/>
              </a:ext>
            </a:extLst>
          </p:cNvPr>
          <p:cNvSpPr txBox="1"/>
          <p:nvPr/>
        </p:nvSpPr>
        <p:spPr>
          <a:xfrm>
            <a:off x="188932" y="4587807"/>
            <a:ext cx="3084815" cy="1015663"/>
          </a:xfrm>
          <a:prstGeom prst="rect">
            <a:avLst/>
          </a:prstGeom>
          <a:noFill/>
        </p:spPr>
        <p:txBody>
          <a:bodyPr wrap="square">
            <a:spAutoFit/>
          </a:bodyPr>
          <a:lstStyle/>
          <a:p>
            <a:pPr algn="ctr"/>
            <a:r>
              <a:rPr lang="ru-RU" sz="2000" b="1" u="sng" dirty="0"/>
              <a:t>Характер таких работ может быть различным для разных проектов. </a:t>
            </a:r>
          </a:p>
        </p:txBody>
      </p:sp>
      <p:sp>
        <p:nvSpPr>
          <p:cNvPr id="11" name="Стрелка: вправо 10">
            <a:extLst>
              <a:ext uri="{FF2B5EF4-FFF2-40B4-BE49-F238E27FC236}">
                <a16:creationId xmlns:a16="http://schemas.microsoft.com/office/drawing/2014/main" id="{FA20B39A-9B33-46D4-B9AA-6CB649A96910}"/>
              </a:ext>
            </a:extLst>
          </p:cNvPr>
          <p:cNvSpPr/>
          <p:nvPr/>
        </p:nvSpPr>
        <p:spPr>
          <a:xfrm rot="20081435">
            <a:off x="3319524" y="4426702"/>
            <a:ext cx="1289785" cy="503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право 11">
            <a:extLst>
              <a:ext uri="{FF2B5EF4-FFF2-40B4-BE49-F238E27FC236}">
                <a16:creationId xmlns:a16="http://schemas.microsoft.com/office/drawing/2014/main" id="{7FD82C14-DC68-4F56-B30C-E28B733B21B2}"/>
              </a:ext>
            </a:extLst>
          </p:cNvPr>
          <p:cNvSpPr/>
          <p:nvPr/>
        </p:nvSpPr>
        <p:spPr>
          <a:xfrm rot="1717104">
            <a:off x="3315601" y="5381684"/>
            <a:ext cx="1289785" cy="503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E2C69C9E-8A7E-4702-9985-CF091A0DA18C}"/>
              </a:ext>
            </a:extLst>
          </p:cNvPr>
          <p:cNvSpPr txBox="1"/>
          <p:nvPr/>
        </p:nvSpPr>
        <p:spPr>
          <a:xfrm>
            <a:off x="4647239" y="3795082"/>
            <a:ext cx="7150768" cy="1477328"/>
          </a:xfrm>
          <a:prstGeom prst="rect">
            <a:avLst/>
          </a:prstGeom>
          <a:noFill/>
        </p:spPr>
        <p:txBody>
          <a:bodyPr wrap="square">
            <a:spAutoFit/>
          </a:bodyPr>
          <a:lstStyle/>
          <a:p>
            <a:pPr algn="just"/>
            <a:r>
              <a:rPr lang="ru-RU" dirty="0"/>
              <a:t>В крупных проектах, таких как нефтехимическое производство и производство удобрений или плавка руды, требуется значительный объем основных и детальных проектно-конструкторских работ. </a:t>
            </a:r>
          </a:p>
          <a:p>
            <a:pPr algn="just"/>
            <a:r>
              <a:rPr lang="ru-RU" dirty="0"/>
              <a:t>Они часто включаются в проект как часть технологического процесса и </a:t>
            </a:r>
          </a:p>
          <a:p>
            <a:r>
              <a:rPr lang="ru-RU" dirty="0"/>
              <a:t>«ноу-хау», которые необходимо приобрести. </a:t>
            </a:r>
          </a:p>
        </p:txBody>
      </p:sp>
      <p:sp>
        <p:nvSpPr>
          <p:cNvPr id="15" name="Прямоугольник 14">
            <a:extLst>
              <a:ext uri="{FF2B5EF4-FFF2-40B4-BE49-F238E27FC236}">
                <a16:creationId xmlns:a16="http://schemas.microsoft.com/office/drawing/2014/main" id="{7E74762B-9492-454C-987A-DDEFC7975EF1}"/>
              </a:ext>
            </a:extLst>
          </p:cNvPr>
          <p:cNvSpPr/>
          <p:nvPr/>
        </p:nvSpPr>
        <p:spPr>
          <a:xfrm>
            <a:off x="318197" y="3586562"/>
            <a:ext cx="11425187" cy="72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9505774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85C131-31AE-4845-B82F-DDA5AEE35348}"/>
              </a:ext>
            </a:extLst>
          </p:cNvPr>
          <p:cNvSpPr txBox="1"/>
          <p:nvPr/>
        </p:nvSpPr>
        <p:spPr>
          <a:xfrm>
            <a:off x="71788" y="360533"/>
            <a:ext cx="5549365" cy="584775"/>
          </a:xfrm>
          <a:prstGeom prst="rect">
            <a:avLst/>
          </a:prstGeom>
          <a:noFill/>
        </p:spPr>
        <p:txBody>
          <a:bodyPr wrap="square">
            <a:spAutoFit/>
          </a:bodyPr>
          <a:lstStyle/>
          <a:p>
            <a:r>
              <a:rPr lang="ru-RU" sz="3200" dirty="0">
                <a:ln w="0"/>
                <a:effectLst>
                  <a:outerShdw blurRad="38100" dist="19050" dir="2700000" algn="tl" rotWithShape="0">
                    <a:schemeClr val="dk1">
                      <a:alpha val="40000"/>
                    </a:schemeClr>
                  </a:outerShdw>
                </a:effectLst>
              </a:rPr>
              <a:t>Подробные схемы и чертежи </a:t>
            </a:r>
          </a:p>
        </p:txBody>
      </p:sp>
      <p:sp>
        <p:nvSpPr>
          <p:cNvPr id="7" name="TextBox 6">
            <a:extLst>
              <a:ext uri="{FF2B5EF4-FFF2-40B4-BE49-F238E27FC236}">
                <a16:creationId xmlns:a16="http://schemas.microsoft.com/office/drawing/2014/main" id="{326A1B64-36FF-4BB5-8B41-1DB0317FD2BC}"/>
              </a:ext>
            </a:extLst>
          </p:cNvPr>
          <p:cNvSpPr txBox="1"/>
          <p:nvPr/>
        </p:nvSpPr>
        <p:spPr>
          <a:xfrm>
            <a:off x="89361" y="1181680"/>
            <a:ext cx="4966636" cy="1477328"/>
          </a:xfrm>
          <a:prstGeom prst="rect">
            <a:avLst/>
          </a:prstGeom>
          <a:noFill/>
        </p:spPr>
        <p:txBody>
          <a:bodyPr wrap="square">
            <a:spAutoFit/>
          </a:bodyPr>
          <a:lstStyle/>
          <a:p>
            <a:pPr algn="ctr"/>
            <a:r>
              <a:rPr lang="ru-RU" dirty="0"/>
              <a:t>Планировка предприятия и основные проектно-конструкторские работы должны включать в себя схемы и чертежи, в том числе некоторые детали в добавление к подготовленным для предварительной планировки. </a:t>
            </a:r>
          </a:p>
        </p:txBody>
      </p:sp>
      <p:sp>
        <p:nvSpPr>
          <p:cNvPr id="10" name="TextBox 9">
            <a:extLst>
              <a:ext uri="{FF2B5EF4-FFF2-40B4-BE49-F238E27FC236}">
                <a16:creationId xmlns:a16="http://schemas.microsoft.com/office/drawing/2014/main" id="{EE285091-E5BB-4908-9FE8-D0E82D5C1230}"/>
              </a:ext>
            </a:extLst>
          </p:cNvPr>
          <p:cNvSpPr txBox="1"/>
          <p:nvPr/>
        </p:nvSpPr>
        <p:spPr>
          <a:xfrm>
            <a:off x="193707" y="2851576"/>
            <a:ext cx="4844717" cy="1200329"/>
          </a:xfrm>
          <a:prstGeom prst="rect">
            <a:avLst/>
          </a:prstGeom>
          <a:noFill/>
        </p:spPr>
        <p:txBody>
          <a:bodyPr wrap="square">
            <a:spAutoFit/>
          </a:bodyPr>
          <a:lstStyle/>
          <a:p>
            <a:pPr algn="ctr"/>
            <a:r>
              <a:rPr lang="ru-RU" dirty="0"/>
              <a:t>Они должны быть настолько подробны, чтобы можно было произвести финансовую оценку проекта или его альтернатив, и должны содержать следующее.</a:t>
            </a:r>
          </a:p>
        </p:txBody>
      </p:sp>
      <p:sp>
        <p:nvSpPr>
          <p:cNvPr id="13" name="TextBox 12">
            <a:extLst>
              <a:ext uri="{FF2B5EF4-FFF2-40B4-BE49-F238E27FC236}">
                <a16:creationId xmlns:a16="http://schemas.microsoft.com/office/drawing/2014/main" id="{3568CEDA-DF2F-47CB-A16D-49EC2E11F2E4}"/>
              </a:ext>
            </a:extLst>
          </p:cNvPr>
          <p:cNvSpPr txBox="1"/>
          <p:nvPr/>
        </p:nvSpPr>
        <p:spPr>
          <a:xfrm>
            <a:off x="6289623" y="123199"/>
            <a:ext cx="5755020" cy="2585323"/>
          </a:xfrm>
          <a:prstGeom prst="rect">
            <a:avLst/>
          </a:prstGeom>
          <a:noFill/>
        </p:spPr>
        <p:txBody>
          <a:bodyPr wrap="square">
            <a:spAutoFit/>
          </a:bodyPr>
          <a:lstStyle/>
          <a:p>
            <a:r>
              <a:rPr lang="ru-RU" b="1" dirty="0"/>
              <a:t>Функциональную схему</a:t>
            </a:r>
            <a:r>
              <a:rPr lang="ru-RU" dirty="0"/>
              <a:t>, связанную с условиями участка и показывающую расположение основных зданий и сооружений, главного оборудования, автомобильных дорог, железнодорожных путей и других транспортных объектов, различных коммунальных и вспомогательных служб, а также площадей для будущего расширения. Планировка должна быть выполнена в масштабе от 1:1000 до 1:200 на основании исследования геологических, почвенных и других данных </a:t>
            </a:r>
          </a:p>
        </p:txBody>
      </p:sp>
      <p:sp>
        <p:nvSpPr>
          <p:cNvPr id="14" name="Прямоугольник: скругленные углы 13">
            <a:extLst>
              <a:ext uri="{FF2B5EF4-FFF2-40B4-BE49-F238E27FC236}">
                <a16:creationId xmlns:a16="http://schemas.microsoft.com/office/drawing/2014/main" id="{4AB85634-6D88-4598-9646-08758957EBF2}"/>
              </a:ext>
            </a:extLst>
          </p:cNvPr>
          <p:cNvSpPr/>
          <p:nvPr/>
        </p:nvSpPr>
        <p:spPr>
          <a:xfrm>
            <a:off x="5460733" y="194816"/>
            <a:ext cx="808522" cy="844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1</a:t>
            </a:r>
          </a:p>
        </p:txBody>
      </p:sp>
      <p:sp>
        <p:nvSpPr>
          <p:cNvPr id="15" name="Прямоугольник: скругленные углы 14">
            <a:extLst>
              <a:ext uri="{FF2B5EF4-FFF2-40B4-BE49-F238E27FC236}">
                <a16:creationId xmlns:a16="http://schemas.microsoft.com/office/drawing/2014/main" id="{9859A7C4-6065-4602-9D10-261F89545C4F}"/>
              </a:ext>
            </a:extLst>
          </p:cNvPr>
          <p:cNvSpPr/>
          <p:nvPr/>
        </p:nvSpPr>
        <p:spPr>
          <a:xfrm>
            <a:off x="5460733" y="2733548"/>
            <a:ext cx="808522" cy="844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2</a:t>
            </a:r>
          </a:p>
        </p:txBody>
      </p:sp>
      <p:sp>
        <p:nvSpPr>
          <p:cNvPr id="17" name="TextBox 16">
            <a:extLst>
              <a:ext uri="{FF2B5EF4-FFF2-40B4-BE49-F238E27FC236}">
                <a16:creationId xmlns:a16="http://schemas.microsoft.com/office/drawing/2014/main" id="{570D9E52-41D2-4BBA-A14F-437D17E90D36}"/>
              </a:ext>
            </a:extLst>
          </p:cNvPr>
          <p:cNvSpPr txBox="1"/>
          <p:nvPr/>
        </p:nvSpPr>
        <p:spPr>
          <a:xfrm>
            <a:off x="6280887" y="2657999"/>
            <a:ext cx="5993015" cy="1754326"/>
          </a:xfrm>
          <a:prstGeom prst="rect">
            <a:avLst/>
          </a:prstGeom>
          <a:noFill/>
        </p:spPr>
        <p:txBody>
          <a:bodyPr wrap="square">
            <a:spAutoFit/>
          </a:bodyPr>
          <a:lstStyle/>
          <a:p>
            <a:r>
              <a:rPr lang="ru-RU" b="1" dirty="0"/>
              <a:t>Расположение основных производственных единиц </a:t>
            </a:r>
          </a:p>
          <a:p>
            <a:r>
              <a:rPr lang="ru-RU" dirty="0"/>
              <a:t>(в том числе участков загрузки, точек присоединения к электросети и контрольно-измерительному оборудованию) и </a:t>
            </a:r>
            <a:r>
              <a:rPr lang="ru-RU" b="1" dirty="0"/>
              <a:t>вспомогательных производственных единиц, ремонтных мастерских, складов, оборудования для научно-исследовательских работ и т.д. </a:t>
            </a:r>
          </a:p>
        </p:txBody>
      </p:sp>
      <p:sp>
        <p:nvSpPr>
          <p:cNvPr id="18" name="Прямоугольник: скругленные углы 17">
            <a:extLst>
              <a:ext uri="{FF2B5EF4-FFF2-40B4-BE49-F238E27FC236}">
                <a16:creationId xmlns:a16="http://schemas.microsoft.com/office/drawing/2014/main" id="{BC88F593-B4A1-43B1-9301-A074A7CACC65}"/>
              </a:ext>
            </a:extLst>
          </p:cNvPr>
          <p:cNvSpPr/>
          <p:nvPr/>
        </p:nvSpPr>
        <p:spPr>
          <a:xfrm>
            <a:off x="71788" y="4243954"/>
            <a:ext cx="808522" cy="844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3</a:t>
            </a:r>
          </a:p>
        </p:txBody>
      </p:sp>
      <p:sp>
        <p:nvSpPr>
          <p:cNvPr id="20" name="TextBox 19">
            <a:extLst>
              <a:ext uri="{FF2B5EF4-FFF2-40B4-BE49-F238E27FC236}">
                <a16:creationId xmlns:a16="http://schemas.microsoft.com/office/drawing/2014/main" id="{2AFADC6A-F000-490D-84BA-B3891D095F34}"/>
              </a:ext>
            </a:extLst>
          </p:cNvPr>
          <p:cNvSpPr txBox="1"/>
          <p:nvPr/>
        </p:nvSpPr>
        <p:spPr>
          <a:xfrm>
            <a:off x="880311" y="4256565"/>
            <a:ext cx="4158113" cy="2585323"/>
          </a:xfrm>
          <a:prstGeom prst="rect">
            <a:avLst/>
          </a:prstGeom>
          <a:noFill/>
        </p:spPr>
        <p:txBody>
          <a:bodyPr wrap="square">
            <a:spAutoFit/>
          </a:bodyPr>
          <a:lstStyle/>
          <a:p>
            <a:r>
              <a:rPr lang="ru-RU" b="1" dirty="0"/>
              <a:t>Диаграммы материальных потоков</a:t>
            </a:r>
            <a:r>
              <a:rPr lang="ru-RU" dirty="0"/>
              <a:t>, показывающие потоки материалов, коммунальных услуг и выбросов, а также промежуточной и конечной продукции через различные отделения предприятия, и </a:t>
            </a:r>
            <a:r>
              <a:rPr lang="ru-RU" b="1" dirty="0"/>
              <a:t>схемы количественных потоков</a:t>
            </a:r>
            <a:r>
              <a:rPr lang="ru-RU" dirty="0"/>
              <a:t>, показывающие количества, входящие в производственный процесс или выходящие из него.</a:t>
            </a:r>
          </a:p>
        </p:txBody>
      </p:sp>
      <p:sp>
        <p:nvSpPr>
          <p:cNvPr id="21" name="Прямоугольник: скругленные углы 20">
            <a:extLst>
              <a:ext uri="{FF2B5EF4-FFF2-40B4-BE49-F238E27FC236}">
                <a16:creationId xmlns:a16="http://schemas.microsoft.com/office/drawing/2014/main" id="{DA2C08B9-CD03-449D-9749-954C0A7429C8}"/>
              </a:ext>
            </a:extLst>
          </p:cNvPr>
          <p:cNvSpPr/>
          <p:nvPr/>
        </p:nvSpPr>
        <p:spPr>
          <a:xfrm>
            <a:off x="5415815" y="4427663"/>
            <a:ext cx="808522" cy="844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4</a:t>
            </a:r>
          </a:p>
        </p:txBody>
      </p:sp>
      <p:sp>
        <p:nvSpPr>
          <p:cNvPr id="23" name="TextBox 22">
            <a:extLst>
              <a:ext uri="{FF2B5EF4-FFF2-40B4-BE49-F238E27FC236}">
                <a16:creationId xmlns:a16="http://schemas.microsoft.com/office/drawing/2014/main" id="{A57164FF-8BF4-4905-854B-FE336A8F2019}"/>
              </a:ext>
            </a:extLst>
          </p:cNvPr>
          <p:cNvSpPr txBox="1"/>
          <p:nvPr/>
        </p:nvSpPr>
        <p:spPr>
          <a:xfrm>
            <a:off x="6224337" y="4427663"/>
            <a:ext cx="6317381" cy="1477328"/>
          </a:xfrm>
          <a:prstGeom prst="rect">
            <a:avLst/>
          </a:prstGeom>
          <a:noFill/>
        </p:spPr>
        <p:txBody>
          <a:bodyPr wrap="square">
            <a:spAutoFit/>
          </a:bodyPr>
          <a:lstStyle/>
          <a:p>
            <a:r>
              <a:rPr lang="ru-RU" b="1" dirty="0"/>
              <a:t>Схемы производственных линий</a:t>
            </a:r>
            <a:r>
              <a:rPr lang="ru-RU" dirty="0"/>
              <a:t>, определяющие разные этапы производства и показывающие месторасположение, потребности в площади, размеры основного капитального оборудования, фундаментов и монтажных устройств, электросетей, линий других коммунальных услуг и т.д.</a:t>
            </a:r>
          </a:p>
        </p:txBody>
      </p:sp>
      <p:sp>
        <p:nvSpPr>
          <p:cNvPr id="24" name="Прямоугольник: скругленные углы 23">
            <a:extLst>
              <a:ext uri="{FF2B5EF4-FFF2-40B4-BE49-F238E27FC236}">
                <a16:creationId xmlns:a16="http://schemas.microsoft.com/office/drawing/2014/main" id="{5C5B8156-3337-4DD8-8C32-A10D12DBB4A5}"/>
              </a:ext>
            </a:extLst>
          </p:cNvPr>
          <p:cNvSpPr/>
          <p:nvPr/>
        </p:nvSpPr>
        <p:spPr>
          <a:xfrm>
            <a:off x="5415815" y="5958173"/>
            <a:ext cx="808522" cy="844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a:t>5</a:t>
            </a:r>
          </a:p>
        </p:txBody>
      </p:sp>
      <p:sp>
        <p:nvSpPr>
          <p:cNvPr id="26" name="TextBox 25">
            <a:extLst>
              <a:ext uri="{FF2B5EF4-FFF2-40B4-BE49-F238E27FC236}">
                <a16:creationId xmlns:a16="http://schemas.microsoft.com/office/drawing/2014/main" id="{9A0E4B0D-D6F9-4C98-8A39-F758946AB1A9}"/>
              </a:ext>
            </a:extLst>
          </p:cNvPr>
          <p:cNvSpPr txBox="1"/>
          <p:nvPr/>
        </p:nvSpPr>
        <p:spPr>
          <a:xfrm>
            <a:off x="6269255" y="6057315"/>
            <a:ext cx="5755020" cy="646331"/>
          </a:xfrm>
          <a:prstGeom prst="rect">
            <a:avLst/>
          </a:prstGeom>
          <a:noFill/>
        </p:spPr>
        <p:txBody>
          <a:bodyPr wrap="square">
            <a:spAutoFit/>
          </a:bodyPr>
          <a:lstStyle/>
          <a:p>
            <a:r>
              <a:rPr lang="ru-RU" b="1" dirty="0"/>
              <a:t>Окончательную физическую схему для транспорта, линий и средств коммунальных услуг, связи и т.д. </a:t>
            </a:r>
          </a:p>
        </p:txBody>
      </p:sp>
      <p:sp>
        <p:nvSpPr>
          <p:cNvPr id="27" name="Прямоугольник 26">
            <a:extLst>
              <a:ext uri="{FF2B5EF4-FFF2-40B4-BE49-F238E27FC236}">
                <a16:creationId xmlns:a16="http://schemas.microsoft.com/office/drawing/2014/main" id="{CCFB72F9-638D-40A9-ABDB-6CCF7B39D966}"/>
              </a:ext>
            </a:extLst>
          </p:cNvPr>
          <p:cNvSpPr/>
          <p:nvPr/>
        </p:nvSpPr>
        <p:spPr>
          <a:xfrm>
            <a:off x="310226" y="983930"/>
            <a:ext cx="4524907"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556998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a:extLst>
              <a:ext uri="{FF2B5EF4-FFF2-40B4-BE49-F238E27FC236}">
                <a16:creationId xmlns:a16="http://schemas.microsoft.com/office/drawing/2014/main" id="{7278CEF3-1E8C-4952-93E0-DE585AAAADC4}"/>
              </a:ext>
            </a:extLst>
          </p:cNvPr>
          <p:cNvSpPr/>
          <p:nvPr/>
        </p:nvSpPr>
        <p:spPr>
          <a:xfrm>
            <a:off x="177519" y="6136287"/>
            <a:ext cx="819987" cy="55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163</a:t>
            </a:r>
            <a:r>
              <a:rPr lang="en-US" dirty="0"/>
              <a:t> </a:t>
            </a:r>
            <a:endParaRPr lang="ru-RU" dirty="0"/>
          </a:p>
        </p:txBody>
      </p:sp>
      <p:sp>
        <p:nvSpPr>
          <p:cNvPr id="6" name="Прямоугольник 5">
            <a:extLst>
              <a:ext uri="{FF2B5EF4-FFF2-40B4-BE49-F238E27FC236}">
                <a16:creationId xmlns:a16="http://schemas.microsoft.com/office/drawing/2014/main" id="{B7108567-0581-4B42-AFF0-45F00E75E03F}"/>
              </a:ext>
            </a:extLst>
          </p:cNvPr>
          <p:cNvSpPr/>
          <p:nvPr/>
        </p:nvSpPr>
        <p:spPr>
          <a:xfrm>
            <a:off x="375384" y="78996"/>
            <a:ext cx="8544827" cy="743737"/>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ru-RU"/>
          </a:p>
        </p:txBody>
      </p:sp>
      <p:sp>
        <p:nvSpPr>
          <p:cNvPr id="8" name="TextBox 7">
            <a:extLst>
              <a:ext uri="{FF2B5EF4-FFF2-40B4-BE49-F238E27FC236}">
                <a16:creationId xmlns:a16="http://schemas.microsoft.com/office/drawing/2014/main" id="{43A874DB-661F-4573-A4B5-8D68DA2D650B}"/>
              </a:ext>
            </a:extLst>
          </p:cNvPr>
          <p:cNvSpPr txBox="1"/>
          <p:nvPr/>
        </p:nvSpPr>
        <p:spPr>
          <a:xfrm>
            <a:off x="422305" y="141789"/>
            <a:ext cx="8780646" cy="584775"/>
          </a:xfrm>
          <a:prstGeom prst="rect">
            <a:avLst/>
          </a:prstGeom>
          <a:noFill/>
        </p:spPr>
        <p:txBody>
          <a:bodyPr wrap="square">
            <a:spAutoFit/>
          </a:bodyPr>
          <a:lstStyle/>
          <a:p>
            <a:r>
              <a:rPr lang="ru-RU" sz="3200" b="1" dirty="0"/>
              <a:t>Д. ВЫБОР МАШИН И ОБОРУДОВАНИЯ </a:t>
            </a:r>
          </a:p>
        </p:txBody>
      </p:sp>
      <p:sp>
        <p:nvSpPr>
          <p:cNvPr id="10" name="TextBox 9">
            <a:extLst>
              <a:ext uri="{FF2B5EF4-FFF2-40B4-BE49-F238E27FC236}">
                <a16:creationId xmlns:a16="http://schemas.microsoft.com/office/drawing/2014/main" id="{E62B913F-5C64-4382-83E5-AA4EBCF27FE3}"/>
              </a:ext>
            </a:extLst>
          </p:cNvPr>
          <p:cNvSpPr txBox="1"/>
          <p:nvPr/>
        </p:nvSpPr>
        <p:spPr>
          <a:xfrm>
            <a:off x="260674" y="867425"/>
            <a:ext cx="11225463" cy="1200329"/>
          </a:xfrm>
          <a:prstGeom prst="rect">
            <a:avLst/>
          </a:prstGeom>
          <a:noFill/>
        </p:spPr>
        <p:txBody>
          <a:bodyPr wrap="square">
            <a:spAutoFit/>
          </a:bodyPr>
          <a:lstStyle/>
          <a:p>
            <a:pPr algn="just"/>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Выбор</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оборудования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технологии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взаимозависим</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некоторых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проектах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производственная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технология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является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неотъемлемой</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частью</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поставки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оборудования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поэтому</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отдельных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мер</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по</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приобретению</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технологии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не</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требуется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Однако</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тех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случаях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когда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технология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должна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приобретаться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отдельно</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выбор</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оборудования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должен</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производиться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вслед</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за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определением</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технологии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поскольку</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они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тесно</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связаны</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друг</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с</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другом</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endParaRPr>
          </a:p>
        </p:txBody>
      </p:sp>
      <p:sp>
        <p:nvSpPr>
          <p:cNvPr id="11" name="Прямоугольник: скругленные углы 10">
            <a:extLst>
              <a:ext uri="{FF2B5EF4-FFF2-40B4-BE49-F238E27FC236}">
                <a16:creationId xmlns:a16="http://schemas.microsoft.com/office/drawing/2014/main" id="{00477D37-2CFC-474A-81CB-6B02A62A17C8}"/>
              </a:ext>
            </a:extLst>
          </p:cNvPr>
          <p:cNvSpPr/>
          <p:nvPr/>
        </p:nvSpPr>
        <p:spPr>
          <a:xfrm>
            <a:off x="57763" y="3010622"/>
            <a:ext cx="1097280" cy="10876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5D491025-3F32-47F6-B3BB-68C0D3FD2C90}"/>
              </a:ext>
            </a:extLst>
          </p:cNvPr>
          <p:cNvSpPr txBox="1"/>
          <p:nvPr/>
        </p:nvSpPr>
        <p:spPr>
          <a:xfrm>
            <a:off x="260674" y="2021186"/>
            <a:ext cx="11822230" cy="923330"/>
          </a:xfrm>
          <a:prstGeom prst="rect">
            <a:avLst/>
          </a:prstGeom>
          <a:noFill/>
        </p:spPr>
        <p:txBody>
          <a:bodyPr wrap="square">
            <a:spAutoFit/>
          </a:bodyPr>
          <a:lstStyle/>
          <a:p>
            <a:pPr algn="just"/>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Выбор</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оборудования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на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этапе</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ТЭО</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должен</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подразумевать</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определение</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общих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чертах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оптимальной</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группы</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машин</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оборудования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необходимых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для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определенной</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производственной</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мощности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при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использовании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конкретной</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технологии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Этот</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выбор</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зависит</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от</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типа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проекта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478807D9-9329-4084-95CA-CE1A833E125C}"/>
              </a:ext>
            </a:extLst>
          </p:cNvPr>
          <p:cNvSpPr txBox="1"/>
          <p:nvPr/>
        </p:nvSpPr>
        <p:spPr>
          <a:xfrm>
            <a:off x="1135422" y="3022892"/>
            <a:ext cx="4737983" cy="3693319"/>
          </a:xfrm>
          <a:prstGeom prst="rect">
            <a:avLst/>
          </a:prstGeom>
          <a:noFill/>
        </p:spPr>
        <p:txBody>
          <a:bodyPr wrap="square">
            <a:spAutoFit/>
          </a:bodyPr>
          <a:lstStyle/>
          <a:p>
            <a:pPr lvl="0"/>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Для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большинства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отраслей</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ориентированных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на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переработку</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машины</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или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группы</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машин</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должны</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определяться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для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различных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этапов</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переработки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с</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тем</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чтобы</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эти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этапы</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переходили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один</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другой</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Во</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всех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проектах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для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каждого</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этапа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переработки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должна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быть</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определена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номинальная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мощность</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оборудования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которую</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нужно</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соотнести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с</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потребностями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мощности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машинах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на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следующем</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этапе</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производства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Поэтому</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потребности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машинах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оборудовании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должны</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быть</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непосредственно</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связаны</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с</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потребностями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мощности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на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различных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этапах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технологического</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процесса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endParaRPr>
          </a:p>
        </p:txBody>
      </p:sp>
      <p:sp>
        <p:nvSpPr>
          <p:cNvPr id="16" name="Прямоугольник: скругленные углы 15">
            <a:extLst>
              <a:ext uri="{FF2B5EF4-FFF2-40B4-BE49-F238E27FC236}">
                <a16:creationId xmlns:a16="http://schemas.microsoft.com/office/drawing/2014/main" id="{C2056BD6-F776-48E5-81DE-410B1B98343E}"/>
              </a:ext>
            </a:extLst>
          </p:cNvPr>
          <p:cNvSpPr/>
          <p:nvPr/>
        </p:nvSpPr>
        <p:spPr>
          <a:xfrm>
            <a:off x="6096000" y="3022892"/>
            <a:ext cx="1097280" cy="10876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FB77FF07-A8AC-41E7-9F18-5FDEC56D7182}"/>
              </a:ext>
            </a:extLst>
          </p:cNvPr>
          <p:cNvSpPr txBox="1"/>
          <p:nvPr/>
        </p:nvSpPr>
        <p:spPr>
          <a:xfrm>
            <a:off x="7220105" y="2966554"/>
            <a:ext cx="4842233" cy="1200329"/>
          </a:xfrm>
          <a:prstGeom prst="rect">
            <a:avLst/>
          </a:prstGeom>
          <a:noFill/>
        </p:spPr>
        <p:txBody>
          <a:bodyPr wrap="square">
            <a:spAutoFit/>
          </a:bodyPr>
          <a:lstStyle/>
          <a:p>
            <a:pPr lvl="0"/>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Выбор</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оборудования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для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обрабатывающих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отраслей</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гораздо</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шире</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поскольку</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различные</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машины</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могут</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выполнять</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аналогичные</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функции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с</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различной</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степенью</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точности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endParaRPr>
          </a:p>
        </p:txBody>
      </p:sp>
      <p:sp>
        <p:nvSpPr>
          <p:cNvPr id="19" name="Прямоугольник: скругленные углы 18">
            <a:extLst>
              <a:ext uri="{FF2B5EF4-FFF2-40B4-BE49-F238E27FC236}">
                <a16:creationId xmlns:a16="http://schemas.microsoft.com/office/drawing/2014/main" id="{2A4502F9-DD7C-48BC-952B-58F97497A696}"/>
              </a:ext>
            </a:extLst>
          </p:cNvPr>
          <p:cNvSpPr/>
          <p:nvPr/>
        </p:nvSpPr>
        <p:spPr>
          <a:xfrm>
            <a:off x="6096000" y="4404099"/>
            <a:ext cx="1097280" cy="10876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a:extLst>
              <a:ext uri="{FF2B5EF4-FFF2-40B4-BE49-F238E27FC236}">
                <a16:creationId xmlns:a16="http://schemas.microsoft.com/office/drawing/2014/main" id="{E5EB38D4-11BC-46C8-ADF8-FB40E5CE444D}"/>
              </a:ext>
            </a:extLst>
          </p:cNvPr>
          <p:cNvSpPr txBox="1"/>
          <p:nvPr/>
        </p:nvSpPr>
        <p:spPr>
          <a:xfrm>
            <a:off x="7193280" y="4325723"/>
            <a:ext cx="4951329" cy="2585323"/>
          </a:xfrm>
          <a:prstGeom prst="rect">
            <a:avLst/>
          </a:prstGeom>
          <a:noFill/>
        </p:spPr>
        <p:txBody>
          <a:bodyPr wrap="square">
            <a:spAutoFit/>
          </a:bodyPr>
          <a:lstStyle/>
          <a:p>
            <a:pPr lvl="0"/>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Для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определения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оборудования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требуемого</a:t>
            </a:r>
            <a:r>
              <a:rPr lang="ru-RU" dirty="0">
                <a:solidFill>
                  <a:srgbClr val="000000"/>
                </a:solidFill>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для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машиностроительного</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предприятия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нужно</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установить</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различные</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операции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механообработки</a:t>
            </a:r>
            <a:r>
              <a:rPr lang="ru-RU" dirty="0">
                <a:solidFill>
                  <a:srgbClr val="000000"/>
                </a:solidFill>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время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наработки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на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отказ</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для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каждой</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операции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выбрать</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конкретные</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станки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для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выполнения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каждой</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функции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и</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определить</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количество</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машин</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требуемых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для</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различных</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уровней</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производства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которые</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должны</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быть</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достигнуты</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в</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течение</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этого</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r>
              <a:rPr lang="ru-RU" sz="1800" kern="1200" dirty="0">
                <a:solidFill>
                  <a:srgbClr val="000000"/>
                </a:solidFill>
                <a:effectLst/>
                <a:latin typeface="Garamond" panose="02020404030301010803" pitchFamily="18" charset="0"/>
                <a:ea typeface="Malgun Gothic" panose="020B0503020000020004" pitchFamily="34" charset="-127"/>
                <a:cs typeface="Times New Roman" panose="02020603050405020304" pitchFamily="18" charset="0"/>
              </a:rPr>
              <a:t>периода</a:t>
            </a:r>
            <a:r>
              <a:rPr lang="ru-RU" sz="1800" kern="12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endParaRPr>
          </a:p>
        </p:txBody>
      </p:sp>
      <p:pic>
        <p:nvPicPr>
          <p:cNvPr id="18434" name="Picture 2" descr="Check Mark Icon 291563">
            <a:extLst>
              <a:ext uri="{FF2B5EF4-FFF2-40B4-BE49-F238E27FC236}">
                <a16:creationId xmlns:a16="http://schemas.microsoft.com/office/drawing/2014/main" id="{ABEC7EC6-46F5-4C5D-B125-3D3D4718D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37" y="3031934"/>
            <a:ext cx="1018485" cy="10184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heck Mark Icon 291563">
            <a:extLst>
              <a:ext uri="{FF2B5EF4-FFF2-40B4-BE49-F238E27FC236}">
                <a16:creationId xmlns:a16="http://schemas.microsoft.com/office/drawing/2014/main" id="{2FB19282-7327-4115-A31D-28E554B1B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999" y="3042571"/>
            <a:ext cx="1018485" cy="10184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heck Mark Icon 291563">
            <a:extLst>
              <a:ext uri="{FF2B5EF4-FFF2-40B4-BE49-F238E27FC236}">
                <a16:creationId xmlns:a16="http://schemas.microsoft.com/office/drawing/2014/main" id="{A13C331E-2472-46B3-A7E0-B38112880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0231" y="4384055"/>
            <a:ext cx="1018485" cy="1018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03454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a:extLst>
              <a:ext uri="{FF2B5EF4-FFF2-40B4-BE49-F238E27FC236}">
                <a16:creationId xmlns:a16="http://schemas.microsoft.com/office/drawing/2014/main" id="{F634B3F4-08B4-4B6C-A0B6-277960FDC3BE}"/>
              </a:ext>
            </a:extLst>
          </p:cNvPr>
          <p:cNvSpPr/>
          <p:nvPr/>
        </p:nvSpPr>
        <p:spPr>
          <a:xfrm>
            <a:off x="10361047" y="6073341"/>
            <a:ext cx="819987" cy="55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164</a:t>
            </a:r>
            <a:r>
              <a:rPr lang="en-US" dirty="0"/>
              <a:t> </a:t>
            </a:r>
            <a:endParaRPr lang="ru-RU" dirty="0"/>
          </a:p>
        </p:txBody>
      </p:sp>
      <p:sp>
        <p:nvSpPr>
          <p:cNvPr id="4" name="TextBox 3">
            <a:extLst>
              <a:ext uri="{FF2B5EF4-FFF2-40B4-BE49-F238E27FC236}">
                <a16:creationId xmlns:a16="http://schemas.microsoft.com/office/drawing/2014/main" id="{3D7D98C7-36FC-4F76-8F51-6337DC76A4CA}"/>
              </a:ext>
            </a:extLst>
          </p:cNvPr>
          <p:cNvSpPr txBox="1"/>
          <p:nvPr/>
        </p:nvSpPr>
        <p:spPr>
          <a:xfrm>
            <a:off x="315226" y="1139198"/>
            <a:ext cx="11206214" cy="4247317"/>
          </a:xfrm>
          <a:prstGeom prst="rect">
            <a:avLst/>
          </a:prstGeom>
          <a:noFill/>
        </p:spPr>
        <p:txBody>
          <a:bodyPr wrap="square">
            <a:spAutoFit/>
          </a:bodyPr>
          <a:lstStyle/>
          <a:p>
            <a:r>
              <a:rPr lang="ru-RU" dirty="0"/>
              <a:t>Определение потребностей в оборудовании должно быть связано с другими компонентами исследования. </a:t>
            </a:r>
          </a:p>
          <a:p>
            <a:pPr algn="just"/>
            <a:r>
              <a:rPr lang="ru-RU" dirty="0"/>
              <a:t>Тогда как большинство компонентов должно рассматриваться при определении производственной мощности предприятия и технологических процессов, другие компоненты ТЭО также могут касаться этого вопроса, поскольку выбор оборудования даже в рамках определенной производственной мощности и технологии может быть довольно широким. </a:t>
            </a:r>
          </a:p>
          <a:p>
            <a:endParaRPr lang="ru-RU" dirty="0"/>
          </a:p>
          <a:p>
            <a:pPr algn="just"/>
            <a:r>
              <a:rPr lang="ru-RU" dirty="0"/>
              <a:t>В некоторых случаях могут быть ограничения со стороны инфраструктуры, связанные, например, с наличием энергии для большой электрической печи, или с перевозкой тяжелого оборудования на отдаленный внутренний участок. </a:t>
            </a:r>
          </a:p>
          <a:p>
            <a:endParaRPr lang="ru-RU" dirty="0"/>
          </a:p>
          <a:p>
            <a:pPr algn="just"/>
            <a:r>
              <a:rPr lang="ru-RU" dirty="0"/>
              <a:t>Иногда использование очень сложного оборудования может быть нецелесообразным на начальных этапах производства из-за продолжительного времени, необходимого для обучения работе на таких станках. Использование более сложного оборудования также может быть исключено или отложено (если оно должно импортироваться) из-за общих инвестиционных ограничений или нехватки иностранной валюты. </a:t>
            </a:r>
          </a:p>
          <a:p>
            <a:endParaRPr lang="ru-RU" dirty="0"/>
          </a:p>
        </p:txBody>
      </p:sp>
      <p:sp>
        <p:nvSpPr>
          <p:cNvPr id="6" name="TextBox 5">
            <a:extLst>
              <a:ext uri="{FF2B5EF4-FFF2-40B4-BE49-F238E27FC236}">
                <a16:creationId xmlns:a16="http://schemas.microsoft.com/office/drawing/2014/main" id="{D0CAA3BC-24C9-4AA7-9E38-14B5F6DCDAAC}"/>
              </a:ext>
            </a:extLst>
          </p:cNvPr>
          <p:cNvSpPr txBox="1"/>
          <p:nvPr/>
        </p:nvSpPr>
        <p:spPr>
          <a:xfrm>
            <a:off x="469231" y="363490"/>
            <a:ext cx="7558237" cy="584775"/>
          </a:xfrm>
          <a:prstGeom prst="rect">
            <a:avLst/>
          </a:prstGeom>
          <a:noFill/>
        </p:spPr>
        <p:txBody>
          <a:bodyPr wrap="square">
            <a:spAutoFit/>
          </a:bodyPr>
          <a:lstStyle/>
          <a:p>
            <a:r>
              <a:rPr lang="ru-RU" sz="3200" dirty="0">
                <a:ln w="0"/>
                <a:effectLst>
                  <a:outerShdw blurRad="38100" dist="19050" dir="2700000" algn="tl" rotWithShape="0">
                    <a:schemeClr val="dk1">
                      <a:alpha val="40000"/>
                    </a:schemeClr>
                  </a:outerShdw>
                </a:effectLst>
              </a:rPr>
              <a:t>Взаимосвязь с другими компонентами </a:t>
            </a:r>
            <a:r>
              <a:rPr lang="ru-RU" sz="3200" dirty="0"/>
              <a:t>ТЭО</a:t>
            </a:r>
            <a:r>
              <a:rPr lang="ru-RU" sz="3200" dirty="0">
                <a:ln w="0"/>
                <a:effectLst>
                  <a:outerShdw blurRad="38100" dist="19050" dir="2700000" algn="tl" rotWithShape="0">
                    <a:schemeClr val="dk1">
                      <a:alpha val="40000"/>
                    </a:schemeClr>
                  </a:outerShdw>
                </a:effectLst>
              </a:rPr>
              <a:t> </a:t>
            </a:r>
          </a:p>
        </p:txBody>
      </p:sp>
      <p:sp>
        <p:nvSpPr>
          <p:cNvPr id="7" name="Прямоугольник 6">
            <a:extLst>
              <a:ext uri="{FF2B5EF4-FFF2-40B4-BE49-F238E27FC236}">
                <a16:creationId xmlns:a16="http://schemas.microsoft.com/office/drawing/2014/main" id="{40FECB12-D7F6-4CA6-B44F-E5E252E169AB}"/>
              </a:ext>
            </a:extLst>
          </p:cNvPr>
          <p:cNvSpPr/>
          <p:nvPr/>
        </p:nvSpPr>
        <p:spPr>
          <a:xfrm>
            <a:off x="469231" y="897222"/>
            <a:ext cx="7558236" cy="102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57AEFFD1-8A49-4A08-AD93-FC79A9BF3435}"/>
              </a:ext>
            </a:extLst>
          </p:cNvPr>
          <p:cNvSpPr txBox="1"/>
          <p:nvPr/>
        </p:nvSpPr>
        <p:spPr>
          <a:xfrm>
            <a:off x="315226" y="5261464"/>
            <a:ext cx="8694021" cy="1477328"/>
          </a:xfrm>
          <a:prstGeom prst="rect">
            <a:avLst/>
          </a:prstGeom>
          <a:noFill/>
        </p:spPr>
        <p:txBody>
          <a:bodyPr wrap="square">
            <a:spAutoFit/>
          </a:bodyPr>
          <a:lstStyle/>
          <a:p>
            <a:pPr algn="just"/>
            <a:r>
              <a:rPr lang="ru-RU" dirty="0"/>
              <a:t>Требования к техническому обслуживанию и наличие средств для него также могут являться важным фактором. Политика правительства (например, контроль за импортом) может ограничивать импорт определенных видов оборудования, поэтому выбор оборудования в этом случае должен быть приспособлен к имеющейся местной продукции.</a:t>
            </a:r>
          </a:p>
        </p:txBody>
      </p:sp>
    </p:spTree>
    <p:extLst>
      <p:ext uri="{BB962C8B-B14F-4D97-AF65-F5344CB8AC3E}">
        <p14:creationId xmlns:p14="http://schemas.microsoft.com/office/powerpoint/2010/main" val="295282809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EE29E967-9218-4347-8EB1-5975F4BA019C}"/>
              </a:ext>
            </a:extLst>
          </p:cNvPr>
          <p:cNvPicPr>
            <a:picLocks noChangeAspect="1"/>
          </p:cNvPicPr>
          <p:nvPr/>
        </p:nvPicPr>
        <p:blipFill>
          <a:blip r:embed="rId2"/>
          <a:stretch>
            <a:fillRect/>
          </a:stretch>
        </p:blipFill>
        <p:spPr>
          <a:xfrm>
            <a:off x="7854215" y="19307"/>
            <a:ext cx="3994485" cy="5957634"/>
          </a:xfrm>
          <a:prstGeom prst="rect">
            <a:avLst/>
          </a:prstGeom>
        </p:spPr>
      </p:pic>
      <p:sp>
        <p:nvSpPr>
          <p:cNvPr id="3" name="TextBox 2">
            <a:extLst>
              <a:ext uri="{FF2B5EF4-FFF2-40B4-BE49-F238E27FC236}">
                <a16:creationId xmlns:a16="http://schemas.microsoft.com/office/drawing/2014/main" id="{9010B5C6-3C8F-44ED-95CD-0A5B09B911CD}"/>
              </a:ext>
            </a:extLst>
          </p:cNvPr>
          <p:cNvSpPr txBox="1"/>
          <p:nvPr/>
        </p:nvSpPr>
        <p:spPr>
          <a:xfrm>
            <a:off x="113096" y="772901"/>
            <a:ext cx="8032986" cy="3970318"/>
          </a:xfrm>
          <a:prstGeom prst="rect">
            <a:avLst/>
          </a:prstGeom>
          <a:noFill/>
        </p:spPr>
        <p:txBody>
          <a:bodyPr wrap="square">
            <a:spAutoFit/>
          </a:bodyPr>
          <a:lstStyle/>
          <a:p>
            <a:r>
              <a:rPr lang="ru-RU" dirty="0"/>
              <a:t>В то же время капитальные затраты на автоматизацию постоянно возрастают, и хотя замена дорогостоящего ручного труда автоматизированным капитальным оборудованием может быть экономически оправдана в высоко-индустриализированных странах, это не может в равной степени относиться к развивающимся странам. Однако там, где конкурентный характер производства или корпоративная стратегия требуют использования автоматического оборудования, должны приобретаться необходимые профессиональные навыки, чтобы соответствовать этому требованию, поскольку иначе технология может устареть. Так, использование автоматизированного проектирования для изготовления готовой одежды на экспорт, станков с ЧПУ или обрабатывающих центров для производства средств производства может обеспечивать в развивающихся странах значительные экономические преимущества и гибкость производства. </a:t>
            </a:r>
          </a:p>
          <a:p>
            <a:endParaRPr lang="ru-RU" dirty="0"/>
          </a:p>
        </p:txBody>
      </p:sp>
      <p:sp>
        <p:nvSpPr>
          <p:cNvPr id="5" name="TextBox 4">
            <a:extLst>
              <a:ext uri="{FF2B5EF4-FFF2-40B4-BE49-F238E27FC236}">
                <a16:creationId xmlns:a16="http://schemas.microsoft.com/office/drawing/2014/main" id="{AF40425B-6FB8-490F-9B1A-EE212087CD89}"/>
              </a:ext>
            </a:extLst>
          </p:cNvPr>
          <p:cNvSpPr txBox="1"/>
          <p:nvPr/>
        </p:nvSpPr>
        <p:spPr>
          <a:xfrm>
            <a:off x="2312419" y="97633"/>
            <a:ext cx="3634339" cy="461665"/>
          </a:xfrm>
          <a:prstGeom prst="rect">
            <a:avLst/>
          </a:prstGeom>
          <a:noFill/>
        </p:spPr>
        <p:txBody>
          <a:bodyPr wrap="square">
            <a:spAutoFit/>
          </a:bodyPr>
          <a:lstStyle/>
          <a:p>
            <a:r>
              <a:rPr lang="ru-RU" sz="2400" b="1" dirty="0">
                <a:ln w="0"/>
                <a:effectLst>
                  <a:outerShdw blurRad="38100" dist="19050" dir="2700000" algn="tl" rotWithShape="0">
                    <a:schemeClr val="dk1">
                      <a:alpha val="40000"/>
                    </a:schemeClr>
                  </a:outerShdw>
                </a:effectLst>
              </a:rPr>
              <a:t>Уровень автоматизации </a:t>
            </a:r>
          </a:p>
        </p:txBody>
      </p:sp>
      <p:sp>
        <p:nvSpPr>
          <p:cNvPr id="8" name="TextBox 7">
            <a:extLst>
              <a:ext uri="{FF2B5EF4-FFF2-40B4-BE49-F238E27FC236}">
                <a16:creationId xmlns:a16="http://schemas.microsoft.com/office/drawing/2014/main" id="{7DC25C15-05AB-42EA-8D25-B98D0977127D}"/>
              </a:ext>
            </a:extLst>
          </p:cNvPr>
          <p:cNvSpPr txBox="1"/>
          <p:nvPr/>
        </p:nvSpPr>
        <p:spPr>
          <a:xfrm>
            <a:off x="8032986" y="1166842"/>
            <a:ext cx="3815714" cy="4524315"/>
          </a:xfrm>
          <a:prstGeom prst="rect">
            <a:avLst/>
          </a:prstGeom>
          <a:noFill/>
        </p:spPr>
        <p:txBody>
          <a:bodyPr wrap="square">
            <a:spAutoFit/>
          </a:bodyPr>
          <a:lstStyle/>
          <a:p>
            <a:r>
              <a:rPr lang="ru-RU" dirty="0"/>
              <a:t>Автоматизация может принимать форму автоматизации процесса или функциональной автоматизации, при этом последняя относится, главным образом, к автоматизации определенных функций. </a:t>
            </a:r>
          </a:p>
          <a:p>
            <a:endParaRPr lang="ru-RU" dirty="0"/>
          </a:p>
          <a:p>
            <a:r>
              <a:rPr lang="ru-RU" dirty="0"/>
              <a:t>В некоторых высокоточных отраслях, таких как производство приборов и устройств управления, где компьютеризация производственных операций быстро расширяется, следует рассматривать возможность использования компьютеризированного оборудования. </a:t>
            </a:r>
          </a:p>
        </p:txBody>
      </p:sp>
      <p:sp>
        <p:nvSpPr>
          <p:cNvPr id="10" name="TextBox 9">
            <a:extLst>
              <a:ext uri="{FF2B5EF4-FFF2-40B4-BE49-F238E27FC236}">
                <a16:creationId xmlns:a16="http://schemas.microsoft.com/office/drawing/2014/main" id="{D6190427-0E92-4235-AAE0-E2FA9B9FD847}"/>
              </a:ext>
            </a:extLst>
          </p:cNvPr>
          <p:cNvSpPr txBox="1"/>
          <p:nvPr/>
        </p:nvSpPr>
        <p:spPr>
          <a:xfrm>
            <a:off x="113096" y="4367314"/>
            <a:ext cx="7919890" cy="1477328"/>
          </a:xfrm>
          <a:prstGeom prst="rect">
            <a:avLst/>
          </a:prstGeom>
          <a:noFill/>
        </p:spPr>
        <p:txBody>
          <a:bodyPr wrap="square">
            <a:spAutoFit/>
          </a:bodyPr>
          <a:lstStyle/>
          <a:p>
            <a:r>
              <a:rPr lang="ru-RU" dirty="0"/>
              <a:t>С другой стороны, широкое применение робототехники в автомобилестроении может быть менее выгодным в развивающихся странах из-за более низких затрат на рабочую силу, значительных расходов на автоматизацию и высокого уровня квалификации и способностей, требуемых при использований робототехники и автоматизированного производства. </a:t>
            </a:r>
          </a:p>
        </p:txBody>
      </p:sp>
      <p:sp>
        <p:nvSpPr>
          <p:cNvPr id="12" name="TextBox 11">
            <a:extLst>
              <a:ext uri="{FF2B5EF4-FFF2-40B4-BE49-F238E27FC236}">
                <a16:creationId xmlns:a16="http://schemas.microsoft.com/office/drawing/2014/main" id="{7F1716C1-6A0C-4FBF-9226-45AA2CD6E4DC}"/>
              </a:ext>
            </a:extLst>
          </p:cNvPr>
          <p:cNvSpPr txBox="1"/>
          <p:nvPr/>
        </p:nvSpPr>
        <p:spPr>
          <a:xfrm>
            <a:off x="0" y="5915362"/>
            <a:ext cx="12180770" cy="923330"/>
          </a:xfrm>
          <a:prstGeom prst="rect">
            <a:avLst/>
          </a:prstGeom>
          <a:noFill/>
        </p:spPr>
        <p:txBody>
          <a:bodyPr wrap="square">
            <a:spAutoFit/>
          </a:bodyPr>
          <a:lstStyle/>
          <a:p>
            <a:pPr algn="ctr"/>
            <a:r>
              <a:rPr lang="ru-RU" u="sng" dirty="0"/>
              <a:t>Поэтому при выборе оборудования нужно оценить соотношение факторов и преимуществ в отношении степени сложности и автоматизации, которая может потребоваться в определенных областях производства и даже на некоторых этапах производства в отдельных проектах.</a:t>
            </a:r>
          </a:p>
        </p:txBody>
      </p:sp>
      <p:sp>
        <p:nvSpPr>
          <p:cNvPr id="13" name="Прямоугольник 12">
            <a:extLst>
              <a:ext uri="{FF2B5EF4-FFF2-40B4-BE49-F238E27FC236}">
                <a16:creationId xmlns:a16="http://schemas.microsoft.com/office/drawing/2014/main" id="{FFABCC7A-45CC-4035-B0C8-3F613B2E56AA}"/>
              </a:ext>
            </a:extLst>
          </p:cNvPr>
          <p:cNvSpPr/>
          <p:nvPr/>
        </p:nvSpPr>
        <p:spPr>
          <a:xfrm>
            <a:off x="2166486" y="590079"/>
            <a:ext cx="3634339" cy="70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6905120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5">
            <a:extLst>
              <a:ext uri="{FF2B5EF4-FFF2-40B4-BE49-F238E27FC236}">
                <a16:creationId xmlns:a16="http://schemas.microsoft.com/office/drawing/2014/main" id="{B786A2AF-C3CD-47A9-9541-7CAB5B117853}"/>
              </a:ext>
            </a:extLst>
          </p:cNvPr>
          <p:cNvGraphicFramePr/>
          <p:nvPr/>
        </p:nvGraphicFramePr>
        <p:xfrm>
          <a:off x="348916" y="0"/>
          <a:ext cx="7407575" cy="4930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D063ACA-822B-488B-B8BD-F0D12D6C3E21}"/>
              </a:ext>
            </a:extLst>
          </p:cNvPr>
          <p:cNvSpPr txBox="1"/>
          <p:nvPr/>
        </p:nvSpPr>
        <p:spPr>
          <a:xfrm>
            <a:off x="685800" y="5635493"/>
            <a:ext cx="10652760" cy="923330"/>
          </a:xfrm>
          <a:prstGeom prst="rect">
            <a:avLst/>
          </a:prstGeom>
          <a:noFill/>
        </p:spPr>
        <p:txBody>
          <a:bodyPr wrap="square">
            <a:spAutoFit/>
          </a:bodyPr>
          <a:lstStyle/>
          <a:p>
            <a:pPr algn="ctr"/>
            <a:r>
              <a:rPr lang="ru-RU" b="1" u="sng" dirty="0"/>
              <a:t>Должны быть определены номинальные рабочие, характеристики для различных видов оборудования, с тем чтобы производственная мощность оборудования соответствовала различным этапам обработки и изготовления. </a:t>
            </a:r>
          </a:p>
        </p:txBody>
      </p:sp>
      <p:sp>
        <p:nvSpPr>
          <p:cNvPr id="5" name="TextBox 4">
            <a:extLst>
              <a:ext uri="{FF2B5EF4-FFF2-40B4-BE49-F238E27FC236}">
                <a16:creationId xmlns:a16="http://schemas.microsoft.com/office/drawing/2014/main" id="{622C3897-1D48-4699-A294-4758104EB772}"/>
              </a:ext>
            </a:extLst>
          </p:cNvPr>
          <p:cNvSpPr txBox="1"/>
          <p:nvPr/>
        </p:nvSpPr>
        <p:spPr>
          <a:xfrm>
            <a:off x="408806" y="1988340"/>
            <a:ext cx="2500162" cy="954107"/>
          </a:xfrm>
          <a:prstGeom prst="rect">
            <a:avLst/>
          </a:prstGeom>
          <a:noFill/>
        </p:spPr>
        <p:txBody>
          <a:bodyPr wrap="square">
            <a:spAutoFit/>
          </a:bodyPr>
          <a:lstStyle/>
          <a:p>
            <a:pPr algn="ctr"/>
            <a:r>
              <a:rPr lang="ru-RU" sz="2800" b="1" dirty="0">
                <a:ln w="0"/>
                <a:effectLst>
                  <a:outerShdw blurRad="38100" dist="19050" dir="2700000" algn="tl" rotWithShape="0">
                    <a:schemeClr val="dk1">
                      <a:alpha val="40000"/>
                    </a:schemeClr>
                  </a:outerShdw>
                </a:effectLst>
              </a:rPr>
              <a:t>Категории оборудования</a:t>
            </a:r>
          </a:p>
        </p:txBody>
      </p:sp>
      <p:sp>
        <p:nvSpPr>
          <p:cNvPr id="8" name="TextBox 7">
            <a:extLst>
              <a:ext uri="{FF2B5EF4-FFF2-40B4-BE49-F238E27FC236}">
                <a16:creationId xmlns:a16="http://schemas.microsoft.com/office/drawing/2014/main" id="{65046874-26A8-4B1E-A2ED-8DFF9A64ECDE}"/>
              </a:ext>
            </a:extLst>
          </p:cNvPr>
          <p:cNvSpPr txBox="1"/>
          <p:nvPr/>
        </p:nvSpPr>
        <p:spPr>
          <a:xfrm>
            <a:off x="5014762" y="577594"/>
            <a:ext cx="6429677" cy="1015663"/>
          </a:xfrm>
          <a:prstGeom prst="rect">
            <a:avLst/>
          </a:prstGeom>
          <a:noFill/>
        </p:spPr>
        <p:txBody>
          <a:bodyPr wrap="square">
            <a:spAutoFit/>
          </a:bodyPr>
          <a:lstStyle/>
          <a:p>
            <a:r>
              <a:rPr lang="ru-RU" sz="2000" b="1" dirty="0"/>
              <a:t>Одна классификация исходит из требований к машинам для каждого этапа производственного процесса. </a:t>
            </a:r>
          </a:p>
        </p:txBody>
      </p:sp>
      <p:sp>
        <p:nvSpPr>
          <p:cNvPr id="10" name="TextBox 9">
            <a:extLst>
              <a:ext uri="{FF2B5EF4-FFF2-40B4-BE49-F238E27FC236}">
                <a16:creationId xmlns:a16="http://schemas.microsoft.com/office/drawing/2014/main" id="{5044B2FA-217A-44B3-8FEE-826ABA0B2AB4}"/>
              </a:ext>
            </a:extLst>
          </p:cNvPr>
          <p:cNvSpPr txBox="1"/>
          <p:nvPr/>
        </p:nvSpPr>
        <p:spPr>
          <a:xfrm>
            <a:off x="5014762" y="2465394"/>
            <a:ext cx="6097604" cy="3170099"/>
          </a:xfrm>
          <a:prstGeom prst="rect">
            <a:avLst/>
          </a:prstGeom>
          <a:noFill/>
        </p:spPr>
        <p:txBody>
          <a:bodyPr wrap="square">
            <a:spAutoFit/>
          </a:bodyPr>
          <a:lstStyle/>
          <a:p>
            <a:r>
              <a:rPr lang="ru-RU" sz="2000" b="1" dirty="0"/>
              <a:t>По второй классификации оборудование может подразделяться на:</a:t>
            </a:r>
          </a:p>
          <a:p>
            <a:pPr marL="342900" indent="-342900">
              <a:buFont typeface="Wingdings" panose="05000000000000000000" pitchFamily="2" charset="2"/>
              <a:buChar char="v"/>
            </a:pPr>
            <a:r>
              <a:rPr lang="ru-RU" sz="2000" dirty="0"/>
              <a:t>промышленное, </a:t>
            </a:r>
          </a:p>
          <a:p>
            <a:pPr marL="342900" indent="-342900">
              <a:buFont typeface="Wingdings" panose="05000000000000000000" pitchFamily="2" charset="2"/>
              <a:buChar char="v"/>
            </a:pPr>
            <a:r>
              <a:rPr lang="ru-RU" sz="2000" dirty="0"/>
              <a:t>механическое, </a:t>
            </a:r>
          </a:p>
          <a:p>
            <a:pPr marL="342900" indent="-342900">
              <a:buFont typeface="Wingdings" panose="05000000000000000000" pitchFamily="2" charset="2"/>
              <a:buChar char="v"/>
            </a:pPr>
            <a:r>
              <a:rPr lang="ru-RU" sz="2000" dirty="0"/>
              <a:t>электрическое, </a:t>
            </a:r>
          </a:p>
          <a:p>
            <a:pPr marL="342900" indent="-342900">
              <a:buFont typeface="Wingdings" panose="05000000000000000000" pitchFamily="2" charset="2"/>
              <a:buChar char="v"/>
            </a:pPr>
            <a:r>
              <a:rPr lang="ru-RU" sz="2000" dirty="0"/>
              <a:t>контрольно-измерительное, </a:t>
            </a:r>
          </a:p>
          <a:p>
            <a:pPr marL="342900" indent="-342900">
              <a:buFont typeface="Wingdings" panose="05000000000000000000" pitchFamily="2" charset="2"/>
              <a:buChar char="v"/>
            </a:pPr>
            <a:r>
              <a:rPr lang="ru-RU" sz="2000" dirty="0"/>
              <a:t>транспортное и конвейерное, </a:t>
            </a:r>
          </a:p>
          <a:p>
            <a:pPr marL="342900" indent="-342900">
              <a:buFont typeface="Wingdings" panose="05000000000000000000" pitchFamily="2" charset="2"/>
              <a:buChar char="v"/>
            </a:pPr>
            <a:r>
              <a:rPr lang="ru-RU" sz="2000" dirty="0"/>
              <a:t>испытательное, </a:t>
            </a:r>
          </a:p>
          <a:p>
            <a:pPr marL="342900" indent="-342900">
              <a:buFont typeface="Wingdings" panose="05000000000000000000" pitchFamily="2" charset="2"/>
              <a:buChar char="v"/>
            </a:pPr>
            <a:r>
              <a:rPr lang="ru-RU" sz="2000" dirty="0"/>
              <a:t>исследовательское и </a:t>
            </a:r>
            <a:r>
              <a:rPr lang="ru-RU" sz="2000" dirty="0" err="1"/>
              <a:t>др</a:t>
            </a:r>
            <a:r>
              <a:rPr lang="en-US" sz="2000" dirty="0"/>
              <a:t>.</a:t>
            </a:r>
            <a:endParaRPr lang="ru-RU" sz="2000" b="1" dirty="0"/>
          </a:p>
          <a:p>
            <a:endParaRPr lang="ru-RU" sz="2000" dirty="0"/>
          </a:p>
        </p:txBody>
      </p:sp>
      <p:sp>
        <p:nvSpPr>
          <p:cNvPr id="11" name="Овал 10">
            <a:extLst>
              <a:ext uri="{FF2B5EF4-FFF2-40B4-BE49-F238E27FC236}">
                <a16:creationId xmlns:a16="http://schemas.microsoft.com/office/drawing/2014/main" id="{619D213F-AA1D-4C2B-89C2-64578BC3EA88}"/>
              </a:ext>
            </a:extLst>
          </p:cNvPr>
          <p:cNvSpPr/>
          <p:nvPr/>
        </p:nvSpPr>
        <p:spPr>
          <a:xfrm>
            <a:off x="11227320" y="6224114"/>
            <a:ext cx="819987" cy="55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165</a:t>
            </a:r>
            <a:r>
              <a:rPr lang="en-US" dirty="0"/>
              <a:t> </a:t>
            </a:r>
            <a:endParaRPr lang="ru-RU" dirty="0"/>
          </a:p>
        </p:txBody>
      </p:sp>
      <p:pic>
        <p:nvPicPr>
          <p:cNvPr id="19458" name="Picture 2" descr="equipment Icon 3967482">
            <a:extLst>
              <a:ext uri="{FF2B5EF4-FFF2-40B4-BE49-F238E27FC236}">
                <a16:creationId xmlns:a16="http://schemas.microsoft.com/office/drawing/2014/main" id="{7BC76249-652F-4FE1-BE01-B4708E72F8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6455" y="442337"/>
            <a:ext cx="1286175" cy="128617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equipment Icon 3858506">
            <a:extLst>
              <a:ext uri="{FF2B5EF4-FFF2-40B4-BE49-F238E27FC236}">
                <a16:creationId xmlns:a16="http://schemas.microsoft.com/office/drawing/2014/main" id="{EA272FE8-0857-402B-9BEA-BA18C106C0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0127" y="3108959"/>
            <a:ext cx="1498829" cy="149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33182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B367800-2318-4AC9-8CE4-B4C72D0F1088}"/>
              </a:ext>
            </a:extLst>
          </p:cNvPr>
          <p:cNvSpPr/>
          <p:nvPr/>
        </p:nvSpPr>
        <p:spPr>
          <a:xfrm>
            <a:off x="4894493" y="471723"/>
            <a:ext cx="4809330" cy="707886"/>
          </a:xfrm>
          <a:prstGeom prst="rect">
            <a:avLst/>
          </a:prstGeom>
          <a:noFill/>
        </p:spPr>
        <p:txBody>
          <a:bodyPr wrap="none" lIns="91440" tIns="45720" rIns="91440" bIns="45720">
            <a:spAutoFit/>
          </a:bodyPr>
          <a:lstStyle/>
          <a:p>
            <a:pPr algn="ctr"/>
            <a:r>
              <a:rPr lang="ru-RU" sz="4000" b="0" cap="none" spc="0" dirty="0">
                <a:ln w="0"/>
                <a:solidFill>
                  <a:schemeClr val="tx1"/>
                </a:solidFill>
                <a:effectLst>
                  <a:outerShdw blurRad="38100" dist="19050" dir="2700000" algn="tl" rotWithShape="0">
                    <a:schemeClr val="dk1">
                      <a:alpha val="40000"/>
                    </a:schemeClr>
                  </a:outerShdw>
                </a:effectLst>
              </a:rPr>
              <a:t>КЛАССИФИКАЦИЯ</a:t>
            </a:r>
          </a:p>
        </p:txBody>
      </p:sp>
      <p:sp>
        <p:nvSpPr>
          <p:cNvPr id="4" name="TextBox 3">
            <a:extLst>
              <a:ext uri="{FF2B5EF4-FFF2-40B4-BE49-F238E27FC236}">
                <a16:creationId xmlns:a16="http://schemas.microsoft.com/office/drawing/2014/main" id="{4ECEAF13-FE60-4BA7-85E1-FB9F418A97DE}"/>
              </a:ext>
            </a:extLst>
          </p:cNvPr>
          <p:cNvSpPr txBox="1"/>
          <p:nvPr/>
        </p:nvSpPr>
        <p:spPr>
          <a:xfrm>
            <a:off x="115503" y="1690351"/>
            <a:ext cx="12076497" cy="2585323"/>
          </a:xfrm>
          <a:prstGeom prst="rect">
            <a:avLst/>
          </a:prstGeom>
          <a:noFill/>
        </p:spPr>
        <p:txBody>
          <a:bodyPr wrap="square">
            <a:spAutoFit/>
          </a:bodyPr>
          <a:lstStyle/>
          <a:p>
            <a:r>
              <a:rPr lang="ru-RU" dirty="0"/>
              <a:t>Перечень производственных машин и оборудования должен включать в себя все передвижные и стационарные машины и оборудование для производства, обработки и контроля, а также устройства, связанные с ними, образующие единое целое и не предназначенные для другой цели.</a:t>
            </a:r>
          </a:p>
          <a:p>
            <a:endParaRPr lang="ru-RU" dirty="0"/>
          </a:p>
          <a:p>
            <a:r>
              <a:rPr lang="ru-RU" dirty="0"/>
              <a:t>Группы оборудования и машины для различных функциональных процессов, или производственные центры, должны быть подразделены до уровня отдельных машин и установок, и перечень оборудования должен быть полным настолько, чтобы удовлетворить требованиям каждого этапа производства от получения сырья до отгрузки готовой продукции. Должны быть определены номинальные характеристики, требуемые для различных единиц технологического оборудования, а для каждого компонента проекта должен быть составлен перечень оборудования в виде таблицы в соответствии со схемой VI-2. </a:t>
            </a:r>
          </a:p>
        </p:txBody>
      </p:sp>
      <p:sp>
        <p:nvSpPr>
          <p:cNvPr id="6" name="TextBox 5">
            <a:extLst>
              <a:ext uri="{FF2B5EF4-FFF2-40B4-BE49-F238E27FC236}">
                <a16:creationId xmlns:a16="http://schemas.microsoft.com/office/drawing/2014/main" id="{FA81011F-C40A-4801-A88A-215E560B42AF}"/>
              </a:ext>
            </a:extLst>
          </p:cNvPr>
          <p:cNvSpPr txBox="1"/>
          <p:nvPr/>
        </p:nvSpPr>
        <p:spPr>
          <a:xfrm>
            <a:off x="981777" y="707886"/>
            <a:ext cx="4266398" cy="830997"/>
          </a:xfrm>
          <a:prstGeom prst="rect">
            <a:avLst/>
          </a:prstGeom>
          <a:noFill/>
        </p:spPr>
        <p:txBody>
          <a:bodyPr wrap="square">
            <a:spAutoFit/>
          </a:bodyPr>
          <a:lstStyle/>
          <a:p>
            <a:r>
              <a:rPr lang="ru-RU" sz="2400" b="1" dirty="0"/>
              <a:t>Производственное оборудование </a:t>
            </a:r>
          </a:p>
        </p:txBody>
      </p:sp>
      <p:sp>
        <p:nvSpPr>
          <p:cNvPr id="7" name="Прямоугольник: скругленные углы 6">
            <a:extLst>
              <a:ext uri="{FF2B5EF4-FFF2-40B4-BE49-F238E27FC236}">
                <a16:creationId xmlns:a16="http://schemas.microsoft.com/office/drawing/2014/main" id="{19220BA6-F424-488A-8D53-35E96747F7A4}"/>
              </a:ext>
            </a:extLst>
          </p:cNvPr>
          <p:cNvSpPr/>
          <p:nvPr/>
        </p:nvSpPr>
        <p:spPr>
          <a:xfrm>
            <a:off x="115503" y="606619"/>
            <a:ext cx="866274" cy="979353"/>
          </a:xfrm>
          <a:prstGeom prst="roundRect">
            <a:avLst/>
          </a:prstGeom>
          <a:solidFill>
            <a:srgbClr val="D3D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245D2BDB-98AF-41BF-A5B6-BE7D097A08EF}"/>
              </a:ext>
            </a:extLst>
          </p:cNvPr>
          <p:cNvSpPr/>
          <p:nvPr/>
        </p:nvSpPr>
        <p:spPr>
          <a:xfrm>
            <a:off x="4543124" y="231006"/>
            <a:ext cx="5534527" cy="1212783"/>
          </a:xfrm>
          <a:prstGeom prst="rect">
            <a:avLst/>
          </a:prstGeom>
          <a:noFill/>
          <a:ln w="762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ru-RU"/>
          </a:p>
        </p:txBody>
      </p:sp>
      <p:sp>
        <p:nvSpPr>
          <p:cNvPr id="10" name="Прямоугольник: скругленные углы 9">
            <a:extLst>
              <a:ext uri="{FF2B5EF4-FFF2-40B4-BE49-F238E27FC236}">
                <a16:creationId xmlns:a16="http://schemas.microsoft.com/office/drawing/2014/main" id="{179EA577-4650-4326-8BCC-D9A02C4D9FC8}"/>
              </a:ext>
            </a:extLst>
          </p:cNvPr>
          <p:cNvSpPr/>
          <p:nvPr/>
        </p:nvSpPr>
        <p:spPr>
          <a:xfrm>
            <a:off x="115503" y="4348500"/>
            <a:ext cx="866274" cy="979353"/>
          </a:xfrm>
          <a:prstGeom prst="roundRect">
            <a:avLst/>
          </a:prstGeom>
          <a:solidFill>
            <a:srgbClr val="D3D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44568DCB-2441-4AF1-8EE1-034D28D15484}"/>
              </a:ext>
            </a:extLst>
          </p:cNvPr>
          <p:cNvSpPr txBox="1"/>
          <p:nvPr/>
        </p:nvSpPr>
        <p:spPr>
          <a:xfrm>
            <a:off x="981775" y="4427142"/>
            <a:ext cx="6102416" cy="461665"/>
          </a:xfrm>
          <a:prstGeom prst="rect">
            <a:avLst/>
          </a:prstGeom>
          <a:noFill/>
        </p:spPr>
        <p:txBody>
          <a:bodyPr wrap="square">
            <a:spAutoFit/>
          </a:bodyPr>
          <a:lstStyle/>
          <a:p>
            <a:r>
              <a:rPr lang="ru-RU" sz="2400" b="1" dirty="0"/>
              <a:t>Запасные части и инструменты</a:t>
            </a:r>
          </a:p>
        </p:txBody>
      </p:sp>
      <p:sp>
        <p:nvSpPr>
          <p:cNvPr id="14" name="TextBox 13">
            <a:extLst>
              <a:ext uri="{FF2B5EF4-FFF2-40B4-BE49-F238E27FC236}">
                <a16:creationId xmlns:a16="http://schemas.microsoft.com/office/drawing/2014/main" id="{96C36DA1-90F5-489C-9D5F-76F9A27DDC20}"/>
              </a:ext>
            </a:extLst>
          </p:cNvPr>
          <p:cNvSpPr txBox="1"/>
          <p:nvPr/>
        </p:nvSpPr>
        <p:spPr>
          <a:xfrm>
            <a:off x="981777" y="4838176"/>
            <a:ext cx="11210223" cy="2031325"/>
          </a:xfrm>
          <a:prstGeom prst="rect">
            <a:avLst/>
          </a:prstGeom>
          <a:noFill/>
        </p:spPr>
        <p:txBody>
          <a:bodyPr wrap="square">
            <a:spAutoFit/>
          </a:bodyPr>
          <a:lstStyle/>
          <a:p>
            <a:pPr algn="just"/>
            <a:r>
              <a:rPr lang="ru-RU" dirty="0"/>
              <a:t>Следует подготовить перечень требуемых запчастей и инструментов с их сметными ценами, в том числе перечень частей, которые должны быть получены с поставленным оборудованием, а также предметов и инструментов, изнашивающихся в процессе производственных операций. Потребности в запчастях зависят от характера отрасли, наличия запчастей, способности производить такие изделия в данной стране и возможностей импорта. </a:t>
            </a:r>
          </a:p>
          <a:p>
            <a:pPr algn="just"/>
            <a:r>
              <a:rPr lang="ru-RU" dirty="0"/>
              <a:t>Как правило, достаточно иметь запас на 3-6 месяцев, хотя он может быть и больше. В любом случае потребности в запасе запчастей должны тщательно оцениваться, поскольку они могут влиять на товарно-материальные запасы предприятия и необходимый оборотный капитал. </a:t>
            </a:r>
          </a:p>
        </p:txBody>
      </p:sp>
      <p:pic>
        <p:nvPicPr>
          <p:cNvPr id="21506" name="Picture 2" descr="equipment Icon 3665721">
            <a:extLst>
              <a:ext uri="{FF2B5EF4-FFF2-40B4-BE49-F238E27FC236}">
                <a16:creationId xmlns:a16="http://schemas.microsoft.com/office/drawing/2014/main" id="{F3E2720C-4C93-48C0-8113-2B75A8911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03" y="4402920"/>
            <a:ext cx="866273" cy="86627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reative technique Icon 3159219">
            <a:extLst>
              <a:ext uri="{FF2B5EF4-FFF2-40B4-BE49-F238E27FC236}">
                <a16:creationId xmlns:a16="http://schemas.microsoft.com/office/drawing/2014/main" id="{38D8D99E-7CB3-4E71-877F-8C6754B24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03" y="663875"/>
            <a:ext cx="866272" cy="86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19732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a:extLst>
              <a:ext uri="{FF2B5EF4-FFF2-40B4-BE49-F238E27FC236}">
                <a16:creationId xmlns:a16="http://schemas.microsoft.com/office/drawing/2014/main" id="{C05932AC-45F8-4EEB-BD1A-BA0B3EBF38E6}"/>
              </a:ext>
            </a:extLst>
          </p:cNvPr>
          <p:cNvSpPr/>
          <p:nvPr/>
        </p:nvSpPr>
        <p:spPr>
          <a:xfrm>
            <a:off x="250257" y="422345"/>
            <a:ext cx="1001027" cy="105877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A3516A7C-B706-45A4-A247-829B150D48D9}"/>
              </a:ext>
            </a:extLst>
          </p:cNvPr>
          <p:cNvSpPr txBox="1"/>
          <p:nvPr/>
        </p:nvSpPr>
        <p:spPr>
          <a:xfrm>
            <a:off x="346509" y="1556961"/>
            <a:ext cx="7211729" cy="923330"/>
          </a:xfrm>
          <a:prstGeom prst="rect">
            <a:avLst/>
          </a:prstGeom>
          <a:noFill/>
        </p:spPr>
        <p:txBody>
          <a:bodyPr wrap="square">
            <a:spAutoFit/>
          </a:bodyPr>
          <a:lstStyle/>
          <a:p>
            <a:r>
              <a:rPr lang="ru-RU" dirty="0"/>
              <a:t>Следует предусмотреть испытательное оборудование, включая оборудование для контроля качества, и исследовательское оборудование для совершенствования и адаптации технологии. </a:t>
            </a:r>
          </a:p>
        </p:txBody>
      </p:sp>
      <p:sp>
        <p:nvSpPr>
          <p:cNvPr id="6" name="TextBox 5">
            <a:extLst>
              <a:ext uri="{FF2B5EF4-FFF2-40B4-BE49-F238E27FC236}">
                <a16:creationId xmlns:a16="http://schemas.microsoft.com/office/drawing/2014/main" id="{47B08EB5-6C1A-4C9A-A1C3-E2C22719A7B2}"/>
              </a:ext>
            </a:extLst>
          </p:cNvPr>
          <p:cNvSpPr txBox="1"/>
          <p:nvPr/>
        </p:nvSpPr>
        <p:spPr>
          <a:xfrm>
            <a:off x="1335505" y="536235"/>
            <a:ext cx="6097604" cy="830997"/>
          </a:xfrm>
          <a:prstGeom prst="rect">
            <a:avLst/>
          </a:prstGeom>
          <a:noFill/>
        </p:spPr>
        <p:txBody>
          <a:bodyPr wrap="square">
            <a:spAutoFit/>
          </a:bodyPr>
          <a:lstStyle/>
          <a:p>
            <a:r>
              <a:rPr lang="ru-RU" sz="2400" b="1" dirty="0"/>
              <a:t>Испытательное и исследовательское оборудование </a:t>
            </a:r>
          </a:p>
        </p:txBody>
      </p:sp>
      <p:sp>
        <p:nvSpPr>
          <p:cNvPr id="7" name="Прямоугольник: скругленные углы 6">
            <a:extLst>
              <a:ext uri="{FF2B5EF4-FFF2-40B4-BE49-F238E27FC236}">
                <a16:creationId xmlns:a16="http://schemas.microsoft.com/office/drawing/2014/main" id="{E11137BE-1225-46AD-8F6D-9B11F11D3A1A}"/>
              </a:ext>
            </a:extLst>
          </p:cNvPr>
          <p:cNvSpPr/>
          <p:nvPr/>
        </p:nvSpPr>
        <p:spPr>
          <a:xfrm>
            <a:off x="247049" y="2750229"/>
            <a:ext cx="1001027" cy="105877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200CC006-AD74-418C-BEE3-0629DA58F508}"/>
              </a:ext>
            </a:extLst>
          </p:cNvPr>
          <p:cNvSpPr txBox="1"/>
          <p:nvPr/>
        </p:nvSpPr>
        <p:spPr>
          <a:xfrm>
            <a:off x="346509" y="4868919"/>
            <a:ext cx="11697903" cy="1754326"/>
          </a:xfrm>
          <a:prstGeom prst="rect">
            <a:avLst/>
          </a:prstGeom>
          <a:noFill/>
        </p:spPr>
        <p:txBody>
          <a:bodyPr wrap="square">
            <a:spAutoFit/>
          </a:bodyPr>
          <a:lstStyle/>
          <a:p>
            <a:r>
              <a:rPr lang="ru-RU" dirty="0"/>
              <a:t>Транспортные и другие издержки на отечественное оборудование должны оцениваться вплоть до доставки на участок предприятия. Нужно определить издержки на монтаж оборудования, особенно когда он осуществляется как отдельная операция. </a:t>
            </a:r>
            <a:endParaRPr lang="en-US" dirty="0"/>
          </a:p>
          <a:p>
            <a:r>
              <a:rPr lang="ru-RU" dirty="0"/>
              <a:t>В других случаях затраты на установку оборудования должны предусматриваться (хотя и отдельно) в оценках издержек. Затраты на установку оборудования могут варьироваться от относительно низкой цифры, составляющей 1- 2%, до 5-15% или более, в зависимости от оборудования, характера монтажа и установки. </a:t>
            </a:r>
            <a:endParaRPr lang="en-US" dirty="0"/>
          </a:p>
        </p:txBody>
      </p:sp>
      <p:sp>
        <p:nvSpPr>
          <p:cNvPr id="11" name="TextBox 10">
            <a:extLst>
              <a:ext uri="{FF2B5EF4-FFF2-40B4-BE49-F238E27FC236}">
                <a16:creationId xmlns:a16="http://schemas.microsoft.com/office/drawing/2014/main" id="{D85847B7-8C2A-44AF-A231-2DADBBF32EFE}"/>
              </a:ext>
            </a:extLst>
          </p:cNvPr>
          <p:cNvSpPr txBox="1"/>
          <p:nvPr/>
        </p:nvSpPr>
        <p:spPr>
          <a:xfrm>
            <a:off x="1248076" y="2967335"/>
            <a:ext cx="6097604" cy="461665"/>
          </a:xfrm>
          <a:prstGeom prst="rect">
            <a:avLst/>
          </a:prstGeom>
          <a:noFill/>
        </p:spPr>
        <p:txBody>
          <a:bodyPr wrap="square">
            <a:spAutoFit/>
          </a:bodyPr>
          <a:lstStyle/>
          <a:p>
            <a:r>
              <a:rPr lang="ru-RU" sz="2400" b="1" dirty="0"/>
              <a:t>Импортное и отечественное оборудование </a:t>
            </a:r>
          </a:p>
        </p:txBody>
      </p:sp>
      <p:sp>
        <p:nvSpPr>
          <p:cNvPr id="13" name="TextBox 12">
            <a:extLst>
              <a:ext uri="{FF2B5EF4-FFF2-40B4-BE49-F238E27FC236}">
                <a16:creationId xmlns:a16="http://schemas.microsoft.com/office/drawing/2014/main" id="{D5272D16-F1F0-4D5B-924C-8FD5DC8F61AE}"/>
              </a:ext>
            </a:extLst>
          </p:cNvPr>
          <p:cNvSpPr txBox="1"/>
          <p:nvPr/>
        </p:nvSpPr>
        <p:spPr>
          <a:xfrm>
            <a:off x="1251284" y="3610033"/>
            <a:ext cx="10693667" cy="1200329"/>
          </a:xfrm>
          <a:prstGeom prst="rect">
            <a:avLst/>
          </a:prstGeom>
          <a:noFill/>
        </p:spPr>
        <p:txBody>
          <a:bodyPr wrap="square">
            <a:spAutoFit/>
          </a:bodyPr>
          <a:lstStyle/>
          <a:p>
            <a:r>
              <a:rPr lang="ru-RU" dirty="0"/>
              <a:t>Потребности в машинах и оборудовании, в том числе в запчастях, должны быть подразделены в отношении импортного и имеющегося в стране оборудования. </a:t>
            </a:r>
            <a:endParaRPr lang="en-US" dirty="0"/>
          </a:p>
          <a:p>
            <a:r>
              <a:rPr lang="ru-RU" dirty="0"/>
              <a:t>Оценки издержек на импортное оборудование должны устанавливаться на основе </a:t>
            </a:r>
            <a:r>
              <a:rPr lang="ru-RU" dirty="0" err="1"/>
              <a:t>сиф</a:t>
            </a:r>
            <a:r>
              <a:rPr lang="ru-RU" dirty="0"/>
              <a:t> и расходов на разгрузку, а также на внутренние перевозки, страхование и т.д. вплоть до доставки на участок предприятия. </a:t>
            </a:r>
            <a:endParaRPr lang="en-US" dirty="0"/>
          </a:p>
        </p:txBody>
      </p:sp>
      <p:pic>
        <p:nvPicPr>
          <p:cNvPr id="22530" name="Picture 2" descr="experience Icon 2993534">
            <a:extLst>
              <a:ext uri="{FF2B5EF4-FFF2-40B4-BE49-F238E27FC236}">
                <a16:creationId xmlns:a16="http://schemas.microsoft.com/office/drawing/2014/main" id="{3FDAD89B-B5E9-4956-A107-3283EE1C4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60" y="416923"/>
            <a:ext cx="1074420" cy="107442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port Icon 1470809">
            <a:extLst>
              <a:ext uri="{FF2B5EF4-FFF2-40B4-BE49-F238E27FC236}">
                <a16:creationId xmlns:a16="http://schemas.microsoft.com/office/drawing/2014/main" id="{372911A1-FD31-453C-BCB1-4FE0352C9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97" y="2815847"/>
            <a:ext cx="923330" cy="92333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a:extLst>
              <a:ext uri="{FF2B5EF4-FFF2-40B4-BE49-F238E27FC236}">
                <a16:creationId xmlns:a16="http://schemas.microsoft.com/office/drawing/2014/main" id="{64DCFCEE-C923-4D85-A2E8-E10FF02D39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0635" y="288533"/>
            <a:ext cx="4551108" cy="303407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0357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Прямая соединительная линия 29">
            <a:extLst>
              <a:ext uri="{FF2B5EF4-FFF2-40B4-BE49-F238E27FC236}">
                <a16:creationId xmlns:a16="http://schemas.microsoft.com/office/drawing/2014/main" id="{05F5CC7B-DF80-48FE-9883-92C300C02B8E}"/>
              </a:ext>
            </a:extLst>
          </p:cNvPr>
          <p:cNvCxnSpPr>
            <a:cxnSpLocks/>
            <a:endCxn id="19" idx="1"/>
          </p:cNvCxnSpPr>
          <p:nvPr/>
        </p:nvCxnSpPr>
        <p:spPr>
          <a:xfrm>
            <a:off x="2347794" y="3429000"/>
            <a:ext cx="1518040" cy="1574546"/>
          </a:xfrm>
          <a:prstGeom prst="line">
            <a:avLst/>
          </a:prstGeom>
        </p:spPr>
        <p:style>
          <a:lnRef idx="1">
            <a:schemeClr val="accent1"/>
          </a:lnRef>
          <a:fillRef idx="0">
            <a:schemeClr val="accent1"/>
          </a:fillRef>
          <a:effectRef idx="0">
            <a:schemeClr val="accent1"/>
          </a:effectRef>
          <a:fontRef idx="minor">
            <a:schemeClr val="tx1"/>
          </a:fontRef>
        </p:style>
      </p:cxnSp>
      <p:sp>
        <p:nvSpPr>
          <p:cNvPr id="24" name="Прямая соединительная линия 3">
            <a:extLst>
              <a:ext uri="{FF2B5EF4-FFF2-40B4-BE49-F238E27FC236}">
                <a16:creationId xmlns:a16="http://schemas.microsoft.com/office/drawing/2014/main" id="{E8D8C88C-86D6-4E15-ABE8-5D1222E5CED3}"/>
              </a:ext>
            </a:extLst>
          </p:cNvPr>
          <p:cNvSpPr/>
          <p:nvPr/>
        </p:nvSpPr>
        <p:spPr>
          <a:xfrm rot="8168741">
            <a:off x="-323428" y="3430144"/>
            <a:ext cx="1868731" cy="478895"/>
          </a:xfrm>
          <a:custGeom>
            <a:avLst/>
            <a:gdLst/>
            <a:ahLst/>
            <a:cxnLst/>
            <a:rect l="0" t="0" r="0" b="0"/>
            <a:pathLst>
              <a:path>
                <a:moveTo>
                  <a:pt x="0" y="28784"/>
                </a:moveTo>
                <a:lnTo>
                  <a:pt x="756781" y="28784"/>
                </a:lnTo>
              </a:path>
            </a:pathLst>
          </a:custGeom>
          <a:noFill/>
        </p:spPr>
        <p:style>
          <a:lnRef idx="2">
            <a:schemeClr val="accent1">
              <a:shade val="80000"/>
              <a:hueOff val="0"/>
              <a:satOff val="0"/>
              <a:lumOff val="0"/>
              <a:alphaOff val="0"/>
            </a:schemeClr>
          </a:lnRef>
          <a:fillRef idx="0">
            <a:scrgbClr r="0" g="0" b="0"/>
          </a:fillRef>
          <a:effectRef idx="0">
            <a:schemeClr val="accent1">
              <a:shade val="80000"/>
              <a:hueOff val="0"/>
              <a:satOff val="0"/>
              <a:lumOff val="0"/>
              <a:alphaOff val="0"/>
            </a:schemeClr>
          </a:effectRef>
          <a:fontRef idx="minor">
            <a:schemeClr val="tx1">
              <a:hueOff val="0"/>
              <a:satOff val="0"/>
              <a:lumOff val="0"/>
              <a:alphaOff val="0"/>
            </a:schemeClr>
          </a:fontRef>
        </p:style>
      </p:sp>
      <p:graphicFrame>
        <p:nvGraphicFramePr>
          <p:cNvPr id="17" name="Схема 16">
            <a:extLst>
              <a:ext uri="{FF2B5EF4-FFF2-40B4-BE49-F238E27FC236}">
                <a16:creationId xmlns:a16="http://schemas.microsoft.com/office/drawing/2014/main" id="{2E8F1474-C455-4591-8127-111E98455EA3}"/>
              </a:ext>
            </a:extLst>
          </p:cNvPr>
          <p:cNvGraphicFramePr/>
          <p:nvPr/>
        </p:nvGraphicFramePr>
        <p:xfrm>
          <a:off x="348916" y="0"/>
          <a:ext cx="7407575" cy="4930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3B2C946-497E-4907-B2DE-08DE1D47AC56}"/>
              </a:ext>
            </a:extLst>
          </p:cNvPr>
          <p:cNvSpPr txBox="1"/>
          <p:nvPr/>
        </p:nvSpPr>
        <p:spPr>
          <a:xfrm>
            <a:off x="4641248" y="4029291"/>
            <a:ext cx="5994667" cy="646331"/>
          </a:xfrm>
          <a:prstGeom prst="rect">
            <a:avLst/>
          </a:prstGeom>
          <a:noFill/>
        </p:spPr>
        <p:txBody>
          <a:bodyPr wrap="square">
            <a:spAutoFit/>
          </a:bodyPr>
          <a:lstStyle/>
          <a:p>
            <a:endParaRPr lang="en-US" dirty="0"/>
          </a:p>
          <a:p>
            <a:endParaRPr lang="en-US" dirty="0"/>
          </a:p>
        </p:txBody>
      </p:sp>
      <p:sp>
        <p:nvSpPr>
          <p:cNvPr id="5" name="TextBox 4">
            <a:extLst>
              <a:ext uri="{FF2B5EF4-FFF2-40B4-BE49-F238E27FC236}">
                <a16:creationId xmlns:a16="http://schemas.microsoft.com/office/drawing/2014/main" id="{33B74C8F-39BD-43B8-8C9C-B26109868FE4}"/>
              </a:ext>
            </a:extLst>
          </p:cNvPr>
          <p:cNvSpPr txBox="1"/>
          <p:nvPr/>
        </p:nvSpPr>
        <p:spPr>
          <a:xfrm>
            <a:off x="1198409" y="2242703"/>
            <a:ext cx="2459255" cy="523220"/>
          </a:xfrm>
          <a:prstGeom prst="rect">
            <a:avLst/>
          </a:prstGeom>
          <a:noFill/>
        </p:spPr>
        <p:txBody>
          <a:bodyPr wrap="square">
            <a:spAutoFit/>
          </a:bodyPr>
          <a:lstStyle/>
          <a:p>
            <a:r>
              <a:rPr lang="ru-RU" sz="2800" b="1" dirty="0"/>
              <a:t>Ограничения </a:t>
            </a:r>
          </a:p>
        </p:txBody>
      </p:sp>
      <p:sp>
        <p:nvSpPr>
          <p:cNvPr id="8" name="TextBox 7">
            <a:extLst>
              <a:ext uri="{FF2B5EF4-FFF2-40B4-BE49-F238E27FC236}">
                <a16:creationId xmlns:a16="http://schemas.microsoft.com/office/drawing/2014/main" id="{039D5204-5A24-4D59-924A-666BDF5A7DA4}"/>
              </a:ext>
            </a:extLst>
          </p:cNvPr>
          <p:cNvSpPr txBox="1"/>
          <p:nvPr/>
        </p:nvSpPr>
        <p:spPr>
          <a:xfrm>
            <a:off x="4641248" y="207635"/>
            <a:ext cx="6847974" cy="923330"/>
          </a:xfrm>
          <a:prstGeom prst="rect">
            <a:avLst/>
          </a:prstGeom>
          <a:noFill/>
        </p:spPr>
        <p:txBody>
          <a:bodyPr wrap="square">
            <a:spAutoFit/>
          </a:bodyPr>
          <a:lstStyle/>
          <a:p>
            <a:r>
              <a:rPr lang="ru-RU" dirty="0"/>
              <a:t>Потребности в оборудовании должны связываться с местной промышленной и технологической инфраструктурой, а также с другими аспектами ТЭО. </a:t>
            </a:r>
            <a:endParaRPr lang="en-US" dirty="0"/>
          </a:p>
        </p:txBody>
      </p:sp>
      <p:sp>
        <p:nvSpPr>
          <p:cNvPr id="10" name="TextBox 9">
            <a:extLst>
              <a:ext uri="{FF2B5EF4-FFF2-40B4-BE49-F238E27FC236}">
                <a16:creationId xmlns:a16="http://schemas.microsoft.com/office/drawing/2014/main" id="{DAF1A2E5-AA92-4BD4-A5B2-4A108F108821}"/>
              </a:ext>
            </a:extLst>
          </p:cNvPr>
          <p:cNvSpPr txBox="1"/>
          <p:nvPr/>
        </p:nvSpPr>
        <p:spPr>
          <a:xfrm>
            <a:off x="5694610" y="1642538"/>
            <a:ext cx="6291714" cy="1200329"/>
          </a:xfrm>
          <a:prstGeom prst="rect">
            <a:avLst/>
          </a:prstGeom>
          <a:noFill/>
        </p:spPr>
        <p:txBody>
          <a:bodyPr wrap="square">
            <a:spAutoFit/>
          </a:bodyPr>
          <a:lstStyle/>
          <a:p>
            <a:r>
              <a:rPr lang="ru-RU" dirty="0"/>
              <a:t>Могут быть ограничения со стороны инфраструктуры, такие как лимитированные количества электроэнергии для больших электропечей или электролитических процессов, требующих много энергии при низких тарифах. </a:t>
            </a:r>
            <a:endParaRPr lang="en-US" dirty="0"/>
          </a:p>
        </p:txBody>
      </p:sp>
      <p:sp>
        <p:nvSpPr>
          <p:cNvPr id="12" name="TextBox 11">
            <a:extLst>
              <a:ext uri="{FF2B5EF4-FFF2-40B4-BE49-F238E27FC236}">
                <a16:creationId xmlns:a16="http://schemas.microsoft.com/office/drawing/2014/main" id="{72644801-63A4-4F80-9A80-EFDAB07FB4BD}"/>
              </a:ext>
            </a:extLst>
          </p:cNvPr>
          <p:cNvSpPr txBox="1"/>
          <p:nvPr/>
        </p:nvSpPr>
        <p:spPr>
          <a:xfrm>
            <a:off x="4813793" y="3254275"/>
            <a:ext cx="7407575" cy="1200329"/>
          </a:xfrm>
          <a:prstGeom prst="rect">
            <a:avLst/>
          </a:prstGeom>
          <a:noFill/>
        </p:spPr>
        <p:txBody>
          <a:bodyPr wrap="square">
            <a:spAutoFit/>
          </a:bodyPr>
          <a:lstStyle/>
          <a:p>
            <a:r>
              <a:rPr lang="ru-RU" dirty="0"/>
              <a:t>Использование компьютеризированного оборудования, в том числе станков и обрабатывающих центров, может ограничиваться, особенно на начальных этапах, из-за неадекватных профессиональных навыков и времени, требующегося для подготовки квалифицированного персонала. </a:t>
            </a:r>
            <a:endParaRPr lang="en-US" dirty="0"/>
          </a:p>
        </p:txBody>
      </p:sp>
      <p:sp>
        <p:nvSpPr>
          <p:cNvPr id="14" name="TextBox 13">
            <a:extLst>
              <a:ext uri="{FF2B5EF4-FFF2-40B4-BE49-F238E27FC236}">
                <a16:creationId xmlns:a16="http://schemas.microsoft.com/office/drawing/2014/main" id="{BB882672-FEF5-4560-8D3A-6CD21927808D}"/>
              </a:ext>
            </a:extLst>
          </p:cNvPr>
          <p:cNvSpPr txBox="1"/>
          <p:nvPr/>
        </p:nvSpPr>
        <p:spPr>
          <a:xfrm>
            <a:off x="46573" y="4795376"/>
            <a:ext cx="3611091" cy="2031325"/>
          </a:xfrm>
          <a:prstGeom prst="rect">
            <a:avLst/>
          </a:prstGeom>
          <a:noFill/>
        </p:spPr>
        <p:txBody>
          <a:bodyPr wrap="square">
            <a:spAutoFit/>
          </a:bodyPr>
          <a:lstStyle/>
          <a:p>
            <a:r>
              <a:rPr lang="ru-RU" dirty="0"/>
              <a:t>Потребности в иностранной валюте могут явиться главным ограничением как для сложного капиталоемкого оборудования, так и для импортируемых ресурсов, необходимых для производственных операций</a:t>
            </a:r>
            <a:r>
              <a:rPr lang="en-US" dirty="0"/>
              <a:t>.</a:t>
            </a:r>
          </a:p>
        </p:txBody>
      </p:sp>
      <p:sp>
        <p:nvSpPr>
          <p:cNvPr id="16" name="TextBox 15">
            <a:extLst>
              <a:ext uri="{FF2B5EF4-FFF2-40B4-BE49-F238E27FC236}">
                <a16:creationId xmlns:a16="http://schemas.microsoft.com/office/drawing/2014/main" id="{38EEC126-05EE-4DC2-BC40-352006BC66F8}"/>
              </a:ext>
            </a:extLst>
          </p:cNvPr>
          <p:cNvSpPr txBox="1"/>
          <p:nvPr/>
        </p:nvSpPr>
        <p:spPr>
          <a:xfrm>
            <a:off x="5148711" y="5114170"/>
            <a:ext cx="6907187" cy="1200329"/>
          </a:xfrm>
          <a:prstGeom prst="rect">
            <a:avLst/>
          </a:prstGeom>
          <a:noFill/>
        </p:spPr>
        <p:txBody>
          <a:bodyPr wrap="square">
            <a:spAutoFit/>
          </a:bodyPr>
          <a:lstStyle/>
          <a:p>
            <a:r>
              <a:rPr lang="ru-RU" dirty="0"/>
              <a:t>Выбор оборудования также должен быть связан со средствами технического обслуживания, которые могут иметься в наличии или быть созданы, а также с наличием других ресурсов для техобслуживания конкретного оборудования. </a:t>
            </a:r>
          </a:p>
        </p:txBody>
      </p:sp>
      <p:grpSp>
        <p:nvGrpSpPr>
          <p:cNvPr id="18" name="Группа 17">
            <a:extLst>
              <a:ext uri="{FF2B5EF4-FFF2-40B4-BE49-F238E27FC236}">
                <a16:creationId xmlns:a16="http://schemas.microsoft.com/office/drawing/2014/main" id="{518E743E-BD3D-4980-86DC-E20016971D93}"/>
              </a:ext>
            </a:extLst>
          </p:cNvPr>
          <p:cNvGrpSpPr/>
          <p:nvPr/>
        </p:nvGrpSpPr>
        <p:grpSpPr>
          <a:xfrm>
            <a:off x="3657664" y="4795376"/>
            <a:ext cx="1421473" cy="1421473"/>
            <a:chOff x="2801170" y="3507347"/>
            <a:chExt cx="1421473" cy="1421473"/>
          </a:xfrm>
        </p:grpSpPr>
        <p:sp>
          <p:nvSpPr>
            <p:cNvPr id="19" name="Овал 18">
              <a:extLst>
                <a:ext uri="{FF2B5EF4-FFF2-40B4-BE49-F238E27FC236}">
                  <a16:creationId xmlns:a16="http://schemas.microsoft.com/office/drawing/2014/main" id="{3BE456E9-A5B7-44CA-8D55-12D750273186}"/>
                </a:ext>
              </a:extLst>
            </p:cNvPr>
            <p:cNvSpPr/>
            <p:nvPr/>
          </p:nvSpPr>
          <p:spPr>
            <a:xfrm>
              <a:off x="2801170" y="3507347"/>
              <a:ext cx="1421473" cy="1421473"/>
            </a:xfrm>
            <a:prstGeom prst="ellipse">
              <a:avLst/>
            </a:prstGeom>
            <a:solidFill>
              <a:srgbClr val="D3DADA">
                <a:alpha val="63333"/>
              </a:srgbClr>
            </a:solidFill>
          </p:spPr>
          <p:style>
            <a:lnRef idx="2">
              <a:schemeClr val="lt1">
                <a:hueOff val="0"/>
                <a:satOff val="0"/>
                <a:lumOff val="0"/>
                <a:alphaOff val="0"/>
              </a:schemeClr>
            </a:lnRef>
            <a:fillRef idx="1">
              <a:scrgbClr r="0" g="0" b="0"/>
            </a:fillRef>
            <a:effectRef idx="0">
              <a:schemeClr val="accent1">
                <a:alpha val="90000"/>
                <a:hueOff val="0"/>
                <a:satOff val="0"/>
                <a:lumOff val="0"/>
                <a:alphaOff val="-40000"/>
              </a:schemeClr>
            </a:effectRef>
            <a:fontRef idx="minor">
              <a:schemeClr val="lt1"/>
            </a:fontRef>
          </p:style>
        </p:sp>
        <p:sp>
          <p:nvSpPr>
            <p:cNvPr id="20" name="Овал 4">
              <a:extLst>
                <a:ext uri="{FF2B5EF4-FFF2-40B4-BE49-F238E27FC236}">
                  <a16:creationId xmlns:a16="http://schemas.microsoft.com/office/drawing/2014/main" id="{8DD5ECAB-590D-4145-97D1-7C889B1927E1}"/>
                </a:ext>
              </a:extLst>
            </p:cNvPr>
            <p:cNvSpPr txBox="1"/>
            <p:nvPr/>
          </p:nvSpPr>
          <p:spPr>
            <a:xfrm>
              <a:off x="3009340" y="3715517"/>
              <a:ext cx="1005133" cy="1005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ru-RU" sz="6500" kern="1200" dirty="0"/>
            </a:p>
          </p:txBody>
        </p:sp>
      </p:grpSp>
      <p:grpSp>
        <p:nvGrpSpPr>
          <p:cNvPr id="25" name="Группа 24">
            <a:extLst>
              <a:ext uri="{FF2B5EF4-FFF2-40B4-BE49-F238E27FC236}">
                <a16:creationId xmlns:a16="http://schemas.microsoft.com/office/drawing/2014/main" id="{B478C5EC-2272-47B5-A5E6-31563169B1F0}"/>
              </a:ext>
            </a:extLst>
          </p:cNvPr>
          <p:cNvGrpSpPr/>
          <p:nvPr/>
        </p:nvGrpSpPr>
        <p:grpSpPr>
          <a:xfrm>
            <a:off x="138258" y="3284965"/>
            <a:ext cx="2321053" cy="1951588"/>
            <a:chOff x="1763115" y="2615201"/>
            <a:chExt cx="2321053" cy="1951588"/>
          </a:xfrm>
        </p:grpSpPr>
        <p:sp>
          <p:nvSpPr>
            <p:cNvPr id="26" name="Овал 25">
              <a:extLst>
                <a:ext uri="{FF2B5EF4-FFF2-40B4-BE49-F238E27FC236}">
                  <a16:creationId xmlns:a16="http://schemas.microsoft.com/office/drawing/2014/main" id="{871BD189-E20F-48DE-B085-8B3887CB9996}"/>
                </a:ext>
              </a:extLst>
            </p:cNvPr>
            <p:cNvSpPr/>
            <p:nvPr/>
          </p:nvSpPr>
          <p:spPr>
            <a:xfrm>
              <a:off x="1763115" y="2615201"/>
              <a:ext cx="1421473" cy="1421473"/>
            </a:xfrm>
            <a:prstGeom prst="ellipse">
              <a:avLst/>
            </a:prstGeom>
            <a:solidFill>
              <a:srgbClr val="D3DADA">
                <a:alpha val="63333"/>
              </a:srgbClr>
            </a:solidFill>
          </p:spPr>
          <p:style>
            <a:lnRef idx="2">
              <a:schemeClr val="lt1">
                <a:hueOff val="0"/>
                <a:satOff val="0"/>
                <a:lumOff val="0"/>
                <a:alphaOff val="0"/>
              </a:schemeClr>
            </a:lnRef>
            <a:fillRef idx="1">
              <a:scrgbClr r="0" g="0" b="0"/>
            </a:fillRef>
            <a:effectRef idx="0">
              <a:schemeClr val="accent1">
                <a:alpha val="90000"/>
                <a:hueOff val="0"/>
                <a:satOff val="0"/>
                <a:lumOff val="0"/>
                <a:alphaOff val="-40000"/>
              </a:schemeClr>
            </a:effectRef>
            <a:fontRef idx="minor">
              <a:schemeClr val="lt1"/>
            </a:fontRef>
          </p:style>
        </p:sp>
        <p:sp>
          <p:nvSpPr>
            <p:cNvPr id="27" name="Овал 4">
              <a:extLst>
                <a:ext uri="{FF2B5EF4-FFF2-40B4-BE49-F238E27FC236}">
                  <a16:creationId xmlns:a16="http://schemas.microsoft.com/office/drawing/2014/main" id="{66433C8D-72EA-4AAE-9C60-8CE0BBA8F727}"/>
                </a:ext>
              </a:extLst>
            </p:cNvPr>
            <p:cNvSpPr txBox="1"/>
            <p:nvPr/>
          </p:nvSpPr>
          <p:spPr>
            <a:xfrm>
              <a:off x="3079035" y="3561656"/>
              <a:ext cx="1005133" cy="1005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ru-RU" sz="6500" kern="1200" dirty="0"/>
            </a:p>
          </p:txBody>
        </p:sp>
      </p:grpSp>
      <p:pic>
        <p:nvPicPr>
          <p:cNvPr id="23556" name="Picture 4" descr="infrastructure Icon 1694567">
            <a:extLst>
              <a:ext uri="{FF2B5EF4-FFF2-40B4-BE49-F238E27FC236}">
                <a16:creationId xmlns:a16="http://schemas.microsoft.com/office/drawing/2014/main" id="{38E4B726-7E0F-4B7D-9CA3-089EF96328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0471" y="4930789"/>
            <a:ext cx="1200908" cy="120090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ata Infrastructure Icon 1875695">
            <a:extLst>
              <a:ext uri="{FF2B5EF4-FFF2-40B4-BE49-F238E27FC236}">
                <a16:creationId xmlns:a16="http://schemas.microsoft.com/office/drawing/2014/main" id="{6746A8FE-7480-4E37-B3E0-17CAE6E10C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8865" y="1605256"/>
            <a:ext cx="1056245" cy="1056245"/>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Computer Icon 4254994">
            <a:extLst>
              <a:ext uri="{FF2B5EF4-FFF2-40B4-BE49-F238E27FC236}">
                <a16:creationId xmlns:a16="http://schemas.microsoft.com/office/drawing/2014/main" id="{D155EAAE-D720-40B9-8C2E-AB7D8ECC37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9076" y="3034682"/>
            <a:ext cx="1132172" cy="1132172"/>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currency Icon 4000071">
            <a:extLst>
              <a:ext uri="{FF2B5EF4-FFF2-40B4-BE49-F238E27FC236}">
                <a16:creationId xmlns:a16="http://schemas.microsoft.com/office/drawing/2014/main" id="{09278048-A7E5-4D34-A034-433078C14E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283" y="3430262"/>
            <a:ext cx="1106536" cy="1106536"/>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Technology Icon 2796034">
            <a:extLst>
              <a:ext uri="{FF2B5EF4-FFF2-40B4-BE49-F238E27FC236}">
                <a16:creationId xmlns:a16="http://schemas.microsoft.com/office/drawing/2014/main" id="{156383EF-621C-4D8B-8087-F780CEB33F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4522" y="169485"/>
            <a:ext cx="1211397" cy="1211397"/>
          </a:xfrm>
          <a:prstGeom prst="rect">
            <a:avLst/>
          </a:prstGeom>
          <a:noFill/>
          <a:extLst>
            <a:ext uri="{909E8E84-426E-40DD-AFC4-6F175D3DCCD1}">
              <a14:hiddenFill xmlns:a14="http://schemas.microsoft.com/office/drawing/2010/main">
                <a:solidFill>
                  <a:srgbClr val="FFFFFF"/>
                </a:solidFill>
              </a14:hiddenFill>
            </a:ext>
          </a:extLst>
        </p:spPr>
      </p:pic>
      <p:sp>
        <p:nvSpPr>
          <p:cNvPr id="38" name="Овал 37">
            <a:extLst>
              <a:ext uri="{FF2B5EF4-FFF2-40B4-BE49-F238E27FC236}">
                <a16:creationId xmlns:a16="http://schemas.microsoft.com/office/drawing/2014/main" id="{AB92D2B0-A36F-4281-B897-CD4578012A74}"/>
              </a:ext>
            </a:extLst>
          </p:cNvPr>
          <p:cNvSpPr/>
          <p:nvPr/>
        </p:nvSpPr>
        <p:spPr>
          <a:xfrm>
            <a:off x="11227320" y="6224114"/>
            <a:ext cx="819987" cy="55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16</a:t>
            </a:r>
            <a:r>
              <a:rPr lang="en-US" dirty="0"/>
              <a:t>6</a:t>
            </a:r>
            <a:endParaRPr lang="ru-RU" dirty="0"/>
          </a:p>
        </p:txBody>
      </p:sp>
    </p:spTree>
    <p:extLst>
      <p:ext uri="{BB962C8B-B14F-4D97-AF65-F5344CB8AC3E}">
        <p14:creationId xmlns:p14="http://schemas.microsoft.com/office/powerpoint/2010/main" val="220938040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Схема 21">
            <a:extLst>
              <a:ext uri="{FF2B5EF4-FFF2-40B4-BE49-F238E27FC236}">
                <a16:creationId xmlns:a16="http://schemas.microsoft.com/office/drawing/2014/main" id="{B27ABCC0-387F-46EF-84C5-7170A9FF3CF9}"/>
              </a:ext>
            </a:extLst>
          </p:cNvPr>
          <p:cNvGraphicFramePr/>
          <p:nvPr/>
        </p:nvGraphicFramePr>
        <p:xfrm>
          <a:off x="0" y="193809"/>
          <a:ext cx="8544827" cy="5917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DC5DC8C4-02E3-4163-9D32-78A0A6844C78}"/>
              </a:ext>
            </a:extLst>
          </p:cNvPr>
          <p:cNvSpPr txBox="1"/>
          <p:nvPr/>
        </p:nvSpPr>
        <p:spPr>
          <a:xfrm>
            <a:off x="4944691" y="106790"/>
            <a:ext cx="6097604" cy="523220"/>
          </a:xfrm>
          <a:prstGeom prst="rect">
            <a:avLst/>
          </a:prstGeom>
          <a:noFill/>
        </p:spPr>
        <p:txBody>
          <a:bodyPr wrap="square">
            <a:spAutoFit/>
          </a:bodyPr>
          <a:lstStyle/>
          <a:p>
            <a:r>
              <a:rPr lang="ru-RU" sz="2800" b="1" dirty="0"/>
              <a:t>Время реализации заказа </a:t>
            </a:r>
          </a:p>
        </p:txBody>
      </p:sp>
      <p:sp>
        <p:nvSpPr>
          <p:cNvPr id="13" name="TextBox 12">
            <a:extLst>
              <a:ext uri="{FF2B5EF4-FFF2-40B4-BE49-F238E27FC236}">
                <a16:creationId xmlns:a16="http://schemas.microsoft.com/office/drawing/2014/main" id="{A368CBE0-7B4D-4C43-91D8-659B4E07313C}"/>
              </a:ext>
            </a:extLst>
          </p:cNvPr>
          <p:cNvSpPr txBox="1"/>
          <p:nvPr/>
        </p:nvSpPr>
        <p:spPr>
          <a:xfrm>
            <a:off x="7316920" y="2921313"/>
            <a:ext cx="258800" cy="320770"/>
          </a:xfrm>
          <a:prstGeom prst="rect">
            <a:avLst/>
          </a:prstGeom>
          <a:noFill/>
        </p:spPr>
        <p:txBody>
          <a:bodyPr wrap="square" rtlCol="0">
            <a:spAutoFit/>
          </a:bodyPr>
          <a:lstStyle/>
          <a:p>
            <a:endParaRPr lang="ru-RU" dirty="0">
              <a:solidFill>
                <a:prstClr val="black"/>
              </a:solidFill>
              <a:latin typeface="Garamond"/>
            </a:endParaRPr>
          </a:p>
        </p:txBody>
      </p:sp>
      <p:sp>
        <p:nvSpPr>
          <p:cNvPr id="14" name="Shape 832">
            <a:extLst>
              <a:ext uri="{FF2B5EF4-FFF2-40B4-BE49-F238E27FC236}">
                <a16:creationId xmlns:a16="http://schemas.microsoft.com/office/drawing/2014/main" id="{6A04C3FB-4C8F-4FDD-AF68-7209ABD455DD}"/>
              </a:ext>
            </a:extLst>
          </p:cNvPr>
          <p:cNvSpPr txBox="1"/>
          <p:nvPr/>
        </p:nvSpPr>
        <p:spPr>
          <a:xfrm>
            <a:off x="5937523" y="2493467"/>
            <a:ext cx="1069319" cy="526293"/>
          </a:xfrm>
          <a:prstGeom prst="rect">
            <a:avLst/>
          </a:prstGeom>
          <a:noFill/>
          <a:ln>
            <a:noFill/>
          </a:ln>
        </p:spPr>
        <p:txBody>
          <a:bodyPr wrap="square" lIns="91425" tIns="45700" rIns="91425" bIns="45700" anchor="ctr" anchorCtr="0">
            <a:noAutofit/>
          </a:bodyPr>
          <a:lstStyle/>
          <a:p>
            <a:pPr algn="ctr">
              <a:buSzPct val="25000"/>
            </a:pPr>
            <a:r>
              <a:rPr lang="ru-RU" sz="4000" b="1" dirty="0">
                <a:solidFill>
                  <a:prstClr val="white"/>
                </a:solidFill>
                <a:latin typeface="Palatino Linotype" panose="02040502050505030304" pitchFamily="18" charset="0"/>
              </a:rPr>
              <a:t>2</a:t>
            </a:r>
            <a:r>
              <a:rPr lang="ru-RU" sz="4000" b="1" dirty="0">
                <a:solidFill>
                  <a:prstClr val="white"/>
                </a:solidFill>
                <a:latin typeface="Palatino Linotype" panose="02040502050505030304" pitchFamily="18" charset="0"/>
                <a:sym typeface="Arial"/>
              </a:rPr>
              <a:t> </a:t>
            </a:r>
            <a:endParaRPr lang="en-US" sz="4000" b="1" dirty="0">
              <a:solidFill>
                <a:prstClr val="white"/>
              </a:solidFill>
              <a:latin typeface="Palatino Linotype" panose="02040502050505030304" pitchFamily="18" charset="0"/>
              <a:sym typeface="Arial"/>
            </a:endParaRPr>
          </a:p>
        </p:txBody>
      </p:sp>
      <p:sp>
        <p:nvSpPr>
          <p:cNvPr id="17" name="Shape 832">
            <a:extLst>
              <a:ext uri="{FF2B5EF4-FFF2-40B4-BE49-F238E27FC236}">
                <a16:creationId xmlns:a16="http://schemas.microsoft.com/office/drawing/2014/main" id="{CD15E319-8602-4CF3-ADC5-CCE234E67940}"/>
              </a:ext>
            </a:extLst>
          </p:cNvPr>
          <p:cNvSpPr txBox="1"/>
          <p:nvPr/>
        </p:nvSpPr>
        <p:spPr>
          <a:xfrm>
            <a:off x="7115223" y="2626165"/>
            <a:ext cx="771228" cy="526293"/>
          </a:xfrm>
          <a:prstGeom prst="rect">
            <a:avLst/>
          </a:prstGeom>
          <a:noFill/>
          <a:ln>
            <a:noFill/>
          </a:ln>
        </p:spPr>
        <p:txBody>
          <a:bodyPr wrap="square" lIns="91425" tIns="45700" rIns="91425" bIns="45700" anchor="ctr" anchorCtr="0">
            <a:noAutofit/>
          </a:bodyPr>
          <a:lstStyle/>
          <a:p>
            <a:pPr algn="ctr">
              <a:buSzPct val="25000"/>
            </a:pPr>
            <a:r>
              <a:rPr lang="ru-RU" sz="4000" b="1" dirty="0">
                <a:solidFill>
                  <a:prstClr val="white"/>
                </a:solidFill>
                <a:latin typeface="Palatino Linotype" panose="02040502050505030304" pitchFamily="18" charset="0"/>
              </a:rPr>
              <a:t>5</a:t>
            </a:r>
            <a:r>
              <a:rPr lang="ru-RU" sz="4000" b="1" dirty="0">
                <a:solidFill>
                  <a:prstClr val="white"/>
                </a:solidFill>
                <a:latin typeface="Palatino Linotype" panose="02040502050505030304" pitchFamily="18" charset="0"/>
                <a:sym typeface="Arial"/>
              </a:rPr>
              <a:t> </a:t>
            </a:r>
            <a:endParaRPr lang="en-US" sz="4000" b="1" dirty="0">
              <a:solidFill>
                <a:prstClr val="white"/>
              </a:solidFill>
              <a:latin typeface="Palatino Linotype" panose="02040502050505030304" pitchFamily="18" charset="0"/>
              <a:sym typeface="Arial"/>
            </a:endParaRPr>
          </a:p>
        </p:txBody>
      </p:sp>
      <p:sp>
        <p:nvSpPr>
          <p:cNvPr id="18" name="Shape 832">
            <a:extLst>
              <a:ext uri="{FF2B5EF4-FFF2-40B4-BE49-F238E27FC236}">
                <a16:creationId xmlns:a16="http://schemas.microsoft.com/office/drawing/2014/main" id="{7255524C-6C2E-4988-8A13-BC3F2FEA9E3E}"/>
              </a:ext>
            </a:extLst>
          </p:cNvPr>
          <p:cNvSpPr txBox="1"/>
          <p:nvPr/>
        </p:nvSpPr>
        <p:spPr>
          <a:xfrm>
            <a:off x="7802594" y="2485541"/>
            <a:ext cx="771228" cy="526293"/>
          </a:xfrm>
          <a:prstGeom prst="rect">
            <a:avLst/>
          </a:prstGeom>
          <a:noFill/>
          <a:ln>
            <a:noFill/>
          </a:ln>
        </p:spPr>
        <p:txBody>
          <a:bodyPr wrap="square" lIns="91425" tIns="45700" rIns="91425" bIns="45700" anchor="ctr" anchorCtr="0">
            <a:noAutofit/>
          </a:bodyPr>
          <a:lstStyle/>
          <a:p>
            <a:pPr algn="ctr">
              <a:buSzPct val="25000"/>
            </a:pPr>
            <a:r>
              <a:rPr lang="ru-RU" sz="4000" b="1" dirty="0">
                <a:solidFill>
                  <a:prstClr val="white"/>
                </a:solidFill>
                <a:latin typeface="Palatino Linotype" panose="02040502050505030304" pitchFamily="18" charset="0"/>
                <a:sym typeface="Arial"/>
              </a:rPr>
              <a:t>5 </a:t>
            </a:r>
            <a:endParaRPr lang="en-US" sz="4000" b="1" dirty="0">
              <a:solidFill>
                <a:prstClr val="white"/>
              </a:solidFill>
              <a:latin typeface="Palatino Linotype" panose="02040502050505030304" pitchFamily="18" charset="0"/>
              <a:sym typeface="Arial"/>
            </a:endParaRPr>
          </a:p>
        </p:txBody>
      </p:sp>
      <p:sp>
        <p:nvSpPr>
          <p:cNvPr id="19" name="Shape 832">
            <a:extLst>
              <a:ext uri="{FF2B5EF4-FFF2-40B4-BE49-F238E27FC236}">
                <a16:creationId xmlns:a16="http://schemas.microsoft.com/office/drawing/2014/main" id="{443C2398-D163-41E8-9AB3-E1CD4940B198}"/>
              </a:ext>
            </a:extLst>
          </p:cNvPr>
          <p:cNvSpPr txBox="1"/>
          <p:nvPr/>
        </p:nvSpPr>
        <p:spPr>
          <a:xfrm>
            <a:off x="7681343" y="2435220"/>
            <a:ext cx="771228" cy="526293"/>
          </a:xfrm>
          <a:prstGeom prst="rect">
            <a:avLst/>
          </a:prstGeom>
          <a:noFill/>
          <a:ln>
            <a:noFill/>
          </a:ln>
        </p:spPr>
        <p:txBody>
          <a:bodyPr wrap="square" lIns="91425" tIns="45700" rIns="91425" bIns="45700" anchor="ctr" anchorCtr="0">
            <a:noAutofit/>
          </a:bodyPr>
          <a:lstStyle/>
          <a:p>
            <a:pPr algn="ctr">
              <a:buSzPct val="25000"/>
            </a:pPr>
            <a:r>
              <a:rPr lang="ru-RU" sz="4000" b="1" dirty="0">
                <a:solidFill>
                  <a:prstClr val="white"/>
                </a:solidFill>
                <a:latin typeface="Palatino Linotype" panose="02040502050505030304" pitchFamily="18" charset="0"/>
                <a:sym typeface="Arial"/>
              </a:rPr>
              <a:t>5 </a:t>
            </a:r>
            <a:endParaRPr lang="en-US" sz="4000" b="1" dirty="0">
              <a:solidFill>
                <a:prstClr val="white"/>
              </a:solidFill>
              <a:latin typeface="Palatino Linotype" panose="02040502050505030304" pitchFamily="18" charset="0"/>
              <a:sym typeface="Arial"/>
            </a:endParaRPr>
          </a:p>
        </p:txBody>
      </p:sp>
      <p:sp>
        <p:nvSpPr>
          <p:cNvPr id="21" name="TextBox 20">
            <a:extLst>
              <a:ext uri="{FF2B5EF4-FFF2-40B4-BE49-F238E27FC236}">
                <a16:creationId xmlns:a16="http://schemas.microsoft.com/office/drawing/2014/main" id="{6E087B71-E3D3-4D71-977D-96FC4F2CD691}"/>
              </a:ext>
            </a:extLst>
          </p:cNvPr>
          <p:cNvSpPr txBox="1"/>
          <p:nvPr/>
        </p:nvSpPr>
        <p:spPr>
          <a:xfrm>
            <a:off x="4944691" y="630010"/>
            <a:ext cx="6981010" cy="2031325"/>
          </a:xfrm>
          <a:prstGeom prst="rect">
            <a:avLst/>
          </a:prstGeom>
          <a:noFill/>
        </p:spPr>
        <p:txBody>
          <a:bodyPr wrap="square">
            <a:spAutoFit/>
          </a:bodyPr>
          <a:lstStyle/>
          <a:p>
            <a:r>
              <a:rPr lang="ru-RU" dirty="0"/>
              <a:t>Подбор импортного и отечественного оборудования включает в себя также оценку времени реализации заказа для различных групп и видов оборудования. Цикл заказа должен оцениваться во всех случаях, включая организационный период для проведения тендеров, оценки предложений, окончательной доработки контрактов и период, необходимый поставщику для изготовления и транспортировки оборудования. </a:t>
            </a:r>
            <a:endParaRPr lang="en-US" dirty="0"/>
          </a:p>
        </p:txBody>
      </p:sp>
      <p:sp>
        <p:nvSpPr>
          <p:cNvPr id="24" name="TextBox 23">
            <a:extLst>
              <a:ext uri="{FF2B5EF4-FFF2-40B4-BE49-F238E27FC236}">
                <a16:creationId xmlns:a16="http://schemas.microsoft.com/office/drawing/2014/main" id="{7A7537FC-E87F-4BA5-AC5C-4BC1CC11C486}"/>
              </a:ext>
            </a:extLst>
          </p:cNvPr>
          <p:cNvSpPr txBox="1"/>
          <p:nvPr/>
        </p:nvSpPr>
        <p:spPr>
          <a:xfrm>
            <a:off x="8088148" y="2685046"/>
            <a:ext cx="4488745" cy="523220"/>
          </a:xfrm>
          <a:prstGeom prst="rect">
            <a:avLst/>
          </a:prstGeom>
          <a:noFill/>
        </p:spPr>
        <p:txBody>
          <a:bodyPr wrap="square">
            <a:spAutoFit/>
          </a:bodyPr>
          <a:lstStyle/>
          <a:p>
            <a:r>
              <a:rPr lang="ru-RU" sz="2800" b="1" dirty="0"/>
              <a:t>Монтаж и установка </a:t>
            </a:r>
          </a:p>
        </p:txBody>
      </p:sp>
      <p:sp>
        <p:nvSpPr>
          <p:cNvPr id="26" name="TextBox 25">
            <a:extLst>
              <a:ext uri="{FF2B5EF4-FFF2-40B4-BE49-F238E27FC236}">
                <a16:creationId xmlns:a16="http://schemas.microsoft.com/office/drawing/2014/main" id="{F5ED8ADC-5CCD-4D90-8AA8-B03938E31065}"/>
              </a:ext>
            </a:extLst>
          </p:cNvPr>
          <p:cNvSpPr txBox="1"/>
          <p:nvPr/>
        </p:nvSpPr>
        <p:spPr>
          <a:xfrm>
            <a:off x="5315350" y="3202779"/>
            <a:ext cx="6714023" cy="2308324"/>
          </a:xfrm>
          <a:prstGeom prst="rect">
            <a:avLst/>
          </a:prstGeom>
          <a:noFill/>
        </p:spPr>
        <p:txBody>
          <a:bodyPr wrap="square">
            <a:spAutoFit/>
          </a:bodyPr>
          <a:lstStyle/>
          <a:p>
            <a:r>
              <a:rPr lang="ru-RU" dirty="0"/>
              <a:t>Следует предусмотреть монтаж и установку машин и оборудования. Работа может включать в себя монтаж специальных фундаментов и опорных конструкций для тяжелого оборудования, который должен рассматриваться как составная часть гражданского строительства. Функция монтажа может быть весьма специализированной для определенных видов оборудования, особенно в обрабатывающих отраслях промышленности, и может требовать отдельного контракта на монтаж и установку. </a:t>
            </a:r>
            <a:endParaRPr lang="en-US" dirty="0"/>
          </a:p>
        </p:txBody>
      </p:sp>
      <p:sp>
        <p:nvSpPr>
          <p:cNvPr id="28" name="TextBox 27">
            <a:extLst>
              <a:ext uri="{FF2B5EF4-FFF2-40B4-BE49-F238E27FC236}">
                <a16:creationId xmlns:a16="http://schemas.microsoft.com/office/drawing/2014/main" id="{2813533A-446D-414B-BA1A-5D718CAB850A}"/>
              </a:ext>
            </a:extLst>
          </p:cNvPr>
          <p:cNvSpPr txBox="1"/>
          <p:nvPr/>
        </p:nvSpPr>
        <p:spPr>
          <a:xfrm>
            <a:off x="2368015" y="5516555"/>
            <a:ext cx="6290108" cy="461665"/>
          </a:xfrm>
          <a:prstGeom prst="rect">
            <a:avLst/>
          </a:prstGeom>
          <a:noFill/>
        </p:spPr>
        <p:txBody>
          <a:bodyPr wrap="square">
            <a:spAutoFit/>
          </a:bodyPr>
          <a:lstStyle/>
          <a:p>
            <a:r>
              <a:rPr lang="ru-RU" sz="2400" b="1" dirty="0"/>
              <a:t>Тендеры и предложения </a:t>
            </a:r>
          </a:p>
        </p:txBody>
      </p:sp>
      <p:sp>
        <p:nvSpPr>
          <p:cNvPr id="32" name="TextBox 31">
            <a:extLst>
              <a:ext uri="{FF2B5EF4-FFF2-40B4-BE49-F238E27FC236}">
                <a16:creationId xmlns:a16="http://schemas.microsoft.com/office/drawing/2014/main" id="{93878D74-BD5B-45D5-95A3-579D34CF901C}"/>
              </a:ext>
            </a:extLst>
          </p:cNvPr>
          <p:cNvSpPr txBox="1"/>
          <p:nvPr/>
        </p:nvSpPr>
        <p:spPr>
          <a:xfrm>
            <a:off x="2368015" y="5919203"/>
            <a:ext cx="9646920" cy="923330"/>
          </a:xfrm>
          <a:prstGeom prst="rect">
            <a:avLst/>
          </a:prstGeom>
          <a:noFill/>
        </p:spPr>
        <p:txBody>
          <a:bodyPr wrap="square">
            <a:spAutoFit/>
          </a:bodyPr>
          <a:lstStyle/>
          <a:p>
            <a:pPr algn="just"/>
            <a:r>
              <a:rPr lang="ru-RU" dirty="0"/>
              <a:t>Подробный перечень машин и оборудования впоследствии образует основу для подготовки документации по тендерам и предложениям на поставку оборудования. В документации должно быть подробно описано оборудование вместе с условиями его поставки.</a:t>
            </a:r>
          </a:p>
        </p:txBody>
      </p:sp>
      <p:pic>
        <p:nvPicPr>
          <p:cNvPr id="24578" name="Picture 2" descr="Time Icon 3456842">
            <a:extLst>
              <a:ext uri="{FF2B5EF4-FFF2-40B4-BE49-F238E27FC236}">
                <a16:creationId xmlns:a16="http://schemas.microsoft.com/office/drawing/2014/main" id="{8A7F93D4-3688-452F-98A5-C5BE0FF5C8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2452" y="441359"/>
            <a:ext cx="1204313" cy="1204313"/>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assemble Icon 2355554">
            <a:extLst>
              <a:ext uri="{FF2B5EF4-FFF2-40B4-BE49-F238E27FC236}">
                <a16:creationId xmlns:a16="http://schemas.microsoft.com/office/drawing/2014/main" id="{E008AF30-4844-41C4-A39F-43BCDEA726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0949" y="2841594"/>
            <a:ext cx="1479039" cy="1479039"/>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offering Icon 117220">
            <a:extLst>
              <a:ext uri="{FF2B5EF4-FFF2-40B4-BE49-F238E27FC236}">
                <a16:creationId xmlns:a16="http://schemas.microsoft.com/office/drawing/2014/main" id="{1FE87B58-E22E-4B70-8113-4FD46671D0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976" y="4437438"/>
            <a:ext cx="1479039" cy="1479039"/>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points Icon 3378128">
            <a:extLst>
              <a:ext uri="{FF2B5EF4-FFF2-40B4-BE49-F238E27FC236}">
                <a16:creationId xmlns:a16="http://schemas.microsoft.com/office/drawing/2014/main" id="{078993EA-D0F9-42AF-AFDF-C408864969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1620" y="2221993"/>
            <a:ext cx="1479039" cy="1479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982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B641E7-9B9F-4705-A8D1-7E0373E47B33}"/>
              </a:ext>
            </a:extLst>
          </p:cNvPr>
          <p:cNvSpPr>
            <a:spLocks noGrp="1"/>
          </p:cNvSpPr>
          <p:nvPr>
            <p:ph type="title"/>
          </p:nvPr>
        </p:nvSpPr>
        <p:spPr>
          <a:xfrm>
            <a:off x="911749" y="0"/>
            <a:ext cx="10515600" cy="1304370"/>
          </a:xfrm>
        </p:spPr>
        <p:txBody>
          <a:bodyPr>
            <a:normAutofit/>
          </a:bodyPr>
          <a:lstStyle/>
          <a:p>
            <a:pPr algn="ctr"/>
            <a:r>
              <a:rPr lang="ru-RU" sz="3600" b="1" dirty="0"/>
              <a:t>5. Бухгалтерская терминология и вопросы, связанные с ней </a:t>
            </a:r>
          </a:p>
        </p:txBody>
      </p:sp>
      <p:sp>
        <p:nvSpPr>
          <p:cNvPr id="3" name="Текст 2">
            <a:extLst>
              <a:ext uri="{FF2B5EF4-FFF2-40B4-BE49-F238E27FC236}">
                <a16:creationId xmlns:a16="http://schemas.microsoft.com/office/drawing/2014/main" id="{F0D12BA9-68CB-47E9-8586-4F04455D3AF6}"/>
              </a:ext>
            </a:extLst>
          </p:cNvPr>
          <p:cNvSpPr>
            <a:spLocks noGrp="1"/>
          </p:cNvSpPr>
          <p:nvPr>
            <p:ph type="body" idx="1"/>
          </p:nvPr>
        </p:nvSpPr>
        <p:spPr>
          <a:xfrm>
            <a:off x="831850" y="1376039"/>
            <a:ext cx="10515600" cy="4713611"/>
          </a:xfrm>
        </p:spPr>
        <p:txBody>
          <a:bodyPr/>
          <a:lstStyle/>
          <a:p>
            <a:pPr algn="r"/>
            <a:r>
              <a:rPr lang="ru-RU" dirty="0">
                <a:solidFill>
                  <a:schemeClr val="tx1"/>
                </a:solidFill>
              </a:rPr>
              <a:t>В финансовом анализе важно различать поток реальных денег и записи в балансовом отчете. </a:t>
            </a:r>
          </a:p>
          <a:p>
            <a:pPr algn="r"/>
            <a:r>
              <a:rPr lang="ru-RU" b="1" dirty="0">
                <a:solidFill>
                  <a:schemeClr val="tx1"/>
                </a:solidFill>
              </a:rPr>
              <a:t>Расходы и издержки </a:t>
            </a:r>
          </a:p>
          <a:p>
            <a:endParaRPr lang="ru-RU" dirty="0">
              <a:solidFill>
                <a:schemeClr val="tx1"/>
              </a:solidFill>
            </a:endParaRPr>
          </a:p>
          <a:p>
            <a:pPr algn="just"/>
            <a:r>
              <a:rPr lang="ru-RU" dirty="0">
                <a:solidFill>
                  <a:schemeClr val="tx1"/>
                </a:solidFill>
              </a:rPr>
              <a:t>Расходы представляют собой отток реальных денег в течение данного периода. Издержки не совпадают с оттоком средств за конкретный период, но отражают полные расходы, требуемые для создания определенного продукта иди услуги. Следует делать различие между расходами на инвестирование, производство и маркетинг (представляющими действительный отток реальных денег) и издержками (необходимыми для расчета чистого дохода). </a:t>
            </a:r>
          </a:p>
        </p:txBody>
      </p:sp>
    </p:spTree>
    <p:extLst>
      <p:ext uri="{BB962C8B-B14F-4D97-AF65-F5344CB8AC3E}">
        <p14:creationId xmlns:p14="http://schemas.microsoft.com/office/powerpoint/2010/main" val="15346160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A3BBB1-41C7-4718-AAD0-1CE0DFAE0240}"/>
              </a:ext>
            </a:extLst>
          </p:cNvPr>
          <p:cNvSpPr txBox="1"/>
          <p:nvPr/>
        </p:nvSpPr>
        <p:spPr>
          <a:xfrm>
            <a:off x="238225" y="570917"/>
            <a:ext cx="8068377" cy="584775"/>
          </a:xfrm>
          <a:prstGeom prst="rect">
            <a:avLst/>
          </a:prstGeom>
          <a:noFill/>
        </p:spPr>
        <p:txBody>
          <a:bodyPr wrap="square">
            <a:spAutoFit/>
          </a:bodyPr>
          <a:lstStyle/>
          <a:p>
            <a:r>
              <a:rPr lang="ru-RU" sz="3200" b="1" dirty="0">
                <a:ln w="0"/>
                <a:effectLst>
                  <a:outerShdw blurRad="38100" dist="19050" dir="2700000" algn="tl" rotWithShape="0">
                    <a:schemeClr val="dk1">
                      <a:alpha val="40000"/>
                    </a:schemeClr>
                  </a:outerShdw>
                </a:effectLst>
              </a:rPr>
              <a:t>Е. ГРАЖДАНСКОЕ СТРОИТЕЛЬСТВО</a:t>
            </a:r>
          </a:p>
        </p:txBody>
      </p:sp>
      <p:sp>
        <p:nvSpPr>
          <p:cNvPr id="5" name="Прямоугольник 4">
            <a:extLst>
              <a:ext uri="{FF2B5EF4-FFF2-40B4-BE49-F238E27FC236}">
                <a16:creationId xmlns:a16="http://schemas.microsoft.com/office/drawing/2014/main" id="{BBD72EF0-A9CF-4DE9-A58F-82A68A01384A}"/>
              </a:ext>
            </a:extLst>
          </p:cNvPr>
          <p:cNvSpPr/>
          <p:nvPr/>
        </p:nvSpPr>
        <p:spPr>
          <a:xfrm>
            <a:off x="238225" y="491435"/>
            <a:ext cx="7788442" cy="743737"/>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ru-RU"/>
          </a:p>
        </p:txBody>
      </p:sp>
      <p:sp>
        <p:nvSpPr>
          <p:cNvPr id="7" name="TextBox 6">
            <a:extLst>
              <a:ext uri="{FF2B5EF4-FFF2-40B4-BE49-F238E27FC236}">
                <a16:creationId xmlns:a16="http://schemas.microsoft.com/office/drawing/2014/main" id="{66EA4D59-26A6-43C0-BE7D-F4EEA077F8CE}"/>
              </a:ext>
            </a:extLst>
          </p:cNvPr>
          <p:cNvSpPr txBox="1"/>
          <p:nvPr/>
        </p:nvSpPr>
        <p:spPr>
          <a:xfrm>
            <a:off x="238224" y="1544635"/>
            <a:ext cx="7788441" cy="4708981"/>
          </a:xfrm>
          <a:prstGeom prst="rect">
            <a:avLst/>
          </a:prstGeom>
          <a:noFill/>
        </p:spPr>
        <p:txBody>
          <a:bodyPr wrap="square">
            <a:spAutoFit/>
          </a:bodyPr>
          <a:lstStyle/>
          <a:p>
            <a:r>
              <a:rPr lang="ru-RU" sz="2000" dirty="0"/>
              <a:t>В ТЭО должны быть разработаны планы и оценки работ по гражданскому строительству, связанных с проектом. Они должны включать в себя подготовку и освоение участка, возведение заводских и других зданий, строительные работы, связанные с коммунальными услугами, транспортом, удалением выбросов и отводом сточных вод, внутренними дорогами, ограждениями и системой охраны, а также с другими сооружениями для предприятия. </a:t>
            </a:r>
            <a:endParaRPr lang="en-US" sz="2000" dirty="0"/>
          </a:p>
          <a:p>
            <a:endParaRPr lang="en-US" sz="2000" dirty="0"/>
          </a:p>
          <a:p>
            <a:r>
              <a:rPr lang="ru-RU" sz="2000" dirty="0"/>
              <a:t>Характер работ по гражданскому строительству определяется спецификой данного проекта. Они должны быть связаны с конкретным участком предприятия и сооружениями, которые могут потребоваться. Хотя планы и оценки для основных зданий, требуемых для предприятия конкретного типа, выполняются по единому образцу, они могут быть весьма различны из-за условий участка, а оценки для других сооружений могут отличаться в зависимости от местных условий</a:t>
            </a:r>
          </a:p>
        </p:txBody>
      </p:sp>
      <p:pic>
        <p:nvPicPr>
          <p:cNvPr id="25602" name="Picture 2">
            <a:extLst>
              <a:ext uri="{FF2B5EF4-FFF2-40B4-BE49-F238E27FC236}">
                <a16:creationId xmlns:a16="http://schemas.microsoft.com/office/drawing/2014/main" id="{8C717B3C-DF7B-4A23-A846-16B544D016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173" r="19440"/>
          <a:stretch/>
        </p:blipFill>
        <p:spPr bwMode="auto">
          <a:xfrm>
            <a:off x="8239224" y="1410322"/>
            <a:ext cx="3619099" cy="484329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98498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4B9292-735A-4FBD-B638-B87AF14B7838}"/>
              </a:ext>
            </a:extLst>
          </p:cNvPr>
          <p:cNvSpPr txBox="1"/>
          <p:nvPr/>
        </p:nvSpPr>
        <p:spPr>
          <a:xfrm>
            <a:off x="1773454" y="720714"/>
            <a:ext cx="10344752" cy="3600986"/>
          </a:xfrm>
          <a:prstGeom prst="rect">
            <a:avLst/>
          </a:prstGeom>
          <a:noFill/>
        </p:spPr>
        <p:txBody>
          <a:bodyPr wrap="square">
            <a:spAutoFit/>
          </a:bodyPr>
          <a:lstStyle/>
          <a:p>
            <a:r>
              <a:rPr lang="ru-RU" sz="1900" dirty="0"/>
              <a:t>Планы и оценки в отношении зданий и сооружений должны охватывать: </a:t>
            </a:r>
          </a:p>
          <a:p>
            <a:pPr marL="285750" indent="-285750">
              <a:buFont typeface="Wingdings" panose="05000000000000000000" pitchFamily="2" charset="2"/>
              <a:buChar char="q"/>
            </a:pPr>
            <a:r>
              <a:rPr lang="ru-RU" sz="1900" dirty="0"/>
              <a:t>главное заводское здание; </a:t>
            </a:r>
          </a:p>
          <a:p>
            <a:pPr marL="285750" indent="-285750">
              <a:buFont typeface="Wingdings" panose="05000000000000000000" pitchFamily="2" charset="2"/>
              <a:buChar char="q"/>
            </a:pPr>
            <a:r>
              <a:rPr lang="ru-RU" sz="1900" dirty="0"/>
              <a:t>здания для вспомогательного производственного оборудования для подготовки или первоначальной обработки сырья; </a:t>
            </a:r>
          </a:p>
          <a:p>
            <a:pPr marL="285750" indent="-285750">
              <a:buFont typeface="Wingdings" panose="05000000000000000000" pitchFamily="2" charset="2"/>
              <a:buChar char="q"/>
            </a:pPr>
            <a:r>
              <a:rPr lang="ru-RU" sz="1900" dirty="0"/>
              <a:t>вспомогательные здания для технического обслуживания и ремонта, испытаний и исследований; </a:t>
            </a:r>
          </a:p>
          <a:p>
            <a:pPr marL="285750" indent="-285750">
              <a:buFont typeface="Wingdings" panose="05000000000000000000" pitchFamily="2" charset="2"/>
              <a:buChar char="q"/>
            </a:pPr>
            <a:r>
              <a:rPr lang="ru-RU" sz="1900" dirty="0"/>
              <a:t>хранилища и склады для запасов сырья и готовой продукции; </a:t>
            </a:r>
          </a:p>
          <a:p>
            <a:pPr marL="285750" indent="-285750">
              <a:buFont typeface="Wingdings" panose="05000000000000000000" pitchFamily="2" charset="2"/>
              <a:buChar char="q"/>
            </a:pPr>
            <a:r>
              <a:rPr lang="ru-RU" sz="1900" dirty="0"/>
              <a:t>непроизводственные здания, в том числе административные; </a:t>
            </a:r>
          </a:p>
          <a:p>
            <a:pPr marL="285750" indent="-285750">
              <a:buFont typeface="Wingdings" panose="05000000000000000000" pitchFamily="2" charset="2"/>
              <a:buChar char="q"/>
            </a:pPr>
            <a:r>
              <a:rPr lang="ru-RU" sz="1900" dirty="0"/>
              <a:t>культурно-бытовые объекты для персонала, такие как кафетерии, медицинские пункты и зоны отдыха; </a:t>
            </a:r>
          </a:p>
          <a:p>
            <a:pPr marL="285750" indent="-285750">
              <a:buFont typeface="Wingdings" panose="05000000000000000000" pitchFamily="2" charset="2"/>
              <a:buChar char="q"/>
            </a:pPr>
            <a:r>
              <a:rPr lang="ru-RU" sz="1900" dirty="0"/>
              <a:t>жилые здания, если таковые предусмотрены, для контролирующего персонала и сменных рабочих; </a:t>
            </a:r>
          </a:p>
          <a:p>
            <a:pPr marL="285750" indent="-285750">
              <a:buFont typeface="Wingdings" panose="05000000000000000000" pitchFamily="2" charset="2"/>
              <a:buChar char="q"/>
            </a:pPr>
            <a:r>
              <a:rPr lang="ru-RU" sz="1900" dirty="0"/>
              <a:t>другие здания, требуемые для персонала предприятия. </a:t>
            </a:r>
          </a:p>
        </p:txBody>
      </p:sp>
      <p:sp>
        <p:nvSpPr>
          <p:cNvPr id="4" name="Прямоугольник: скругленные углы 3">
            <a:extLst>
              <a:ext uri="{FF2B5EF4-FFF2-40B4-BE49-F238E27FC236}">
                <a16:creationId xmlns:a16="http://schemas.microsoft.com/office/drawing/2014/main" id="{859F7206-A81E-4736-A64A-17050BF91F75}"/>
              </a:ext>
            </a:extLst>
          </p:cNvPr>
          <p:cNvSpPr/>
          <p:nvPr/>
        </p:nvSpPr>
        <p:spPr>
          <a:xfrm>
            <a:off x="387417" y="239580"/>
            <a:ext cx="1280160" cy="1241659"/>
          </a:xfrm>
          <a:prstGeom prst="roundRect">
            <a:avLst/>
          </a:prstGeom>
          <a:solidFill>
            <a:srgbClr val="D3D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BFCE36D8-D072-4391-8FAC-DEC0A5F07A07}"/>
              </a:ext>
            </a:extLst>
          </p:cNvPr>
          <p:cNvSpPr txBox="1"/>
          <p:nvPr/>
        </p:nvSpPr>
        <p:spPr>
          <a:xfrm>
            <a:off x="1773454" y="205516"/>
            <a:ext cx="1768642" cy="523220"/>
          </a:xfrm>
          <a:prstGeom prst="rect">
            <a:avLst/>
          </a:prstGeom>
          <a:noFill/>
        </p:spPr>
        <p:txBody>
          <a:bodyPr wrap="square">
            <a:spAutoFit/>
          </a:bodyPr>
          <a:lstStyle/>
          <a:p>
            <a:r>
              <a:rPr lang="ru-RU" sz="2800" b="1" dirty="0"/>
              <a:t>Здания </a:t>
            </a:r>
          </a:p>
        </p:txBody>
      </p:sp>
      <p:sp>
        <p:nvSpPr>
          <p:cNvPr id="8" name="TextBox 7">
            <a:extLst>
              <a:ext uri="{FF2B5EF4-FFF2-40B4-BE49-F238E27FC236}">
                <a16:creationId xmlns:a16="http://schemas.microsoft.com/office/drawing/2014/main" id="{FDF5E1A5-3C0A-44E3-B6E7-E006C3403D9E}"/>
              </a:ext>
            </a:extLst>
          </p:cNvPr>
          <p:cNvSpPr txBox="1"/>
          <p:nvPr/>
        </p:nvSpPr>
        <p:spPr>
          <a:xfrm>
            <a:off x="269305" y="4864094"/>
            <a:ext cx="11184957" cy="1754326"/>
          </a:xfrm>
          <a:prstGeom prst="rect">
            <a:avLst/>
          </a:prstGeom>
          <a:noFill/>
        </p:spPr>
        <p:txBody>
          <a:bodyPr wrap="square">
            <a:spAutoFit/>
          </a:bodyPr>
          <a:lstStyle/>
          <a:p>
            <a:pPr algn="just"/>
            <a:r>
              <a:rPr lang="ru-RU" dirty="0"/>
              <a:t>Эти потребности могут в различных проектах быть различными в зависимости от условий участка, близости городских объектов и характера производственной деятельности. Проект с довольно удаленным участком может потребовать значительных расходов на здания для персонала, поскольку таких зданий на месте может не быть. В крупных проектах, основанных на природных ресурсах, может потребоваться строительство целых городков, так как никаких альтернативных объектов может не быть, и поэтому сметы проектов должны учитывать такие затраты, начиная с самого раннего этапа. </a:t>
            </a:r>
          </a:p>
        </p:txBody>
      </p:sp>
      <p:sp>
        <p:nvSpPr>
          <p:cNvPr id="9" name="Прямоугольник 8">
            <a:extLst>
              <a:ext uri="{FF2B5EF4-FFF2-40B4-BE49-F238E27FC236}">
                <a16:creationId xmlns:a16="http://schemas.microsoft.com/office/drawing/2014/main" id="{2FEF3A06-9F93-4F4A-B92C-D2732201EE90}"/>
              </a:ext>
            </a:extLst>
          </p:cNvPr>
          <p:cNvSpPr/>
          <p:nvPr/>
        </p:nvSpPr>
        <p:spPr>
          <a:xfrm>
            <a:off x="1289783" y="4484954"/>
            <a:ext cx="9144000" cy="139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626" name="Picture 2" descr="buildings Icon 4262267">
            <a:extLst>
              <a:ext uri="{FF2B5EF4-FFF2-40B4-BE49-F238E27FC236}">
                <a16:creationId xmlns:a16="http://schemas.microsoft.com/office/drawing/2014/main" id="{4501250B-8295-4814-B9FB-E6A9931FD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949" y="346861"/>
            <a:ext cx="1027096" cy="1027096"/>
          </a:xfrm>
          <a:prstGeom prst="rect">
            <a:avLst/>
          </a:prstGeom>
          <a:noFill/>
          <a:extLst>
            <a:ext uri="{909E8E84-426E-40DD-AFC4-6F175D3DCCD1}">
              <a14:hiddenFill xmlns:a14="http://schemas.microsoft.com/office/drawing/2010/main">
                <a:solidFill>
                  <a:srgbClr val="FFFFFF"/>
                </a:solidFill>
              </a14:hiddenFill>
            </a:ext>
          </a:extLst>
        </p:spPr>
      </p:pic>
      <p:sp>
        <p:nvSpPr>
          <p:cNvPr id="11" name="Овал 10">
            <a:extLst>
              <a:ext uri="{FF2B5EF4-FFF2-40B4-BE49-F238E27FC236}">
                <a16:creationId xmlns:a16="http://schemas.microsoft.com/office/drawing/2014/main" id="{C5CA068C-6204-474C-B86B-4FDD8F954E48}"/>
              </a:ext>
            </a:extLst>
          </p:cNvPr>
          <p:cNvSpPr/>
          <p:nvPr/>
        </p:nvSpPr>
        <p:spPr>
          <a:xfrm>
            <a:off x="11298219" y="6214489"/>
            <a:ext cx="819987" cy="55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16</a:t>
            </a:r>
            <a:r>
              <a:rPr lang="en-US" dirty="0"/>
              <a:t>7 </a:t>
            </a:r>
            <a:endParaRPr lang="ru-RU" dirty="0"/>
          </a:p>
        </p:txBody>
      </p:sp>
    </p:spTree>
    <p:extLst>
      <p:ext uri="{BB962C8B-B14F-4D97-AF65-F5344CB8AC3E}">
        <p14:creationId xmlns:p14="http://schemas.microsoft.com/office/powerpoint/2010/main" val="211187343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218B44-FB05-433C-98BD-7FB6E6C0A2FF}"/>
              </a:ext>
            </a:extLst>
          </p:cNvPr>
          <p:cNvSpPr txBox="1"/>
          <p:nvPr/>
        </p:nvSpPr>
        <p:spPr>
          <a:xfrm>
            <a:off x="1573329" y="1319586"/>
            <a:ext cx="9045341" cy="2308324"/>
          </a:xfrm>
          <a:prstGeom prst="rect">
            <a:avLst/>
          </a:prstGeom>
          <a:noFill/>
        </p:spPr>
        <p:txBody>
          <a:bodyPr wrap="square">
            <a:spAutoFit/>
          </a:bodyPr>
          <a:lstStyle/>
          <a:p>
            <a:pPr algn="just"/>
            <a:r>
              <a:rPr lang="ru-RU" dirty="0"/>
              <a:t>Потребности в строительстве также должны определяться и оцениваться в отношении сооружений, конструкций, трубопроводов и т.д. для коммунальных услуг и других основных служб предприятия. </a:t>
            </a:r>
            <a:endParaRPr lang="en-US" dirty="0"/>
          </a:p>
          <a:p>
            <a:pPr algn="just"/>
            <a:r>
              <a:rPr lang="ru-RU" dirty="0"/>
              <a:t>Могут потребоваться водохранилища, помимо водопровода, и электрическая подстанция: подъездные и внутренние автомобильные дороги должны планироваться в дополнение к железнодорожным веткам или другим транспортным средствам, таким как канатные дороги. </a:t>
            </a:r>
            <a:endParaRPr lang="en-US" dirty="0"/>
          </a:p>
          <a:p>
            <a:r>
              <a:rPr lang="ru-RU" dirty="0"/>
              <a:t>Там, где необходимо, должны быть предусмотрены вентиляция, отопление и кондиционирование воздуха. </a:t>
            </a:r>
          </a:p>
        </p:txBody>
      </p:sp>
      <p:sp>
        <p:nvSpPr>
          <p:cNvPr id="5" name="TextBox 4">
            <a:extLst>
              <a:ext uri="{FF2B5EF4-FFF2-40B4-BE49-F238E27FC236}">
                <a16:creationId xmlns:a16="http://schemas.microsoft.com/office/drawing/2014/main" id="{0517B5FB-F68F-4BE9-800E-73CA38341E78}"/>
              </a:ext>
            </a:extLst>
          </p:cNvPr>
          <p:cNvSpPr txBox="1"/>
          <p:nvPr/>
        </p:nvSpPr>
        <p:spPr>
          <a:xfrm>
            <a:off x="1573329" y="343479"/>
            <a:ext cx="6097604" cy="954107"/>
          </a:xfrm>
          <a:prstGeom prst="rect">
            <a:avLst/>
          </a:prstGeom>
          <a:noFill/>
        </p:spPr>
        <p:txBody>
          <a:bodyPr wrap="square">
            <a:spAutoFit/>
          </a:bodyPr>
          <a:lstStyle/>
          <a:p>
            <a:r>
              <a:rPr lang="ru-RU" sz="2800" b="1" dirty="0"/>
              <a:t>Потребности во вспомогательных сооружениях </a:t>
            </a:r>
          </a:p>
        </p:txBody>
      </p:sp>
      <p:sp>
        <p:nvSpPr>
          <p:cNvPr id="6" name="Прямоугольник: скругленные углы 5">
            <a:extLst>
              <a:ext uri="{FF2B5EF4-FFF2-40B4-BE49-F238E27FC236}">
                <a16:creationId xmlns:a16="http://schemas.microsoft.com/office/drawing/2014/main" id="{6EEB00F6-8665-4B7F-966A-44170AE0176C}"/>
              </a:ext>
            </a:extLst>
          </p:cNvPr>
          <p:cNvSpPr/>
          <p:nvPr/>
        </p:nvSpPr>
        <p:spPr>
          <a:xfrm>
            <a:off x="196916" y="199704"/>
            <a:ext cx="1280160" cy="1241659"/>
          </a:xfrm>
          <a:prstGeom prst="roundRect">
            <a:avLst/>
          </a:prstGeom>
          <a:solidFill>
            <a:srgbClr val="D3D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скругленные углы 6">
            <a:extLst>
              <a:ext uri="{FF2B5EF4-FFF2-40B4-BE49-F238E27FC236}">
                <a16:creationId xmlns:a16="http://schemas.microsoft.com/office/drawing/2014/main" id="{5F706CFE-7D7F-4566-9B39-1B04E1893C46}"/>
              </a:ext>
            </a:extLst>
          </p:cNvPr>
          <p:cNvSpPr/>
          <p:nvPr/>
        </p:nvSpPr>
        <p:spPr>
          <a:xfrm>
            <a:off x="293169" y="3769319"/>
            <a:ext cx="1280160" cy="1241659"/>
          </a:xfrm>
          <a:prstGeom prst="roundRect">
            <a:avLst/>
          </a:prstGeom>
          <a:solidFill>
            <a:srgbClr val="D3D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650" name="Picture 2" descr="building Icon 4262599">
            <a:extLst>
              <a:ext uri="{FF2B5EF4-FFF2-40B4-BE49-F238E27FC236}">
                <a16:creationId xmlns:a16="http://schemas.microsoft.com/office/drawing/2014/main" id="{F2E17711-066D-4153-969B-5EF4CF8BE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57" y="158193"/>
            <a:ext cx="1324677" cy="13246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B90680A-EC59-4349-BF9B-2FBCFA9FBFD0}"/>
              </a:ext>
            </a:extLst>
          </p:cNvPr>
          <p:cNvSpPr txBox="1"/>
          <p:nvPr/>
        </p:nvSpPr>
        <p:spPr>
          <a:xfrm>
            <a:off x="1573329" y="4299149"/>
            <a:ext cx="10518006" cy="1200329"/>
          </a:xfrm>
          <a:prstGeom prst="rect">
            <a:avLst/>
          </a:prstGeom>
          <a:noFill/>
        </p:spPr>
        <p:txBody>
          <a:bodyPr wrap="square">
            <a:spAutoFit/>
          </a:bodyPr>
          <a:lstStyle/>
          <a:p>
            <a:pPr algn="just"/>
            <a:r>
              <a:rPr lang="ru-RU" dirty="0"/>
              <a:t>Планы и оценки работ по гражданскому строительству должны быть подробными, чтобы можно было сделать оценки издержек и составить календарный график выполнения работ. Следует определить особенности каждого сооружения, качество, а также количество и стоимость требуемых строительных материалов. До начала осуществления проекта подробные строительные чертежи обычно не требуются. </a:t>
            </a:r>
            <a:endParaRPr lang="en-US" dirty="0"/>
          </a:p>
        </p:txBody>
      </p:sp>
      <p:sp>
        <p:nvSpPr>
          <p:cNvPr id="12" name="TextBox 11">
            <a:extLst>
              <a:ext uri="{FF2B5EF4-FFF2-40B4-BE49-F238E27FC236}">
                <a16:creationId xmlns:a16="http://schemas.microsoft.com/office/drawing/2014/main" id="{57A469A8-C2F7-4928-8638-5C02C328290B}"/>
              </a:ext>
            </a:extLst>
          </p:cNvPr>
          <p:cNvSpPr txBox="1"/>
          <p:nvPr/>
        </p:nvSpPr>
        <p:spPr>
          <a:xfrm>
            <a:off x="1669582" y="3778935"/>
            <a:ext cx="6472988" cy="523220"/>
          </a:xfrm>
          <a:prstGeom prst="rect">
            <a:avLst/>
          </a:prstGeom>
          <a:noFill/>
        </p:spPr>
        <p:txBody>
          <a:bodyPr wrap="square">
            <a:spAutoFit/>
          </a:bodyPr>
          <a:lstStyle/>
          <a:p>
            <a:r>
              <a:rPr lang="ru-RU" sz="2800" b="1" dirty="0"/>
              <a:t>Планы и оценки </a:t>
            </a:r>
          </a:p>
        </p:txBody>
      </p:sp>
      <p:sp>
        <p:nvSpPr>
          <p:cNvPr id="14" name="TextBox 13">
            <a:extLst>
              <a:ext uri="{FF2B5EF4-FFF2-40B4-BE49-F238E27FC236}">
                <a16:creationId xmlns:a16="http://schemas.microsoft.com/office/drawing/2014/main" id="{796681F3-FCE5-44AF-8413-B20FA9E55714}"/>
              </a:ext>
            </a:extLst>
          </p:cNvPr>
          <p:cNvSpPr txBox="1"/>
          <p:nvPr/>
        </p:nvSpPr>
        <p:spPr>
          <a:xfrm>
            <a:off x="174657" y="5499478"/>
            <a:ext cx="11807791" cy="1200329"/>
          </a:xfrm>
          <a:prstGeom prst="rect">
            <a:avLst/>
          </a:prstGeom>
          <a:noFill/>
        </p:spPr>
        <p:txBody>
          <a:bodyPr wrap="square">
            <a:spAutoFit/>
          </a:bodyPr>
          <a:lstStyle/>
          <a:p>
            <a:pPr algn="just"/>
            <a:r>
              <a:rPr lang="ru-RU" dirty="0"/>
              <a:t>Оценки зданий и других сооружений должны основываться на удельных издержках, таких как строительные расходы на квадратный метр в окрестностях предприятия. Хотя окончательные затраты зависят от полученных заявок и предложений, планы и оценки для всех необходимых строений на стадии проектирования предприятия должны быть полными и точными в такой степени, которая требуется для планирования полных инвестиционных издержек по проекту. </a:t>
            </a:r>
          </a:p>
        </p:txBody>
      </p:sp>
      <p:pic>
        <p:nvPicPr>
          <p:cNvPr id="27652" name="Picture 4" descr="Planning Icon 1886561">
            <a:extLst>
              <a:ext uri="{FF2B5EF4-FFF2-40B4-BE49-F238E27FC236}">
                <a16:creationId xmlns:a16="http://schemas.microsoft.com/office/drawing/2014/main" id="{E3E4F4DB-4CFC-4962-B187-2B7C58E49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54" y="3839352"/>
            <a:ext cx="1101591" cy="1101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4784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B43778-59EA-4285-B147-53B1F0A03DD0}"/>
              </a:ext>
            </a:extLst>
          </p:cNvPr>
          <p:cNvSpPr>
            <a:spLocks noGrp="1"/>
          </p:cNvSpPr>
          <p:nvPr>
            <p:ph type="ctrTitle"/>
          </p:nvPr>
        </p:nvSpPr>
        <p:spPr>
          <a:xfrm>
            <a:off x="700707" y="1181998"/>
            <a:ext cx="10994335" cy="3022254"/>
          </a:xfrm>
        </p:spPr>
        <p:txBody>
          <a:bodyPr>
            <a:normAutofit/>
          </a:bodyPr>
          <a:lstStyle/>
          <a:p>
            <a:r>
              <a:rPr lang="ru-RU" b="1" dirty="0">
                <a:solidFill>
                  <a:schemeClr val="accent5">
                    <a:lumMod val="50000"/>
                  </a:schemeClr>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Оценки общих инвестиционных издержек</a:t>
            </a:r>
            <a:endParaRPr lang="ru-RU" sz="23900" dirty="0">
              <a:solidFill>
                <a:schemeClr val="accent5">
                  <a:lumMod val="50000"/>
                </a:schemeClr>
              </a:solidFill>
              <a:latin typeface="Bahnschrift SemiBold SemiConden" panose="020B0502040204020203" pitchFamily="34" charset="0"/>
            </a:endParaRPr>
          </a:p>
        </p:txBody>
      </p:sp>
    </p:spTree>
    <p:extLst>
      <p:ext uri="{BB962C8B-B14F-4D97-AF65-F5344CB8AC3E}">
        <p14:creationId xmlns:p14="http://schemas.microsoft.com/office/powerpoint/2010/main" val="267816939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7DD1B8-0DE3-4933-BC81-3DA4FDFD6D1E}"/>
              </a:ext>
            </a:extLst>
          </p:cNvPr>
          <p:cNvSpPr>
            <a:spLocks noGrp="1"/>
          </p:cNvSpPr>
          <p:nvPr>
            <p:ph type="title"/>
          </p:nvPr>
        </p:nvSpPr>
        <p:spPr>
          <a:xfrm>
            <a:off x="520147" y="357809"/>
            <a:ext cx="10515600" cy="706714"/>
          </a:xfrm>
        </p:spPr>
        <p:txBody>
          <a:bodyPr>
            <a:normAutofit/>
          </a:bodyPr>
          <a:lstStyle/>
          <a:p>
            <a:r>
              <a:rPr lang="ru-RU" b="1" dirty="0">
                <a:solidFill>
                  <a:schemeClr val="accent5">
                    <a:lumMod val="50000"/>
                  </a:schemeClr>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Оценки капитальных затрат</a:t>
            </a:r>
            <a:endParaRPr lang="ru-RU" sz="8800" dirty="0">
              <a:solidFill>
                <a:schemeClr val="accent5">
                  <a:lumMod val="50000"/>
                </a:schemeClr>
              </a:solidFill>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CE3ED8B7-CCB9-4ADA-91DF-5C37A927C02D}"/>
              </a:ext>
            </a:extLst>
          </p:cNvPr>
          <p:cNvSpPr>
            <a:spLocks noGrp="1"/>
          </p:cNvSpPr>
          <p:nvPr>
            <p:ph idx="1"/>
          </p:nvPr>
        </p:nvSpPr>
        <p:spPr>
          <a:xfrm>
            <a:off x="520147" y="1189520"/>
            <a:ext cx="11088757" cy="5062193"/>
          </a:xfrm>
        </p:spPr>
        <p:txBody>
          <a:bodyPr>
            <a:normAutofit/>
          </a:bodyPr>
          <a:lstStyle/>
          <a:p>
            <a:pPr marL="0" indent="0" algn="l">
              <a:lnSpc>
                <a:spcPct val="107000"/>
              </a:lnSpc>
              <a:spcBef>
                <a:spcPts val="750"/>
              </a:spcBef>
              <a:spcAft>
                <a:spcPts val="750"/>
              </a:spcAft>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После определения производственной программы и мощности предприятия можно составить </a:t>
            </a:r>
            <a:r>
              <a:rPr lang="ru-RU" sz="1800" b="1" u="sng" dirty="0">
                <a:effectLst/>
                <a:latin typeface="Arial" panose="020B0604020202020204" pitchFamily="34" charset="0"/>
                <a:ea typeface="Times New Roman" panose="02020603050405020304" pitchFamily="18" charset="0"/>
                <a:cs typeface="Times New Roman" panose="02020603050405020304" pitchFamily="18" charset="0"/>
              </a:rPr>
              <a:t>предварительную оценку порядка величин для основных инвестиционных потребностей проекта</a:t>
            </a:r>
            <a:r>
              <a:rPr lang="ru-RU"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ru-RU" sz="1800" dirty="0">
                <a:effectLst/>
                <a:latin typeface="Arial" panose="020B0604020202020204" pitchFamily="34" charset="0"/>
                <a:ea typeface="Times New Roman" panose="02020603050405020304" pitchFamily="18" charset="0"/>
                <a:cs typeface="Times New Roman" panose="02020603050405020304" pitchFamily="18" charset="0"/>
              </a:rPr>
              <a:t>особенно если производственная мощность установлена на вполне стандартном уровне, а цены соответствуют таковым для завода и оборудования при данной мощности.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l">
              <a:lnSpc>
                <a:spcPct val="107000"/>
              </a:lnSpc>
              <a:spcBef>
                <a:spcPts val="750"/>
              </a:spcBef>
              <a:spcAft>
                <a:spcPts val="750"/>
              </a:spcAft>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В случае предварительных оценок затрат при исследовании возможностей или ПТЭО это можно также сделать с помощью некоторых общих соотношений.</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l">
              <a:lnSpc>
                <a:spcPct val="107000"/>
              </a:lnSpc>
              <a:spcBef>
                <a:spcPts val="750"/>
              </a:spcBef>
              <a:spcAft>
                <a:spcPts val="750"/>
              </a:spcAft>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Например, часто принимают, что доля машин и оборудования для проекта составляет около 50% от общих инвестиционных издержек, при доле основного оборудования - порядка 30%. Здания и гражданские сооружения обычно оцениваются в 10-15% от общих инвестиций. Аналогичный, хотя и значительно меньший процент может устанавливаться для коммунальных услуг, приборов и инструментов, трубопроводов, других вспомогательных средств.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l">
              <a:lnSpc>
                <a:spcPct val="107000"/>
              </a:lnSpc>
              <a:spcBef>
                <a:spcPts val="750"/>
              </a:spcBef>
              <a:spcAft>
                <a:spcPts val="750"/>
              </a:spcAft>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Однако такие проценты в различных отраслях и в разных странах различны и должны использоваться с большой осторожностью. В то же время эти цифры могут быть полезны на этапе оценки проекта при анализе структуры инвестиционных издержек. </a:t>
            </a:r>
            <a:endParaRPr lang="ru-RU" dirty="0"/>
          </a:p>
        </p:txBody>
      </p:sp>
    </p:spTree>
    <p:extLst>
      <p:ext uri="{BB962C8B-B14F-4D97-AF65-F5344CB8AC3E}">
        <p14:creationId xmlns:p14="http://schemas.microsoft.com/office/powerpoint/2010/main" val="406148746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3E87108-8D34-47BE-AB74-AEA9B7C9D85C}"/>
              </a:ext>
            </a:extLst>
          </p:cNvPr>
          <p:cNvSpPr>
            <a:spLocks noGrp="1"/>
          </p:cNvSpPr>
          <p:nvPr>
            <p:ph idx="1"/>
          </p:nvPr>
        </p:nvSpPr>
        <p:spPr>
          <a:xfrm>
            <a:off x="838199" y="1530625"/>
            <a:ext cx="10989365" cy="4646337"/>
          </a:xfrm>
        </p:spPr>
        <p:txBody>
          <a:bodyPr>
            <a:noAutofit/>
          </a:bodyPr>
          <a:lstStyle/>
          <a:p>
            <a:pPr marL="0" indent="0">
              <a:lnSpc>
                <a:spcPct val="107000"/>
              </a:lnSpc>
              <a:spcBef>
                <a:spcPts val="750"/>
              </a:spcBef>
              <a:spcAft>
                <a:spcPts val="750"/>
              </a:spcAft>
              <a:buNone/>
            </a:pPr>
            <a:r>
              <a:rPr lang="ru-RU" sz="1800" dirty="0">
                <a:effectLst/>
                <a:latin typeface="Arial" panose="020B0604020202020204" pitchFamily="34" charset="0"/>
                <a:ea typeface="Times New Roman" panose="02020603050405020304" pitchFamily="18" charset="0"/>
                <a:cs typeface="Arial" panose="020B0604020202020204" pitchFamily="34" charset="0"/>
              </a:rPr>
              <a:t>Если, например, оценки затрат на гражданское строительство относительно затрат на заводские машины и оборудование довольно низки по сравнению с аналогичными проектами, тогда затраты на заводское оборудование могут быть пересмотрены или прогнозируемые затраты на гражданское строительство могут охватывать не все строительные работы, требуемые для осуществления проекта. </a:t>
            </a:r>
            <a:r>
              <a:rPr lang="ru-RU" sz="1800" b="1" dirty="0">
                <a:effectLst/>
                <a:latin typeface="Arial" panose="020B0604020202020204" pitchFamily="34" charset="0"/>
                <a:ea typeface="Times New Roman" panose="02020603050405020304" pitchFamily="18" charset="0"/>
                <a:cs typeface="Arial" panose="020B0604020202020204" pitchFamily="34" charset="0"/>
              </a:rPr>
              <a:t>Для того чтобы проверить надежность оценок затрат, следует подробно разделить статьи издержек.</a:t>
            </a:r>
            <a:endParaRPr lang="ru-RU" sz="1800" b="1"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750"/>
              </a:spcBef>
              <a:spcAft>
                <a:spcPts val="750"/>
              </a:spcAft>
              <a:buNone/>
            </a:pPr>
            <a:r>
              <a:rPr lang="ru-RU" sz="1800" b="1" dirty="0">
                <a:effectLst/>
                <a:latin typeface="Arial" panose="020B0604020202020204" pitchFamily="34" charset="0"/>
                <a:ea typeface="Times New Roman" panose="02020603050405020304" pitchFamily="18" charset="0"/>
                <a:cs typeface="Arial" panose="020B0604020202020204" pitchFamily="34" charset="0"/>
              </a:rPr>
              <a:t>На основании оценок издержек на технологию, машины и оборудование, гражданское строительство, в ТЭО нужно дать общую оценку капитальных затрат проекта. </a:t>
            </a:r>
            <a:r>
              <a:rPr lang="ru-RU" sz="1800" dirty="0">
                <a:effectLst/>
                <a:latin typeface="Arial" panose="020B0604020202020204" pitchFamily="34" charset="0"/>
                <a:ea typeface="Times New Roman" panose="02020603050405020304" pitchFamily="18" charset="0"/>
                <a:cs typeface="Arial" panose="020B0604020202020204" pitchFamily="34" charset="0"/>
              </a:rPr>
              <a:t>Такая оценка может быть изменена в соответствии с заявками и предложениями от поставщиков и подрядчиков, но, тем не менее, она является вполне реалистической. </a:t>
            </a:r>
          </a:p>
        </p:txBody>
      </p:sp>
    </p:spTree>
    <p:extLst>
      <p:ext uri="{BB962C8B-B14F-4D97-AF65-F5344CB8AC3E}">
        <p14:creationId xmlns:p14="http://schemas.microsoft.com/office/powerpoint/2010/main" val="129941463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03A0E09-297A-401E-AFE3-BB83B6F82325}"/>
              </a:ext>
            </a:extLst>
          </p:cNvPr>
          <p:cNvSpPr>
            <a:spLocks noGrp="1"/>
          </p:cNvSpPr>
          <p:nvPr>
            <p:ph idx="1"/>
          </p:nvPr>
        </p:nvSpPr>
        <p:spPr>
          <a:xfrm>
            <a:off x="838200" y="1080190"/>
            <a:ext cx="10750826" cy="4704384"/>
          </a:xfrm>
        </p:spPr>
        <p:txBody>
          <a:bodyPr>
            <a:normAutofit fontScale="85000" lnSpcReduction="20000"/>
          </a:bodyPr>
          <a:lstStyle/>
          <a:p>
            <a:pPr marL="0" indent="0">
              <a:lnSpc>
                <a:spcPct val="107000"/>
              </a:lnSpc>
              <a:spcBef>
                <a:spcPts val="750"/>
              </a:spcBef>
              <a:spcAft>
                <a:spcPts val="750"/>
              </a:spcAft>
              <a:buNone/>
            </a:pPr>
            <a:r>
              <a:rPr lang="ru-RU" sz="2800" dirty="0">
                <a:effectLst/>
                <a:latin typeface="Arial" panose="020B0604020202020204" pitchFamily="34" charset="0"/>
                <a:ea typeface="Times New Roman" panose="02020603050405020304" pitchFamily="18" charset="0"/>
                <a:cs typeface="Arial" panose="020B0604020202020204" pitchFamily="34" charset="0"/>
              </a:rPr>
              <a:t>Предварительная оценка проводится на основе карты технологического процесса после определения рамок проекта теми, кто связан с подготовкой исследования возможностей или ПТЭО. Обычно делается надбавка на физические непредвиденные обстоятельства, но предпочтительнее иметь </a:t>
            </a:r>
            <a:r>
              <a:rPr lang="ru-RU" sz="2800" b="1" dirty="0">
                <a:effectLst/>
                <a:latin typeface="Arial" panose="020B0604020202020204" pitchFamily="34" charset="0"/>
                <a:ea typeface="Times New Roman" panose="02020603050405020304" pitchFamily="18" charset="0"/>
                <a:cs typeface="Arial" panose="020B0604020202020204" pitchFamily="34" charset="0"/>
              </a:rPr>
              <a:t>возможный квотированный диапазон затрат</a:t>
            </a:r>
            <a:r>
              <a:rPr lang="ru-RU" sz="2800" dirty="0">
                <a:effectLst/>
                <a:latin typeface="Arial" panose="020B0604020202020204" pitchFamily="34" charset="0"/>
                <a:ea typeface="Times New Roman" panose="02020603050405020304" pitchFamily="18" charset="0"/>
                <a:cs typeface="Arial" panose="020B0604020202020204" pitchFamily="34" charset="0"/>
              </a:rPr>
              <a:t>.</a:t>
            </a:r>
            <a:endParaRPr lang="ru-RU" sz="28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750"/>
              </a:spcBef>
              <a:spcAft>
                <a:spcPts val="750"/>
              </a:spcAft>
              <a:buNone/>
            </a:pPr>
            <a:r>
              <a:rPr lang="ru-RU" sz="2800" dirty="0">
                <a:effectLst/>
                <a:latin typeface="Arial" panose="020B0604020202020204" pitchFamily="34" charset="0"/>
                <a:ea typeface="Times New Roman" panose="02020603050405020304" pitchFamily="18" charset="0"/>
                <a:cs typeface="Arial" panose="020B0604020202020204" pitchFamily="34" charset="0"/>
              </a:rPr>
              <a:t>Бюджетная оценка, требуемая на уровне ТЭО, должна базироваться на должным образом составленной карте технологического процесса и полной оценке участка. Она основана на весьма подробном перечне оборудования, и затраты на специальные или главные элементы оборудования могут быть определены через предварительные тендеры. </a:t>
            </a:r>
          </a:p>
          <a:p>
            <a:pPr marL="0" indent="0">
              <a:lnSpc>
                <a:spcPct val="107000"/>
              </a:lnSpc>
              <a:spcBef>
                <a:spcPts val="750"/>
              </a:spcBef>
              <a:spcAft>
                <a:spcPts val="750"/>
              </a:spcAft>
              <a:buNone/>
            </a:pPr>
            <a:r>
              <a:rPr lang="ru-RU" sz="2800" b="1" dirty="0">
                <a:effectLst/>
                <a:latin typeface="Arial" panose="020B0604020202020204" pitchFamily="34" charset="0"/>
                <a:ea typeface="Times New Roman" panose="02020603050405020304" pitchFamily="18" charset="0"/>
                <a:cs typeface="Arial" panose="020B0604020202020204" pitchFamily="34" charset="0"/>
              </a:rPr>
              <a:t>Обычно степень точности составляет ±10%. </a:t>
            </a:r>
            <a:r>
              <a:rPr lang="ru-RU" sz="2800" dirty="0">
                <a:effectLst/>
                <a:latin typeface="Arial" panose="020B0604020202020204" pitchFamily="34" charset="0"/>
                <a:ea typeface="Times New Roman" panose="02020603050405020304" pitchFamily="18" charset="0"/>
                <a:cs typeface="Arial" panose="020B0604020202020204" pitchFamily="34" charset="0"/>
              </a:rPr>
              <a:t>Эту оценку следует тщательно рассмотреть, особенно в отношении надбавок на непредвиденные обстоятельства</a:t>
            </a:r>
            <a:r>
              <a:rPr lang="ru-RU" dirty="0">
                <a:latin typeface="Arial" panose="020B0604020202020204" pitchFamily="34" charset="0"/>
                <a:ea typeface="Times New Roman" panose="02020603050405020304" pitchFamily="18" charset="0"/>
                <a:cs typeface="Arial" panose="020B0604020202020204" pitchFamily="34" charset="0"/>
              </a:rPr>
              <a:t>.</a:t>
            </a:r>
            <a:endParaRPr lang="ru-RU"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012783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9C693EF-11BD-4B92-9BF7-EDC1F2985316}"/>
              </a:ext>
            </a:extLst>
          </p:cNvPr>
          <p:cNvSpPr>
            <a:spLocks noGrp="1"/>
          </p:cNvSpPr>
          <p:nvPr>
            <p:ph idx="1"/>
          </p:nvPr>
        </p:nvSpPr>
        <p:spPr>
          <a:xfrm>
            <a:off x="559903" y="344695"/>
            <a:ext cx="11198087" cy="1792218"/>
          </a:xfrm>
        </p:spPr>
        <p:txBody>
          <a:bodyPr/>
          <a:lstStyle/>
          <a:p>
            <a:pPr marL="0" indent="0">
              <a:buNone/>
            </a:pPr>
            <a:r>
              <a:rPr lang="ru-RU" sz="2800" dirty="0">
                <a:effectLst/>
                <a:latin typeface="Arial" panose="020B0604020202020204" pitchFamily="34" charset="0"/>
                <a:ea typeface="Times New Roman" panose="02020603050405020304" pitchFamily="18" charset="0"/>
                <a:cs typeface="Arial" panose="020B0604020202020204" pitchFamily="34" charset="0"/>
              </a:rPr>
              <a:t>Капитальные затраты должны отражаться в схемах VI-I (издержки на технологию), VI-2 (оборудование) и VI-3 (работы по гражданскому строительству). </a:t>
            </a:r>
            <a:r>
              <a:rPr lang="ru-RU" sz="2800" b="1" dirty="0">
                <a:solidFill>
                  <a:schemeClr val="accent5">
                    <a:lumMod val="50000"/>
                  </a:schemeClr>
                </a:solidFill>
                <a:effectLst/>
                <a:latin typeface="Arial" panose="020B0604020202020204" pitchFamily="34" charset="0"/>
                <a:ea typeface="Times New Roman" panose="02020603050405020304" pitchFamily="18" charset="0"/>
                <a:cs typeface="Arial" panose="020B0604020202020204" pitchFamily="34" charset="0"/>
              </a:rPr>
              <a:t>В схеме VI-4 суммируются накладные расходы.</a:t>
            </a:r>
            <a:endParaRPr lang="ru-RU" b="1" dirty="0">
              <a:solidFill>
                <a:schemeClr val="accent5">
                  <a:lumMod val="50000"/>
                </a:schemeClr>
              </a:solidFill>
            </a:endParaRPr>
          </a:p>
        </p:txBody>
      </p:sp>
      <p:pic>
        <p:nvPicPr>
          <p:cNvPr id="5" name="Рисунок 4">
            <a:extLst>
              <a:ext uri="{FF2B5EF4-FFF2-40B4-BE49-F238E27FC236}">
                <a16:creationId xmlns:a16="http://schemas.microsoft.com/office/drawing/2014/main" id="{85FBB37F-62F2-4D56-BD42-B8312FC1CD1F}"/>
              </a:ext>
            </a:extLst>
          </p:cNvPr>
          <p:cNvPicPr>
            <a:picLocks noChangeAspect="1"/>
          </p:cNvPicPr>
          <p:nvPr/>
        </p:nvPicPr>
        <p:blipFill rotWithShape="1">
          <a:blip r:embed="rId2"/>
          <a:srcRect l="36441" t="19565" r="13259" b="51594"/>
          <a:stretch/>
        </p:blipFill>
        <p:spPr>
          <a:xfrm>
            <a:off x="215349" y="2081953"/>
            <a:ext cx="4595190" cy="1482080"/>
          </a:xfrm>
          <a:prstGeom prst="rect">
            <a:avLst/>
          </a:prstGeom>
        </p:spPr>
      </p:pic>
      <p:pic>
        <p:nvPicPr>
          <p:cNvPr id="7" name="Рисунок 6">
            <a:extLst>
              <a:ext uri="{FF2B5EF4-FFF2-40B4-BE49-F238E27FC236}">
                <a16:creationId xmlns:a16="http://schemas.microsoft.com/office/drawing/2014/main" id="{B1A8DAF9-E62E-4DBB-A65C-A36FEACDBB09}"/>
              </a:ext>
            </a:extLst>
          </p:cNvPr>
          <p:cNvPicPr>
            <a:picLocks noChangeAspect="1"/>
          </p:cNvPicPr>
          <p:nvPr/>
        </p:nvPicPr>
        <p:blipFill rotWithShape="1">
          <a:blip r:embed="rId3"/>
          <a:srcRect l="36522" t="41015" r="12853" b="29710"/>
          <a:stretch/>
        </p:blipFill>
        <p:spPr>
          <a:xfrm>
            <a:off x="424070" y="3250138"/>
            <a:ext cx="4674704" cy="1520596"/>
          </a:xfrm>
          <a:prstGeom prst="rect">
            <a:avLst/>
          </a:prstGeom>
        </p:spPr>
      </p:pic>
      <p:pic>
        <p:nvPicPr>
          <p:cNvPr id="9" name="Рисунок 8">
            <a:extLst>
              <a:ext uri="{FF2B5EF4-FFF2-40B4-BE49-F238E27FC236}">
                <a16:creationId xmlns:a16="http://schemas.microsoft.com/office/drawing/2014/main" id="{A9BE0998-433F-4C35-B844-8CE8146B10E8}"/>
              </a:ext>
            </a:extLst>
          </p:cNvPr>
          <p:cNvPicPr>
            <a:picLocks noChangeAspect="1"/>
          </p:cNvPicPr>
          <p:nvPr/>
        </p:nvPicPr>
        <p:blipFill rotWithShape="1">
          <a:blip r:embed="rId4"/>
          <a:srcRect l="36358" t="21160" r="13751" b="16086"/>
          <a:stretch/>
        </p:blipFill>
        <p:spPr>
          <a:xfrm>
            <a:off x="3485515" y="3163986"/>
            <a:ext cx="4733911" cy="3349319"/>
          </a:xfrm>
          <a:prstGeom prst="rect">
            <a:avLst/>
          </a:prstGeom>
        </p:spPr>
      </p:pic>
      <p:pic>
        <p:nvPicPr>
          <p:cNvPr id="11" name="Рисунок 10">
            <a:extLst>
              <a:ext uri="{FF2B5EF4-FFF2-40B4-BE49-F238E27FC236}">
                <a16:creationId xmlns:a16="http://schemas.microsoft.com/office/drawing/2014/main" id="{E992A872-6A36-445C-AD69-BB0A630D24E5}"/>
              </a:ext>
            </a:extLst>
          </p:cNvPr>
          <p:cNvPicPr>
            <a:picLocks noChangeAspect="1"/>
          </p:cNvPicPr>
          <p:nvPr/>
        </p:nvPicPr>
        <p:blipFill rotWithShape="1">
          <a:blip r:embed="rId5"/>
          <a:srcRect l="36685" t="19420" r="13831" b="6042"/>
          <a:stretch/>
        </p:blipFill>
        <p:spPr>
          <a:xfrm>
            <a:off x="7086561" y="1888434"/>
            <a:ext cx="4545536" cy="3851411"/>
          </a:xfrm>
          <a:prstGeom prst="rect">
            <a:avLst/>
          </a:prstGeom>
          <a:solidFill>
            <a:srgbClr val="FFFFFF">
              <a:shade val="85000"/>
            </a:srgbClr>
          </a:solidFill>
          <a:ln w="127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391791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D8AE3D-8F1F-49AE-B65F-C896F8DB3F49}"/>
              </a:ext>
            </a:extLst>
          </p:cNvPr>
          <p:cNvSpPr>
            <a:spLocks noGrp="1"/>
          </p:cNvSpPr>
          <p:nvPr>
            <p:ph type="title"/>
          </p:nvPr>
        </p:nvSpPr>
        <p:spPr/>
        <p:txBody>
          <a:bodyPr/>
          <a:lstStyle/>
          <a:p>
            <a:r>
              <a:rPr lang="ru-RU" b="1" dirty="0">
                <a:solidFill>
                  <a:schemeClr val="accent5">
                    <a:lumMod val="50000"/>
                  </a:schemeClr>
                </a:solidFill>
                <a:latin typeface="Bahnschrift SemiBold SemiConden" panose="020B0502040204020203" pitchFamily="34" charset="0"/>
                <a:ea typeface="Times New Roman" panose="02020603050405020304" pitchFamily="18" charset="0"/>
                <a:cs typeface="Times New Roman" panose="02020603050405020304" pitchFamily="18" charset="0"/>
              </a:rPr>
              <a:t>Надежность оценок издержек</a:t>
            </a:r>
            <a:endParaRPr lang="ru-RU" dirty="0">
              <a:solidFill>
                <a:schemeClr val="accent5">
                  <a:lumMod val="50000"/>
                </a:schemeClr>
              </a:solidFill>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A395A04F-254D-4478-8502-A79A4909AF30}"/>
              </a:ext>
            </a:extLst>
          </p:cNvPr>
          <p:cNvSpPr>
            <a:spLocks noGrp="1"/>
          </p:cNvSpPr>
          <p:nvPr>
            <p:ph idx="1"/>
          </p:nvPr>
        </p:nvSpPr>
        <p:spPr/>
        <p:txBody>
          <a:bodyPr>
            <a:normAutofit/>
          </a:bodyPr>
          <a:lstStyle/>
          <a:p>
            <a:pPr marL="0" indent="0" algn="l">
              <a:lnSpc>
                <a:spcPct val="107000"/>
              </a:lnSpc>
              <a:spcBef>
                <a:spcPts val="750"/>
              </a:spcBef>
              <a:spcAft>
                <a:spcPts val="750"/>
              </a:spcAft>
              <a:buNone/>
            </a:pPr>
            <a:r>
              <a:rPr lang="ru-RU" sz="2400" dirty="0">
                <a:solidFill>
                  <a:srgbClr val="3E4447"/>
                </a:solidFill>
                <a:effectLst/>
                <a:latin typeface="Arial" panose="020B0604020202020204" pitchFamily="34" charset="0"/>
                <a:ea typeface="Times New Roman" panose="02020603050405020304" pitchFamily="18" charset="0"/>
                <a:cs typeface="Times New Roman" panose="02020603050405020304" pitchFamily="18" charset="0"/>
              </a:rPr>
              <a:t>Точности оценок издержек будет способствовать </a:t>
            </a:r>
            <a:r>
              <a:rPr lang="ru-RU" sz="2400" b="1" dirty="0">
                <a:solidFill>
                  <a:srgbClr val="3E4447"/>
                </a:solidFill>
                <a:effectLst/>
                <a:latin typeface="Arial" panose="020B0604020202020204" pitchFamily="34" charset="0"/>
                <a:ea typeface="Times New Roman" panose="02020603050405020304" pitchFamily="18" charset="0"/>
                <a:cs typeface="Times New Roman" panose="02020603050405020304" pitchFamily="18" charset="0"/>
              </a:rPr>
              <a:t>четкое определение рамок проекта. </a:t>
            </a:r>
          </a:p>
          <a:p>
            <a:pPr marL="0" indent="0" algn="l">
              <a:lnSpc>
                <a:spcPct val="107000"/>
              </a:lnSpc>
              <a:spcBef>
                <a:spcPts val="750"/>
              </a:spcBef>
              <a:spcAft>
                <a:spcPts val="750"/>
              </a:spcAft>
              <a:buNone/>
            </a:pPr>
            <a:r>
              <a:rPr lang="ru-RU" sz="2400" dirty="0">
                <a:solidFill>
                  <a:srgbClr val="3E4447"/>
                </a:solidFill>
                <a:effectLst/>
                <a:latin typeface="Arial" panose="020B0604020202020204" pitchFamily="34" charset="0"/>
                <a:ea typeface="Times New Roman" panose="02020603050405020304" pitchFamily="18" charset="0"/>
                <a:cs typeface="Times New Roman" panose="02020603050405020304" pitchFamily="18" charset="0"/>
              </a:rPr>
              <a:t>Неполная или ошибочная техническая информация, </a:t>
            </a:r>
            <a:r>
              <a:rPr lang="ru-RU" sz="2400" dirty="0" err="1">
                <a:solidFill>
                  <a:srgbClr val="3E4447"/>
                </a:solidFill>
                <a:effectLst/>
                <a:latin typeface="Arial" panose="020B0604020202020204" pitchFamily="34" charset="0"/>
                <a:ea typeface="Times New Roman" panose="02020603050405020304" pitchFamily="18" charset="0"/>
                <a:cs typeface="Times New Roman" panose="02020603050405020304" pitchFamily="18" charset="0"/>
              </a:rPr>
              <a:t>сверхоптимистичсские</a:t>
            </a:r>
            <a:r>
              <a:rPr lang="ru-RU" sz="2400" dirty="0">
                <a:solidFill>
                  <a:srgbClr val="3E4447"/>
                </a:solidFill>
                <a:effectLst/>
                <a:latin typeface="Arial" panose="020B0604020202020204" pitchFamily="34" charset="0"/>
                <a:ea typeface="Times New Roman" panose="02020603050405020304" pitchFamily="18" charset="0"/>
                <a:cs typeface="Times New Roman" panose="02020603050405020304" pitchFamily="18" charset="0"/>
              </a:rPr>
              <a:t> программы строительства и неопытность работников, производящих оценку, обычно являются основными причинами неправильных или вводящих в заблуждение оценок капитальных затрат.</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ru-RU" sz="3600" dirty="0"/>
          </a:p>
        </p:txBody>
      </p:sp>
    </p:spTree>
    <p:extLst>
      <p:ext uri="{BB962C8B-B14F-4D97-AF65-F5344CB8AC3E}">
        <p14:creationId xmlns:p14="http://schemas.microsoft.com/office/powerpoint/2010/main" val="279067008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6703AF-2714-4C74-951F-6F6D949B2013}"/>
              </a:ext>
            </a:extLst>
          </p:cNvPr>
          <p:cNvSpPr>
            <a:spLocks noGrp="1"/>
          </p:cNvSpPr>
          <p:nvPr>
            <p:ph type="title"/>
          </p:nvPr>
        </p:nvSpPr>
        <p:spPr>
          <a:xfrm>
            <a:off x="460513" y="201888"/>
            <a:ext cx="10515600" cy="1325563"/>
          </a:xfrm>
        </p:spPr>
        <p:txBody>
          <a:bodyPr>
            <a:normAutofit/>
          </a:bodyPr>
          <a:lstStyle/>
          <a:p>
            <a:r>
              <a:rPr lang="ru-RU" sz="5400" b="1" dirty="0">
                <a:solidFill>
                  <a:schemeClr val="accent5">
                    <a:lumMod val="50000"/>
                  </a:schemeClr>
                </a:solidFill>
                <a:effectLst/>
                <a:latin typeface="Bahnschrift SemiBold SemiConden" panose="020B0502040204020203" pitchFamily="34" charset="0"/>
                <a:ea typeface="Times New Roman" panose="02020603050405020304" pitchFamily="18" charset="0"/>
                <a:cs typeface="Times New Roman" panose="02020603050405020304" pitchFamily="18" charset="0"/>
              </a:rPr>
              <a:t>Методы оценки</a:t>
            </a:r>
            <a:endParaRPr lang="ru-RU" sz="11500" dirty="0">
              <a:solidFill>
                <a:schemeClr val="accent5">
                  <a:lumMod val="50000"/>
                </a:schemeClr>
              </a:solidFill>
              <a:latin typeface="Bahnschrift SemiBold SemiConden" panose="020B0502040204020203" pitchFamily="34" charset="0"/>
            </a:endParaRPr>
          </a:p>
        </p:txBody>
      </p:sp>
      <p:sp>
        <p:nvSpPr>
          <p:cNvPr id="3" name="Объект 2">
            <a:extLst>
              <a:ext uri="{FF2B5EF4-FFF2-40B4-BE49-F238E27FC236}">
                <a16:creationId xmlns:a16="http://schemas.microsoft.com/office/drawing/2014/main" id="{8B0BF237-7C78-473E-BA97-1FB48994F0C2}"/>
              </a:ext>
            </a:extLst>
          </p:cNvPr>
          <p:cNvSpPr>
            <a:spLocks noGrp="1"/>
          </p:cNvSpPr>
          <p:nvPr>
            <p:ph idx="1"/>
          </p:nvPr>
        </p:nvSpPr>
        <p:spPr>
          <a:xfrm>
            <a:off x="559903" y="1378364"/>
            <a:ext cx="11267662" cy="5131766"/>
          </a:xfrm>
        </p:spPr>
        <p:txBody>
          <a:bodyPr>
            <a:normAutofit/>
          </a:bodyPr>
          <a:lstStyle/>
          <a:p>
            <a:pPr marL="0" indent="0">
              <a:buNone/>
            </a:pPr>
            <a:r>
              <a:rPr lang="ru-RU" b="1" dirty="0">
                <a:latin typeface="Arial" panose="020B0604020202020204" pitchFamily="34" charset="0"/>
                <a:cs typeface="Arial" panose="020B0604020202020204" pitchFamily="34" charset="0"/>
              </a:rPr>
              <a:t>1. </a:t>
            </a:r>
            <a:r>
              <a:rPr lang="ru-RU" b="1" dirty="0">
                <a:solidFill>
                  <a:schemeClr val="accent5">
                    <a:lumMod val="50000"/>
                  </a:schemeClr>
                </a:solidFill>
                <a:latin typeface="Arial" panose="020B0604020202020204" pitchFamily="34" charset="0"/>
                <a:cs typeface="Arial" panose="020B0604020202020204" pitchFamily="34" charset="0"/>
              </a:rPr>
              <a:t>Экспоненциальная оценка издержек</a:t>
            </a:r>
          </a:p>
          <a:p>
            <a:pPr marL="0" indent="0">
              <a:lnSpc>
                <a:spcPct val="120000"/>
              </a:lnSpc>
              <a:buNone/>
            </a:pPr>
            <a:r>
              <a:rPr lang="ru-RU" sz="2400" dirty="0">
                <a:latin typeface="Arial" panose="020B0604020202020204" pitchFamily="34" charset="0"/>
                <a:cs typeface="Arial" panose="020B0604020202020204" pitchFamily="34" charset="0"/>
              </a:rPr>
              <a:t>Если имеются данные прошлого периода об аналогичных типах предприятий или оборудования, то можно сделать вполне точные оценки затрат на предприятие или его оборудование, отличающиеся по размерам и мощности. </a:t>
            </a:r>
          </a:p>
          <a:p>
            <a:pPr marL="0" indent="0">
              <a:lnSpc>
                <a:spcPct val="120000"/>
              </a:lnSpc>
              <a:buNone/>
            </a:pPr>
            <a:r>
              <a:rPr lang="ru-RU" sz="2400" dirty="0">
                <a:latin typeface="Arial" panose="020B0604020202020204" pitchFamily="34" charset="0"/>
                <a:cs typeface="Arial" panose="020B0604020202020204" pitchFamily="34" charset="0"/>
              </a:rPr>
              <a:t>Однако очень важно понимать, что </a:t>
            </a:r>
            <a:r>
              <a:rPr lang="ru-RU" sz="2400" b="1" dirty="0">
                <a:latin typeface="Arial" panose="020B0604020202020204" pitchFamily="34" charset="0"/>
                <a:cs typeface="Arial" panose="020B0604020202020204" pitchFamily="34" charset="0"/>
              </a:rPr>
              <a:t>экспоненциальные коэффициенты действительны только в том случае, если технические рамки проекта и технологии аналогичны</a:t>
            </a:r>
            <a:r>
              <a:rPr lang="ru-RU" sz="2400" dirty="0">
                <a:latin typeface="Arial" panose="020B0604020202020204" pitchFamily="34" charset="0"/>
                <a:cs typeface="Arial" panose="020B0604020202020204" pitchFamily="34" charset="0"/>
              </a:rPr>
              <a:t>. </a:t>
            </a:r>
          </a:p>
          <a:p>
            <a:pPr marL="0" indent="0">
              <a:lnSpc>
                <a:spcPct val="120000"/>
              </a:lnSpc>
              <a:buNone/>
            </a:pPr>
            <a:r>
              <a:rPr lang="ru-RU" sz="2400" dirty="0">
                <a:latin typeface="Arial" panose="020B0604020202020204" pitchFamily="34" charset="0"/>
                <a:cs typeface="Arial" panose="020B0604020202020204" pitchFamily="34" charset="0"/>
              </a:rPr>
              <a:t>Если это не так, предел погрешности оценок затрат может быть больше, чем их требуемая надежность. </a:t>
            </a:r>
          </a:p>
        </p:txBody>
      </p:sp>
    </p:spTree>
    <p:extLst>
      <p:ext uri="{BB962C8B-B14F-4D97-AF65-F5344CB8AC3E}">
        <p14:creationId xmlns:p14="http://schemas.microsoft.com/office/powerpoint/2010/main" val="3414266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C9E0C7-1B23-4E05-9B6F-BBD56F19088F}"/>
              </a:ext>
            </a:extLst>
          </p:cNvPr>
          <p:cNvSpPr>
            <a:spLocks noGrp="1"/>
          </p:cNvSpPr>
          <p:nvPr>
            <p:ph type="title"/>
          </p:nvPr>
        </p:nvSpPr>
        <p:spPr>
          <a:xfrm>
            <a:off x="902872" y="0"/>
            <a:ext cx="10515600" cy="1784412"/>
          </a:xfrm>
        </p:spPr>
        <p:txBody>
          <a:bodyPr>
            <a:normAutofit/>
          </a:bodyPr>
          <a:lstStyle/>
          <a:p>
            <a:pPr algn="ctr"/>
            <a:r>
              <a:rPr lang="ru-RU" sz="3600" b="1" dirty="0"/>
              <a:t>ПРОЕКТЫ РЕАБИЛИТАЦИИ И РАСШИРЕНИЯ</a:t>
            </a:r>
            <a:br>
              <a:rPr lang="ru-RU" sz="3600" b="1" dirty="0"/>
            </a:br>
            <a:br>
              <a:rPr lang="ru-RU" sz="3600" b="1" dirty="0"/>
            </a:br>
            <a:r>
              <a:rPr lang="ru-RU" sz="3600" b="1" dirty="0"/>
              <a:t>1. Реабилитационные исследования</a:t>
            </a:r>
          </a:p>
        </p:txBody>
      </p:sp>
      <p:sp>
        <p:nvSpPr>
          <p:cNvPr id="3" name="Текст 2">
            <a:extLst>
              <a:ext uri="{FF2B5EF4-FFF2-40B4-BE49-F238E27FC236}">
                <a16:creationId xmlns:a16="http://schemas.microsoft.com/office/drawing/2014/main" id="{467B82BA-B4CA-4F7E-AD75-82E0F5B73956}"/>
              </a:ext>
            </a:extLst>
          </p:cNvPr>
          <p:cNvSpPr>
            <a:spLocks noGrp="1"/>
          </p:cNvSpPr>
          <p:nvPr>
            <p:ph type="body" idx="1"/>
          </p:nvPr>
        </p:nvSpPr>
        <p:spPr>
          <a:xfrm>
            <a:off x="831850" y="2024109"/>
            <a:ext cx="10515600" cy="4065542"/>
          </a:xfrm>
        </p:spPr>
        <p:txBody>
          <a:bodyPr/>
          <a:lstStyle/>
          <a:p>
            <a:pPr algn="just"/>
            <a:r>
              <a:rPr lang="ru-RU" dirty="0">
                <a:solidFill>
                  <a:schemeClr val="tx1"/>
                </a:solidFill>
              </a:rPr>
              <a:t>В этом процессе все большее значение приобретают реабилитационные мероприятия, проводимые на уровне фирмы или предприятия. Все большее количество "нездоровых" предприятий становятся объектом технического, &lt; коммерческого, финансового и экономического анализа с целью увеличения эффективности их деятельности и прибыльности с сохранением их в качестве самостоятельных экономических единиц, а также для принятия решений о слиянии с другими предприятиями или об их полном закрытии. Кроме того, долговой кризис подвигает многие коммерческие банки и банки развития к изучению своих портфелей убыточных промышленных инвестиционных проектов с точки зрения их реабилитации, обмена пакета их акций на накопленные долги или списания инвестиций в целом.</a:t>
            </a:r>
          </a:p>
        </p:txBody>
      </p:sp>
    </p:spTree>
    <p:extLst>
      <p:ext uri="{BB962C8B-B14F-4D97-AF65-F5344CB8AC3E}">
        <p14:creationId xmlns:p14="http://schemas.microsoft.com/office/powerpoint/2010/main" val="382049606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20CD683-F246-4AA6-86AC-3100D0E5C117}"/>
              </a:ext>
            </a:extLst>
          </p:cNvPr>
          <p:cNvSpPr>
            <a:spLocks noGrp="1"/>
          </p:cNvSpPr>
          <p:nvPr>
            <p:ph idx="1"/>
          </p:nvPr>
        </p:nvSpPr>
        <p:spPr>
          <a:xfrm>
            <a:off x="926699" y="308113"/>
            <a:ext cx="10761717" cy="1083365"/>
          </a:xfrm>
        </p:spPr>
        <p:txBody>
          <a:bodyPr>
            <a:normAutofit/>
          </a:bodyPr>
          <a:lstStyle/>
          <a:p>
            <a:pPr marL="0" indent="0">
              <a:buNone/>
            </a:pPr>
            <a:r>
              <a:rPr lang="ru-RU" sz="2000" dirty="0">
                <a:latin typeface="Arial" panose="020B0604020202020204" pitchFamily="34" charset="0"/>
                <a:cs typeface="Arial" panose="020B0604020202020204" pitchFamily="34" charset="0"/>
              </a:rPr>
              <a:t>Экспоненциальная оценка затрат основана на следующей функции: </a:t>
            </a:r>
            <a:r>
              <a:rPr lang="ru-RU" sz="2000" b="1" dirty="0">
                <a:solidFill>
                  <a:schemeClr val="accent5">
                    <a:lumMod val="50000"/>
                  </a:schemeClr>
                </a:solidFill>
                <a:latin typeface="Arial" panose="020B0604020202020204" pitchFamily="34" charset="0"/>
                <a:cs typeface="Arial" panose="020B0604020202020204" pitchFamily="34" charset="0"/>
              </a:rPr>
              <a:t>если относительный размер двух предприятий или их оборудования обозначить как S1/S2, то относительные издержки составят</a:t>
            </a:r>
            <a:r>
              <a:rPr lang="ru-RU" sz="2000" dirty="0">
                <a:latin typeface="Arial" panose="020B0604020202020204" pitchFamily="34" charset="0"/>
                <a:cs typeface="Arial" panose="020B0604020202020204" pitchFamily="34" charset="0"/>
              </a:rPr>
              <a:t>:</a:t>
            </a:r>
            <a:endParaRPr lang="ru-RU" sz="2000" dirty="0"/>
          </a:p>
        </p:txBody>
      </p:sp>
      <p:pic>
        <p:nvPicPr>
          <p:cNvPr id="4" name="Рисунок 3">
            <a:extLst>
              <a:ext uri="{FF2B5EF4-FFF2-40B4-BE49-F238E27FC236}">
                <a16:creationId xmlns:a16="http://schemas.microsoft.com/office/drawing/2014/main" id="{6B8174BE-00FE-48C8-B6DA-AF6D9AC8A938}"/>
              </a:ext>
            </a:extLst>
          </p:cNvPr>
          <p:cNvPicPr>
            <a:picLocks noChangeAspect="1"/>
          </p:cNvPicPr>
          <p:nvPr/>
        </p:nvPicPr>
        <p:blipFill rotWithShape="1">
          <a:blip r:embed="rId2"/>
          <a:srcRect t="6306"/>
          <a:stretch/>
        </p:blipFill>
        <p:spPr>
          <a:xfrm>
            <a:off x="4787593" y="1252666"/>
            <a:ext cx="2219249" cy="1272210"/>
          </a:xfrm>
          <a:prstGeom prst="rect">
            <a:avLst/>
          </a:prstGeom>
        </p:spPr>
      </p:pic>
      <p:sp>
        <p:nvSpPr>
          <p:cNvPr id="6" name="TextBox 5">
            <a:extLst>
              <a:ext uri="{FF2B5EF4-FFF2-40B4-BE49-F238E27FC236}">
                <a16:creationId xmlns:a16="http://schemas.microsoft.com/office/drawing/2014/main" id="{B90F5464-A0A8-40E8-A630-1541DB01875E}"/>
              </a:ext>
            </a:extLst>
          </p:cNvPr>
          <p:cNvSpPr txBox="1"/>
          <p:nvPr/>
        </p:nvSpPr>
        <p:spPr>
          <a:xfrm>
            <a:off x="926700" y="2524876"/>
            <a:ext cx="10153067" cy="707886"/>
          </a:xfrm>
          <a:prstGeom prst="rect">
            <a:avLst/>
          </a:prstGeom>
          <a:noFill/>
        </p:spPr>
        <p:txBody>
          <a:bodyPr wrap="square">
            <a:spAutoFit/>
          </a:bodyPr>
          <a:lstStyle/>
          <a:p>
            <a:r>
              <a:rPr lang="ru-RU" sz="2000" dirty="0">
                <a:latin typeface="Arial" panose="020B0604020202020204" pitchFamily="34" charset="0"/>
                <a:cs typeface="Arial" panose="020B0604020202020204" pitchFamily="34" charset="0"/>
              </a:rPr>
              <a:t>где </a:t>
            </a:r>
            <a:r>
              <a:rPr lang="ru-RU" sz="2000" b="1" dirty="0">
                <a:solidFill>
                  <a:schemeClr val="accent5">
                    <a:lumMod val="50000"/>
                  </a:schemeClr>
                </a:solidFill>
                <a:latin typeface="Arial" panose="020B0604020202020204" pitchFamily="34" charset="0"/>
                <a:cs typeface="Arial" panose="020B0604020202020204" pitchFamily="34" charset="0"/>
              </a:rPr>
              <a:t>n</a:t>
            </a:r>
            <a:r>
              <a:rPr lang="ru-RU" sz="2000" dirty="0">
                <a:latin typeface="Arial" panose="020B0604020202020204" pitchFamily="34" charset="0"/>
                <a:cs typeface="Arial" panose="020B0604020202020204" pitchFamily="34" charset="0"/>
              </a:rPr>
              <a:t> - экспоненциальный коэффициент, который для многих заводов и оборудования лежит в диапазоне </a:t>
            </a:r>
            <a:r>
              <a:rPr lang="ru-RU" sz="2000" b="1" dirty="0">
                <a:solidFill>
                  <a:schemeClr val="accent5">
                    <a:lumMod val="50000"/>
                  </a:schemeClr>
                </a:solidFill>
                <a:latin typeface="Arial" panose="020B0604020202020204" pitchFamily="34" charset="0"/>
                <a:cs typeface="Arial" panose="020B0604020202020204" pitchFamily="34" charset="0"/>
              </a:rPr>
              <a:t>от 0,6 до 0,7</a:t>
            </a:r>
            <a:r>
              <a:rPr lang="ru-RU" sz="2000"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3BBD334D-1119-463D-A157-D89F74323959}"/>
              </a:ext>
            </a:extLst>
          </p:cNvPr>
          <p:cNvSpPr txBox="1"/>
          <p:nvPr/>
        </p:nvSpPr>
        <p:spPr>
          <a:xfrm>
            <a:off x="968820" y="3350498"/>
            <a:ext cx="10473480" cy="1323439"/>
          </a:xfrm>
          <a:prstGeom prst="rect">
            <a:avLst/>
          </a:prstGeom>
          <a:noFill/>
        </p:spPr>
        <p:txBody>
          <a:bodyPr wrap="square">
            <a:spAutoFit/>
          </a:bodyPr>
          <a:lstStyle/>
          <a:p>
            <a:r>
              <a:rPr lang="ru-RU" sz="2000" dirty="0">
                <a:latin typeface="Arial" panose="020B0604020202020204" pitchFamily="34" charset="0"/>
                <a:cs typeface="Arial" panose="020B0604020202020204" pitchFamily="34" charset="0"/>
              </a:rPr>
              <a:t>Экспоненциальные коэффициенты должны регулярно проверяться на соответствие ценам, полученным через тендеры, а учитывать инфляцию. </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Некоторые типичные экспоненциальные коэффициенты:</a:t>
            </a:r>
          </a:p>
        </p:txBody>
      </p:sp>
      <p:pic>
        <p:nvPicPr>
          <p:cNvPr id="9" name="Рисунок 8">
            <a:extLst>
              <a:ext uri="{FF2B5EF4-FFF2-40B4-BE49-F238E27FC236}">
                <a16:creationId xmlns:a16="http://schemas.microsoft.com/office/drawing/2014/main" id="{5A4ACEDD-1373-4FA6-86C1-71596193417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27134" y="4673937"/>
            <a:ext cx="7282179" cy="2054854"/>
          </a:xfrm>
          <a:prstGeom prst="rect">
            <a:avLst/>
          </a:prstGeom>
          <a:noFill/>
          <a:ln>
            <a:noFill/>
          </a:ln>
        </p:spPr>
      </p:pic>
    </p:spTree>
    <p:extLst>
      <p:ext uri="{BB962C8B-B14F-4D97-AF65-F5344CB8AC3E}">
        <p14:creationId xmlns:p14="http://schemas.microsoft.com/office/powerpoint/2010/main" val="320301324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BE454F6-7DB6-4106-AEAC-322AF38558D8}"/>
              </a:ext>
            </a:extLst>
          </p:cNvPr>
          <p:cNvSpPr>
            <a:spLocks noGrp="1"/>
          </p:cNvSpPr>
          <p:nvPr>
            <p:ph idx="1"/>
          </p:nvPr>
        </p:nvSpPr>
        <p:spPr>
          <a:xfrm>
            <a:off x="705678" y="1388302"/>
            <a:ext cx="10780644" cy="4535419"/>
          </a:xfrm>
        </p:spPr>
        <p:txBody>
          <a:bodyPr/>
          <a:lstStyle/>
          <a:p>
            <a:pPr marL="0" indent="0">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Для грубых оценок порядка величин можно использовать полученный экспериментально общий экспоненциальный коэффициент для предприятия. </a:t>
            </a:r>
          </a:p>
          <a:p>
            <a:pPr marL="0" indent="0">
              <a:buNone/>
            </a:pPr>
            <a:r>
              <a:rPr lang="ru-RU" sz="1800" b="1" dirty="0">
                <a:solidFill>
                  <a:schemeClr val="accent5">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Следует соблюдать осторожность </a:t>
            </a:r>
            <a:r>
              <a:rPr lang="ru-RU" sz="1800" dirty="0">
                <a:effectLst/>
                <a:latin typeface="Arial" panose="020B0604020202020204" pitchFamily="34" charset="0"/>
                <a:ea typeface="Times New Roman" panose="02020603050405020304" pitchFamily="18" charset="0"/>
                <a:cs typeface="Times New Roman" panose="02020603050405020304" pitchFamily="18" charset="0"/>
              </a:rPr>
              <a:t>при применении метода экспоненциальной оценки к предприятиям в целом. </a:t>
            </a:r>
          </a:p>
          <a:p>
            <a:pPr marL="0" indent="0">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Например, в случае химических заводов с реакторами периодического действия экспонента будет больше, чем для аналогичных заводов с непрерывным производственным процессом. </a:t>
            </a:r>
          </a:p>
          <a:p>
            <a:pPr marL="0" indent="0">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Кроме того</a:t>
            </a:r>
            <a:r>
              <a:rPr lang="ru-RU" sz="1800" b="1" dirty="0">
                <a:solidFill>
                  <a:schemeClr val="accent5">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экспоненциальные коэффициенты могут значительно отличаться друг от друга в зависимости от места нахождения предприятия </a:t>
            </a:r>
            <a:r>
              <a:rPr lang="ru-RU" sz="1800" dirty="0">
                <a:effectLst/>
                <a:latin typeface="Arial" panose="020B0604020202020204" pitchFamily="34" charset="0"/>
                <a:ea typeface="Times New Roman" panose="02020603050405020304" pitchFamily="18" charset="0"/>
                <a:cs typeface="Times New Roman" panose="02020603050405020304" pitchFamily="18" charset="0"/>
              </a:rPr>
              <a:t>(например, если сравнить проект на нетронутом земельном участке в развивающейся стране с аналогичным более крупным предприятием в другом месте с иной инфраструктурой). </a:t>
            </a:r>
          </a:p>
          <a:p>
            <a:pPr marL="0" indent="0">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Удовлетворительную оценку можно получить, если разбить такие предприятия на отдельные единицы или секции и применить подходящую экспоненту для оценки стоимости каждой единицы.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32912179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D081FE-9714-4106-81C4-B2A7AEF4844B}"/>
              </a:ext>
            </a:extLst>
          </p:cNvPr>
          <p:cNvSpPr>
            <a:spLocks noGrp="1"/>
          </p:cNvSpPr>
          <p:nvPr>
            <p:ph type="title"/>
          </p:nvPr>
        </p:nvSpPr>
        <p:spPr/>
        <p:txBody>
          <a:bodyPr>
            <a:normAutofit/>
          </a:bodyPr>
          <a:lstStyle/>
          <a:p>
            <a:r>
              <a:rPr lang="ru-RU" sz="3600" b="1" dirty="0">
                <a:solidFill>
                  <a:schemeClr val="accent5">
                    <a:lumMod val="50000"/>
                  </a:schemeClr>
                </a:solidFill>
                <a:latin typeface="Arial" panose="020B0604020202020204" pitchFamily="34" charset="0"/>
                <a:ea typeface="Times New Roman" panose="02020603050405020304" pitchFamily="18" charset="0"/>
                <a:cs typeface="Times New Roman" panose="02020603050405020304" pitchFamily="18" charset="0"/>
              </a:rPr>
              <a:t>2. Факторная оценка</a:t>
            </a:r>
            <a:endParaRPr lang="ru-RU" sz="3600" dirty="0">
              <a:solidFill>
                <a:schemeClr val="accent5">
                  <a:lumMod val="50000"/>
                </a:schemeClr>
              </a:solidFill>
            </a:endParaRPr>
          </a:p>
        </p:txBody>
      </p:sp>
      <p:sp>
        <p:nvSpPr>
          <p:cNvPr id="3" name="Объект 2">
            <a:extLst>
              <a:ext uri="{FF2B5EF4-FFF2-40B4-BE49-F238E27FC236}">
                <a16:creationId xmlns:a16="http://schemas.microsoft.com/office/drawing/2014/main" id="{815D952B-AD41-4CAD-97E9-A601C207E092}"/>
              </a:ext>
            </a:extLst>
          </p:cNvPr>
          <p:cNvSpPr>
            <a:spLocks noGrp="1"/>
          </p:cNvSpPr>
          <p:nvPr>
            <p:ph idx="1"/>
          </p:nvPr>
        </p:nvSpPr>
        <p:spPr>
          <a:xfrm>
            <a:off x="838200" y="1463124"/>
            <a:ext cx="10691191" cy="4709076"/>
          </a:xfrm>
        </p:spPr>
        <p:txBody>
          <a:bodyPr>
            <a:normAutofit lnSpcReduction="10000"/>
          </a:bodyPr>
          <a:lstStyle/>
          <a:p>
            <a:pPr marL="0" indent="0" algn="l">
              <a:lnSpc>
                <a:spcPct val="107000"/>
              </a:lnSpc>
              <a:spcBef>
                <a:spcPts val="750"/>
              </a:spcBef>
              <a:spcAft>
                <a:spcPts val="750"/>
              </a:spcAft>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Этот метод состоит в </a:t>
            </a:r>
            <a:r>
              <a:rPr lang="ru-RU" sz="1800" b="1" dirty="0">
                <a:effectLst/>
                <a:latin typeface="Arial" panose="020B0604020202020204" pitchFamily="34" charset="0"/>
                <a:ea typeface="Times New Roman" panose="02020603050405020304" pitchFamily="18" charset="0"/>
                <a:cs typeface="Times New Roman" panose="02020603050405020304" pitchFamily="18" charset="0"/>
              </a:rPr>
              <a:t>определении затрат на основное оборудование предприятия и последующем суммировании коэффициентов для вспомогательного оборудования</a:t>
            </a:r>
            <a:r>
              <a:rPr lang="ru-RU" sz="1800" dirty="0">
                <a:effectLst/>
                <a:latin typeface="Arial" panose="020B0604020202020204" pitchFamily="34" charset="0"/>
                <a:ea typeface="Times New Roman" panose="02020603050405020304" pitchFamily="18" charset="0"/>
                <a:cs typeface="Times New Roman" panose="02020603050405020304" pitchFamily="18" charset="0"/>
              </a:rPr>
              <a:t>, с тем чтобы составить оценку полных издержек. </a:t>
            </a:r>
          </a:p>
          <a:p>
            <a:pPr marL="0" indent="0" algn="l">
              <a:lnSpc>
                <a:spcPct val="107000"/>
              </a:lnSpc>
              <a:spcBef>
                <a:spcPts val="750"/>
              </a:spcBef>
              <a:spcAft>
                <a:spcPts val="750"/>
              </a:spcAft>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Например, если стоимость большого резервуара оценивается в 20 000 долл., то затраты на его монтаж на участке, на трубопроводы, приборное и электрическое оборудование могут оцениваться в 32%, или в 6400 долл. Соответствующие коэффициенты изменяются в зависимости от вида вспомогательного оборудования. Затраты на монтаж могут варьироваться между 1 и 24% в зависимости от необходимых строительных работ на участке, расходы на трубопроводы могут составлять от 2 до 20% в зависимости от типа оборудования и технологического процесса.</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l">
              <a:lnSpc>
                <a:spcPct val="107000"/>
              </a:lnSpc>
              <a:spcBef>
                <a:spcPts val="750"/>
              </a:spcBef>
              <a:spcAft>
                <a:spcPts val="750"/>
              </a:spcAft>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Оценка начинается с составления карты технологического процесса. Исходя из нее, составляется перечень оборудования, работ по гражданскому строительству и т.д. с основными техническими данными. Для ТЭО потребуются расценки на основное оборудование, тогда как для ПТЭО можно применить метод факторной оценки при условии, что имеются подходящие и скорректированные данные прошлых периодов.</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90071265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F6B79E-BC04-42B4-94BD-54D96E9DB6E2}"/>
              </a:ext>
            </a:extLst>
          </p:cNvPr>
          <p:cNvSpPr>
            <a:spLocks noGrp="1"/>
          </p:cNvSpPr>
          <p:nvPr>
            <p:ph type="title"/>
          </p:nvPr>
        </p:nvSpPr>
        <p:spPr/>
        <p:txBody>
          <a:bodyPr>
            <a:normAutofit/>
          </a:bodyPr>
          <a:lstStyle/>
          <a:p>
            <a:r>
              <a:rPr lang="ru-RU" sz="3600" b="1" dirty="0">
                <a:solidFill>
                  <a:schemeClr val="accent5">
                    <a:lumMod val="50000"/>
                  </a:schemeClr>
                </a:solidFill>
                <a:latin typeface="Arial" panose="020B0604020202020204" pitchFamily="34" charset="0"/>
                <a:ea typeface="Times New Roman" panose="02020603050405020304" pitchFamily="18" charset="0"/>
                <a:cs typeface="Times New Roman" panose="02020603050405020304" pitchFamily="18" charset="0"/>
              </a:rPr>
              <a:t>3. Оценка, основанная на полном расчете</a:t>
            </a:r>
            <a:endParaRPr lang="ru-RU" sz="3600" dirty="0">
              <a:solidFill>
                <a:schemeClr val="accent5">
                  <a:lumMod val="50000"/>
                </a:schemeClr>
              </a:solidFill>
            </a:endParaRPr>
          </a:p>
        </p:txBody>
      </p:sp>
      <p:sp>
        <p:nvSpPr>
          <p:cNvPr id="3" name="Объект 2">
            <a:extLst>
              <a:ext uri="{FF2B5EF4-FFF2-40B4-BE49-F238E27FC236}">
                <a16:creationId xmlns:a16="http://schemas.microsoft.com/office/drawing/2014/main" id="{A407FDDF-8C8C-4766-9B3B-57EE21A9AAE8}"/>
              </a:ext>
            </a:extLst>
          </p:cNvPr>
          <p:cNvSpPr>
            <a:spLocks noGrp="1"/>
          </p:cNvSpPr>
          <p:nvPr>
            <p:ph idx="1"/>
          </p:nvPr>
        </p:nvSpPr>
        <p:spPr>
          <a:xfrm>
            <a:off x="838200" y="1547329"/>
            <a:ext cx="10515600" cy="4351338"/>
          </a:xfrm>
        </p:spPr>
        <p:txBody>
          <a:bodyPr/>
          <a:lstStyle/>
          <a:p>
            <a:pPr marL="0" indent="0" algn="l">
              <a:lnSpc>
                <a:spcPct val="107000"/>
              </a:lnSpc>
              <a:spcBef>
                <a:spcPts val="750"/>
              </a:spcBef>
              <a:spcAft>
                <a:spcPts val="750"/>
              </a:spcAft>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Наиболее точная оценка инвестиционных затрат должна базироваться</a:t>
            </a:r>
            <a:r>
              <a:rPr lang="ru-RU" sz="1800" b="1" dirty="0">
                <a:effectLst/>
                <a:latin typeface="Arial" panose="020B0604020202020204" pitchFamily="34" charset="0"/>
                <a:ea typeface="Times New Roman" panose="02020603050405020304" pitchFamily="18" charset="0"/>
                <a:cs typeface="Times New Roman" panose="02020603050405020304" pitchFamily="18" charset="0"/>
              </a:rPr>
              <a:t> на подробном и полном расчете каждого компонента проекта.</a:t>
            </a:r>
          </a:p>
          <a:p>
            <a:pPr marL="0" indent="0" algn="l">
              <a:lnSpc>
                <a:spcPct val="107000"/>
              </a:lnSpc>
              <a:spcBef>
                <a:spcPts val="750"/>
              </a:spcBef>
              <a:spcAft>
                <a:spcPts val="750"/>
              </a:spcAft>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Поскольку нужно получить конкурентные расценки на промышленное оборудование, машины, монтаж, работы по гражданскому строительству и т.д., оценка, базирующаяся на полном расчете, обычно не нужна для ТЭО, но </a:t>
            </a:r>
            <a:r>
              <a:rPr lang="ru-RU" sz="1800" b="1" dirty="0">
                <a:effectLst/>
                <a:latin typeface="Arial" panose="020B0604020202020204" pitchFamily="34" charset="0"/>
                <a:ea typeface="Times New Roman" panose="02020603050405020304" pitchFamily="18" charset="0"/>
                <a:cs typeface="Times New Roman" panose="02020603050405020304" pitchFamily="18" charset="0"/>
              </a:rPr>
              <a:t>выполняется на этапе осуществления проекта после его утверждения.</a:t>
            </a:r>
            <a:endParaRPr lang="ru-RU" sz="1800" b="1"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81602390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C0B215-C51F-447D-A037-615C8095B0A2}"/>
              </a:ext>
            </a:extLst>
          </p:cNvPr>
          <p:cNvSpPr>
            <a:spLocks noGrp="1"/>
          </p:cNvSpPr>
          <p:nvPr>
            <p:ph type="title"/>
          </p:nvPr>
        </p:nvSpPr>
        <p:spPr>
          <a:xfrm>
            <a:off x="566530" y="206100"/>
            <a:ext cx="11058939" cy="966718"/>
          </a:xfrm>
        </p:spPr>
        <p:txBody>
          <a:bodyPr>
            <a:normAutofit/>
          </a:bodyPr>
          <a:lstStyle/>
          <a:p>
            <a:r>
              <a:rPr lang="ru-RU" sz="3600" b="1" dirty="0">
                <a:solidFill>
                  <a:schemeClr val="accent5">
                    <a:lumMod val="50000"/>
                  </a:schemeClr>
                </a:solidFill>
                <a:latin typeface="Arial" panose="020B0604020202020204" pitchFamily="34" charset="0"/>
                <a:ea typeface="Times New Roman" panose="02020603050405020304" pitchFamily="18" charset="0"/>
                <a:cs typeface="Times New Roman" panose="02020603050405020304" pitchFamily="18" charset="0"/>
              </a:rPr>
              <a:t>Типовые структуры инвестиционных издержек</a:t>
            </a:r>
            <a:endParaRPr lang="ru-RU" sz="3600" dirty="0">
              <a:solidFill>
                <a:schemeClr val="accent5">
                  <a:lumMod val="50000"/>
                </a:schemeClr>
              </a:solidFill>
            </a:endParaRPr>
          </a:p>
        </p:txBody>
      </p:sp>
      <p:sp>
        <p:nvSpPr>
          <p:cNvPr id="3" name="Объект 2">
            <a:extLst>
              <a:ext uri="{FF2B5EF4-FFF2-40B4-BE49-F238E27FC236}">
                <a16:creationId xmlns:a16="http://schemas.microsoft.com/office/drawing/2014/main" id="{42663EDD-1A8D-4DE4-B3B4-41CF24ADE21A}"/>
              </a:ext>
            </a:extLst>
          </p:cNvPr>
          <p:cNvSpPr>
            <a:spLocks noGrp="1"/>
          </p:cNvSpPr>
          <p:nvPr>
            <p:ph idx="1"/>
          </p:nvPr>
        </p:nvSpPr>
        <p:spPr>
          <a:xfrm>
            <a:off x="662608" y="1172818"/>
            <a:ext cx="10866782" cy="5316434"/>
          </a:xfrm>
        </p:spPr>
        <p:txBody>
          <a:bodyPr>
            <a:normAutofit lnSpcReduction="10000"/>
          </a:bodyPr>
          <a:lstStyle/>
          <a:p>
            <a:pPr marL="0" indent="0" algn="l">
              <a:lnSpc>
                <a:spcPct val="107000"/>
              </a:lnSpc>
              <a:spcBef>
                <a:spcPts val="750"/>
              </a:spcBef>
              <a:spcAft>
                <a:spcPts val="750"/>
              </a:spcAft>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Опыт показывает, что инвестиционные издержки обычно распределяются по таким статьям, как:</a:t>
            </a:r>
          </a:p>
          <a:p>
            <a:pPr marL="108000" algn="l">
              <a:lnSpc>
                <a:spcPct val="107000"/>
              </a:lnSpc>
              <a:spcBef>
                <a:spcPts val="200"/>
              </a:spcBef>
              <a:spcAft>
                <a:spcPts val="200"/>
              </a:spcAft>
              <a:buFont typeface="Arial" panose="020B0604020202020204" pitchFamily="34" charset="0"/>
              <a:buChar char="→"/>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гражданское строительство, </a:t>
            </a:r>
          </a:p>
          <a:p>
            <a:pPr marL="108000" algn="l">
              <a:lnSpc>
                <a:spcPct val="107000"/>
              </a:lnSpc>
              <a:spcBef>
                <a:spcPts val="200"/>
              </a:spcBef>
              <a:spcAft>
                <a:spcPts val="200"/>
              </a:spcAft>
              <a:buFont typeface="Arial" panose="020B0604020202020204" pitchFamily="34" charset="0"/>
              <a:buChar char="→"/>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механическое оборудование </a:t>
            </a:r>
          </a:p>
          <a:p>
            <a:pPr marL="108000" algn="l">
              <a:lnSpc>
                <a:spcPct val="107000"/>
              </a:lnSpc>
              <a:spcBef>
                <a:spcPts val="200"/>
              </a:spcBef>
              <a:spcAft>
                <a:spcPts val="200"/>
              </a:spcAft>
              <a:buFont typeface="Arial" panose="020B0604020202020204" pitchFamily="34" charset="0"/>
              <a:buChar char="→"/>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электрическое оборудование, </a:t>
            </a:r>
          </a:p>
          <a:p>
            <a:pPr marL="108000" algn="l">
              <a:lnSpc>
                <a:spcPct val="107000"/>
              </a:lnSpc>
              <a:spcBef>
                <a:spcPts val="200"/>
              </a:spcBef>
              <a:spcAft>
                <a:spcPts val="200"/>
              </a:spcAft>
              <a:buFont typeface="Arial" panose="020B0604020202020204" pitchFamily="34" charset="0"/>
              <a:buChar char="→"/>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приборное оборудование, </a:t>
            </a:r>
          </a:p>
          <a:p>
            <a:pPr marL="108000" algn="l">
              <a:lnSpc>
                <a:spcPct val="107000"/>
              </a:lnSpc>
              <a:spcBef>
                <a:spcPts val="200"/>
              </a:spcBef>
              <a:spcAft>
                <a:spcPts val="200"/>
              </a:spcAft>
              <a:buFont typeface="Arial" panose="020B0604020202020204" pitchFamily="34" charset="0"/>
              <a:buChar char="→"/>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монтаж, </a:t>
            </a:r>
          </a:p>
          <a:p>
            <a:pPr marL="108000" algn="l">
              <a:lnSpc>
                <a:spcPct val="107000"/>
              </a:lnSpc>
              <a:spcBef>
                <a:spcPts val="200"/>
              </a:spcBef>
              <a:spcAft>
                <a:spcPts val="200"/>
              </a:spcAft>
              <a:buFont typeface="Arial" panose="020B0604020202020204" pitchFamily="34" charset="0"/>
              <a:buChar char="→"/>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накладные расходы </a:t>
            </a:r>
          </a:p>
          <a:p>
            <a:pPr marL="108000" algn="l">
              <a:lnSpc>
                <a:spcPct val="107000"/>
              </a:lnSpc>
              <a:spcBef>
                <a:spcPts val="200"/>
              </a:spcBef>
              <a:spcAft>
                <a:spcPts val="200"/>
              </a:spcAft>
              <a:buFont typeface="Arial" panose="020B0604020202020204" pitchFamily="34" charset="0"/>
              <a:buChar char="→"/>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расчеты по проекту. </a:t>
            </a:r>
          </a:p>
          <a:p>
            <a:pPr marL="0" indent="0" algn="l">
              <a:lnSpc>
                <a:spcPct val="107000"/>
              </a:lnSpc>
              <a:spcBef>
                <a:spcPts val="750"/>
              </a:spcBef>
              <a:spcAft>
                <a:spcPts val="750"/>
              </a:spcAft>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Хотя распределение расходов значительно меняется в зависимости от производственной мощности, типа проекта (на нетронутом земельном участке за рубежом, на существующем местном промышленном участке и т.д.), ограничений энергии, местонахождения и выбранной технологии, </a:t>
            </a:r>
            <a:r>
              <a:rPr lang="ru-RU" sz="1800" b="1" dirty="0">
                <a:effectLst/>
                <a:latin typeface="Arial" panose="020B0604020202020204" pitchFamily="34" charset="0"/>
                <a:ea typeface="Times New Roman" panose="02020603050405020304" pitchFamily="18" charset="0"/>
                <a:cs typeface="Times New Roman" panose="02020603050405020304" pitchFamily="18" charset="0"/>
              </a:rPr>
              <a:t>можно разработать типовые структуры издержек для четко определенных отраслей, месторасположения и ограничений энергии</a:t>
            </a:r>
            <a:r>
              <a:rPr lang="ru-RU"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lgn="l">
              <a:lnSpc>
                <a:spcPct val="107000"/>
              </a:lnSpc>
              <a:spcBef>
                <a:spcPts val="750"/>
              </a:spcBef>
              <a:spcAft>
                <a:spcPts val="750"/>
              </a:spcAft>
              <a:buNone/>
            </a:pPr>
            <a:r>
              <a:rPr lang="ru-RU" sz="1800" dirty="0">
                <a:effectLst/>
                <a:latin typeface="Arial" panose="020B0604020202020204" pitchFamily="34" charset="0"/>
                <a:ea typeface="Times New Roman" panose="02020603050405020304" pitchFamily="18" charset="0"/>
                <a:cs typeface="Times New Roman" panose="02020603050405020304" pitchFamily="18" charset="0"/>
              </a:rPr>
              <a:t>Отношения, показывающие процентное распределение затрат, могут использоваться как ценное руководство при анализе оценок издержек по проекту или для подготовки первичных оценок порядка величин затрат при исследованиях возможностей.</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400066408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F037E8-3E52-B547-9D66-8D3794282E60}"/>
              </a:ext>
            </a:extLst>
          </p:cNvPr>
          <p:cNvSpPr>
            <a:spLocks noGrp="1"/>
          </p:cNvSpPr>
          <p:nvPr>
            <p:ph type="ctrTitle"/>
          </p:nvPr>
        </p:nvSpPr>
        <p:spPr>
          <a:xfrm>
            <a:off x="1650124" y="2099825"/>
            <a:ext cx="9144000" cy="2387600"/>
          </a:xfrm>
        </p:spPr>
        <p:txBody>
          <a:bodyPr>
            <a:normAutofit fontScale="90000"/>
          </a:bodyPr>
          <a:lstStyle/>
          <a:p>
            <a:r>
              <a:rPr lang="ru-RU" dirty="0">
                <a:latin typeface="Times New Roman" panose="02020603050405020304" pitchFamily="18" charset="0"/>
                <a:cs typeface="Times New Roman" panose="02020603050405020304" pitchFamily="18" charset="0"/>
              </a:rPr>
              <a:t>ОРГАНИЗАЦИОННАЯ СХЕМА И УПРАВЛЕНИЕ ПРЕДПРИЯТИЕМ</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894049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id="{4F8AB93E-D15C-644A-A265-34FE5B7B666D}"/>
              </a:ext>
            </a:extLst>
          </p:cNvPr>
          <p:cNvSpPr/>
          <p:nvPr/>
        </p:nvSpPr>
        <p:spPr>
          <a:xfrm>
            <a:off x="2722178" y="283779"/>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Организационная</a:t>
            </a:r>
            <a:r>
              <a:rPr lang="ru-RU" sz="2400" dirty="0">
                <a:solidFill>
                  <a:schemeClr val="tx1">
                    <a:lumMod val="95000"/>
                    <a:lumOff val="5000"/>
                  </a:schemeClr>
                </a:solidFill>
              </a:rPr>
              <a:t> </a:t>
            </a:r>
            <a:r>
              <a:rPr lang="ru-RU" b="1" dirty="0">
                <a:solidFill>
                  <a:schemeClr val="tx1">
                    <a:lumMod val="95000"/>
                    <a:lumOff val="5000"/>
                  </a:schemeClr>
                </a:solidFill>
              </a:rPr>
              <a:t>схема</a:t>
            </a:r>
            <a:r>
              <a:rPr lang="ru-RU" sz="2400" dirty="0">
                <a:solidFill>
                  <a:schemeClr val="tx1">
                    <a:lumMod val="95000"/>
                    <a:lumOff val="5000"/>
                  </a:schemeClr>
                </a:solidFill>
              </a:rPr>
              <a:t> </a:t>
            </a:r>
          </a:p>
        </p:txBody>
      </p:sp>
      <p:sp>
        <p:nvSpPr>
          <p:cNvPr id="11" name="TextBox 10">
            <a:extLst>
              <a:ext uri="{FF2B5EF4-FFF2-40B4-BE49-F238E27FC236}">
                <a16:creationId xmlns:a16="http://schemas.microsoft.com/office/drawing/2014/main" id="{58340447-AA74-E440-8E8D-DCF315D3E629}"/>
              </a:ext>
            </a:extLst>
          </p:cNvPr>
          <p:cNvSpPr txBox="1"/>
          <p:nvPr/>
        </p:nvSpPr>
        <p:spPr>
          <a:xfrm>
            <a:off x="409903" y="1301189"/>
            <a:ext cx="6096000" cy="369331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indent="449580" algn="ctr"/>
            <a:r>
              <a:rPr lang="ru-RU" sz="18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Организационная структура предприятия показывает делегирование полномочий различным функциональным единицам компании, что обычно демонстрируется  диаграммой, которую часто называют </a:t>
            </a:r>
            <a:r>
              <a:rPr lang="ru-RU" sz="1800" dirty="0" err="1">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органиграммой</a:t>
            </a:r>
            <a:r>
              <a:rPr lang="ru-RU" sz="18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 Обычно организационная структура создается в соответствии с различными функциями предприятия, такими как финансовая деятельность, маркетинг, снабжение и производство. Однако единого образца организации не существует. Можно также создавать организационные структуры на основе видов продукции или технологических линий (например, центры прибылей или издержек), либо географических регионов или рынков.</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2F69122-061F-9D46-B21D-A6E1C89544EC}"/>
              </a:ext>
            </a:extLst>
          </p:cNvPr>
          <p:cNvSpPr txBox="1"/>
          <p:nvPr/>
        </p:nvSpPr>
        <p:spPr>
          <a:xfrm>
            <a:off x="7199585" y="1487326"/>
            <a:ext cx="4372305" cy="4801314"/>
          </a:xfrm>
          <a:prstGeom prst="rect">
            <a:avLst/>
          </a:prstGeom>
          <a:noFill/>
        </p:spPr>
        <p:txBody>
          <a:bodyPr wrap="square">
            <a:spAutoFit/>
          </a:bodyPr>
          <a:lstStyle/>
          <a:p>
            <a:pPr indent="449580" algn="r"/>
            <a:r>
              <a:rPr lang="ru-RU" sz="18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Проблему структурирования и организации работы, а также делегирования административных полномочий не следует рассматривать только с функциональной точки зрения, поскольку различные социально-культурные факторы могут препятствовать простому копированию таких организаций в других странах. Этот аспект также очень важен в развивающихся странах, когда требуются специальные организационные структуры для оптимального использования импортных технологий. </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Прямая соединительная линия 15">
            <a:extLst>
              <a:ext uri="{FF2B5EF4-FFF2-40B4-BE49-F238E27FC236}">
                <a16:creationId xmlns:a16="http://schemas.microsoft.com/office/drawing/2014/main" id="{B4A842BB-1236-0546-9598-BCE7AD261BFF}"/>
              </a:ext>
            </a:extLst>
          </p:cNvPr>
          <p:cNvCxnSpPr/>
          <p:nvPr/>
        </p:nvCxnSpPr>
        <p:spPr>
          <a:xfrm>
            <a:off x="11782097" y="1492469"/>
            <a:ext cx="0" cy="480322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Рельеф 16">
            <a:extLst>
              <a:ext uri="{FF2B5EF4-FFF2-40B4-BE49-F238E27FC236}">
                <a16:creationId xmlns:a16="http://schemas.microsoft.com/office/drawing/2014/main" id="{32256F7A-E68A-3B47-AEFB-70DC23DD1CFC}"/>
              </a:ext>
            </a:extLst>
          </p:cNvPr>
          <p:cNvSpPr/>
          <p:nvPr/>
        </p:nvSpPr>
        <p:spPr>
          <a:xfrm>
            <a:off x="11624934" y="1643063"/>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Рельеф 17">
            <a:extLst>
              <a:ext uri="{FF2B5EF4-FFF2-40B4-BE49-F238E27FC236}">
                <a16:creationId xmlns:a16="http://schemas.microsoft.com/office/drawing/2014/main" id="{5F035C56-1A73-D84C-BD2F-33538DFE77A0}"/>
              </a:ext>
            </a:extLst>
          </p:cNvPr>
          <p:cNvSpPr/>
          <p:nvPr/>
        </p:nvSpPr>
        <p:spPr>
          <a:xfrm>
            <a:off x="11624934" y="5536407"/>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9643736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BC30510-2A28-DF4F-8A64-2D7F0A0E8C2E}"/>
              </a:ext>
            </a:extLst>
          </p:cNvPr>
          <p:cNvSpPr>
            <a:spLocks noGrp="1"/>
          </p:cNvSpPr>
          <p:nvPr>
            <p:ph idx="1"/>
          </p:nvPr>
        </p:nvSpPr>
        <p:spPr>
          <a:xfrm>
            <a:off x="375744" y="1359502"/>
            <a:ext cx="11101552" cy="963284"/>
          </a:xfr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rmAutofit/>
          </a:bodyPr>
          <a:lstStyle/>
          <a:p>
            <a:pPr marL="0" indent="0">
              <a:buNone/>
            </a:pPr>
            <a:r>
              <a:rPr lang="ru-RU" sz="2000" dirty="0">
                <a:solidFill>
                  <a:schemeClr val="tx1"/>
                </a:solidFill>
                <a:latin typeface="Times New Roman" panose="02020603050405020304" pitchFamily="18" charset="0"/>
                <a:cs typeface="Times New Roman" panose="02020603050405020304" pitchFamily="18" charset="0"/>
              </a:rPr>
              <a:t>Организационные функции — это строительные блоки компании. Как показано на рис. 1, они могут группироваться следующие организационные единицы в соответствии с конкретными потребностями отдельной компании: </a:t>
            </a:r>
          </a:p>
        </p:txBody>
      </p:sp>
      <p:sp>
        <p:nvSpPr>
          <p:cNvPr id="4" name="Скругленный прямоугольник 3">
            <a:extLst>
              <a:ext uri="{FF2B5EF4-FFF2-40B4-BE49-F238E27FC236}">
                <a16:creationId xmlns:a16="http://schemas.microsoft.com/office/drawing/2014/main" id="{C43B6967-D6B4-0746-80F4-8B1627FB3514}"/>
              </a:ext>
            </a:extLst>
          </p:cNvPr>
          <p:cNvSpPr/>
          <p:nvPr/>
        </p:nvSpPr>
        <p:spPr>
          <a:xfrm>
            <a:off x="2722178" y="283779"/>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Организационные функции</a:t>
            </a:r>
            <a:endParaRPr lang="ru-RU" dirty="0">
              <a:solidFill>
                <a:schemeClr val="tx1">
                  <a:lumMod val="95000"/>
                  <a:lumOff val="5000"/>
                </a:schemeClr>
              </a:solidFill>
            </a:endParaRPr>
          </a:p>
        </p:txBody>
      </p:sp>
      <p:sp>
        <p:nvSpPr>
          <p:cNvPr id="6" name="TextBox 5">
            <a:extLst>
              <a:ext uri="{FF2B5EF4-FFF2-40B4-BE49-F238E27FC236}">
                <a16:creationId xmlns:a16="http://schemas.microsoft.com/office/drawing/2014/main" id="{1CEDE03B-F718-AB44-AF8B-69EA4216073E}"/>
              </a:ext>
            </a:extLst>
          </p:cNvPr>
          <p:cNvSpPr txBox="1"/>
          <p:nvPr/>
        </p:nvSpPr>
        <p:spPr>
          <a:xfrm>
            <a:off x="4477405" y="2448912"/>
            <a:ext cx="6999891" cy="3170099"/>
          </a:xfrm>
          <a:prstGeom prst="rect">
            <a:avLst/>
          </a:prstGeom>
          <a:noFill/>
        </p:spPr>
        <p:txBody>
          <a:bodyPr wrap="square">
            <a:spAutoFit/>
          </a:bodyPr>
          <a:lstStyle/>
          <a:p>
            <a:pPr marL="342900" lvl="0" indent="-342900">
              <a:buFont typeface="Symbol" pitchFamily="2" charset="2"/>
              <a:buChar char=""/>
            </a:pPr>
            <a:r>
              <a:rPr lang="ru-RU" sz="2000" dirty="0">
                <a:latin typeface="Times New Roman" panose="02020603050405020304" pitchFamily="18" charset="0"/>
                <a:cs typeface="Times New Roman" panose="02020603050405020304" pitchFamily="18" charset="0"/>
              </a:rPr>
              <a:t>Общее руководство предприятием </a:t>
            </a:r>
          </a:p>
          <a:p>
            <a:pPr marL="342900" lvl="0" indent="-342900">
              <a:buFont typeface="Symbol" pitchFamily="2" charset="2"/>
              <a:buChar char=""/>
            </a:pPr>
            <a:r>
              <a:rPr lang="ru-RU" sz="2000" dirty="0">
                <a:latin typeface="Times New Roman" panose="02020603050405020304" pitchFamily="18" charset="0"/>
                <a:cs typeface="Times New Roman" panose="02020603050405020304" pitchFamily="18" charset="0"/>
              </a:rPr>
              <a:t>Финансы, финансовый контроль и бухгалтерский учёт</a:t>
            </a:r>
          </a:p>
          <a:p>
            <a:pPr marL="342900" lvl="0" indent="-342900">
              <a:buFont typeface="Symbol" pitchFamily="2" charset="2"/>
              <a:buChar char=""/>
            </a:pPr>
            <a:r>
              <a:rPr lang="ru-RU" sz="2000" dirty="0">
                <a:latin typeface="Times New Roman" panose="02020603050405020304" pitchFamily="18" charset="0"/>
                <a:cs typeface="Times New Roman" panose="02020603050405020304" pitchFamily="18" charset="0"/>
              </a:rPr>
              <a:t>Управление кадрами </a:t>
            </a:r>
          </a:p>
          <a:p>
            <a:pPr marL="342900" lvl="0" indent="-342900">
              <a:buFont typeface="Symbol" pitchFamily="2" charset="2"/>
              <a:buChar char=""/>
            </a:pPr>
            <a:r>
              <a:rPr lang="ru-RU" sz="2000" dirty="0">
                <a:latin typeface="Times New Roman" panose="02020603050405020304" pitchFamily="18" charset="0"/>
                <a:cs typeface="Times New Roman" panose="02020603050405020304" pitchFamily="18" charset="0"/>
              </a:rPr>
              <a:t>Маркетинг, продажа и сбыт </a:t>
            </a:r>
          </a:p>
          <a:p>
            <a:pPr marL="342900" lvl="0" indent="-342900">
              <a:buFont typeface="Symbol" pitchFamily="2" charset="2"/>
              <a:buChar char=""/>
            </a:pPr>
            <a:r>
              <a:rPr lang="ru-RU" sz="2000" dirty="0">
                <a:latin typeface="Times New Roman" panose="02020603050405020304" pitchFamily="18" charset="0"/>
                <a:cs typeface="Times New Roman" panose="02020603050405020304" pitchFamily="18" charset="0"/>
              </a:rPr>
              <a:t>Снабжение, транспорт и хранение</a:t>
            </a:r>
          </a:p>
          <a:p>
            <a:pPr marL="342900" lvl="0" indent="-342900">
              <a:buFont typeface="Symbol" pitchFamily="2" charset="2"/>
              <a:buChar char=""/>
            </a:pPr>
            <a:r>
              <a:rPr lang="ru-RU" sz="2000" dirty="0">
                <a:latin typeface="Times New Roman" panose="02020603050405020304" pitchFamily="18" charset="0"/>
                <a:cs typeface="Times New Roman" panose="02020603050405020304" pitchFamily="18" charset="0"/>
              </a:rPr>
              <a:t>Производство:</a:t>
            </a:r>
          </a:p>
          <a:p>
            <a:pPr lvl="0"/>
            <a:r>
              <a:rPr lang="ru-RU" sz="2000" dirty="0">
                <a:latin typeface="Times New Roman" panose="02020603050405020304" pitchFamily="18" charset="0"/>
                <a:cs typeface="Times New Roman" panose="02020603050405020304" pitchFamily="18" charset="0"/>
              </a:rPr>
              <a:t>                        Основно</a:t>
            </a: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е производство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                        Обслуживающие производственные единицы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                        Обеспечение качества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                        Техническое обслуживание и ремонт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930334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id="{853812E6-178C-1347-8AA9-DE878CE41152}"/>
              </a:ext>
            </a:extLst>
          </p:cNvPr>
          <p:cNvSpPr/>
          <p:nvPr/>
        </p:nvSpPr>
        <p:spPr>
          <a:xfrm>
            <a:off x="2806261" y="115614"/>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Организационные функции</a:t>
            </a:r>
            <a:endParaRPr lang="ru-RU" dirty="0">
              <a:solidFill>
                <a:schemeClr val="tx1">
                  <a:lumMod val="95000"/>
                  <a:lumOff val="5000"/>
                </a:schemeClr>
              </a:solidFill>
            </a:endParaRPr>
          </a:p>
        </p:txBody>
      </p:sp>
      <p:graphicFrame>
        <p:nvGraphicFramePr>
          <p:cNvPr id="5" name="Схема 4">
            <a:extLst>
              <a:ext uri="{FF2B5EF4-FFF2-40B4-BE49-F238E27FC236}">
                <a16:creationId xmlns:a16="http://schemas.microsoft.com/office/drawing/2014/main" id="{A70709AC-A99B-9B47-B0F0-E03C1DCD477C}"/>
              </a:ext>
            </a:extLst>
          </p:cNvPr>
          <p:cNvGraphicFramePr/>
          <p:nvPr/>
        </p:nvGraphicFramePr>
        <p:xfrm>
          <a:off x="1679322" y="930563"/>
          <a:ext cx="8833354" cy="5475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C75841AD-877E-0A45-A7AC-46D9C148AF8E}"/>
              </a:ext>
            </a:extLst>
          </p:cNvPr>
          <p:cNvSpPr txBox="1"/>
          <p:nvPr/>
        </p:nvSpPr>
        <p:spPr>
          <a:xfrm>
            <a:off x="6096000" y="6211669"/>
            <a:ext cx="6096000" cy="646331"/>
          </a:xfrm>
          <a:prstGeom prst="rect">
            <a:avLst/>
          </a:prstGeom>
          <a:noFill/>
        </p:spPr>
        <p:txBody>
          <a:bodyPr wrap="square">
            <a:spAutoFit/>
          </a:bodyPr>
          <a:lstStyle/>
          <a:p>
            <a:pPr algn="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Рис. 1 Пример организационной схемы промышленного предприятия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035037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id="{75FB2C7C-BB16-0743-B640-AAE483FD8750}"/>
              </a:ext>
            </a:extLst>
          </p:cNvPr>
          <p:cNvSpPr/>
          <p:nvPr/>
        </p:nvSpPr>
        <p:spPr>
          <a:xfrm>
            <a:off x="2806259" y="443712"/>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Организационная структура</a:t>
            </a:r>
          </a:p>
        </p:txBody>
      </p:sp>
      <p:sp>
        <p:nvSpPr>
          <p:cNvPr id="6" name="TextBox 5">
            <a:extLst>
              <a:ext uri="{FF2B5EF4-FFF2-40B4-BE49-F238E27FC236}">
                <a16:creationId xmlns:a16="http://schemas.microsoft.com/office/drawing/2014/main" id="{F1E7F3D6-7E8B-9E4B-B8BB-BE4C0A78C7CB}"/>
              </a:ext>
            </a:extLst>
          </p:cNvPr>
          <p:cNvSpPr txBox="1"/>
          <p:nvPr/>
        </p:nvSpPr>
        <p:spPr>
          <a:xfrm>
            <a:off x="409902" y="1346280"/>
            <a:ext cx="11372193" cy="2308324"/>
          </a:xfrm>
          <a:prstGeom prst="rect">
            <a:avLst/>
          </a:prstGeom>
          <a:noFill/>
        </p:spPr>
        <p:txBody>
          <a:bodyPr wrap="square">
            <a:spAutoFit/>
          </a:bodyPr>
          <a:lstStyle/>
          <a:p>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Организационная структура может принимать различные формы. Наиболее распространена пирамидальная форма, которая имеет следующие три организационных уровня: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Высшее руководство, на которое обычно возлагается долгосрочное стратегическое планирование, составление бюджета, координация и контроль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Руководство среднего уровня, на которое обычно возлагается планирование и контроль организационных функций, таких как продажи, производство, снабжение и финансы</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Контролирующее руководство, которое планирует и контролирует текущую работу и деятельность внутри организационных единиц, находящихся в его ведении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Прямая соединительная линия 6">
            <a:extLst>
              <a:ext uri="{FF2B5EF4-FFF2-40B4-BE49-F238E27FC236}">
                <a16:creationId xmlns:a16="http://schemas.microsoft.com/office/drawing/2014/main" id="{713FB51A-9B33-574B-B9B4-608AD9C05664}"/>
              </a:ext>
            </a:extLst>
          </p:cNvPr>
          <p:cNvCxnSpPr>
            <a:cxnSpLocks/>
          </p:cNvCxnSpPr>
          <p:nvPr/>
        </p:nvCxnSpPr>
        <p:spPr>
          <a:xfrm>
            <a:off x="241737" y="1346280"/>
            <a:ext cx="0" cy="258532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Рельеф 9">
            <a:extLst>
              <a:ext uri="{FF2B5EF4-FFF2-40B4-BE49-F238E27FC236}">
                <a16:creationId xmlns:a16="http://schemas.microsoft.com/office/drawing/2014/main" id="{B656F6BD-3817-8641-8169-70B7AF88B82D}"/>
              </a:ext>
            </a:extLst>
          </p:cNvPr>
          <p:cNvSpPr/>
          <p:nvPr/>
        </p:nvSpPr>
        <p:spPr>
          <a:xfrm>
            <a:off x="84574" y="1527450"/>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928E0455-EF70-224E-9BB7-E8ED9070FEAF}"/>
              </a:ext>
            </a:extLst>
          </p:cNvPr>
          <p:cNvSpPr txBox="1"/>
          <p:nvPr/>
        </p:nvSpPr>
        <p:spPr>
          <a:xfrm>
            <a:off x="398899" y="4557172"/>
            <a:ext cx="11235557" cy="2185214"/>
          </a:xfrm>
          <a:prstGeom prst="rect">
            <a:avLst/>
          </a:prstGeom>
          <a:noFill/>
        </p:spPr>
        <p:txBody>
          <a:bodyPr wrap="square">
            <a:spAutoFit/>
          </a:bodyPr>
          <a:lstStyle/>
          <a:p>
            <a:r>
              <a:rPr lang="ru-RU" sz="2400" dirty="0">
                <a:effectLst/>
                <a:latin typeface="Calibri" panose="020F0502020204030204" pitchFamily="34" charset="0"/>
                <a:ea typeface="Calibri" panose="020F0502020204030204" pitchFamily="34" charset="0"/>
                <a:cs typeface="Times New Roman" panose="02020603050405020304" pitchFamily="18" charset="0"/>
              </a:rPr>
              <a:t> </a:t>
            </a:r>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Сущность этих центров издержек разъясняется ниже, в разделе по бухгалтерскому учету и финансовому контролю. Центры издержек должны описываться исходя из:</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Места в организационной схеме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Функциональной цели, обязанностей и полномочий</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Основных задач</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Требований к рабочей силе и квалификации</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Вложений в проект и отдачи от него</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Скругленный прямоугольник 12">
            <a:extLst>
              <a:ext uri="{FF2B5EF4-FFF2-40B4-BE49-F238E27FC236}">
                <a16:creationId xmlns:a16="http://schemas.microsoft.com/office/drawing/2014/main" id="{518D44AA-DD59-A646-851D-05D11B06B7C7}"/>
              </a:ext>
            </a:extLst>
          </p:cNvPr>
          <p:cNvSpPr/>
          <p:nvPr/>
        </p:nvSpPr>
        <p:spPr>
          <a:xfrm>
            <a:off x="2453670" y="3654127"/>
            <a:ext cx="7126013" cy="903045"/>
          </a:xfrm>
          <a:prstGeom prst="roundRect">
            <a:avLst/>
          </a:prstGeom>
          <a:solidFill>
            <a:srgbClr val="2C46D4">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0000"/>
                </a:solidFill>
                <a:latin typeface="Roboto" panose="02000000000000000000" pitchFamily="2" charset="0"/>
                <a:ea typeface="Times New Roman" panose="02020603050405020304" pitchFamily="18" charset="0"/>
                <a:cs typeface="Times New Roman" panose="02020603050405020304" pitchFamily="18" charset="0"/>
              </a:rPr>
              <a:t>Независимо от типа производства на предприятии, аналитик должен рассмотреть вопрос об организации ряда центров издержек, общих для большинства производственных компаний.</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2058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1BD559-BF9D-4B38-95FD-2E007FBB5146}"/>
              </a:ext>
            </a:extLst>
          </p:cNvPr>
          <p:cNvSpPr>
            <a:spLocks noGrp="1"/>
          </p:cNvSpPr>
          <p:nvPr>
            <p:ph type="title"/>
          </p:nvPr>
        </p:nvSpPr>
        <p:spPr>
          <a:xfrm>
            <a:off x="838200" y="2424745"/>
            <a:ext cx="10515600" cy="1325563"/>
          </a:xfrm>
        </p:spPr>
        <p:txBody>
          <a:bodyPr>
            <a:noAutofit/>
          </a:bodyPr>
          <a:lstStyle/>
          <a:p>
            <a:pPr algn="just"/>
            <a:r>
              <a:rPr lang="ru-RU" sz="3600" dirty="0"/>
              <a:t>Идея проекта должна быть детально проработана на стадии более подробного исследования. Однако формулирование ТЭО, позволяющего принять определенное решение по проекту, - дорогостоящий и длительный процесс. Поэтому, прежде чем вкладывать более крупные средства в такие исследования, следует дополнительно оценить идею проекта с помощью ПТЭО. Основные цели ПТЭО заключаются в определении того, выполняются ли следующие положения: </a:t>
            </a:r>
          </a:p>
        </p:txBody>
      </p:sp>
    </p:spTree>
    <p:extLst>
      <p:ext uri="{BB962C8B-B14F-4D97-AF65-F5344CB8AC3E}">
        <p14:creationId xmlns:p14="http://schemas.microsoft.com/office/powerpoint/2010/main" val="2740271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678144-F3A9-46EE-AA22-AB4653785EF7}"/>
              </a:ext>
            </a:extLst>
          </p:cNvPr>
          <p:cNvSpPr>
            <a:spLocks noGrp="1"/>
          </p:cNvSpPr>
          <p:nvPr>
            <p:ph type="title"/>
          </p:nvPr>
        </p:nvSpPr>
        <p:spPr>
          <a:xfrm>
            <a:off x="636541" y="0"/>
            <a:ext cx="10515600" cy="532013"/>
          </a:xfrm>
        </p:spPr>
        <p:txBody>
          <a:bodyPr>
            <a:normAutofit fontScale="90000"/>
          </a:bodyPr>
          <a:lstStyle/>
          <a:p>
            <a:pPr algn="ctr"/>
            <a:r>
              <a:rPr lang="ru-RU" sz="3600" b="1" dirty="0"/>
              <a:t>Структура реабилитационных исследований</a:t>
            </a:r>
          </a:p>
        </p:txBody>
      </p:sp>
      <p:sp>
        <p:nvSpPr>
          <p:cNvPr id="3" name="Текст 2">
            <a:extLst>
              <a:ext uri="{FF2B5EF4-FFF2-40B4-BE49-F238E27FC236}">
                <a16:creationId xmlns:a16="http://schemas.microsoft.com/office/drawing/2014/main" id="{F743BCEF-8DB6-4524-BABC-47CBFA96F00F}"/>
              </a:ext>
            </a:extLst>
          </p:cNvPr>
          <p:cNvSpPr>
            <a:spLocks noGrp="1"/>
          </p:cNvSpPr>
          <p:nvPr>
            <p:ph type="body" idx="1"/>
          </p:nvPr>
        </p:nvSpPr>
        <p:spPr>
          <a:xfrm>
            <a:off x="831850" y="665825"/>
            <a:ext cx="10515600" cy="5423825"/>
          </a:xfrm>
        </p:spPr>
        <p:txBody>
          <a:bodyPr/>
          <a:lstStyle/>
          <a:p>
            <a:r>
              <a:rPr lang="ru-RU" dirty="0">
                <a:solidFill>
                  <a:schemeClr val="tx1"/>
                </a:solidFill>
              </a:rPr>
              <a:t>Структура ТЭО для новых инвестиций и реабилитационного исследования должна быть одинаковой. Исследование должно определить, осуществим ли проект и, следовательно, имеет ли смысл выполнять реабилитационные работы. Однако различные части исследования могут выполняться более детально, в зависимости от важности вопросов, определяемых в процессе предварительной проверки предприятия, которое должно быть реабилитировано. В сравнении с новыми инвестиционными проектами (на нетронутом земельном участке), реабилитационное исследование может быть более трудным для выполнения из-за различных ограничений (определенное месторасположение предприятия, существующее оборудование или имеющиеся на предприятии работники). Хотя содержание ТЭО будет подробно описано в части второй настоящего Руководства, структура и содержание реабилитационного исследования вкратце даны здесь с учетом взаимосвязей между исследованиями для новых инвестиционных или реабилитационных проектов. </a:t>
            </a:r>
          </a:p>
        </p:txBody>
      </p:sp>
    </p:spTree>
    <p:extLst>
      <p:ext uri="{BB962C8B-B14F-4D97-AF65-F5344CB8AC3E}">
        <p14:creationId xmlns:p14="http://schemas.microsoft.com/office/powerpoint/2010/main" val="257597731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EBC683F-F599-FC47-98AD-8197586616E1}"/>
              </a:ext>
            </a:extLst>
          </p:cNvPr>
          <p:cNvSpPr>
            <a:spLocks noGrp="1"/>
          </p:cNvSpPr>
          <p:nvPr>
            <p:ph idx="1"/>
          </p:nvPr>
        </p:nvSpPr>
        <p:spPr>
          <a:xfrm>
            <a:off x="207578" y="1423170"/>
            <a:ext cx="5226270" cy="3289738"/>
          </a:xfr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a:normAutofit fontScale="62500" lnSpcReduction="20000"/>
          </a:bodyPr>
          <a:lstStyle/>
          <a:p>
            <a:pPr algn="ctr"/>
            <a:endParaRPr lang="ru-RU" dirty="0"/>
          </a:p>
          <a:p>
            <a:pPr marL="0" indent="0" algn="ctr">
              <a:buNone/>
            </a:pPr>
            <a:endParaRPr lang="ru-RU" dirty="0">
              <a:solidFill>
                <a:schemeClr val="tx1">
                  <a:lumMod val="95000"/>
                  <a:lumOff val="5000"/>
                </a:schemeClr>
              </a:solidFill>
            </a:endParaRPr>
          </a:p>
          <a:p>
            <a:pPr marL="0" indent="0" algn="ctr">
              <a:buNone/>
            </a:pPr>
            <a:r>
              <a:rPr lang="ru-RU" dirty="0">
                <a:solidFill>
                  <a:schemeClr val="tx1">
                    <a:lumMod val="95000"/>
                    <a:lumOff val="5000"/>
                  </a:schemeClr>
                </a:solidFill>
              </a:rPr>
              <a:t>Приблизительная схема организационных структур и связанных с ними издержек может быть включена в ПТЭО (редко-исследование возможностей), особенно когда возможно значительное влияние организационных аспектов на осуществимость проекта. Обычно разработка организационной структуры проекта включается в ТЭО. Организационная схема, как для этапа строительства, так и для этапа эксплуатации, зависит от внутренних и внешних потребностей и условий и разрабатывается с учетом следующих двух соображений: </a:t>
            </a:r>
          </a:p>
        </p:txBody>
      </p:sp>
      <p:sp>
        <p:nvSpPr>
          <p:cNvPr id="4" name="Скругленный прямоугольник 3">
            <a:extLst>
              <a:ext uri="{FF2B5EF4-FFF2-40B4-BE49-F238E27FC236}">
                <a16:creationId xmlns:a16="http://schemas.microsoft.com/office/drawing/2014/main" id="{C23DE923-9011-B940-B41B-BC48DC020356}"/>
              </a:ext>
            </a:extLst>
          </p:cNvPr>
          <p:cNvSpPr/>
          <p:nvPr/>
        </p:nvSpPr>
        <p:spPr>
          <a:xfrm>
            <a:off x="2904796" y="92458"/>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Организационное проектирование</a:t>
            </a:r>
          </a:p>
        </p:txBody>
      </p:sp>
      <p:graphicFrame>
        <p:nvGraphicFramePr>
          <p:cNvPr id="5" name="Объект 3">
            <a:extLst>
              <a:ext uri="{FF2B5EF4-FFF2-40B4-BE49-F238E27FC236}">
                <a16:creationId xmlns:a16="http://schemas.microsoft.com/office/drawing/2014/main" id="{F746A03E-F0AE-3043-82CF-866B4087E196}"/>
              </a:ext>
            </a:extLst>
          </p:cNvPr>
          <p:cNvGraphicFramePr>
            <a:graphicFrameLocks/>
          </p:cNvGraphicFramePr>
          <p:nvPr/>
        </p:nvGraphicFramePr>
        <p:xfrm>
          <a:off x="-168165" y="1849822"/>
          <a:ext cx="6716110" cy="7357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A3BFE495-DE8C-6C46-AADC-2208E154DA14}"/>
              </a:ext>
            </a:extLst>
          </p:cNvPr>
          <p:cNvSpPr txBox="1"/>
          <p:nvPr/>
        </p:nvSpPr>
        <p:spPr>
          <a:xfrm>
            <a:off x="6194534" y="960543"/>
            <a:ext cx="5938345" cy="4031873"/>
          </a:xfrm>
          <a:prstGeom prst="rect">
            <a:avLst/>
          </a:prstGeom>
          <a:noFill/>
        </p:spPr>
        <p:txBody>
          <a:bodyPr wrap="square">
            <a:spAutoFit/>
          </a:bodyPr>
          <a:lstStyle/>
          <a:p>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Разработка организационной структуры обычно включает в себя следующие шаги: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Устанавливаются цели и задачи экономической деятельности</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 Определяются функции, необходимые для достижения указанных целей</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Необходимые функции группируются</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Разрабатывается организационная основа или структура</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Анализируются, планируются и описываются все основные виды работ</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Составляется программа набора и обучения персонала</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Затем разработчик организационной схемы должен рассмотреть некоторые основные аспекты оптимальной организации. Этими аспектами могут быть: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itchFamily="2" charset="2"/>
              <a:buChar char=""/>
            </a:pPr>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Норма управляемости, то есть число работников, подотчетных контролеру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itchFamily="2" charset="2"/>
              <a:buChar char=""/>
            </a:pPr>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Количество организационных уровней</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itchFamily="2" charset="2"/>
              <a:buChar char=""/>
            </a:pPr>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Разделение видов деятельности по функциям, процессам, видам оборудования, месторасположению, продукции или категориям потребителей</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itchFamily="2" charset="2"/>
              <a:buChar char=""/>
            </a:pPr>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Распределение обязанностей и полномочий</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r>
              <a:rPr lang="ru-RU" sz="12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Прямая соединительная линия 7">
            <a:extLst>
              <a:ext uri="{FF2B5EF4-FFF2-40B4-BE49-F238E27FC236}">
                <a16:creationId xmlns:a16="http://schemas.microsoft.com/office/drawing/2014/main" id="{7995ABAD-C24F-FB4C-953C-3F4622A65B0B}"/>
              </a:ext>
            </a:extLst>
          </p:cNvPr>
          <p:cNvCxnSpPr>
            <a:cxnSpLocks/>
          </p:cNvCxnSpPr>
          <p:nvPr/>
        </p:nvCxnSpPr>
        <p:spPr>
          <a:xfrm>
            <a:off x="6096000" y="1041480"/>
            <a:ext cx="0" cy="258532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Рельеф 8">
            <a:extLst>
              <a:ext uri="{FF2B5EF4-FFF2-40B4-BE49-F238E27FC236}">
                <a16:creationId xmlns:a16="http://schemas.microsoft.com/office/drawing/2014/main" id="{72E4F87D-3F90-1546-B03E-4E5687FE789E}"/>
              </a:ext>
            </a:extLst>
          </p:cNvPr>
          <p:cNvSpPr/>
          <p:nvPr/>
        </p:nvSpPr>
        <p:spPr>
          <a:xfrm>
            <a:off x="5938837" y="1298523"/>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6492536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EBDBB46-C493-F443-B986-EB24375A0DB0}"/>
              </a:ext>
            </a:extLst>
          </p:cNvPr>
          <p:cNvSpPr>
            <a:spLocks noGrp="1"/>
          </p:cNvSpPr>
          <p:nvPr>
            <p:ph idx="1"/>
          </p:nvPr>
        </p:nvSpPr>
        <p:spPr>
          <a:xfrm>
            <a:off x="1031327" y="1710012"/>
            <a:ext cx="10515600" cy="4351338"/>
          </a:xfrm>
        </p:spPr>
        <p:txBody>
          <a:bodyPr>
            <a:normAutofit/>
          </a:bodyPr>
          <a:lstStyle/>
          <a:p>
            <a:pPr marL="0" indent="0">
              <a:buNone/>
            </a:pPr>
            <a:r>
              <a:rPr lang="ru-RU" sz="2000" dirty="0">
                <a:latin typeface="Times New Roman" panose="02020603050405020304" pitchFamily="18" charset="0"/>
                <a:cs typeface="Times New Roman" panose="02020603050405020304" pitchFamily="18" charset="0"/>
              </a:rPr>
              <a:t>В зависимости от типа и размера предприятия, главный управляющий со своей службой отвечает за предпринимательские функции. Это функции управления, которые являются главными для существования предприятия и не могут быть делегированы. Часто, особенно на промышленных предприятиях среднего размера, на главного управляющего возлагаются также общие административные функции, таким предприятия важны технические и технологические аспекты, руководитель производства может стоять во главе предприятия. </a:t>
            </a:r>
          </a:p>
          <a:p>
            <a:pPr marL="0" indent="0">
              <a:buNone/>
            </a:pP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ТЭО должно определять потребности в персонале для службы главного управляющего, чтобы можно было оценить затраты ка персонал и другие накладные расходы, связанные с этой службой. Культурные и социальные аспекты также нужно учитывать, и исследовательская команда не должна стараться слепо копировать организационные схемы, которые оказались успешными в других странах.</a:t>
            </a:r>
          </a:p>
          <a:p>
            <a:endParaRPr lang="ru-RU" dirty="0"/>
          </a:p>
        </p:txBody>
      </p:sp>
      <p:sp>
        <p:nvSpPr>
          <p:cNvPr id="4" name="Скругленный прямоугольник 3">
            <a:extLst>
              <a:ext uri="{FF2B5EF4-FFF2-40B4-BE49-F238E27FC236}">
                <a16:creationId xmlns:a16="http://schemas.microsoft.com/office/drawing/2014/main" id="{FAF1845C-2161-574A-809A-C00A979FF842}"/>
              </a:ext>
            </a:extLst>
          </p:cNvPr>
          <p:cNvSpPr/>
          <p:nvPr/>
        </p:nvSpPr>
        <p:spPr>
          <a:xfrm>
            <a:off x="2999389" y="292155"/>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Общее руководство</a:t>
            </a:r>
          </a:p>
        </p:txBody>
      </p:sp>
      <p:cxnSp>
        <p:nvCxnSpPr>
          <p:cNvPr id="5" name="Прямая соединительная линия 4">
            <a:extLst>
              <a:ext uri="{FF2B5EF4-FFF2-40B4-BE49-F238E27FC236}">
                <a16:creationId xmlns:a16="http://schemas.microsoft.com/office/drawing/2014/main" id="{E7360E9B-D61B-9448-BE45-E5ABF3FCF192}"/>
              </a:ext>
            </a:extLst>
          </p:cNvPr>
          <p:cNvCxnSpPr>
            <a:cxnSpLocks/>
          </p:cNvCxnSpPr>
          <p:nvPr/>
        </p:nvCxnSpPr>
        <p:spPr>
          <a:xfrm>
            <a:off x="451945" y="1710012"/>
            <a:ext cx="0" cy="370281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Рельеф 6">
            <a:extLst>
              <a:ext uri="{FF2B5EF4-FFF2-40B4-BE49-F238E27FC236}">
                <a16:creationId xmlns:a16="http://schemas.microsoft.com/office/drawing/2014/main" id="{6B7E3FEA-40AA-514D-8736-08F5E0B2DEF8}"/>
              </a:ext>
            </a:extLst>
          </p:cNvPr>
          <p:cNvSpPr/>
          <p:nvPr/>
        </p:nvSpPr>
        <p:spPr>
          <a:xfrm>
            <a:off x="270149" y="1887102"/>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ельеф 7">
            <a:extLst>
              <a:ext uri="{FF2B5EF4-FFF2-40B4-BE49-F238E27FC236}">
                <a16:creationId xmlns:a16="http://schemas.microsoft.com/office/drawing/2014/main" id="{B9CF995B-ED94-E740-89CA-23CF3F210417}"/>
              </a:ext>
            </a:extLst>
          </p:cNvPr>
          <p:cNvSpPr/>
          <p:nvPr/>
        </p:nvSpPr>
        <p:spPr>
          <a:xfrm>
            <a:off x="270148" y="4619792"/>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356904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6A467B7-7F33-A948-BF2F-51311391DE83}"/>
              </a:ext>
            </a:extLst>
          </p:cNvPr>
          <p:cNvSpPr>
            <a:spLocks noGrp="1"/>
          </p:cNvSpPr>
          <p:nvPr>
            <p:ph idx="1"/>
          </p:nvPr>
        </p:nvSpPr>
        <p:spPr>
          <a:xfrm>
            <a:off x="197069" y="1218680"/>
            <a:ext cx="7349359" cy="5347165"/>
          </a:xfrm>
        </p:spPr>
        <p:txBody>
          <a:bodyPr>
            <a:normAutofit/>
          </a:bodyPr>
          <a:lstStyle/>
          <a:p>
            <a:pPr marL="0" indent="0">
              <a:buNone/>
            </a:pPr>
            <a:r>
              <a:rPr lang="ru-RU" sz="1600" dirty="0">
                <a:latin typeface="Times New Roman" panose="02020603050405020304" pitchFamily="18" charset="0"/>
                <a:cs typeface="Times New Roman" panose="02020603050405020304" pitchFamily="18" charset="0"/>
              </a:rPr>
              <a:t>Административную единицу или подразделение следует планировать таким образом, чтобы снабжать руководство финансовой и учетно-бухгалтерской информацией, требуемой для эффективной и экономичной работы предприятия. Национальные законы об экономической деятельности и налоговое регулирование также требуют, чтобы финансовое положение предприятия регулярно освещалось в отчетах в соответствии со стандартами, определенными властями. </a:t>
            </a:r>
          </a:p>
          <a:p>
            <a:pPr marL="0" indent="0">
              <a:buNone/>
            </a:pPr>
            <a:r>
              <a:rPr lang="ru-RU" sz="1600" dirty="0">
                <a:latin typeface="Times New Roman" panose="02020603050405020304" pitchFamily="18" charset="0"/>
                <a:cs typeface="Times New Roman" panose="02020603050405020304" pitchFamily="18" charset="0"/>
              </a:rPr>
              <a:t>Бухгалтерия обычно относится к центральному аппарату, поскольку не выполняет контролирующих функций внутри предприятия. В некоторых случаях вся административная деятельность  концентрируется в одном подразделении, сочетающем, например, функции бухгалтерского учета, снабжения и управления кадрами. Специальный персонал требуется для калькуляции затрат, ведения бухгалтерских книг, расчета зарплаты и окладов, составления бюджета и т.д. И в этом случае следует определить численность и квалификацию требуемого персонала, с тем чтобы можно было прогнозировать расходы на его содержание. Проектируемые конторские накладные расходы на материалы, услуги и средства связи должны включаться в перспективную оценку административных накладных расходов. </a:t>
            </a:r>
          </a:p>
          <a:p>
            <a:pPr marL="0" indent="0">
              <a:buNone/>
            </a:pPr>
            <a:r>
              <a:rPr lang="ru-RU" sz="1600" dirty="0">
                <a:latin typeface="Times New Roman" panose="02020603050405020304" pitchFamily="18" charset="0"/>
                <a:cs typeface="Times New Roman" panose="02020603050405020304" pitchFamily="18" charset="0"/>
              </a:rPr>
              <a:t>Для облегчения планирования и контроля затрат уже на пред-инвестиционном  этапе проект нужно разделить на центры издержек. В рамках настоящего Руководства не представляется возможным входить во все сложности учета центров издержек. </a:t>
            </a:r>
          </a:p>
          <a:p>
            <a:endParaRPr lang="ru-RU" dirty="0"/>
          </a:p>
        </p:txBody>
      </p:sp>
      <p:sp>
        <p:nvSpPr>
          <p:cNvPr id="4" name="Скругленный прямоугольник 3">
            <a:extLst>
              <a:ext uri="{FF2B5EF4-FFF2-40B4-BE49-F238E27FC236}">
                <a16:creationId xmlns:a16="http://schemas.microsoft.com/office/drawing/2014/main" id="{5DAE6169-1F5B-894C-BC63-5F2513F0161E}"/>
              </a:ext>
            </a:extLst>
          </p:cNvPr>
          <p:cNvSpPr/>
          <p:nvPr/>
        </p:nvSpPr>
        <p:spPr>
          <a:xfrm>
            <a:off x="2999389" y="292155"/>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Бухгалтерский учет и финансовый контроль</a:t>
            </a:r>
            <a:endParaRPr lang="ru-RU" dirty="0">
              <a:solidFill>
                <a:schemeClr val="tx1">
                  <a:lumMod val="95000"/>
                  <a:lumOff val="5000"/>
                </a:schemeClr>
              </a:solidFill>
            </a:endParaRPr>
          </a:p>
        </p:txBody>
      </p:sp>
      <p:sp>
        <p:nvSpPr>
          <p:cNvPr id="6" name="TextBox 5">
            <a:extLst>
              <a:ext uri="{FF2B5EF4-FFF2-40B4-BE49-F238E27FC236}">
                <a16:creationId xmlns:a16="http://schemas.microsoft.com/office/drawing/2014/main" id="{D9CBAB27-2AE4-604A-A080-0E54EE9DD0FC}"/>
              </a:ext>
            </a:extLst>
          </p:cNvPr>
          <p:cNvSpPr txBox="1"/>
          <p:nvPr/>
        </p:nvSpPr>
        <p:spPr>
          <a:xfrm>
            <a:off x="7620000" y="1713186"/>
            <a:ext cx="4572000" cy="1569660"/>
          </a:xfrm>
          <a:prstGeom prst="rect">
            <a:avLst/>
          </a:prstGeom>
          <a:noFill/>
        </p:spPr>
        <p:txBody>
          <a:bodyPr wrap="square">
            <a:spAutoFit/>
          </a:bodyPr>
          <a:lstStyle/>
          <a:p>
            <a:r>
              <a:rPr lang="ru-RU"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Центры производственных издержек</a:t>
            </a:r>
            <a:r>
              <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это те зоны детальности, где все основные производственные операции осуществляются в рамках обрабатывающего промышленного предприятия, например, завода по обработке растительного масла.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7" name="Прямая соединительная линия 6">
            <a:extLst>
              <a:ext uri="{FF2B5EF4-FFF2-40B4-BE49-F238E27FC236}">
                <a16:creationId xmlns:a16="http://schemas.microsoft.com/office/drawing/2014/main" id="{1F872609-C4FD-064B-B1D3-C0615869AD55}"/>
              </a:ext>
            </a:extLst>
          </p:cNvPr>
          <p:cNvCxnSpPr>
            <a:cxnSpLocks/>
          </p:cNvCxnSpPr>
          <p:nvPr/>
        </p:nvCxnSpPr>
        <p:spPr>
          <a:xfrm>
            <a:off x="7709337" y="3429000"/>
            <a:ext cx="342637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2ECEEEE-97DE-9F45-B385-3A8C79462943}"/>
              </a:ext>
            </a:extLst>
          </p:cNvPr>
          <p:cNvSpPr txBox="1"/>
          <p:nvPr/>
        </p:nvSpPr>
        <p:spPr>
          <a:xfrm>
            <a:off x="7620000" y="3505830"/>
            <a:ext cx="4361793" cy="1077218"/>
          </a:xfrm>
          <a:prstGeom prst="rect">
            <a:avLst/>
          </a:prstGeom>
          <a:noFill/>
        </p:spPr>
        <p:txBody>
          <a:bodyPr wrap="square">
            <a:spAutoFit/>
          </a:bodyPr>
          <a:lstStyle/>
          <a:p>
            <a:r>
              <a:rPr lang="ru-RU"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Центры издержек по обслужив</a:t>
            </a:r>
            <a:r>
              <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анию – это зоны деятельности, где оказываются дополнительные услуги, необходимые для бесперебойной работы предприятия.</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1" name="Прямая соединительная линия 10">
            <a:extLst>
              <a:ext uri="{FF2B5EF4-FFF2-40B4-BE49-F238E27FC236}">
                <a16:creationId xmlns:a16="http://schemas.microsoft.com/office/drawing/2014/main" id="{BB5AD54F-0F09-C74A-9B4A-D2AF7ABA8AA4}"/>
              </a:ext>
            </a:extLst>
          </p:cNvPr>
          <p:cNvCxnSpPr>
            <a:cxnSpLocks/>
          </p:cNvCxnSpPr>
          <p:nvPr/>
        </p:nvCxnSpPr>
        <p:spPr>
          <a:xfrm>
            <a:off x="7709337" y="4821620"/>
            <a:ext cx="342637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C8295C2-9E93-0D4D-965A-16459119DD40}"/>
              </a:ext>
            </a:extLst>
          </p:cNvPr>
          <p:cNvSpPr txBox="1"/>
          <p:nvPr/>
        </p:nvSpPr>
        <p:spPr>
          <a:xfrm>
            <a:off x="7620000" y="4929351"/>
            <a:ext cx="4361793" cy="1569660"/>
          </a:xfrm>
          <a:prstGeom prst="rect">
            <a:avLst/>
          </a:prstGeom>
          <a:noFill/>
        </p:spPr>
        <p:txBody>
          <a:bodyPr wrap="square">
            <a:spAutoFit/>
          </a:bodyPr>
          <a:lstStyle/>
          <a:p>
            <a:r>
              <a:rPr lang="ru-RU"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Центры административных и финансовых издержек</a:t>
            </a:r>
            <a:r>
              <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включают в себя все зоны деятельности, связанные с управленческим планированием, контролем и оценкой работы предприятия.</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70968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19EBB03-16A4-FE40-A8C6-AEF980E8FB59}"/>
              </a:ext>
            </a:extLst>
          </p:cNvPr>
          <p:cNvSpPr>
            <a:spLocks noGrp="1"/>
          </p:cNvSpPr>
          <p:nvPr>
            <p:ph idx="1"/>
          </p:nvPr>
        </p:nvSpPr>
        <p:spPr>
          <a:xfrm>
            <a:off x="838200" y="1652724"/>
            <a:ext cx="10515600" cy="4351338"/>
          </a:xfrm>
        </p:spPr>
        <p:txBody>
          <a:bodyPr>
            <a:normAutofit/>
          </a:bodyPr>
          <a:lstStyle/>
          <a:p>
            <a:pPr marL="0" indent="0">
              <a:buNone/>
            </a:pPr>
            <a:r>
              <a:rPr lang="ru-RU" sz="2000" dirty="0">
                <a:latin typeface="Times New Roman" panose="02020603050405020304" pitchFamily="18" charset="0"/>
                <a:cs typeface="Times New Roman" panose="02020603050405020304" pitchFamily="18" charset="0"/>
              </a:rPr>
              <a:t>Отдел маркетинга – это организационная единица, выполняющая функции маркетинга. Обычно он имеет независимую линейную функцию, но его конкретные структуры различны в зависимости от типа потребителя, природы продукта, географии сбыта, схемы продаж и сбыта. Создание блока маркетинга для нового проекта (или продукта) требует предварительного тщательного определения как целей маркетинга, так и требуемых и имеющихся средств. </a:t>
            </a:r>
          </a:p>
          <a:p>
            <a:pPr marL="0" indent="0">
              <a:buNone/>
            </a:pP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Продажи и сбыт продукции в стране, где инфраструктура и средства коммуникации ограничены, могут также потребовать более дорогостоящей организации маркетинга и в некоторых случаях серьезно ограничить конкурентоспособность компании. </a:t>
            </a:r>
          </a:p>
          <a:p>
            <a:endParaRPr lang="ru-RU" dirty="0"/>
          </a:p>
        </p:txBody>
      </p:sp>
      <p:sp>
        <p:nvSpPr>
          <p:cNvPr id="4" name="Скругленный прямоугольник 3">
            <a:extLst>
              <a:ext uri="{FF2B5EF4-FFF2-40B4-BE49-F238E27FC236}">
                <a16:creationId xmlns:a16="http://schemas.microsoft.com/office/drawing/2014/main" id="{F5E59E60-31B1-C24C-86B8-7CC0D0AC3999}"/>
              </a:ext>
            </a:extLst>
          </p:cNvPr>
          <p:cNvSpPr/>
          <p:nvPr/>
        </p:nvSpPr>
        <p:spPr>
          <a:xfrm>
            <a:off x="2999389" y="292155"/>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Организация маркетинга</a:t>
            </a:r>
            <a:endParaRPr lang="ru-RU" dirty="0">
              <a:solidFill>
                <a:schemeClr val="tx1">
                  <a:lumMod val="95000"/>
                  <a:lumOff val="5000"/>
                </a:schemeClr>
              </a:solidFill>
            </a:endParaRPr>
          </a:p>
        </p:txBody>
      </p:sp>
      <p:cxnSp>
        <p:nvCxnSpPr>
          <p:cNvPr id="5" name="Прямая соединительная линия 4">
            <a:extLst>
              <a:ext uri="{FF2B5EF4-FFF2-40B4-BE49-F238E27FC236}">
                <a16:creationId xmlns:a16="http://schemas.microsoft.com/office/drawing/2014/main" id="{0438E6B7-4329-424D-84BA-9EA3EBA14B6C}"/>
              </a:ext>
            </a:extLst>
          </p:cNvPr>
          <p:cNvCxnSpPr>
            <a:cxnSpLocks/>
          </p:cNvCxnSpPr>
          <p:nvPr/>
        </p:nvCxnSpPr>
        <p:spPr>
          <a:xfrm>
            <a:off x="336331" y="1652724"/>
            <a:ext cx="0" cy="331866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Рельеф 6">
            <a:extLst>
              <a:ext uri="{FF2B5EF4-FFF2-40B4-BE49-F238E27FC236}">
                <a16:creationId xmlns:a16="http://schemas.microsoft.com/office/drawing/2014/main" id="{F30E0AB3-0314-7F41-8BA9-68B526741264}"/>
              </a:ext>
            </a:extLst>
          </p:cNvPr>
          <p:cNvSpPr/>
          <p:nvPr/>
        </p:nvSpPr>
        <p:spPr>
          <a:xfrm>
            <a:off x="179167" y="1781998"/>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ельеф 7">
            <a:extLst>
              <a:ext uri="{FF2B5EF4-FFF2-40B4-BE49-F238E27FC236}">
                <a16:creationId xmlns:a16="http://schemas.microsoft.com/office/drawing/2014/main" id="{9A3D4F59-0248-7E4A-B595-5C5608E80067}"/>
              </a:ext>
            </a:extLst>
          </p:cNvPr>
          <p:cNvSpPr/>
          <p:nvPr/>
        </p:nvSpPr>
        <p:spPr>
          <a:xfrm>
            <a:off x="179168" y="4152082"/>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0203749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Объект 2">
            <a:extLst>
              <a:ext uri="{FF2B5EF4-FFF2-40B4-BE49-F238E27FC236}">
                <a16:creationId xmlns:a16="http://schemas.microsoft.com/office/drawing/2014/main" id="{BE3CB299-6529-564E-9C57-E260380653BF}"/>
              </a:ext>
            </a:extLst>
          </p:cNvPr>
          <p:cNvSpPr>
            <a:spLocks noGrp="1"/>
          </p:cNvSpPr>
          <p:nvPr>
            <p:ph idx="1"/>
          </p:nvPr>
        </p:nvSpPr>
        <p:spPr>
          <a:xfrm>
            <a:off x="312683" y="1268577"/>
            <a:ext cx="6256283" cy="4774872"/>
          </a:xfrm>
          <a:ln>
            <a:solidFill>
              <a:schemeClr val="accent1">
                <a:shade val="50000"/>
              </a:schemeClr>
            </a:solidFill>
          </a:ln>
        </p:spPr>
        <p:txBody>
          <a:bodyPr>
            <a:normAutofit fontScale="32500" lnSpcReduction="20000"/>
          </a:bodyPr>
          <a:lstStyle/>
          <a:p>
            <a:endParaRPr lang="ru-RU" dirty="0"/>
          </a:p>
          <a:p>
            <a:endParaRPr lang="ru-RU" dirty="0"/>
          </a:p>
          <a:p>
            <a:r>
              <a:rPr lang="ru-RU" sz="5000" dirty="0">
                <a:latin typeface="Times New Roman" panose="02020603050405020304" pitchFamily="18" charset="0"/>
                <a:cs typeface="Times New Roman" panose="02020603050405020304" pitchFamily="18" charset="0"/>
              </a:rPr>
              <a:t>Система снабжения включает в себя обеспечение поступления материалов и услуг, транспортировку товаров, хранение и контроль товарно-материальных запасов. Место системы снабжения в структуре организации может быть различным. Некоторые компании могут иметь центральный отдел закупок и склады при производственных единицах. Отдел закупок может осуществлять независимую деятельность или быть поставлен под контроль производственной единицы. Если компания подразделяется на производственные предприятия, которые географически отделены друг от друга, то рациональным может быть наличие небольшого децентрализованного подразделения закупок в каждом из этих предприятий. В некоторых крупных компаниях вся система снабжения отдается в ведение отдела закупок или снабжения. Его задачей является закупка товаров и услуг у выбранных поставщиков в соответствии с утвержденными спецификациями и накладными и передача их в распоряжение производственного предприятия согласно графику поставок. </a:t>
            </a:r>
          </a:p>
          <a:p>
            <a:pPr marL="0" indent="0">
              <a:buNone/>
            </a:pPr>
            <a:endParaRPr lang="ru-RU" sz="5000" dirty="0">
              <a:latin typeface="Times New Roman" panose="02020603050405020304" pitchFamily="18" charset="0"/>
              <a:cs typeface="Times New Roman" panose="02020603050405020304" pitchFamily="18" charset="0"/>
            </a:endParaRPr>
          </a:p>
          <a:p>
            <a:r>
              <a:rPr lang="ru-RU" sz="5000" dirty="0">
                <a:latin typeface="Times New Roman" panose="02020603050405020304" pitchFamily="18" charset="0"/>
                <a:cs typeface="Times New Roman" panose="02020603050405020304" pitchFamily="18" charset="0"/>
              </a:rPr>
              <a:t>Обязанность отдела закупок – способствовать созданию общей прибыли компании, добиваясь наилучших возможных цен и избегая больших количеств сырья и материалов, чем требуется для разумного удовлетворения потребностей производства. </a:t>
            </a:r>
          </a:p>
        </p:txBody>
      </p:sp>
      <p:sp>
        <p:nvSpPr>
          <p:cNvPr id="4" name="Скругленный прямоугольник 3">
            <a:extLst>
              <a:ext uri="{FF2B5EF4-FFF2-40B4-BE49-F238E27FC236}">
                <a16:creationId xmlns:a16="http://schemas.microsoft.com/office/drawing/2014/main" id="{14A7E567-9452-6145-96D9-787BAC2E65D2}"/>
              </a:ext>
            </a:extLst>
          </p:cNvPr>
          <p:cNvSpPr/>
          <p:nvPr/>
        </p:nvSpPr>
        <p:spPr>
          <a:xfrm>
            <a:off x="2999389" y="365727"/>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Организация снабжения</a:t>
            </a:r>
            <a:endParaRPr lang="ru-RU" dirty="0">
              <a:solidFill>
                <a:schemeClr val="tx1">
                  <a:lumMod val="95000"/>
                  <a:lumOff val="5000"/>
                </a:schemeClr>
              </a:solidFill>
            </a:endParaRPr>
          </a:p>
        </p:txBody>
      </p:sp>
      <p:sp>
        <p:nvSpPr>
          <p:cNvPr id="6" name="TextBox 5">
            <a:extLst>
              <a:ext uri="{FF2B5EF4-FFF2-40B4-BE49-F238E27FC236}">
                <a16:creationId xmlns:a16="http://schemas.microsoft.com/office/drawing/2014/main" id="{54421552-3B85-4646-B84F-9765930DFC95}"/>
              </a:ext>
            </a:extLst>
          </p:cNvPr>
          <p:cNvSpPr txBox="1"/>
          <p:nvPr/>
        </p:nvSpPr>
        <p:spPr>
          <a:xfrm>
            <a:off x="7131926" y="2132519"/>
            <a:ext cx="4893880" cy="3046988"/>
          </a:xfrm>
          <a:prstGeom prst="rect">
            <a:avLst/>
          </a:prstGeom>
          <a:noFill/>
        </p:spPr>
        <p:txBody>
          <a:bodyPr wrap="square">
            <a:spAutoFit/>
          </a:bodyPr>
          <a:lstStyle/>
          <a:p>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Закупка – это обычно приобретение товаров и услуг у местных и зарубежных поставщиков. Типичными задачами поэтому являются:</a:t>
            </a:r>
          </a:p>
          <a:p>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Выбор и оценка поставщиков</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Сбор предложений или организация международных конкурентных торгов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Составление и выдача заказов</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Экспедирование и очистка от пошлины, контроль качества поступающих товаров</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Складирование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sz="160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Контроль счетов и платежи поставщикам</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487609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id="{5816FCAB-96E2-E144-8F00-29ADD535BFE1}"/>
              </a:ext>
            </a:extLst>
          </p:cNvPr>
          <p:cNvSpPr/>
          <p:nvPr/>
        </p:nvSpPr>
        <p:spPr>
          <a:xfrm>
            <a:off x="2999389" y="365727"/>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Организация хранения</a:t>
            </a:r>
            <a:endParaRPr lang="ru-RU" dirty="0">
              <a:solidFill>
                <a:schemeClr val="tx1">
                  <a:lumMod val="95000"/>
                  <a:lumOff val="5000"/>
                </a:schemeClr>
              </a:solidFill>
            </a:endParaRPr>
          </a:p>
        </p:txBody>
      </p:sp>
      <p:sp useBgFill="1">
        <p:nvSpPr>
          <p:cNvPr id="5" name="Объект 2">
            <a:extLst>
              <a:ext uri="{FF2B5EF4-FFF2-40B4-BE49-F238E27FC236}">
                <a16:creationId xmlns:a16="http://schemas.microsoft.com/office/drawing/2014/main" id="{890C8F8B-8554-2D4B-AF3F-69C9848996BC}"/>
              </a:ext>
            </a:extLst>
          </p:cNvPr>
          <p:cNvSpPr>
            <a:spLocks noGrp="1"/>
          </p:cNvSpPr>
          <p:nvPr>
            <p:ph idx="1"/>
          </p:nvPr>
        </p:nvSpPr>
        <p:spPr>
          <a:xfrm>
            <a:off x="829003" y="1268577"/>
            <a:ext cx="10533993" cy="2357492"/>
          </a:xfrm>
          <a:ln>
            <a:solidFill>
              <a:schemeClr val="accent1">
                <a:shade val="50000"/>
              </a:schemeClr>
            </a:solidFill>
          </a:ln>
        </p:spPr>
        <p:txBody>
          <a:bodyPr>
            <a:normAutofit fontScale="47500" lnSpcReduction="20000"/>
          </a:bodyPr>
          <a:lstStyle/>
          <a:p>
            <a:endParaRPr lang="ru-RU" dirty="0"/>
          </a:p>
          <a:p>
            <a:r>
              <a:rPr lang="ru-RU" sz="3300" dirty="0">
                <a:latin typeface="Times New Roman" panose="02020603050405020304" pitchFamily="18" charset="0"/>
                <a:cs typeface="Times New Roman" panose="02020603050405020304" pitchFamily="18" charset="0"/>
              </a:rPr>
              <a:t>Поток материалов, начиная с момента покупки, на протяжении всего производственного процесса и до момента продажи или доставки продукции, должен быть организован таким образом, чтобы обеспечить бесперебойную работу завода. Контроль запасов должен быть направлен на то, чтобы поддерживать запасы материалов продуктов на низком уровне (во избежание излишне высоких потребностей в чистом оборотном капитале), сохраняя при этом минимальный запас, требуемый для надёжной  и бесперебойной работы. </a:t>
            </a:r>
          </a:p>
          <a:p>
            <a:pPr marL="0" indent="0">
              <a:buNone/>
            </a:pPr>
            <a:r>
              <a:rPr lang="ru-RU" sz="3300" dirty="0">
                <a:latin typeface="Times New Roman" panose="02020603050405020304" pitchFamily="18" charset="0"/>
                <a:cs typeface="Times New Roman" panose="02020603050405020304" pitchFamily="18" charset="0"/>
              </a:rPr>
              <a:t> </a:t>
            </a:r>
          </a:p>
          <a:p>
            <a:r>
              <a:rPr lang="ru-RU" sz="3300" dirty="0">
                <a:latin typeface="Times New Roman" panose="02020603050405020304" pitchFamily="18" charset="0"/>
                <a:cs typeface="Times New Roman" panose="02020603050405020304" pitchFamily="18" charset="0"/>
              </a:rPr>
              <a:t>Часто контроль всего потока материалов и продукции, том числе их хранение, остается в рамках задач производственного отдела. В этом случае производственная программа, а также запас продукции на складе должны планироваться совместно с отделом маркетинга, а предметы снабжения должны заказываться отделом закупки. Запас запчастей обычно контролируется отделом технического обслуживания. </a:t>
            </a:r>
          </a:p>
          <a:p>
            <a:endParaRPr lang="ru-RU" dirty="0"/>
          </a:p>
        </p:txBody>
      </p:sp>
      <p:sp>
        <p:nvSpPr>
          <p:cNvPr id="6" name="Скругленный прямоугольник 5">
            <a:extLst>
              <a:ext uri="{FF2B5EF4-FFF2-40B4-BE49-F238E27FC236}">
                <a16:creationId xmlns:a16="http://schemas.microsoft.com/office/drawing/2014/main" id="{BAE4C9CE-FC64-714F-8F31-E3AB2F568FFD}"/>
              </a:ext>
            </a:extLst>
          </p:cNvPr>
          <p:cNvSpPr/>
          <p:nvPr/>
        </p:nvSpPr>
        <p:spPr>
          <a:xfrm>
            <a:off x="2999389" y="4091644"/>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Организация производства</a:t>
            </a:r>
            <a:endParaRPr lang="ru-RU" dirty="0">
              <a:solidFill>
                <a:schemeClr val="tx1">
                  <a:lumMod val="95000"/>
                  <a:lumOff val="5000"/>
                </a:schemeClr>
              </a:solidFill>
            </a:endParaRPr>
          </a:p>
        </p:txBody>
      </p:sp>
      <p:sp useBgFill="1">
        <p:nvSpPr>
          <p:cNvPr id="7" name="Объект 2">
            <a:extLst>
              <a:ext uri="{FF2B5EF4-FFF2-40B4-BE49-F238E27FC236}">
                <a16:creationId xmlns:a16="http://schemas.microsoft.com/office/drawing/2014/main" id="{DE1A382D-7885-134F-9B25-34ED7B695016}"/>
              </a:ext>
            </a:extLst>
          </p:cNvPr>
          <p:cNvSpPr txBox="1">
            <a:spLocks/>
          </p:cNvSpPr>
          <p:nvPr/>
        </p:nvSpPr>
        <p:spPr>
          <a:xfrm>
            <a:off x="829003" y="4945117"/>
            <a:ext cx="10385535" cy="1460939"/>
          </a:xfrm>
          <a:prstGeom prst="rect">
            <a:avLst/>
          </a:prstGeom>
          <a:ln>
            <a:solidFill>
              <a:schemeClr val="accent1">
                <a:shade val="5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Организация промышленного предприятия строится в соответствии с производственным процессом. Подобно другим организационным подразделениям, производственный отдел создает косвенные издержки, например, на управление предприятием, общее снабжение услуги. Эти издержки относятся к категории общезаводских накладных расходов. </a:t>
            </a:r>
          </a:p>
        </p:txBody>
      </p:sp>
    </p:spTree>
    <p:extLst>
      <p:ext uri="{BB962C8B-B14F-4D97-AF65-F5344CB8AC3E}">
        <p14:creationId xmlns:p14="http://schemas.microsoft.com/office/powerpoint/2010/main" val="335290797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2FEA146-1E99-A746-81AD-EDE4027CD934}"/>
              </a:ext>
            </a:extLst>
          </p:cNvPr>
          <p:cNvSpPr>
            <a:spLocks noGrp="1"/>
          </p:cNvSpPr>
          <p:nvPr>
            <p:ph idx="1"/>
          </p:nvPr>
        </p:nvSpPr>
        <p:spPr>
          <a:xfrm>
            <a:off x="838200" y="2393184"/>
            <a:ext cx="10515600" cy="4351338"/>
          </a:xfrm>
        </p:spPr>
        <p:txBody>
          <a:bodyPr/>
          <a:lstStyle/>
          <a:p>
            <a:pPr marL="0" indent="0">
              <a:buNone/>
            </a:pPr>
            <a:r>
              <a:rPr lang="ru-RU" sz="2000" dirty="0">
                <a:latin typeface="Times New Roman" panose="02020603050405020304" pitchFamily="18" charset="0"/>
                <a:cs typeface="Times New Roman" panose="02020603050405020304" pitchFamily="18" charset="0"/>
              </a:rPr>
              <a:t>Отдел обеспечения качества отвечает за полное качество продукта, начиная с его концепции и кончая доставкой конечному пользователю (например, качество системы обслуживания автомобилей). Характер и границы обеспечения качества зависят, однако, от отрасли и масштаба проекта. Место такого отдела в организации часто отражает его стремление к независимости от других отделов, чью деятельность он контролирует и оценивает. Однако этот отдел может занимать и любое другое место в организации. Он может быть частью производственного отдела или подчинён отделу закупок. </a:t>
            </a:r>
          </a:p>
          <a:p>
            <a:endParaRPr lang="ru-RU" dirty="0"/>
          </a:p>
        </p:txBody>
      </p:sp>
      <p:sp>
        <p:nvSpPr>
          <p:cNvPr id="4" name="Скругленный прямоугольник 3">
            <a:extLst>
              <a:ext uri="{FF2B5EF4-FFF2-40B4-BE49-F238E27FC236}">
                <a16:creationId xmlns:a16="http://schemas.microsoft.com/office/drawing/2014/main" id="{BC25B171-7F7A-0344-B25E-728287A9BBD1}"/>
              </a:ext>
            </a:extLst>
          </p:cNvPr>
          <p:cNvSpPr/>
          <p:nvPr/>
        </p:nvSpPr>
        <p:spPr>
          <a:xfrm>
            <a:off x="2999389" y="765120"/>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Организация обеспечения качества</a:t>
            </a:r>
            <a:endParaRPr lang="ru-RU" dirty="0">
              <a:solidFill>
                <a:schemeClr val="tx1">
                  <a:lumMod val="95000"/>
                  <a:lumOff val="5000"/>
                </a:schemeClr>
              </a:solidFill>
            </a:endParaRPr>
          </a:p>
        </p:txBody>
      </p:sp>
      <p:cxnSp>
        <p:nvCxnSpPr>
          <p:cNvPr id="5" name="Прямая соединительная линия 4">
            <a:extLst>
              <a:ext uri="{FF2B5EF4-FFF2-40B4-BE49-F238E27FC236}">
                <a16:creationId xmlns:a16="http://schemas.microsoft.com/office/drawing/2014/main" id="{1B1ECDC4-26DF-8D40-9197-84624A7876FE}"/>
              </a:ext>
            </a:extLst>
          </p:cNvPr>
          <p:cNvCxnSpPr>
            <a:cxnSpLocks/>
          </p:cNvCxnSpPr>
          <p:nvPr/>
        </p:nvCxnSpPr>
        <p:spPr>
          <a:xfrm>
            <a:off x="336331" y="1652724"/>
            <a:ext cx="0" cy="331866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Рельеф 5">
            <a:extLst>
              <a:ext uri="{FF2B5EF4-FFF2-40B4-BE49-F238E27FC236}">
                <a16:creationId xmlns:a16="http://schemas.microsoft.com/office/drawing/2014/main" id="{C0EB5F85-5067-F14F-80C8-153D8D36BF07}"/>
              </a:ext>
            </a:extLst>
          </p:cNvPr>
          <p:cNvSpPr/>
          <p:nvPr/>
        </p:nvSpPr>
        <p:spPr>
          <a:xfrm>
            <a:off x="179168" y="2393184"/>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9532496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098A643-57BF-744C-9DD8-3E89E28A87FC}"/>
              </a:ext>
            </a:extLst>
          </p:cNvPr>
          <p:cNvSpPr>
            <a:spLocks noGrp="1"/>
          </p:cNvSpPr>
          <p:nvPr>
            <p:ph idx="1"/>
          </p:nvPr>
        </p:nvSpPr>
        <p:spPr>
          <a:xfrm>
            <a:off x="645073" y="1321128"/>
            <a:ext cx="10901854" cy="5384471"/>
          </a:xfrm>
        </p:spPr>
        <p:txBody>
          <a:bodyPr>
            <a:normAutofit fontScale="40000" lnSpcReduction="20000"/>
          </a:bodyPr>
          <a:lstStyle/>
          <a:p>
            <a:pPr marL="0" indent="0">
              <a:lnSpc>
                <a:spcPct val="120000"/>
              </a:lnSpc>
              <a:buNone/>
            </a:pPr>
            <a:endParaRPr lang="ru-RU" sz="3400" dirty="0">
              <a:latin typeface="Times New Roman" panose="02020603050405020304" pitchFamily="18" charset="0"/>
              <a:cs typeface="Times New Roman" panose="02020603050405020304" pitchFamily="18" charset="0"/>
            </a:endParaRPr>
          </a:p>
          <a:p>
            <a:pPr marL="0" indent="0">
              <a:lnSpc>
                <a:spcPct val="120000"/>
              </a:lnSpc>
              <a:buNone/>
            </a:pPr>
            <a:r>
              <a:rPr lang="ru-RU" sz="4000" dirty="0">
                <a:latin typeface="Times New Roman" panose="02020603050405020304" pitchFamily="18" charset="0"/>
                <a:cs typeface="Times New Roman" panose="02020603050405020304" pitchFamily="18" charset="0"/>
              </a:rPr>
              <a:t>Функция технического обслуживания часто выполняется производственном отделе. Однако место подразделения техобслуживания внутри конкретной компании зависит от того, где оно может наилучшим образом выполнять свою основную задачу по обеспечению готовности и работы промышленного оборудования в соответствии с требованиями производственной программы. Структура этого подразделения также зависит от политики техобслуживания, проводимой данной компанией. В высоко индустриализированной среде, где поставщики оборудования или их агенты находятся «под рукой» и где подрядчиков на техобслуживание легко найти, это подразделение может заниматься только профилактическим обслуживанием и аварийным ремонтом. Чем менее индустриализирована среда, тем больше работ по техобслуживанию приходится выполнять подразделению. </a:t>
            </a:r>
          </a:p>
          <a:p>
            <a:pPr marL="0" indent="0">
              <a:lnSpc>
                <a:spcPct val="120000"/>
              </a:lnSpc>
              <a:buNone/>
            </a:pPr>
            <a:r>
              <a:rPr lang="ru-RU" sz="4000" dirty="0">
                <a:latin typeface="Times New Roman" panose="02020603050405020304" pitchFamily="18" charset="0"/>
                <a:cs typeface="Times New Roman" panose="02020603050405020304" pitchFamily="18" charset="0"/>
              </a:rPr>
              <a:t> </a:t>
            </a:r>
          </a:p>
          <a:p>
            <a:pPr marL="0" indent="0">
              <a:lnSpc>
                <a:spcPct val="120000"/>
              </a:lnSpc>
              <a:buNone/>
            </a:pPr>
            <a:r>
              <a:rPr lang="ru-RU" sz="4000" dirty="0">
                <a:latin typeface="Times New Roman" panose="02020603050405020304" pitchFamily="18" charset="0"/>
                <a:cs typeface="Times New Roman" panose="02020603050405020304" pitchFamily="18" charset="0"/>
              </a:rPr>
              <a:t>Если подразделение техобслуживания полностью зависит от своих собственных ресурсов, оно отвечает как за профилактическое, так и за текущее обслуживание всего промышленного оборудования, вспомогательного оборудования и зданий. </a:t>
            </a:r>
          </a:p>
          <a:p>
            <a:pPr marL="0" indent="0">
              <a:lnSpc>
                <a:spcPct val="120000"/>
              </a:lnSpc>
              <a:buNone/>
            </a:pPr>
            <a:r>
              <a:rPr lang="ru-RU" sz="4000" dirty="0">
                <a:latin typeface="Times New Roman" panose="02020603050405020304" pitchFamily="18" charset="0"/>
                <a:cs typeface="Times New Roman" panose="02020603050405020304" pitchFamily="18" charset="0"/>
              </a:rPr>
              <a:t>Следовательно, сложное обрабатывающее производство потребует высокоразвитой, хорошо укомплектованной специалистами организации технического обслуживания. Вероятно, потребуется также большое количество импортных запчастей и материалов, что увеличит потребности в иностранной валюте и оборотном капитале проекта. Для такого предприятия необходимо провести всесторонний анализ техобслуживания, прежде чем выбрать технологию, так как требования техобслуживанию и затраты на поддержание работы оборудование могут оказаться чрезмерными в условиях, определённых для данного проекта. </a:t>
            </a:r>
          </a:p>
          <a:p>
            <a:endParaRPr lang="ru-RU" dirty="0"/>
          </a:p>
        </p:txBody>
      </p:sp>
      <p:sp>
        <p:nvSpPr>
          <p:cNvPr id="4" name="Скругленный прямоугольник 3">
            <a:extLst>
              <a:ext uri="{FF2B5EF4-FFF2-40B4-BE49-F238E27FC236}">
                <a16:creationId xmlns:a16="http://schemas.microsoft.com/office/drawing/2014/main" id="{9D55BA0D-F7FE-F445-8CFE-47A38E6A8BB5}"/>
              </a:ext>
            </a:extLst>
          </p:cNvPr>
          <p:cNvSpPr/>
          <p:nvPr/>
        </p:nvSpPr>
        <p:spPr>
          <a:xfrm>
            <a:off x="2999389" y="512872"/>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Организация технического обслуживания</a:t>
            </a:r>
            <a:endParaRPr lang="ru-RU" dirty="0">
              <a:solidFill>
                <a:schemeClr val="tx1">
                  <a:lumMod val="95000"/>
                  <a:lumOff val="5000"/>
                </a:schemeClr>
              </a:solidFill>
            </a:endParaRPr>
          </a:p>
        </p:txBody>
      </p:sp>
      <p:cxnSp>
        <p:nvCxnSpPr>
          <p:cNvPr id="5" name="Прямая соединительная линия 4">
            <a:extLst>
              <a:ext uri="{FF2B5EF4-FFF2-40B4-BE49-F238E27FC236}">
                <a16:creationId xmlns:a16="http://schemas.microsoft.com/office/drawing/2014/main" id="{ED18A44B-0E07-3541-8EE8-3CD3661F4F19}"/>
              </a:ext>
            </a:extLst>
          </p:cNvPr>
          <p:cNvCxnSpPr>
            <a:cxnSpLocks/>
          </p:cNvCxnSpPr>
          <p:nvPr/>
        </p:nvCxnSpPr>
        <p:spPr>
          <a:xfrm>
            <a:off x="331565" y="1565752"/>
            <a:ext cx="0" cy="489522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Рельеф 6">
            <a:extLst>
              <a:ext uri="{FF2B5EF4-FFF2-40B4-BE49-F238E27FC236}">
                <a16:creationId xmlns:a16="http://schemas.microsoft.com/office/drawing/2014/main" id="{7CE9ED96-FA6B-CC4B-A840-C587E4302872}"/>
              </a:ext>
            </a:extLst>
          </p:cNvPr>
          <p:cNvSpPr/>
          <p:nvPr/>
        </p:nvSpPr>
        <p:spPr>
          <a:xfrm>
            <a:off x="173994" y="1718010"/>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ельеф 7">
            <a:extLst>
              <a:ext uri="{FF2B5EF4-FFF2-40B4-BE49-F238E27FC236}">
                <a16:creationId xmlns:a16="http://schemas.microsoft.com/office/drawing/2014/main" id="{7B187645-9960-9247-82E4-BED420A0DFF2}"/>
              </a:ext>
            </a:extLst>
          </p:cNvPr>
          <p:cNvSpPr/>
          <p:nvPr/>
        </p:nvSpPr>
        <p:spPr>
          <a:xfrm>
            <a:off x="174404" y="4100334"/>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Рельеф 8">
            <a:extLst>
              <a:ext uri="{FF2B5EF4-FFF2-40B4-BE49-F238E27FC236}">
                <a16:creationId xmlns:a16="http://schemas.microsoft.com/office/drawing/2014/main" id="{44C84C1D-6BB4-1740-AA3B-071E11FF3314}"/>
              </a:ext>
            </a:extLst>
          </p:cNvPr>
          <p:cNvSpPr/>
          <p:nvPr/>
        </p:nvSpPr>
        <p:spPr>
          <a:xfrm>
            <a:off x="174405" y="5702602"/>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8766959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id="{DF010D37-FFF1-4444-B578-FEED83CDF5D7}"/>
              </a:ext>
            </a:extLst>
          </p:cNvPr>
          <p:cNvSpPr/>
          <p:nvPr/>
        </p:nvSpPr>
        <p:spPr>
          <a:xfrm>
            <a:off x="2999389" y="512872"/>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Организация работы с кадрами</a:t>
            </a:r>
            <a:endParaRPr lang="ru-RU" dirty="0">
              <a:solidFill>
                <a:schemeClr val="tx1">
                  <a:lumMod val="95000"/>
                  <a:lumOff val="5000"/>
                </a:schemeClr>
              </a:solidFill>
            </a:endParaRPr>
          </a:p>
        </p:txBody>
      </p:sp>
      <p:sp useBgFill="1">
        <p:nvSpPr>
          <p:cNvPr id="5" name="Объект 2">
            <a:extLst>
              <a:ext uri="{FF2B5EF4-FFF2-40B4-BE49-F238E27FC236}">
                <a16:creationId xmlns:a16="http://schemas.microsoft.com/office/drawing/2014/main" id="{E9E186EF-62D0-3447-8F00-7111B74203D4}"/>
              </a:ext>
            </a:extLst>
          </p:cNvPr>
          <p:cNvSpPr txBox="1">
            <a:spLocks/>
          </p:cNvSpPr>
          <p:nvPr/>
        </p:nvSpPr>
        <p:spPr>
          <a:xfrm>
            <a:off x="555735" y="1550276"/>
            <a:ext cx="5624348" cy="4577255"/>
          </a:xfrm>
          <a:prstGeom prst="rect">
            <a:avLst/>
          </a:prstGeom>
          <a:ln>
            <a:solidFill>
              <a:schemeClr val="accent1">
                <a:shade val="5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sz="1600" dirty="0"/>
          </a:p>
          <a:p>
            <a:pPr marL="0" indent="0">
              <a:buNone/>
            </a:pPr>
            <a:r>
              <a:rPr lang="ru-RU" sz="1600" dirty="0"/>
              <a:t>Отдел кадров занимается всеми вопросами, связанными с трудовыми ресурсами, такими как обучение персонала, совершенствование и приобретение навыков и знаний. Если управлять персоналом компании и рабочими относительно просто, то отдельное кадровое подразделение может не потребоваться. В этом случае кадровые вопросы могут быть поручены центральному аппарату или административному подразделению. Однако, если управление трудовыми ресурсами имеет большое значение для осуществимости проекта, требуется специальный отдел кадров.</a:t>
            </a:r>
          </a:p>
          <a:p>
            <a:pPr marL="0" indent="0">
              <a:buNone/>
            </a:pPr>
            <a:r>
              <a:rPr lang="ru-RU" sz="1600" dirty="0"/>
              <a:t> </a:t>
            </a:r>
          </a:p>
          <a:p>
            <a:pPr marL="0" indent="0">
              <a:buNone/>
            </a:pPr>
            <a:r>
              <a:rPr lang="ru-RU" sz="1600" dirty="0"/>
              <a:t>Подготовка трудовых ресурсов может быть важной задачей отдела кадров. Может возникнуть необходимость в организации обучения для повышения квалификации служащих и рабочих, для обеспечения или обучения, связанное с защитой здоровья, эксплуатацией машин и оборудования соответствии с мерами экологической защиты. </a:t>
            </a:r>
          </a:p>
        </p:txBody>
      </p:sp>
      <p:sp>
        <p:nvSpPr>
          <p:cNvPr id="6" name="Овал 5">
            <a:extLst>
              <a:ext uri="{FF2B5EF4-FFF2-40B4-BE49-F238E27FC236}">
                <a16:creationId xmlns:a16="http://schemas.microsoft.com/office/drawing/2014/main" id="{927A98E5-0E6E-7B44-96A6-FCC34F811022}"/>
              </a:ext>
            </a:extLst>
          </p:cNvPr>
          <p:cNvSpPr/>
          <p:nvPr/>
        </p:nvSpPr>
        <p:spPr>
          <a:xfrm>
            <a:off x="7210096" y="1902372"/>
            <a:ext cx="4319752" cy="394138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dirty="0">
                <a:solidFill>
                  <a:schemeClr val="tx1">
                    <a:lumMod val="95000"/>
                    <a:lumOff val="5000"/>
                  </a:schemeClr>
                </a:solidFill>
              </a:rPr>
              <a:t>ТЭО должно определить издержки, связанные с этим организационным подразделением. Особое внимание следует уделить расходам, возникающим на начальном этап эксплуатации предприятия. </a:t>
            </a:r>
          </a:p>
        </p:txBody>
      </p:sp>
    </p:spTree>
    <p:extLst>
      <p:ext uri="{BB962C8B-B14F-4D97-AF65-F5344CB8AC3E}">
        <p14:creationId xmlns:p14="http://schemas.microsoft.com/office/powerpoint/2010/main" val="125262157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Объект 2">
            <a:extLst>
              <a:ext uri="{FF2B5EF4-FFF2-40B4-BE49-F238E27FC236}">
                <a16:creationId xmlns:a16="http://schemas.microsoft.com/office/drawing/2014/main" id="{CC5CD769-5E64-3346-97E3-6DC0C426AF9C}"/>
              </a:ext>
            </a:extLst>
          </p:cNvPr>
          <p:cNvSpPr>
            <a:spLocks noGrp="1"/>
          </p:cNvSpPr>
          <p:nvPr>
            <p:ph idx="1"/>
          </p:nvPr>
        </p:nvSpPr>
        <p:spPr>
          <a:xfrm>
            <a:off x="908485" y="1213235"/>
            <a:ext cx="10375025" cy="1971237"/>
          </a:xfrm>
          <a:ln>
            <a:solidFill>
              <a:schemeClr val="accent1">
                <a:shade val="50000"/>
              </a:schemeClr>
            </a:solidFill>
          </a:ln>
        </p:spPr>
        <p:txBody>
          <a:bodyPr>
            <a:normAutofit/>
          </a:bodyPr>
          <a:lstStyle/>
          <a:p>
            <a:pPr marL="0" indent="0">
              <a:buNone/>
            </a:pP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В большинстве ТЭО планированию накладных расходов удаляется мало внимания. Накладные расходы часто рассчитываются как процентная надбавка к общим затратам на материальные и трудовые ресурсы или к затратам по другим статьям; эта процедура в большинстве случаев недостаточно точна. Конечно, требуемые для расчета накладных расходов время и усилия должны положительно соотноситься с намечаемыми результатами. Накладные расходы должны группироваться описанным ниже образом. </a:t>
            </a:r>
          </a:p>
          <a:p>
            <a:endParaRPr lang="ru-RU" dirty="0"/>
          </a:p>
        </p:txBody>
      </p:sp>
      <p:sp>
        <p:nvSpPr>
          <p:cNvPr id="6" name="Скругленный прямоугольник 5">
            <a:extLst>
              <a:ext uri="{FF2B5EF4-FFF2-40B4-BE49-F238E27FC236}">
                <a16:creationId xmlns:a16="http://schemas.microsoft.com/office/drawing/2014/main" id="{E5FCDAC2-1935-1348-8E09-B534034E52A8}"/>
              </a:ext>
            </a:extLst>
          </p:cNvPr>
          <p:cNvSpPr/>
          <p:nvPr/>
        </p:nvSpPr>
        <p:spPr>
          <a:xfrm>
            <a:off x="2806260" y="3431027"/>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Общезаводские накладные расходы</a:t>
            </a:r>
            <a:endParaRPr lang="ru-RU" dirty="0">
              <a:solidFill>
                <a:schemeClr val="tx1">
                  <a:lumMod val="95000"/>
                  <a:lumOff val="5000"/>
                </a:schemeClr>
              </a:solidFill>
            </a:endParaRPr>
          </a:p>
        </p:txBody>
      </p:sp>
      <p:sp>
        <p:nvSpPr>
          <p:cNvPr id="8" name="TextBox 7">
            <a:extLst>
              <a:ext uri="{FF2B5EF4-FFF2-40B4-BE49-F238E27FC236}">
                <a16:creationId xmlns:a16="http://schemas.microsoft.com/office/drawing/2014/main" id="{AD780AA5-17EC-284B-8479-FF1E90CD5884}"/>
              </a:ext>
            </a:extLst>
          </p:cNvPr>
          <p:cNvSpPr txBox="1"/>
          <p:nvPr/>
        </p:nvSpPr>
        <p:spPr>
          <a:xfrm>
            <a:off x="1051034" y="4278533"/>
            <a:ext cx="10089931" cy="2062103"/>
          </a:xfrm>
          <a:prstGeom prst="rect">
            <a:avLst/>
          </a:prstGeom>
          <a:noFill/>
        </p:spPr>
        <p:txBody>
          <a:bodyPr wrap="square">
            <a:spAutoFit/>
          </a:bodyPr>
          <a:lstStyle/>
          <a:p>
            <a:r>
              <a:rPr lang="ru-RU"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Общезаводские накладные расходы </a:t>
            </a:r>
            <a:r>
              <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это расходы, которые накапливаются в связи переработкой, изготовлением или же извлечением сырья и материалов. Ниже перечислены типичные статьи издержек.</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Зарплаты и оклады рабочих и служащих, не занятых непосредственно в производстве;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Вспомогательные производственные материалы, например: коммунальные услуги, удаление расходов;</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Техническое обслуживание</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Эти расходы должны оцениваться центрами издержек по обслуживанию, где эти расходы накапливаются.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Скругленный прямоугольник 8">
            <a:extLst>
              <a:ext uri="{FF2B5EF4-FFF2-40B4-BE49-F238E27FC236}">
                <a16:creationId xmlns:a16="http://schemas.microsoft.com/office/drawing/2014/main" id="{68457648-19CA-2248-B1F2-FF6937B938AB}"/>
              </a:ext>
            </a:extLst>
          </p:cNvPr>
          <p:cNvSpPr/>
          <p:nvPr/>
        </p:nvSpPr>
        <p:spPr>
          <a:xfrm>
            <a:off x="2612476" y="186723"/>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Накладные расходы</a:t>
            </a:r>
          </a:p>
        </p:txBody>
      </p:sp>
    </p:spTree>
    <p:extLst>
      <p:ext uri="{BB962C8B-B14F-4D97-AF65-F5344CB8AC3E}">
        <p14:creationId xmlns:p14="http://schemas.microsoft.com/office/powerpoint/2010/main" val="1752394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ПРЕДИНВЕСТИЦИОННЫЕ ИССЛЕДОВАНИЯ И ЦИКЛ ИНВЕСТИЦИОННОГО ПРОЕКТА"/>
          <p:cNvSpPr txBox="1">
            <a:spLocks noGrp="1"/>
          </p:cNvSpPr>
          <p:nvPr>
            <p:ph type="ctrTitle"/>
          </p:nvPr>
        </p:nvSpPr>
        <p:spPr>
          <a:prstGeom prst="rect">
            <a:avLst/>
          </a:prstGeom>
        </p:spPr>
        <p:txBody>
          <a:bodyPr>
            <a:normAutofit/>
          </a:bodyPr>
          <a:lstStyle>
            <a:lvl1pPr algn="l" defTabSz="270255">
              <a:lnSpc>
                <a:spcPct val="100000"/>
              </a:lnSpc>
              <a:defRPr sz="9120" spc="0">
                <a:latin typeface="Helvetica Neue"/>
                <a:ea typeface="Helvetica Neue"/>
                <a:cs typeface="Helvetica Neue"/>
                <a:sym typeface="Helvetica Neue"/>
              </a:defRPr>
            </a:lvl1pPr>
          </a:lstStyle>
          <a:p>
            <a:pPr algn="r"/>
            <a:r>
              <a:rPr sz="2800" dirty="0"/>
              <a:t>ПРЕДИНВЕСТИЦИОННЫЕ ИССЛЕДОВАНИЯ И ЦИКЛ ИНВЕСТИЦИОННОГО ПРОЕКТА</a:t>
            </a:r>
          </a:p>
        </p:txBody>
      </p:sp>
      <p:sp>
        <p:nvSpPr>
          <p:cNvPr id="153" name="ПРОЕКТЫ РЕАБИЛИТАЦИИ И РАСШИРЕНИЯ"/>
          <p:cNvSpPr txBox="1">
            <a:spLocks noGrp="1"/>
          </p:cNvSpPr>
          <p:nvPr>
            <p:ph type="subTitle" sz="quarter" idx="1"/>
          </p:nvPr>
        </p:nvSpPr>
        <p:spPr>
          <a:xfrm>
            <a:off x="609600" y="4130739"/>
            <a:ext cx="10972801" cy="1125297"/>
          </a:xfrm>
          <a:prstGeom prst="rect">
            <a:avLst/>
          </a:prstGeom>
        </p:spPr>
        <p:txBody>
          <a:bodyPr>
            <a:normAutofit/>
          </a:bodyPr>
          <a:lstStyle>
            <a:lvl1pPr algn="l" defTabSz="457200">
              <a:defRPr sz="5400" spc="0">
                <a:latin typeface="Times Roman"/>
                <a:ea typeface="Times Roman"/>
                <a:cs typeface="Times Roman"/>
                <a:sym typeface="Times Roman"/>
              </a:defRPr>
            </a:lvl1pPr>
          </a:lstStyle>
          <a:p>
            <a:pPr algn="r"/>
            <a:r>
              <a:rPr sz="2800" dirty="0"/>
              <a:t>ПРОЕКТЫ РЕАБИЛИТАЦИИ И РАСШИРЕНИЯ</a:t>
            </a:r>
          </a:p>
        </p:txBody>
      </p:sp>
    </p:spTree>
  </p:cSld>
  <p:clrMapOvr>
    <a:masterClrMapping/>
  </p:clrMapOvr>
  <p:transition spd="med"/>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id="{342AC9C7-5313-9043-9E16-380A9F4D5335}"/>
              </a:ext>
            </a:extLst>
          </p:cNvPr>
          <p:cNvSpPr/>
          <p:nvPr/>
        </p:nvSpPr>
        <p:spPr>
          <a:xfrm>
            <a:off x="2612476" y="365727"/>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Административные накладные расходы</a:t>
            </a:r>
            <a:endParaRPr lang="ru-RU" dirty="0">
              <a:solidFill>
                <a:schemeClr val="tx1">
                  <a:lumMod val="95000"/>
                  <a:lumOff val="5000"/>
                </a:schemeClr>
              </a:solidFill>
            </a:endParaRPr>
          </a:p>
        </p:txBody>
      </p:sp>
      <p:sp>
        <p:nvSpPr>
          <p:cNvPr id="8" name="TextBox 7">
            <a:extLst>
              <a:ext uri="{FF2B5EF4-FFF2-40B4-BE49-F238E27FC236}">
                <a16:creationId xmlns:a16="http://schemas.microsoft.com/office/drawing/2014/main" id="{8298FD23-3676-9E48-A776-1ACE6F2A510D}"/>
              </a:ext>
            </a:extLst>
          </p:cNvPr>
          <p:cNvSpPr txBox="1"/>
          <p:nvPr/>
        </p:nvSpPr>
        <p:spPr>
          <a:xfrm>
            <a:off x="1135117" y="1460937"/>
            <a:ext cx="9921766" cy="4247317"/>
          </a:xfrm>
          <a:prstGeom prst="rect">
            <a:avLst/>
          </a:prstGeom>
          <a:noFill/>
        </p:spPr>
        <p:txBody>
          <a:bodyPr wrap="square">
            <a:spAutoFit/>
          </a:bodyPr>
          <a:lstStyle/>
          <a:p>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Административные накладные расходы должны рассчитываться отдельно только в тех случаях, когда они имеют существенное значение, иначе их можно включать в общезаводские накладные расходы. Типичные статьи издержек:</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Зарплата и оклады (в том числе взносы и пособия в фонд социального обеспечения)</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Средства оргтехники и канцтовары, коммунальные услуги и средства связи </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Проектно-конструкторские работы, аренда, страхование </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Налоги (на имущество)</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Эти элементы расходов должны оцениваться для центров административных издержек, таких как управление, бухгалтерский учет и отчетность, юридические услуги и патентная деятельность, управление транспортом и общественные связи.</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Рельеф 11">
            <a:extLst>
              <a:ext uri="{FF2B5EF4-FFF2-40B4-BE49-F238E27FC236}">
                <a16:creationId xmlns:a16="http://schemas.microsoft.com/office/drawing/2014/main" id="{170A209F-CC64-AA40-BFF2-9337AD137613}"/>
              </a:ext>
            </a:extLst>
          </p:cNvPr>
          <p:cNvSpPr/>
          <p:nvPr/>
        </p:nvSpPr>
        <p:spPr>
          <a:xfrm>
            <a:off x="508150" y="4475521"/>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Рельеф 12">
            <a:extLst>
              <a:ext uri="{FF2B5EF4-FFF2-40B4-BE49-F238E27FC236}">
                <a16:creationId xmlns:a16="http://schemas.microsoft.com/office/drawing/2014/main" id="{D48C5F10-D75E-3E4D-BD4E-142A433149BE}"/>
              </a:ext>
            </a:extLst>
          </p:cNvPr>
          <p:cNvSpPr/>
          <p:nvPr/>
        </p:nvSpPr>
        <p:spPr>
          <a:xfrm>
            <a:off x="509832" y="1460937"/>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9031556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id="{4E7BC060-6353-B14A-B5A3-1F912CB3047D}"/>
              </a:ext>
            </a:extLst>
          </p:cNvPr>
          <p:cNvSpPr/>
          <p:nvPr/>
        </p:nvSpPr>
        <p:spPr>
          <a:xfrm>
            <a:off x="2612476" y="365727"/>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Накладные расходы маркетинга</a:t>
            </a:r>
            <a:endParaRPr lang="ru-RU" dirty="0">
              <a:solidFill>
                <a:schemeClr val="tx1">
                  <a:lumMod val="95000"/>
                  <a:lumOff val="5000"/>
                </a:schemeClr>
              </a:solidFill>
            </a:endParaRPr>
          </a:p>
        </p:txBody>
      </p:sp>
      <p:sp>
        <p:nvSpPr>
          <p:cNvPr id="6" name="TextBox 5">
            <a:extLst>
              <a:ext uri="{FF2B5EF4-FFF2-40B4-BE49-F238E27FC236}">
                <a16:creationId xmlns:a16="http://schemas.microsoft.com/office/drawing/2014/main" id="{13C5E43D-39E7-9347-AD73-59D5B88F2270}"/>
              </a:ext>
            </a:extLst>
          </p:cNvPr>
          <p:cNvSpPr txBox="1"/>
          <p:nvPr/>
        </p:nvSpPr>
        <p:spPr>
          <a:xfrm>
            <a:off x="1093076" y="1720840"/>
            <a:ext cx="10005848" cy="3139321"/>
          </a:xfrm>
          <a:prstGeom prst="rect">
            <a:avLst/>
          </a:prstGeom>
          <a:noFill/>
        </p:spPr>
        <p:txBody>
          <a:bodyPr wrap="square">
            <a:spAutoFit/>
          </a:bodyPr>
          <a:lstStyle/>
          <a:p>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Прямые издержки продажи и сбыта, такие как расходы на специальную упаковку и экспедирование, комиссионные и скидки, должны рассчитываться отдельно для каждого продукта. Косвенные издержки маркетинга, которые нелегко непосредственно связать с продукцией, обычно рассматриваются как накладные расходы маркетинга. Они часто включаются в административные накладные расходы. Однако издержки маркетинга должны быть показаны в ТЭО как отдельная группа расходов, если общий итог представляет собой значительную долю полных издержек на проданную продукцию. Типичные статьи расходов:</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Зарплата и оклады (в том числе пособия и взносы в фонд социального обеспечения)</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Средства оргтехники и канцтовары, коммунальные услуги, связь </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Косвенные издержки маркетинга, реклама, обучение и </a:t>
            </a:r>
            <a:r>
              <a:rPr lang="ru-RU"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тд</a:t>
            </a: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7" name="Прямая соединительная линия 6">
            <a:extLst>
              <a:ext uri="{FF2B5EF4-FFF2-40B4-BE49-F238E27FC236}">
                <a16:creationId xmlns:a16="http://schemas.microsoft.com/office/drawing/2014/main" id="{6E1210DB-16B2-514B-8A2D-2C3954556D92}"/>
              </a:ext>
            </a:extLst>
          </p:cNvPr>
          <p:cNvCxnSpPr>
            <a:cxnSpLocks/>
          </p:cNvCxnSpPr>
          <p:nvPr/>
        </p:nvCxnSpPr>
        <p:spPr>
          <a:xfrm>
            <a:off x="794020" y="1618593"/>
            <a:ext cx="0" cy="364709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Рельеф 7">
            <a:extLst>
              <a:ext uri="{FF2B5EF4-FFF2-40B4-BE49-F238E27FC236}">
                <a16:creationId xmlns:a16="http://schemas.microsoft.com/office/drawing/2014/main" id="{3E52D522-1CD7-2642-BBCE-3022EEF050F3}"/>
              </a:ext>
            </a:extLst>
          </p:cNvPr>
          <p:cNvSpPr/>
          <p:nvPr/>
        </p:nvSpPr>
        <p:spPr>
          <a:xfrm>
            <a:off x="629223" y="1823113"/>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7025689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id="{0B73A594-7920-4644-8543-E6DAA9FA8DD1}"/>
              </a:ext>
            </a:extLst>
          </p:cNvPr>
          <p:cNvSpPr/>
          <p:nvPr/>
        </p:nvSpPr>
        <p:spPr>
          <a:xfrm>
            <a:off x="2612476" y="365727"/>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Амортизационные расходы</a:t>
            </a:r>
            <a:endParaRPr lang="ru-RU" dirty="0">
              <a:solidFill>
                <a:schemeClr val="tx1">
                  <a:lumMod val="95000"/>
                  <a:lumOff val="5000"/>
                </a:schemeClr>
              </a:solidFill>
            </a:endParaRPr>
          </a:p>
        </p:txBody>
      </p:sp>
      <p:sp>
        <p:nvSpPr>
          <p:cNvPr id="6" name="TextBox 5">
            <a:extLst>
              <a:ext uri="{FF2B5EF4-FFF2-40B4-BE49-F238E27FC236}">
                <a16:creationId xmlns:a16="http://schemas.microsoft.com/office/drawing/2014/main" id="{AFEEF6B6-7560-0B43-A1EB-439A24B174F0}"/>
              </a:ext>
            </a:extLst>
          </p:cNvPr>
          <p:cNvSpPr txBox="1"/>
          <p:nvPr/>
        </p:nvSpPr>
        <p:spPr>
          <a:xfrm>
            <a:off x="609599" y="1566042"/>
            <a:ext cx="10878207" cy="3693319"/>
          </a:xfrm>
          <a:prstGeom prst="rect">
            <a:avLst/>
          </a:prstGeom>
          <a:noFill/>
          <a:ln>
            <a:solidFill>
              <a:schemeClr val="tx1"/>
            </a:solidFill>
          </a:ln>
        </p:spPr>
        <p:txBody>
          <a:bodyPr wrap="square">
            <a:spAutoFit/>
          </a:bodyPr>
          <a:lstStyle/>
          <a:p>
            <a:r>
              <a:rPr lang="ru-RU"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Амортизация </a:t>
            </a:r>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это метод бухгалтерского учета, используемый для распределения первоначальных инвестиционных затрат основного капитала течение периода существования (обычно стандартного фискального срока) соответствующих инвестиций. Ежегодные амортизационные отчисления часто включаются накладные расходы. Однако, поскольку с этими расходами поступают иначе при использовании метода дисконтирования потока реальных денег, амортизационные расходы должны представляться отдельно от накладных. Таким образом их все же можно включить в расчёты для заводских и удельных издержек, а также использовать для финансовой оценки. </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a:p>
            <a:r>
              <a:rPr lang="ru-RU"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Амортизационные расходы</a:t>
            </a:r>
            <a:r>
              <a:rPr lang="ru-RU"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должны рассчитываться на основе первоначальной стоимости инвестиций в основной капитал в соответствии с применяемыми методами (прямолинейного списания стоимости; методом уменьшающегося остатка, то есть ускоренного списания стоимости) и ставками, принятыми руководством фирмы и одобренными налоговыми службами. То же самое относится к нематериальным активам, таким как капитализированные пред производственные расходы. </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484546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id="{198317DC-2108-734D-83DF-CBB0013E42E0}"/>
              </a:ext>
            </a:extLst>
          </p:cNvPr>
          <p:cNvSpPr/>
          <p:nvPr/>
        </p:nvSpPr>
        <p:spPr>
          <a:xfrm>
            <a:off x="2612476" y="365727"/>
            <a:ext cx="6579477" cy="63062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ru-RU" b="1" dirty="0">
                <a:solidFill>
                  <a:schemeClr val="tx1">
                    <a:lumMod val="95000"/>
                    <a:lumOff val="5000"/>
                  </a:schemeClr>
                </a:solidFill>
              </a:rPr>
              <a:t>Издержки финансирования</a:t>
            </a:r>
            <a:endParaRPr lang="ru-RU" dirty="0">
              <a:solidFill>
                <a:schemeClr val="tx1">
                  <a:lumMod val="95000"/>
                  <a:lumOff val="5000"/>
                </a:schemeClr>
              </a:solidFill>
            </a:endParaRPr>
          </a:p>
        </p:txBody>
      </p:sp>
      <p:sp>
        <p:nvSpPr>
          <p:cNvPr id="6" name="TextBox 5">
            <a:extLst>
              <a:ext uri="{FF2B5EF4-FFF2-40B4-BE49-F238E27FC236}">
                <a16:creationId xmlns:a16="http://schemas.microsoft.com/office/drawing/2014/main" id="{F7D479B2-062B-4543-B287-8B1F7DBEAC58}"/>
              </a:ext>
            </a:extLst>
          </p:cNvPr>
          <p:cNvSpPr txBox="1"/>
          <p:nvPr/>
        </p:nvSpPr>
        <p:spPr>
          <a:xfrm>
            <a:off x="1229709" y="2178500"/>
            <a:ext cx="9890235" cy="2031325"/>
          </a:xfrm>
          <a:prstGeom prst="rect">
            <a:avLst/>
          </a:prstGeom>
          <a:noFill/>
        </p:spPr>
        <p:txBody>
          <a:bodyPr wrap="square">
            <a:spAutoFit/>
          </a:bodyPr>
          <a:lstStyle/>
          <a:p>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Издержки финансирования, такие как процент по срочным ссудам, должны быть показаны как отдельная статья, поскольку они должны исключаться при расчете дисконтированных потоков реальных денег, но должны включаться в расчеты для финансового планирования. При прогнозировании накладных расходов, следует уделить внимание проблеме инфляции. Ввиду многочисленности статей накладных расходов, невозможно оценить их рост отдельно, это можно сделать только в целом. Поэтому следует дать обоснованную оценку общего темпа роста инфляции накладных расходов.</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7" name="Прямая соединительная линия 6">
            <a:extLst>
              <a:ext uri="{FF2B5EF4-FFF2-40B4-BE49-F238E27FC236}">
                <a16:creationId xmlns:a16="http://schemas.microsoft.com/office/drawing/2014/main" id="{C5ADE097-58A5-654E-8807-DC4FA876BE15}"/>
              </a:ext>
            </a:extLst>
          </p:cNvPr>
          <p:cNvCxnSpPr>
            <a:cxnSpLocks/>
          </p:cNvCxnSpPr>
          <p:nvPr/>
        </p:nvCxnSpPr>
        <p:spPr>
          <a:xfrm>
            <a:off x="583813" y="1973980"/>
            <a:ext cx="0" cy="262758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Рельеф 7">
            <a:extLst>
              <a:ext uri="{FF2B5EF4-FFF2-40B4-BE49-F238E27FC236}">
                <a16:creationId xmlns:a16="http://schemas.microsoft.com/office/drawing/2014/main" id="{8591102C-7270-1C4E-A74F-022A902CD54E}"/>
              </a:ext>
            </a:extLst>
          </p:cNvPr>
          <p:cNvSpPr/>
          <p:nvPr/>
        </p:nvSpPr>
        <p:spPr>
          <a:xfrm>
            <a:off x="419016" y="2178500"/>
            <a:ext cx="314325" cy="61436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350673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19404" y="1933575"/>
            <a:ext cx="10453422" cy="3457575"/>
          </a:xfrm>
        </p:spPr>
        <p:txBody>
          <a:bodyPr>
            <a:noAutofit/>
          </a:bodyPr>
          <a:lstStyle/>
          <a:p>
            <a:r>
              <a:rPr lang="ru-RU" sz="3200" b="1" dirty="0">
                <a:latin typeface="Times New Roman" pitchFamily="18" charset="0"/>
                <a:cs typeface="Times New Roman" pitchFamily="18" charset="0"/>
              </a:rPr>
              <a:t>Трудовые ресурсы: </a:t>
            </a:r>
            <a:br>
              <a:rPr lang="ru-RU" sz="3200" b="1" dirty="0">
                <a:latin typeface="Times New Roman" pitchFamily="18" charset="0"/>
                <a:cs typeface="Times New Roman" pitchFamily="18" charset="0"/>
              </a:rPr>
            </a:br>
            <a:r>
              <a:rPr lang="ru-RU" sz="3200" dirty="0">
                <a:latin typeface="Times New Roman" pitchFamily="18" charset="0"/>
                <a:cs typeface="Times New Roman" pitchFamily="18" charset="0"/>
              </a:rPr>
              <a:t>потребности проекта, набор персонала, план обучения, оценка издержек. </a:t>
            </a:r>
            <a:br>
              <a:rPr lang="ru-RU" sz="3200" dirty="0">
                <a:latin typeface="Times New Roman" pitchFamily="18" charset="0"/>
                <a:cs typeface="Times New Roman" pitchFamily="18" charset="0"/>
              </a:rPr>
            </a:br>
            <a:br>
              <a:rPr lang="ru-RU" sz="3200" dirty="0">
                <a:latin typeface="Times New Roman" pitchFamily="18" charset="0"/>
                <a:cs typeface="Times New Roman" pitchFamily="18" charset="0"/>
              </a:rPr>
            </a:br>
            <a:r>
              <a:rPr lang="ru-RU" sz="3200" b="1" dirty="0">
                <a:latin typeface="Times New Roman" pitchFamily="18" charset="0"/>
                <a:cs typeface="Times New Roman" pitchFamily="18" charset="0"/>
              </a:rPr>
              <a:t>Планирование и составление бюджета проекта: </a:t>
            </a:r>
            <a:br>
              <a:rPr lang="ru-RU" sz="3200" b="1" dirty="0">
                <a:latin typeface="Times New Roman" pitchFamily="18" charset="0"/>
                <a:cs typeface="Times New Roman" pitchFamily="18" charset="0"/>
              </a:rPr>
            </a:br>
            <a:r>
              <a:rPr lang="ru-RU" sz="3200" dirty="0">
                <a:latin typeface="Times New Roman" pitchFamily="18" charset="0"/>
                <a:cs typeface="Times New Roman" pitchFamily="18" charset="0"/>
              </a:rPr>
              <a:t>цели и стадии планирования.</a:t>
            </a:r>
            <a:br>
              <a:rPr lang="ru-RU" sz="3200" dirty="0"/>
            </a:br>
            <a:endParaRPr lang="ru-RU" sz="3200" dirty="0">
              <a:latin typeface="Times New Roman" pitchFamily="18" charset="0"/>
              <a:cs typeface="Times New Roman" pitchFamily="18"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0"/>
            <a:ext cx="11617291" cy="768085"/>
          </a:xfrm>
        </p:spPr>
        <p:txBody>
          <a:bodyPr>
            <a:noAutofit/>
          </a:bodyPr>
          <a:lstStyle/>
          <a:p>
            <a:r>
              <a:rPr lang="ru-RU" sz="2667" b="1" dirty="0">
                <a:latin typeface="Times New Roman" pitchFamily="18" charset="0"/>
                <a:cs typeface="Times New Roman" pitchFamily="18" charset="0"/>
              </a:rPr>
              <a:t>Идентификация потребностей</a:t>
            </a:r>
            <a:endParaRPr lang="ru-RU" sz="2667" dirty="0">
              <a:latin typeface="Times New Roman" pitchFamily="18" charset="0"/>
              <a:cs typeface="Times New Roman" pitchFamily="18" charset="0"/>
            </a:endParaRPr>
          </a:p>
        </p:txBody>
      </p:sp>
      <p:sp>
        <p:nvSpPr>
          <p:cNvPr id="6145" name="Rectangle 1"/>
          <p:cNvSpPr>
            <a:spLocks noChangeArrowheads="1"/>
          </p:cNvSpPr>
          <p:nvPr/>
        </p:nvSpPr>
        <p:spPr bwMode="auto">
          <a:xfrm>
            <a:off x="335360" y="579358"/>
            <a:ext cx="11521280" cy="6278642"/>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lgn="just"/>
            <a:r>
              <a:rPr lang="ru-RU" sz="1600" dirty="0">
                <a:latin typeface="Times New Roman" pitchFamily="18" charset="0"/>
                <a:cs typeface="Times New Roman" pitchFamily="18" charset="0"/>
              </a:rPr>
              <a:t>Особое внимание при </a:t>
            </a:r>
            <a:r>
              <a:rPr lang="ru-RU" sz="1600" b="1" dirty="0">
                <a:latin typeface="Times New Roman" pitchFamily="18" charset="0"/>
                <a:cs typeface="Times New Roman" pitchFamily="18" charset="0"/>
              </a:rPr>
              <a:t>анализе потребностей </a:t>
            </a:r>
            <a:r>
              <a:rPr lang="ru-RU" sz="1600" dirty="0">
                <a:latin typeface="Times New Roman" pitchFamily="18" charset="0"/>
                <a:cs typeface="Times New Roman" pitchFamily="18" charset="0"/>
              </a:rPr>
              <a:t>в персонале следует уделить тем функциям предприятия, которые существенны для </a:t>
            </a:r>
            <a:r>
              <a:rPr lang="ru-RU" sz="1600" b="1" dirty="0">
                <a:latin typeface="Times New Roman" pitchFamily="18" charset="0"/>
                <a:cs typeface="Times New Roman" pitchFamily="18" charset="0"/>
              </a:rPr>
              <a:t>реализуемости инвестиций </a:t>
            </a:r>
            <a:r>
              <a:rPr lang="ru-RU" sz="1600" dirty="0">
                <a:latin typeface="Times New Roman" pitchFamily="18" charset="0"/>
                <a:cs typeface="Times New Roman" pitchFamily="18" charset="0"/>
              </a:rPr>
              <a:t>и для которых нужны специальные профессиональные навыки и опыт рабочих и служащих в областях управленческой деятельности (предпринимательская и управленческая функции), маркетинга, поставок сырья и материалов, производственных процессов и характеристик продукции, управления организацией, персоналом, строительством. </a:t>
            </a:r>
          </a:p>
          <a:p>
            <a:pPr algn="just"/>
            <a:endParaRPr lang="ru-RU" sz="1600" dirty="0">
              <a:latin typeface="Times New Roman" pitchFamily="18" charset="0"/>
              <a:cs typeface="Times New Roman" pitchFamily="18" charset="0"/>
            </a:endParaRPr>
          </a:p>
          <a:p>
            <a:pPr algn="just"/>
            <a:r>
              <a:rPr lang="ru-RU" sz="1600" dirty="0">
                <a:latin typeface="Times New Roman" pitchFamily="18" charset="0"/>
                <a:cs typeface="Times New Roman" pitchFamily="18" charset="0"/>
              </a:rPr>
              <a:t>Некоторые примеры </a:t>
            </a:r>
            <a:r>
              <a:rPr lang="ru-RU" sz="1600" b="1" dirty="0">
                <a:latin typeface="Times New Roman" pitchFamily="18" charset="0"/>
                <a:cs typeface="Times New Roman" pitchFamily="18" charset="0"/>
              </a:rPr>
              <a:t>распространенных ошибок </a:t>
            </a:r>
            <a:r>
              <a:rPr lang="ru-RU" sz="1600" dirty="0">
                <a:latin typeface="Times New Roman" pitchFamily="18" charset="0"/>
                <a:cs typeface="Times New Roman" pitchFamily="18" charset="0"/>
              </a:rPr>
              <a:t>и их последствий:</a:t>
            </a:r>
          </a:p>
          <a:p>
            <a:pPr algn="just"/>
            <a:endParaRPr lang="ru-RU" sz="1600" dirty="0">
              <a:latin typeface="Times New Roman" pitchFamily="18" charset="0"/>
              <a:cs typeface="Times New Roman" pitchFamily="18" charset="0"/>
            </a:endParaRPr>
          </a:p>
          <a:p>
            <a:pPr lvl="0" algn="just"/>
            <a:r>
              <a:rPr lang="ru-RU" sz="1600" dirty="0">
                <a:latin typeface="Times New Roman" pitchFamily="18" charset="0"/>
                <a:cs typeface="Times New Roman" pitchFamily="18" charset="0"/>
              </a:rPr>
              <a:t>1. Неудача в обеспечении команды по осуществлению проекта опытным и ответственным персоналом часто ведет к задержкам и дополнительным расходам</a:t>
            </a:r>
          </a:p>
          <a:p>
            <a:pPr lvl="0" algn="just"/>
            <a:endParaRPr lang="ru-RU" sz="1600" dirty="0">
              <a:latin typeface="Times New Roman" pitchFamily="18" charset="0"/>
              <a:cs typeface="Times New Roman" pitchFamily="18" charset="0"/>
            </a:endParaRPr>
          </a:p>
          <a:p>
            <a:pPr lvl="0" algn="just"/>
            <a:r>
              <a:rPr lang="ru-RU" sz="1600" dirty="0">
                <a:latin typeface="Times New Roman" pitchFamily="18" charset="0"/>
                <a:cs typeface="Times New Roman" pitchFamily="18" charset="0"/>
              </a:rPr>
              <a:t>2. Неудачно составленный график набора персонала может привести к задержкам ввода и плохому использованию производственных мощностей в течение первых лет эксплуатации. Излишне оптимистичные оценки продолжительности и качества подготовки персонала так же, как и плохо составленный график, часто имеют аналогичные последствия.</a:t>
            </a:r>
          </a:p>
          <a:p>
            <a:pPr lvl="0" algn="just"/>
            <a:endParaRPr lang="ru-RU" sz="1600" dirty="0">
              <a:latin typeface="Times New Roman" pitchFamily="18" charset="0"/>
              <a:cs typeface="Times New Roman" pitchFamily="18" charset="0"/>
            </a:endParaRPr>
          </a:p>
          <a:p>
            <a:pPr lvl="0" algn="just"/>
            <a:r>
              <a:rPr lang="ru-RU" sz="1600" dirty="0">
                <a:latin typeface="Times New Roman" pitchFamily="18" charset="0"/>
                <a:cs typeface="Times New Roman" pitchFamily="18" charset="0"/>
              </a:rPr>
              <a:t>3. Неадекватные техобслуживание и снабжение сырьем, материалами и коммунальными услугами могут привести к незапланированным и дорогостоящим остановкам производства. Этого можно избежать при наличии более опытного и квалифицированного персонала.</a:t>
            </a:r>
          </a:p>
          <a:p>
            <a:pPr lvl="0" algn="just"/>
            <a:endParaRPr lang="ru-RU" sz="1600" dirty="0">
              <a:latin typeface="Times New Roman" pitchFamily="18" charset="0"/>
              <a:cs typeface="Times New Roman" pitchFamily="18" charset="0"/>
            </a:endParaRPr>
          </a:p>
          <a:p>
            <a:pPr lvl="0" algn="just"/>
            <a:r>
              <a:rPr lang="ru-RU" sz="1600" dirty="0">
                <a:latin typeface="Times New Roman" pitchFamily="18" charset="0"/>
                <a:cs typeface="Times New Roman" pitchFamily="18" charset="0"/>
              </a:rPr>
              <a:t>4. Неудачный выбор времени для маркетинга и продаж, неопытные торговые агенты и заведующие отделами сбыта, отсутствие юридической проработки перед заключением контрактов и т.п. могут привести к отставанию объемов продаж и доходов от производства.</a:t>
            </a:r>
          </a:p>
          <a:p>
            <a:pPr lvl="0" algn="just"/>
            <a:endParaRPr lang="ru-RU" sz="1600" dirty="0">
              <a:latin typeface="Times New Roman" pitchFamily="18" charset="0"/>
              <a:cs typeface="Times New Roman" pitchFamily="18" charset="0"/>
            </a:endParaRPr>
          </a:p>
          <a:p>
            <a:pPr lvl="0" algn="just"/>
            <a:r>
              <a:rPr lang="ru-RU" sz="1600" dirty="0">
                <a:latin typeface="Times New Roman" pitchFamily="18" charset="0"/>
                <a:cs typeface="Times New Roman" pitchFamily="18" charset="0"/>
              </a:rPr>
              <a:t>5. Неквалифицированные водители могут стать причиной задержки транспорта, аварий, убытков, а также ухудшения качества продукции при транспортировке.</a:t>
            </a:r>
          </a:p>
          <a:p>
            <a:pPr algn="just" defTabSz="1219170" fontAlgn="base">
              <a:spcBef>
                <a:spcPct val="0"/>
              </a:spcBef>
              <a:spcAft>
                <a:spcPct val="0"/>
              </a:spcAft>
            </a:pPr>
            <a:endParaRPr lang="ru-RU" sz="1600" dirty="0">
              <a:latin typeface="Times New Roman" pitchFamily="18" charset="0"/>
              <a:cs typeface="Times New Roman" pitchFamily="18"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0"/>
            <a:ext cx="11617291" cy="768085"/>
          </a:xfrm>
        </p:spPr>
        <p:txBody>
          <a:bodyPr>
            <a:noAutofit/>
          </a:bodyPr>
          <a:lstStyle/>
          <a:p>
            <a:r>
              <a:rPr lang="ru-RU" sz="2667" b="1" dirty="0">
                <a:latin typeface="Times New Roman" pitchFamily="18" charset="0"/>
                <a:cs typeface="Times New Roman" pitchFamily="18" charset="0"/>
              </a:rPr>
              <a:t>Распределение потребностей во времени</a:t>
            </a:r>
            <a:endParaRPr lang="ru-RU" sz="2667" dirty="0">
              <a:latin typeface="Times New Roman" pitchFamily="18" charset="0"/>
              <a:cs typeface="Times New Roman" pitchFamily="18" charset="0"/>
            </a:endParaRPr>
          </a:p>
        </p:txBody>
      </p:sp>
      <p:sp>
        <p:nvSpPr>
          <p:cNvPr id="6145" name="Rectangle 1"/>
          <p:cNvSpPr>
            <a:spLocks noChangeArrowheads="1"/>
          </p:cNvSpPr>
          <p:nvPr/>
        </p:nvSpPr>
        <p:spPr bwMode="auto">
          <a:xfrm>
            <a:off x="335360" y="836714"/>
            <a:ext cx="11521280" cy="5539978"/>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lvl="0" algn="just" fontAlgn="base">
              <a:spcBef>
                <a:spcPct val="0"/>
              </a:spcBef>
              <a:spcAft>
                <a:spcPct val="0"/>
              </a:spcAft>
            </a:pPr>
            <a:r>
              <a:rPr lang="ru-RU" sz="1600" b="1" dirty="0" err="1">
                <a:latin typeface="Times New Roman" pitchFamily="18" charset="0"/>
                <a:cs typeface="Times New Roman" pitchFamily="18" charset="0"/>
              </a:rPr>
              <a:t>Предпроизводственная</a:t>
            </a:r>
            <a:r>
              <a:rPr lang="ru-RU" sz="1600" b="1" dirty="0">
                <a:latin typeface="Times New Roman" pitchFamily="18" charset="0"/>
                <a:cs typeface="Times New Roman" pitchFamily="18" charset="0"/>
              </a:rPr>
              <a:t> фаза</a:t>
            </a:r>
          </a:p>
          <a:p>
            <a:pPr lvl="0" algn="just" fontAlgn="base">
              <a:spcBef>
                <a:spcPct val="0"/>
              </a:spcBef>
              <a:spcAft>
                <a:spcPct val="0"/>
              </a:spcAft>
            </a:pPr>
            <a:r>
              <a:rPr lang="ru-RU" sz="1600" dirty="0">
                <a:latin typeface="Times New Roman" pitchFamily="18" charset="0"/>
                <a:cs typeface="Times New Roman" pitchFamily="18" charset="0"/>
              </a:rPr>
              <a:t>Потребность в трудовых ресурсах на </a:t>
            </a:r>
            <a:r>
              <a:rPr lang="ru-RU" sz="1600" dirty="0" err="1">
                <a:latin typeface="Times New Roman" pitchFamily="18" charset="0"/>
                <a:cs typeface="Times New Roman" pitchFamily="18" charset="0"/>
              </a:rPr>
              <a:t>предпроизводственной</a:t>
            </a:r>
            <a:r>
              <a:rPr lang="ru-RU" sz="1600" dirty="0">
                <a:latin typeface="Times New Roman" pitchFamily="18" charset="0"/>
                <a:cs typeface="Times New Roman" pitchFamily="18" charset="0"/>
              </a:rPr>
              <a:t> стадии в основном связана с подготовительными мероприятиями, необходимыми для начала эксплуатационной фазы. </a:t>
            </a:r>
          </a:p>
          <a:p>
            <a:pPr lvl="0" algn="just" fontAlgn="base">
              <a:spcBef>
                <a:spcPct val="0"/>
              </a:spcBef>
              <a:spcAft>
                <a:spcPct val="0"/>
              </a:spcAft>
            </a:pPr>
            <a:endParaRPr lang="ru-RU" sz="1600" dirty="0">
              <a:latin typeface="Times New Roman" pitchFamily="18" charset="0"/>
              <a:cs typeface="Times New Roman" pitchFamily="18" charset="0"/>
            </a:endParaRPr>
          </a:p>
          <a:p>
            <a:pPr lvl="0" algn="just" fontAlgn="base">
              <a:spcBef>
                <a:spcPct val="0"/>
              </a:spcBef>
              <a:spcAft>
                <a:spcPct val="0"/>
              </a:spcAft>
            </a:pPr>
            <a:r>
              <a:rPr lang="ru-RU" sz="1600" b="1" dirty="0">
                <a:latin typeface="Times New Roman" pitchFamily="18" charset="0"/>
                <a:cs typeface="Times New Roman" pitchFamily="18" charset="0"/>
              </a:rPr>
              <a:t>Эксплуатационная фаза</a:t>
            </a:r>
          </a:p>
          <a:p>
            <a:pPr lvl="0" algn="just" fontAlgn="base">
              <a:spcBef>
                <a:spcPct val="0"/>
              </a:spcBef>
              <a:spcAft>
                <a:spcPct val="0"/>
              </a:spcAft>
            </a:pPr>
            <a:r>
              <a:rPr lang="ru-RU" sz="1600" dirty="0">
                <a:latin typeface="Times New Roman" pitchFamily="18" charset="0"/>
                <a:cs typeface="Times New Roman" pitchFamily="18" charset="0"/>
              </a:rPr>
              <a:t>Потребность в персонале в течение фазы эксплуатации может изменяться. Использование мощности обычно постепенно возрастает, и могут вводиться дополнительные смены, вызывая увеличение объема выпускаемой продукции, и, возможно, дополнительные потребности в некоторых категориях персонала.</a:t>
            </a:r>
          </a:p>
          <a:p>
            <a:pPr lvl="0" algn="just" fontAlgn="base">
              <a:spcBef>
                <a:spcPct val="0"/>
              </a:spcBef>
              <a:spcAft>
                <a:spcPct val="0"/>
              </a:spcAft>
            </a:pPr>
            <a:endParaRPr lang="ru-RU" sz="1600" dirty="0">
              <a:latin typeface="Times New Roman" pitchFamily="18" charset="0"/>
              <a:cs typeface="Times New Roman" pitchFamily="18" charset="0"/>
            </a:endParaRPr>
          </a:p>
          <a:p>
            <a:pPr lvl="0" algn="just" fontAlgn="base">
              <a:spcBef>
                <a:spcPct val="0"/>
              </a:spcBef>
              <a:spcAft>
                <a:spcPct val="0"/>
              </a:spcAft>
            </a:pPr>
            <a:r>
              <a:rPr lang="ru-RU" sz="1600" dirty="0">
                <a:latin typeface="Times New Roman" pitchFamily="18" charset="0"/>
                <a:cs typeface="Times New Roman" pitchFamily="18" charset="0"/>
              </a:rPr>
              <a:t>Рассчитывая общие расходы на заработную плату и оклады в </a:t>
            </a:r>
            <a:r>
              <a:rPr lang="ru-RU" sz="1600" b="1" dirty="0">
                <a:latin typeface="Times New Roman" pitchFamily="18" charset="0"/>
                <a:cs typeface="Times New Roman" pitchFamily="18" charset="0"/>
              </a:rPr>
              <a:t>эксплуатационную фазу</a:t>
            </a:r>
            <a:r>
              <a:rPr lang="ru-RU" sz="1600" dirty="0">
                <a:latin typeface="Times New Roman" pitchFamily="18" charset="0"/>
                <a:cs typeface="Times New Roman" pitchFamily="18" charset="0"/>
              </a:rPr>
              <a:t>, следует помнить, что ставка почасовой зарплаты и месячные оклады не исчерпывают всех затрат на персонал. </a:t>
            </a:r>
          </a:p>
          <a:p>
            <a:pPr lvl="0" algn="just" fontAlgn="base">
              <a:spcBef>
                <a:spcPct val="0"/>
              </a:spcBef>
              <a:spcAft>
                <a:spcPct val="0"/>
              </a:spcAft>
            </a:pPr>
            <a:endParaRPr lang="ru-RU" sz="1600" dirty="0">
              <a:latin typeface="Times New Roman" pitchFamily="18" charset="0"/>
              <a:cs typeface="Times New Roman" pitchFamily="18" charset="0"/>
            </a:endParaRPr>
          </a:p>
          <a:p>
            <a:pPr lvl="0" algn="just" fontAlgn="base">
              <a:spcBef>
                <a:spcPct val="0"/>
              </a:spcBef>
              <a:spcAft>
                <a:spcPct val="0"/>
              </a:spcAft>
            </a:pPr>
            <a:r>
              <a:rPr lang="ru-RU" sz="1600" dirty="0">
                <a:latin typeface="Times New Roman" pitchFamily="18" charset="0"/>
                <a:cs typeface="Times New Roman" pitchFamily="18" charset="0"/>
              </a:rPr>
              <a:t>Необходимо также учесть следующие статьи расходов:</a:t>
            </a:r>
          </a:p>
          <a:p>
            <a:pPr lvl="0" algn="just" fontAlgn="base">
              <a:spcBef>
                <a:spcPct val="0"/>
              </a:spcBef>
              <a:spcAft>
                <a:spcPct val="0"/>
              </a:spcAft>
            </a:pPr>
            <a:endParaRPr lang="ru-RU" sz="1600" dirty="0">
              <a:latin typeface="Times New Roman" pitchFamily="18" charset="0"/>
              <a:cs typeface="Times New Roman" pitchFamily="18" charset="0"/>
            </a:endParaRPr>
          </a:p>
          <a:p>
            <a:pPr marL="304792" indent="-304792" algn="just" fontAlgn="base">
              <a:spcBef>
                <a:spcPct val="0"/>
              </a:spcBef>
              <a:spcAft>
                <a:spcPct val="0"/>
              </a:spcAft>
              <a:buFont typeface="+mj-lt"/>
              <a:buAutoNum type="arabicPeriod"/>
            </a:pPr>
            <a:r>
              <a:rPr lang="ru-RU" sz="1600" dirty="0">
                <a:latin typeface="Times New Roman" pitchFamily="18" charset="0"/>
                <a:cs typeface="Times New Roman" pitchFamily="18" charset="0"/>
              </a:rPr>
              <a:t>Ежегодные отпуска, отпуска по болезни и учебе, которые снижают количество эффективных рабочих дней.</a:t>
            </a:r>
          </a:p>
          <a:p>
            <a:pPr marL="304792" indent="-304792" algn="just" fontAlgn="base">
              <a:spcBef>
                <a:spcPct val="0"/>
              </a:spcBef>
              <a:spcAft>
                <a:spcPct val="0"/>
              </a:spcAft>
              <a:buFont typeface="+mj-lt"/>
              <a:buAutoNum type="arabicPeriod"/>
            </a:pPr>
            <a:r>
              <a:rPr lang="ru-RU" sz="1600" dirty="0">
                <a:latin typeface="Times New Roman" pitchFamily="18" charset="0"/>
                <a:cs typeface="Times New Roman" pitchFamily="18" charset="0"/>
              </a:rPr>
              <a:t>Расходы на социальное обеспечение, дополнительные выплаты, социально-культурные расходы, ежегодные взносы в пенсионные фонды и т.д., которые увеличивают издержки на содержание трудовых ресурсов.</a:t>
            </a:r>
          </a:p>
          <a:p>
            <a:pPr marL="304792" indent="-304792" algn="just" fontAlgn="base">
              <a:spcBef>
                <a:spcPct val="0"/>
              </a:spcBef>
              <a:spcAft>
                <a:spcPct val="0"/>
              </a:spcAft>
              <a:buFont typeface="+mj-lt"/>
              <a:buAutoNum type="arabicPeriod"/>
            </a:pPr>
            <a:r>
              <a:rPr lang="ru-RU" sz="1600" dirty="0">
                <a:latin typeface="Times New Roman" pitchFamily="18" charset="0"/>
                <a:cs typeface="Times New Roman" pitchFamily="18" charset="0"/>
              </a:rPr>
              <a:t>Расходы на оплату подъемных, командировочных и подобные наличные расходы, которые обусловлены наймом и использованием рабочей силы.</a:t>
            </a:r>
          </a:p>
          <a:p>
            <a:pPr marL="304792" indent="-304792" algn="just" fontAlgn="base">
              <a:spcBef>
                <a:spcPct val="0"/>
              </a:spcBef>
              <a:spcAft>
                <a:spcPct val="0"/>
              </a:spcAft>
              <a:buFont typeface="+mj-lt"/>
              <a:buAutoNum type="arabicPeriod"/>
            </a:pPr>
            <a:r>
              <a:rPr lang="ru-RU" sz="1600" dirty="0">
                <a:latin typeface="Times New Roman" pitchFamily="18" charset="0"/>
                <a:cs typeface="Times New Roman" pitchFamily="18" charset="0"/>
              </a:rPr>
              <a:t>Затраты на обучение.</a:t>
            </a:r>
          </a:p>
          <a:p>
            <a:pPr marL="304792" indent="-304792" algn="just" fontAlgn="base">
              <a:spcBef>
                <a:spcPct val="0"/>
              </a:spcBef>
              <a:spcAft>
                <a:spcPct val="0"/>
              </a:spcAft>
              <a:buFont typeface="+mj-lt"/>
              <a:buAutoNum type="arabicPeriod"/>
            </a:pPr>
            <a:r>
              <a:rPr lang="ru-RU" sz="1600" dirty="0">
                <a:latin typeface="Times New Roman" pitchFamily="18" charset="0"/>
                <a:cs typeface="Times New Roman" pitchFamily="18" charset="0"/>
              </a:rPr>
              <a:t>Налоги, взимаемые с суммы выплачиваемой зарплаты.</a:t>
            </a:r>
          </a:p>
          <a:p>
            <a:pPr algn="just" defTabSz="1219170" fontAlgn="base">
              <a:spcBef>
                <a:spcPct val="0"/>
              </a:spcBef>
              <a:spcAft>
                <a:spcPct val="0"/>
              </a:spcAft>
            </a:pPr>
            <a:endParaRPr lang="ru-RU" sz="1600" dirty="0">
              <a:latin typeface="Times New Roman" pitchFamily="18" charset="0"/>
              <a:cs typeface="Times New Roman" pitchFamily="18" charset="0"/>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0"/>
            <a:ext cx="11617291" cy="768085"/>
          </a:xfrm>
        </p:spPr>
        <p:txBody>
          <a:bodyPr>
            <a:noAutofit/>
          </a:bodyPr>
          <a:lstStyle/>
          <a:p>
            <a:r>
              <a:rPr lang="ru-RU" sz="2667" b="1" dirty="0">
                <a:latin typeface="Times New Roman" pitchFamily="18" charset="0"/>
                <a:cs typeface="Times New Roman" pitchFamily="18" charset="0"/>
              </a:rPr>
              <a:t>Штатное расписание</a:t>
            </a:r>
            <a:endParaRPr lang="ru-RU" sz="2667" dirty="0">
              <a:latin typeface="Times New Roman" pitchFamily="18" charset="0"/>
              <a:cs typeface="Times New Roman" pitchFamily="18" charset="0"/>
            </a:endParaRPr>
          </a:p>
        </p:txBody>
      </p:sp>
      <p:sp>
        <p:nvSpPr>
          <p:cNvPr id="6145" name="Rectangle 1"/>
          <p:cNvSpPr>
            <a:spLocks noChangeArrowheads="1"/>
          </p:cNvSpPr>
          <p:nvPr/>
        </p:nvSpPr>
        <p:spPr bwMode="auto">
          <a:xfrm>
            <a:off x="335360" y="741246"/>
            <a:ext cx="11521280" cy="5703036"/>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lvl="0" algn="just" fontAlgn="base">
              <a:spcBef>
                <a:spcPct val="0"/>
              </a:spcBef>
              <a:spcAft>
                <a:spcPct val="0"/>
              </a:spcAft>
            </a:pPr>
            <a:r>
              <a:rPr lang="ru-RU" sz="2133" dirty="0">
                <a:latin typeface="Times New Roman" pitchFamily="18" charset="0"/>
                <a:cs typeface="Times New Roman" pitchFamily="18" charset="0"/>
              </a:rPr>
              <a:t>Планирование рабочей силы должно начинаться с </a:t>
            </a:r>
            <a:r>
              <a:rPr lang="ru-RU" sz="2133" b="1" dirty="0">
                <a:latin typeface="Times New Roman" pitchFamily="18" charset="0"/>
                <a:cs typeface="Times New Roman" pitchFamily="18" charset="0"/>
              </a:rPr>
              <a:t>уровня подразделения </a:t>
            </a:r>
            <a:r>
              <a:rPr lang="ru-RU" sz="2133" dirty="0">
                <a:latin typeface="Times New Roman" pitchFamily="18" charset="0"/>
                <a:cs typeface="Times New Roman" pitchFamily="18" charset="0"/>
              </a:rPr>
              <a:t>определением потребностей в персонале по функциям и категориям (рабочие -квалифицированные, полуквалифицированные и неквалифицированные; служащие -управляющие, контролеры, администраторы и специалисты по сбыту). </a:t>
            </a:r>
          </a:p>
          <a:p>
            <a:pPr lvl="0" algn="just" fontAlgn="base">
              <a:spcBef>
                <a:spcPct val="0"/>
              </a:spcBef>
              <a:spcAft>
                <a:spcPct val="0"/>
              </a:spcAft>
            </a:pPr>
            <a:endParaRPr lang="ru-RU" sz="2133" dirty="0">
              <a:latin typeface="Times New Roman" pitchFamily="18" charset="0"/>
              <a:cs typeface="Times New Roman" pitchFamily="18" charset="0"/>
            </a:endParaRPr>
          </a:p>
          <a:p>
            <a:pPr lvl="0" algn="just" fontAlgn="base">
              <a:spcBef>
                <a:spcPct val="0"/>
              </a:spcBef>
              <a:spcAft>
                <a:spcPct val="0"/>
              </a:spcAft>
            </a:pPr>
            <a:r>
              <a:rPr lang="ru-RU" sz="2133" dirty="0">
                <a:latin typeface="Times New Roman" pitchFamily="18" charset="0"/>
                <a:cs typeface="Times New Roman" pitchFamily="18" charset="0"/>
              </a:rPr>
              <a:t>Для того чтобы иметь больше информации, штатное расписание желательно соотнести с определенным </a:t>
            </a:r>
            <a:r>
              <a:rPr lang="ru-RU" sz="2133" b="1" dirty="0">
                <a:latin typeface="Times New Roman" pitchFamily="18" charset="0"/>
                <a:cs typeface="Times New Roman" pitchFamily="18" charset="0"/>
              </a:rPr>
              <a:t>уровнем производства </a:t>
            </a:r>
            <a:r>
              <a:rPr lang="ru-RU" sz="2133" dirty="0">
                <a:latin typeface="Times New Roman" pitchFamily="18" charset="0"/>
                <a:cs typeface="Times New Roman" pitchFamily="18" charset="0"/>
              </a:rPr>
              <a:t>и показать, какие потребности ожидаются через определенный период времени. </a:t>
            </a:r>
          </a:p>
          <a:p>
            <a:pPr lvl="0" algn="just" fontAlgn="base">
              <a:spcBef>
                <a:spcPct val="0"/>
              </a:spcBef>
              <a:spcAft>
                <a:spcPct val="0"/>
              </a:spcAft>
            </a:pPr>
            <a:endParaRPr lang="ru-RU" sz="2133" dirty="0">
              <a:latin typeface="Times New Roman" pitchFamily="18" charset="0"/>
              <a:cs typeface="Times New Roman" pitchFamily="18" charset="0"/>
            </a:endParaRPr>
          </a:p>
          <a:p>
            <a:pPr lvl="0" algn="just" fontAlgn="base">
              <a:spcBef>
                <a:spcPct val="0"/>
              </a:spcBef>
              <a:spcAft>
                <a:spcPct val="0"/>
              </a:spcAft>
            </a:pPr>
            <a:r>
              <a:rPr lang="ru-RU" sz="2133" dirty="0">
                <a:latin typeface="Times New Roman" pitchFamily="18" charset="0"/>
                <a:cs typeface="Times New Roman" pitchFamily="18" charset="0"/>
              </a:rPr>
              <a:t>Штатное расписание может быть также использовано как для анализа наличия и набора трудовых ресурсов, так и для оценки эксплуатационных расходов, относящихся к этим ресурсам. Поэтому целесообразно составить </a:t>
            </a:r>
            <a:r>
              <a:rPr lang="ru-RU" sz="2133" b="1" dirty="0">
                <a:latin typeface="Times New Roman" pitchFamily="18" charset="0"/>
                <a:cs typeface="Times New Roman" pitchFamily="18" charset="0"/>
              </a:rPr>
              <a:t>структуру штатного расписания </a:t>
            </a:r>
            <a:r>
              <a:rPr lang="ru-RU" sz="2133" dirty="0">
                <a:latin typeface="Times New Roman" pitchFamily="18" charset="0"/>
                <a:cs typeface="Times New Roman" pitchFamily="18" charset="0"/>
              </a:rPr>
              <a:t>таким образом, чтобы упростить будущую работу. Рекомендуется привести перечень потребностей, имеющих отношение к изменениям в производстве (то есть вызывающим переменные издержки), и потребностей более постоянного характера. </a:t>
            </a:r>
          </a:p>
          <a:p>
            <a:pPr marL="304792" indent="-304792" algn="just" fontAlgn="base">
              <a:spcBef>
                <a:spcPct val="0"/>
              </a:spcBef>
              <a:spcAft>
                <a:spcPct val="0"/>
              </a:spcAft>
              <a:buFont typeface="+mj-lt"/>
              <a:buAutoNum type="arabicPeriod"/>
            </a:pPr>
            <a:endParaRPr lang="ru-RU" sz="2133" dirty="0">
              <a:latin typeface="Times New Roman" pitchFamily="18" charset="0"/>
              <a:cs typeface="Times New Roman" pitchFamily="18" charset="0"/>
            </a:endParaRPr>
          </a:p>
          <a:p>
            <a:pPr algn="just" defTabSz="1219170" fontAlgn="base">
              <a:spcBef>
                <a:spcPct val="0"/>
              </a:spcBef>
              <a:spcAft>
                <a:spcPct val="0"/>
              </a:spcAft>
            </a:pPr>
            <a:endParaRPr lang="ru-RU" sz="2133" dirty="0">
              <a:latin typeface="Times New Roman" pitchFamily="18" charset="0"/>
              <a:cs typeface="Times New Roman" pitchFamily="18"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0"/>
            <a:ext cx="11617291" cy="768085"/>
          </a:xfrm>
        </p:spPr>
        <p:txBody>
          <a:bodyPr>
            <a:noAutofit/>
          </a:bodyPr>
          <a:lstStyle/>
          <a:p>
            <a:r>
              <a:rPr lang="ru-RU" sz="2667" b="1" dirty="0">
                <a:latin typeface="Times New Roman" pitchFamily="18" charset="0"/>
                <a:cs typeface="Times New Roman" pitchFamily="18" charset="0"/>
              </a:rPr>
              <a:t>Обеспеченность персоналом и его набор</a:t>
            </a:r>
            <a:endParaRPr lang="ru-RU" sz="2667" dirty="0">
              <a:latin typeface="Times New Roman" pitchFamily="18" charset="0"/>
              <a:cs typeface="Times New Roman" pitchFamily="18" charset="0"/>
            </a:endParaRPr>
          </a:p>
        </p:txBody>
      </p:sp>
      <p:sp>
        <p:nvSpPr>
          <p:cNvPr id="6145" name="Rectangle 1"/>
          <p:cNvSpPr>
            <a:spLocks noChangeArrowheads="1"/>
          </p:cNvSpPr>
          <p:nvPr/>
        </p:nvSpPr>
        <p:spPr bwMode="auto">
          <a:xfrm>
            <a:off x="335360" y="905362"/>
            <a:ext cx="11521280" cy="5374805"/>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lvl="0" algn="just" fontAlgn="base">
              <a:spcBef>
                <a:spcPct val="0"/>
              </a:spcBef>
              <a:spcAft>
                <a:spcPct val="0"/>
              </a:spcAft>
            </a:pPr>
            <a:r>
              <a:rPr lang="ru-RU" sz="2133" dirty="0">
                <a:latin typeface="Times New Roman" pitchFamily="18" charset="0"/>
                <a:cs typeface="Times New Roman" pitchFamily="18" charset="0"/>
              </a:rPr>
              <a:t>ТЭО должно проанализировать и определить общее </a:t>
            </a:r>
            <a:r>
              <a:rPr lang="ru-RU" sz="2133" b="1" dirty="0">
                <a:latin typeface="Times New Roman" pitchFamily="18" charset="0"/>
                <a:cs typeface="Times New Roman" pitchFamily="18" charset="0"/>
              </a:rPr>
              <a:t>наличие требуемых трудовых ресурсов </a:t>
            </a:r>
            <a:r>
              <a:rPr lang="ru-RU" sz="2133" dirty="0">
                <a:latin typeface="Times New Roman" pitchFamily="18" charset="0"/>
                <a:cs typeface="Times New Roman" pitchFamily="18" charset="0"/>
              </a:rPr>
              <a:t>и кратко описать сопутствующую ситуацию, концентрируя внимание на занятости, прогрессе экономического развития и индустриализации, урбанизации и т.д. Особое внимание следует уделить наличию (</a:t>
            </a:r>
            <a:r>
              <a:rPr lang="ru-RU" sz="2133" b="1" dirty="0">
                <a:latin typeface="Times New Roman" pitchFamily="18" charset="0"/>
                <a:cs typeface="Times New Roman" pitchFamily="18" charset="0"/>
              </a:rPr>
              <a:t>предложению и спросу</a:t>
            </a:r>
            <a:r>
              <a:rPr lang="ru-RU" sz="2133" dirty="0">
                <a:latin typeface="Times New Roman" pitchFamily="18" charset="0"/>
                <a:cs typeface="Times New Roman" pitchFamily="18" charset="0"/>
              </a:rPr>
              <a:t>) управляющего и контролирующего персонала и соответствующих категорий квалифицированной рабочей силы. </a:t>
            </a:r>
          </a:p>
          <a:p>
            <a:pPr lvl="0" algn="just" fontAlgn="base">
              <a:spcBef>
                <a:spcPct val="0"/>
              </a:spcBef>
              <a:spcAft>
                <a:spcPct val="0"/>
              </a:spcAft>
            </a:pPr>
            <a:endParaRPr lang="ru-RU" sz="2133" dirty="0">
              <a:latin typeface="Times New Roman" pitchFamily="18" charset="0"/>
              <a:cs typeface="Times New Roman" pitchFamily="18" charset="0"/>
            </a:endParaRPr>
          </a:p>
          <a:p>
            <a:pPr lvl="0" algn="just" fontAlgn="base">
              <a:spcBef>
                <a:spcPct val="0"/>
              </a:spcBef>
              <a:spcAft>
                <a:spcPct val="0"/>
              </a:spcAft>
            </a:pPr>
            <a:r>
              <a:rPr lang="ru-RU" sz="2133" dirty="0">
                <a:latin typeface="Times New Roman" pitchFamily="18" charset="0"/>
                <a:cs typeface="Times New Roman" pitchFamily="18" charset="0"/>
              </a:rPr>
              <a:t>В процессе анализа наличия и уровня занятости людских ресурсов должны быть рассмотрены следующие факторы:</a:t>
            </a:r>
          </a:p>
          <a:p>
            <a:pPr lvl="0" algn="just" fontAlgn="base">
              <a:spcBef>
                <a:spcPct val="0"/>
              </a:spcBef>
              <a:spcAft>
                <a:spcPct val="0"/>
              </a:spcAft>
            </a:pPr>
            <a:endParaRPr lang="ru-RU" sz="2133" dirty="0">
              <a:latin typeface="Times New Roman" pitchFamily="18" charset="0"/>
              <a:cs typeface="Times New Roman" pitchFamily="18" charset="0"/>
            </a:endParaRPr>
          </a:p>
          <a:p>
            <a:pPr marL="457189" indent="-457189" algn="just" fontAlgn="base">
              <a:spcBef>
                <a:spcPct val="0"/>
              </a:spcBef>
              <a:spcAft>
                <a:spcPct val="0"/>
              </a:spcAft>
              <a:buFont typeface="+mj-lt"/>
              <a:buAutoNum type="arabicPeriod"/>
            </a:pPr>
            <a:r>
              <a:rPr lang="ru-RU" sz="2133" dirty="0">
                <a:latin typeface="Times New Roman" pitchFamily="18" charset="0"/>
                <a:cs typeface="Times New Roman" pitchFamily="18" charset="0"/>
              </a:rPr>
              <a:t>	Общее наличие соответствующих категорий трудовых ресурсов в стране и регионе проектируемого объекта.</a:t>
            </a:r>
          </a:p>
          <a:p>
            <a:pPr marL="457189" indent="-457189" algn="just" fontAlgn="base">
              <a:spcBef>
                <a:spcPct val="0"/>
              </a:spcBef>
              <a:spcAft>
                <a:spcPct val="0"/>
              </a:spcAft>
              <a:buFont typeface="+mj-lt"/>
              <a:buAutoNum type="arabicPeriod"/>
            </a:pPr>
            <a:r>
              <a:rPr lang="ru-RU" sz="2133" dirty="0">
                <a:latin typeface="Times New Roman" pitchFamily="18" charset="0"/>
                <a:cs typeface="Times New Roman" pitchFamily="18" charset="0"/>
              </a:rPr>
              <a:t>	Ситуация в отношении спроса и предложения в данном регионе.</a:t>
            </a:r>
          </a:p>
          <a:p>
            <a:pPr marL="457189" indent="-457189" algn="just" fontAlgn="base">
              <a:spcBef>
                <a:spcPct val="0"/>
              </a:spcBef>
              <a:spcAft>
                <a:spcPct val="0"/>
              </a:spcAft>
              <a:buFont typeface="+mj-lt"/>
              <a:buAutoNum type="arabicPeriod"/>
            </a:pPr>
            <a:r>
              <a:rPr lang="ru-RU" sz="2133" dirty="0">
                <a:latin typeface="Times New Roman" pitchFamily="18" charset="0"/>
                <a:cs typeface="Times New Roman" pitchFamily="18" charset="0"/>
              </a:rPr>
              <a:t>	Политика и методы найма.</a:t>
            </a:r>
          </a:p>
          <a:p>
            <a:pPr marL="457189" indent="-457189" algn="just" fontAlgn="base">
              <a:spcBef>
                <a:spcPct val="0"/>
              </a:spcBef>
              <a:spcAft>
                <a:spcPct val="0"/>
              </a:spcAft>
              <a:buFont typeface="+mj-lt"/>
              <a:buAutoNum type="arabicPeriod"/>
            </a:pPr>
            <a:r>
              <a:rPr lang="ru-RU" sz="2133" dirty="0">
                <a:latin typeface="Times New Roman" pitchFamily="18" charset="0"/>
                <a:cs typeface="Times New Roman" pitchFamily="18" charset="0"/>
              </a:rPr>
              <a:t>	Политика и программа подготовки кадров.</a:t>
            </a:r>
          </a:p>
          <a:p>
            <a:pPr marL="304792" indent="-304792" algn="just" fontAlgn="base">
              <a:spcBef>
                <a:spcPct val="0"/>
              </a:spcBef>
              <a:spcAft>
                <a:spcPct val="0"/>
              </a:spcAft>
              <a:buFont typeface="+mj-lt"/>
              <a:buAutoNum type="arabicPeriod"/>
            </a:pPr>
            <a:endParaRPr lang="ru-RU" sz="2133" dirty="0">
              <a:latin typeface="Times New Roman" pitchFamily="18" charset="0"/>
              <a:cs typeface="Times New Roman" pitchFamily="18" charset="0"/>
            </a:endParaRPr>
          </a:p>
          <a:p>
            <a:pPr algn="just" defTabSz="1219170" fontAlgn="base">
              <a:spcBef>
                <a:spcPct val="0"/>
              </a:spcBef>
              <a:spcAft>
                <a:spcPct val="0"/>
              </a:spcAft>
            </a:pPr>
            <a:endParaRPr lang="ru-RU" sz="2133" dirty="0">
              <a:latin typeface="Times New Roman" pitchFamily="18" charset="0"/>
              <a:cs typeface="Times New Roman" pitchFamily="18" charset="0"/>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0"/>
            <a:ext cx="11617291" cy="768085"/>
          </a:xfrm>
        </p:spPr>
        <p:txBody>
          <a:bodyPr>
            <a:noAutofit/>
          </a:bodyPr>
          <a:lstStyle/>
          <a:p>
            <a:r>
              <a:rPr lang="ru-RU" sz="2667" b="1" dirty="0">
                <a:latin typeface="Times New Roman" pitchFamily="18" charset="0"/>
                <a:cs typeface="Times New Roman" pitchFamily="18" charset="0"/>
              </a:rPr>
              <a:t>Планирование набора</a:t>
            </a:r>
            <a:endParaRPr lang="ru-RU" sz="2667" dirty="0">
              <a:latin typeface="Times New Roman" pitchFamily="18" charset="0"/>
              <a:cs typeface="Times New Roman" pitchFamily="18" charset="0"/>
            </a:endParaRPr>
          </a:p>
        </p:txBody>
      </p:sp>
      <p:sp>
        <p:nvSpPr>
          <p:cNvPr id="6145" name="Rectangle 1"/>
          <p:cNvSpPr>
            <a:spLocks noChangeArrowheads="1"/>
          </p:cNvSpPr>
          <p:nvPr/>
        </p:nvSpPr>
        <p:spPr bwMode="auto">
          <a:xfrm>
            <a:off x="335360" y="662041"/>
            <a:ext cx="11521280" cy="6359498"/>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lvl="0" algn="just" fontAlgn="base">
              <a:spcBef>
                <a:spcPct val="0"/>
              </a:spcBef>
              <a:spcAft>
                <a:spcPct val="0"/>
              </a:spcAft>
            </a:pPr>
            <a:r>
              <a:rPr lang="ru-RU" sz="2133" dirty="0">
                <a:latin typeface="Times New Roman" pitchFamily="18" charset="0"/>
                <a:cs typeface="Times New Roman" pitchFamily="18" charset="0"/>
              </a:rPr>
              <a:t>В ТЭО должны быть определены </a:t>
            </a:r>
            <a:r>
              <a:rPr lang="ru-RU" sz="2133" b="1" dirty="0">
                <a:latin typeface="Times New Roman" pitchFamily="18" charset="0"/>
                <a:cs typeface="Times New Roman" pitchFamily="18" charset="0"/>
              </a:rPr>
              <a:t>политика и методы набора. </a:t>
            </a:r>
            <a:r>
              <a:rPr lang="ru-RU" sz="2133" dirty="0">
                <a:latin typeface="Times New Roman" pitchFamily="18" charset="0"/>
                <a:cs typeface="Times New Roman" pitchFamily="18" charset="0"/>
              </a:rPr>
              <a:t>При этом должны быть учтены методы и средства закрепления на длительный период ключевых категорий персонала, вероятные условия занятости и возможные льготы работникам и их семьям. Очевидно, что политика в отношении ключевого персонала представляет особый интерес. </a:t>
            </a:r>
          </a:p>
          <a:p>
            <a:pPr lvl="0" algn="just" fontAlgn="base">
              <a:spcBef>
                <a:spcPct val="0"/>
              </a:spcBef>
              <a:spcAft>
                <a:spcPct val="0"/>
              </a:spcAft>
            </a:pPr>
            <a:endParaRPr lang="ru-RU" sz="2133" dirty="0">
              <a:latin typeface="Times New Roman" pitchFamily="18" charset="0"/>
              <a:cs typeface="Times New Roman" pitchFamily="18" charset="0"/>
            </a:endParaRPr>
          </a:p>
          <a:p>
            <a:pPr lvl="0" algn="just" fontAlgn="base">
              <a:spcBef>
                <a:spcPct val="0"/>
              </a:spcBef>
              <a:spcAft>
                <a:spcPct val="0"/>
              </a:spcAft>
            </a:pPr>
            <a:r>
              <a:rPr lang="ru-RU" sz="2133" b="1" dirty="0">
                <a:latin typeface="Times New Roman" pitchFamily="18" charset="0"/>
                <a:cs typeface="Times New Roman" pitchFamily="18" charset="0"/>
              </a:rPr>
              <a:t>Трудности</a:t>
            </a:r>
            <a:r>
              <a:rPr lang="ru-RU" sz="2133" dirty="0">
                <a:latin typeface="Times New Roman" pitchFamily="18" charset="0"/>
                <a:cs typeface="Times New Roman" pitchFamily="18" charset="0"/>
              </a:rPr>
              <a:t> в наборе ключевых категорий персонала (управляющего, контролирующего и квалифицированных рабочих) могут быть преодолены различными способами:</a:t>
            </a:r>
          </a:p>
          <a:p>
            <a:pPr lvl="0" algn="just" fontAlgn="base">
              <a:spcBef>
                <a:spcPct val="0"/>
              </a:spcBef>
              <a:spcAft>
                <a:spcPct val="0"/>
              </a:spcAft>
            </a:pPr>
            <a:endParaRPr lang="ru-RU" sz="2133" dirty="0">
              <a:latin typeface="Times New Roman" pitchFamily="18" charset="0"/>
              <a:cs typeface="Times New Roman" pitchFamily="18" charset="0"/>
            </a:endParaRPr>
          </a:p>
          <a:p>
            <a:pPr lvl="0" algn="just" fontAlgn="base">
              <a:spcBef>
                <a:spcPct val="0"/>
              </a:spcBef>
              <a:spcAft>
                <a:spcPct val="0"/>
              </a:spcAft>
            </a:pPr>
            <a:r>
              <a:rPr lang="ru-RU" sz="2133" dirty="0">
                <a:latin typeface="Times New Roman" pitchFamily="18" charset="0"/>
                <a:cs typeface="Times New Roman" pitchFamily="18" charset="0"/>
              </a:rPr>
              <a:t>•	Набор сочетается с интенсивным обучением ведущих специалистов для удовлетворения требований качества.</a:t>
            </a:r>
          </a:p>
          <a:p>
            <a:pPr lvl="0" algn="just" fontAlgn="base">
              <a:spcBef>
                <a:spcPct val="0"/>
              </a:spcBef>
              <a:spcAft>
                <a:spcPct val="0"/>
              </a:spcAft>
            </a:pPr>
            <a:r>
              <a:rPr lang="ru-RU" sz="2133" dirty="0">
                <a:latin typeface="Times New Roman" pitchFamily="18" charset="0"/>
                <a:cs typeface="Times New Roman" pitchFamily="18" charset="0"/>
              </a:rPr>
              <a:t>•	Привлекаются иностранные эксперты.</a:t>
            </a:r>
          </a:p>
          <a:p>
            <a:pPr lvl="0" algn="just" fontAlgn="base">
              <a:spcBef>
                <a:spcPct val="0"/>
              </a:spcBef>
              <a:spcAft>
                <a:spcPct val="0"/>
              </a:spcAft>
            </a:pPr>
            <a:endParaRPr lang="ru-RU" sz="2133" dirty="0">
              <a:latin typeface="Times New Roman" pitchFamily="18" charset="0"/>
              <a:cs typeface="Times New Roman" pitchFamily="18" charset="0"/>
            </a:endParaRPr>
          </a:p>
          <a:p>
            <a:pPr lvl="0" algn="just" fontAlgn="base">
              <a:spcBef>
                <a:spcPct val="0"/>
              </a:spcBef>
              <a:spcAft>
                <a:spcPct val="0"/>
              </a:spcAft>
            </a:pPr>
            <a:r>
              <a:rPr lang="ru-RU" sz="2133" i="1" dirty="0">
                <a:latin typeface="Times New Roman" pitchFamily="18" charset="0"/>
                <a:cs typeface="Times New Roman" pitchFamily="18" charset="0"/>
              </a:rPr>
              <a:t>Использование иностранных экспертов часто служит предметом споров. Иногда его рассматривают как дорогостоящее решение, которое к тому же не согласуется с общей целью существующего приоритета в отношении отечественных трудовых ресурсов. С другой стороны, это может быть единственным способом в короткие сроки обеспечить проект квалифицированным персоналом по ключевым специальностям.</a:t>
            </a:r>
          </a:p>
          <a:p>
            <a:pPr marL="304792" indent="-304792" algn="just" fontAlgn="base">
              <a:spcBef>
                <a:spcPct val="0"/>
              </a:spcBef>
              <a:spcAft>
                <a:spcPct val="0"/>
              </a:spcAft>
              <a:buFont typeface="+mj-lt"/>
              <a:buAutoNum type="arabicPeriod"/>
            </a:pPr>
            <a:endParaRPr lang="ru-RU" sz="2133" dirty="0">
              <a:latin typeface="Times New Roman" pitchFamily="18" charset="0"/>
              <a:cs typeface="Times New Roman" pitchFamily="18" charset="0"/>
            </a:endParaRPr>
          </a:p>
          <a:p>
            <a:pPr algn="just" defTabSz="1219170" fontAlgn="base">
              <a:spcBef>
                <a:spcPct val="0"/>
              </a:spcBef>
              <a:spcAft>
                <a:spcPct val="0"/>
              </a:spcAft>
            </a:pPr>
            <a:endParaRPr lang="ru-RU" sz="2133" dirty="0">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Относительно легкие деньги стимулировали бурную инвестиционную деятельность в развивающихся странах в 70-е годы. Инвестиционные решения, принятые в тот период, способствовали внедрению большого числа проектов, которые и до сих пор не функционируют удовле"/>
          <p:cNvSpPr txBox="1">
            <a:spLocks noGrp="1"/>
          </p:cNvSpPr>
          <p:nvPr>
            <p:ph type="body" sz="quarter" idx="1"/>
          </p:nvPr>
        </p:nvSpPr>
        <p:spPr>
          <a:xfrm>
            <a:off x="315257" y="397472"/>
            <a:ext cx="2989453" cy="2572586"/>
          </a:xfrm>
          <a:prstGeom prst="rect">
            <a:avLst/>
          </a:prstGeom>
        </p:spPr>
        <p:txBody>
          <a:bodyPr>
            <a:normAutofit fontScale="47500" lnSpcReduction="20000"/>
          </a:bodyPr>
          <a:lstStyle>
            <a:lvl1pPr marL="0" indent="0" algn="just" defTabSz="298703">
              <a:lnSpc>
                <a:spcPct val="100000"/>
              </a:lnSpc>
              <a:spcBef>
                <a:spcPts val="0"/>
              </a:spcBef>
              <a:buSzTx/>
              <a:buNone/>
              <a:defRPr sz="1764">
                <a:latin typeface="Helvetica Neue"/>
                <a:ea typeface="Helvetica Neue"/>
                <a:cs typeface="Helvetica Neue"/>
                <a:sym typeface="Helvetica Neue"/>
              </a:defRPr>
            </a:lvl1pPr>
          </a:lstStyle>
          <a:p>
            <a:r>
              <a:t>Относительно легкие деньги стимулировали бурную инвестиционную деятельность в развивающихся странах в 70-е годы. Инвестиционные решения, принятые в тот период, способствовали внедрению большого числа проектов, которые и до сих пор не функционируют удовлетворительно. В некоторых случаях средства, легко получаемые нефтеэкспортирующими странами от огромных поступлений иностранной валюты и через международную банковскую систему вновь попадающие в развивающиеся страны, дали этим странам существенный повод к развитию инвестиций. ТЭО с компетентным анализом финансовых, технических, социально-экономических возможностей инвестиционных предложений зачастую даже не требовалось международным сообществом, поскольку участники, вовлеченные в инвестиционный процесс, имели весьма различные интересы. </a:t>
            </a:r>
          </a:p>
        </p:txBody>
      </p:sp>
      <p:sp>
        <p:nvSpPr>
          <p:cNvPr id="156" name="Реабилитационные исследования"/>
          <p:cNvSpPr txBox="1"/>
          <p:nvPr/>
        </p:nvSpPr>
        <p:spPr>
          <a:xfrm>
            <a:off x="6754803" y="116808"/>
            <a:ext cx="3164905" cy="282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defTabSz="355600">
              <a:lnSpc>
                <a:spcPct val="100000"/>
              </a:lnSpc>
              <a:defRPr sz="3000">
                <a:latin typeface="Helvetica Neue"/>
                <a:ea typeface="Helvetica Neue"/>
                <a:cs typeface="Helvetica Neue"/>
                <a:sym typeface="Helvetica Neue"/>
              </a:defRPr>
            </a:lvl1pPr>
          </a:lstStyle>
          <a:p>
            <a:r>
              <a:rPr sz="1500"/>
              <a:t>Реабилитационные исследования </a:t>
            </a:r>
          </a:p>
        </p:txBody>
      </p:sp>
      <p:sp>
        <p:nvSpPr>
          <p:cNvPr id="157" name="Почтовая марка"/>
          <p:cNvSpPr/>
          <p:nvPr/>
        </p:nvSpPr>
        <p:spPr>
          <a:xfrm>
            <a:off x="-63947" y="18473"/>
            <a:ext cx="3747860" cy="3330585"/>
          </a:xfrm>
          <a:custGeom>
            <a:avLst/>
            <a:gdLst/>
            <a:ahLst/>
            <a:cxnLst>
              <a:cxn ang="0">
                <a:pos x="wd2" y="hd2"/>
              </a:cxn>
              <a:cxn ang="5400000">
                <a:pos x="wd2" y="hd2"/>
              </a:cxn>
              <a:cxn ang="10800000">
                <a:pos x="wd2" y="hd2"/>
              </a:cxn>
              <a:cxn ang="16200000">
                <a:pos x="wd2" y="hd2"/>
              </a:cxn>
            </a:cxnLst>
            <a:rect l="0" t="0" r="r" b="b"/>
            <a:pathLst>
              <a:path w="21600" h="21600" extrusionOk="0">
                <a:moveTo>
                  <a:pt x="600" y="0"/>
                </a:moveTo>
                <a:cubicBezTo>
                  <a:pt x="600" y="371"/>
                  <a:pt x="330" y="675"/>
                  <a:pt x="0" y="675"/>
                </a:cubicBezTo>
                <a:lnTo>
                  <a:pt x="0" y="2026"/>
                </a:lnTo>
                <a:cubicBezTo>
                  <a:pt x="330" y="2026"/>
                  <a:pt x="600" y="2330"/>
                  <a:pt x="600" y="2700"/>
                </a:cubicBezTo>
                <a:cubicBezTo>
                  <a:pt x="600" y="3071"/>
                  <a:pt x="330" y="3375"/>
                  <a:pt x="0" y="3375"/>
                </a:cubicBezTo>
                <a:lnTo>
                  <a:pt x="0" y="4724"/>
                </a:lnTo>
                <a:cubicBezTo>
                  <a:pt x="330" y="4724"/>
                  <a:pt x="600" y="5030"/>
                  <a:pt x="600" y="5401"/>
                </a:cubicBezTo>
                <a:cubicBezTo>
                  <a:pt x="600" y="5772"/>
                  <a:pt x="330" y="6076"/>
                  <a:pt x="0" y="6076"/>
                </a:cubicBezTo>
                <a:lnTo>
                  <a:pt x="0" y="7425"/>
                </a:lnTo>
                <a:cubicBezTo>
                  <a:pt x="330" y="7425"/>
                  <a:pt x="600" y="7729"/>
                  <a:pt x="600" y="8100"/>
                </a:cubicBezTo>
                <a:cubicBezTo>
                  <a:pt x="600" y="8470"/>
                  <a:pt x="330" y="8776"/>
                  <a:pt x="0" y="8776"/>
                </a:cubicBezTo>
                <a:lnTo>
                  <a:pt x="0" y="10125"/>
                </a:lnTo>
                <a:cubicBezTo>
                  <a:pt x="330" y="10125"/>
                  <a:pt x="600" y="10429"/>
                  <a:pt x="600" y="10800"/>
                </a:cubicBezTo>
                <a:cubicBezTo>
                  <a:pt x="600" y="11171"/>
                  <a:pt x="330" y="11475"/>
                  <a:pt x="0" y="11475"/>
                </a:cubicBezTo>
                <a:lnTo>
                  <a:pt x="0" y="12826"/>
                </a:lnTo>
                <a:cubicBezTo>
                  <a:pt x="330" y="12826"/>
                  <a:pt x="600" y="13130"/>
                  <a:pt x="600" y="13500"/>
                </a:cubicBezTo>
                <a:cubicBezTo>
                  <a:pt x="600" y="13871"/>
                  <a:pt x="330" y="14175"/>
                  <a:pt x="0" y="14175"/>
                </a:cubicBezTo>
                <a:lnTo>
                  <a:pt x="0" y="15526"/>
                </a:lnTo>
                <a:cubicBezTo>
                  <a:pt x="330" y="15526"/>
                  <a:pt x="600" y="15830"/>
                  <a:pt x="600" y="16201"/>
                </a:cubicBezTo>
                <a:cubicBezTo>
                  <a:pt x="600" y="16572"/>
                  <a:pt x="330" y="16876"/>
                  <a:pt x="0" y="16876"/>
                </a:cubicBezTo>
                <a:lnTo>
                  <a:pt x="0" y="18225"/>
                </a:lnTo>
                <a:cubicBezTo>
                  <a:pt x="330" y="18225"/>
                  <a:pt x="600" y="18530"/>
                  <a:pt x="600" y="18901"/>
                </a:cubicBezTo>
                <a:cubicBezTo>
                  <a:pt x="600" y="19272"/>
                  <a:pt x="330" y="19576"/>
                  <a:pt x="0" y="19576"/>
                </a:cubicBezTo>
                <a:lnTo>
                  <a:pt x="0" y="20925"/>
                </a:lnTo>
                <a:cubicBezTo>
                  <a:pt x="330" y="20925"/>
                  <a:pt x="600" y="21229"/>
                  <a:pt x="600" y="21600"/>
                </a:cubicBezTo>
                <a:lnTo>
                  <a:pt x="1799" y="21600"/>
                </a:lnTo>
                <a:cubicBezTo>
                  <a:pt x="1799" y="21229"/>
                  <a:pt x="2068" y="20925"/>
                  <a:pt x="2398" y="20925"/>
                </a:cubicBezTo>
                <a:cubicBezTo>
                  <a:pt x="2728" y="20925"/>
                  <a:pt x="2999" y="21229"/>
                  <a:pt x="2999" y="21600"/>
                </a:cubicBezTo>
                <a:lnTo>
                  <a:pt x="4198" y="21600"/>
                </a:lnTo>
                <a:cubicBezTo>
                  <a:pt x="4198" y="21229"/>
                  <a:pt x="4468" y="20925"/>
                  <a:pt x="4798" y="20925"/>
                </a:cubicBezTo>
                <a:cubicBezTo>
                  <a:pt x="5128" y="20925"/>
                  <a:pt x="5397" y="21229"/>
                  <a:pt x="5397" y="21600"/>
                </a:cubicBezTo>
                <a:lnTo>
                  <a:pt x="6598" y="21600"/>
                </a:lnTo>
                <a:cubicBezTo>
                  <a:pt x="6598" y="21229"/>
                  <a:pt x="6868" y="20925"/>
                  <a:pt x="7198" y="20925"/>
                </a:cubicBezTo>
                <a:cubicBezTo>
                  <a:pt x="7527" y="20925"/>
                  <a:pt x="7797" y="21229"/>
                  <a:pt x="7797" y="21600"/>
                </a:cubicBezTo>
                <a:lnTo>
                  <a:pt x="8998" y="21600"/>
                </a:lnTo>
                <a:cubicBezTo>
                  <a:pt x="8998" y="21229"/>
                  <a:pt x="9268" y="20925"/>
                  <a:pt x="9598" y="20925"/>
                </a:cubicBezTo>
                <a:cubicBezTo>
                  <a:pt x="9927" y="20925"/>
                  <a:pt x="10197" y="21229"/>
                  <a:pt x="10197" y="21600"/>
                </a:cubicBezTo>
                <a:lnTo>
                  <a:pt x="11396" y="21600"/>
                </a:lnTo>
                <a:cubicBezTo>
                  <a:pt x="11396" y="21229"/>
                  <a:pt x="11668" y="20925"/>
                  <a:pt x="11997" y="20925"/>
                </a:cubicBezTo>
                <a:cubicBezTo>
                  <a:pt x="12327" y="20925"/>
                  <a:pt x="12597" y="21229"/>
                  <a:pt x="12597" y="21600"/>
                </a:cubicBezTo>
                <a:lnTo>
                  <a:pt x="13796" y="21600"/>
                </a:lnTo>
                <a:cubicBezTo>
                  <a:pt x="13796" y="21229"/>
                  <a:pt x="14066" y="20925"/>
                  <a:pt x="14395" y="20925"/>
                </a:cubicBezTo>
                <a:cubicBezTo>
                  <a:pt x="14725" y="20925"/>
                  <a:pt x="14997" y="21229"/>
                  <a:pt x="14997" y="21600"/>
                </a:cubicBezTo>
                <a:lnTo>
                  <a:pt x="16196" y="21600"/>
                </a:lnTo>
                <a:cubicBezTo>
                  <a:pt x="16196" y="21229"/>
                  <a:pt x="16466" y="20925"/>
                  <a:pt x="16795" y="20925"/>
                </a:cubicBezTo>
                <a:cubicBezTo>
                  <a:pt x="17125" y="20925"/>
                  <a:pt x="17395" y="21229"/>
                  <a:pt x="17395" y="21600"/>
                </a:cubicBezTo>
                <a:lnTo>
                  <a:pt x="18596" y="21600"/>
                </a:lnTo>
                <a:cubicBezTo>
                  <a:pt x="18596" y="21229"/>
                  <a:pt x="18865" y="20925"/>
                  <a:pt x="19195" y="20925"/>
                </a:cubicBezTo>
                <a:cubicBezTo>
                  <a:pt x="19525" y="20925"/>
                  <a:pt x="19795" y="21229"/>
                  <a:pt x="19795" y="21600"/>
                </a:cubicBezTo>
                <a:lnTo>
                  <a:pt x="20995" y="21600"/>
                </a:lnTo>
                <a:cubicBezTo>
                  <a:pt x="21001" y="21229"/>
                  <a:pt x="21270" y="20925"/>
                  <a:pt x="21600" y="20925"/>
                </a:cubicBezTo>
                <a:lnTo>
                  <a:pt x="21600" y="19576"/>
                </a:lnTo>
                <a:cubicBezTo>
                  <a:pt x="21270" y="19576"/>
                  <a:pt x="21000" y="19272"/>
                  <a:pt x="21000" y="18901"/>
                </a:cubicBezTo>
                <a:cubicBezTo>
                  <a:pt x="21000" y="18530"/>
                  <a:pt x="21270" y="18225"/>
                  <a:pt x="21600" y="18225"/>
                </a:cubicBezTo>
                <a:lnTo>
                  <a:pt x="21600" y="16876"/>
                </a:lnTo>
                <a:cubicBezTo>
                  <a:pt x="21270" y="16876"/>
                  <a:pt x="21000" y="16572"/>
                  <a:pt x="21000" y="16201"/>
                </a:cubicBezTo>
                <a:cubicBezTo>
                  <a:pt x="21000" y="15830"/>
                  <a:pt x="21270" y="15526"/>
                  <a:pt x="21600" y="15526"/>
                </a:cubicBezTo>
                <a:lnTo>
                  <a:pt x="21600" y="14175"/>
                </a:lnTo>
                <a:cubicBezTo>
                  <a:pt x="21270" y="14175"/>
                  <a:pt x="21000" y="13871"/>
                  <a:pt x="21000" y="13500"/>
                </a:cubicBezTo>
                <a:cubicBezTo>
                  <a:pt x="21000" y="13130"/>
                  <a:pt x="21270" y="12826"/>
                  <a:pt x="21600" y="12826"/>
                </a:cubicBezTo>
                <a:lnTo>
                  <a:pt x="21600" y="11475"/>
                </a:lnTo>
                <a:cubicBezTo>
                  <a:pt x="21270" y="11475"/>
                  <a:pt x="21000" y="11171"/>
                  <a:pt x="21000" y="10800"/>
                </a:cubicBezTo>
                <a:cubicBezTo>
                  <a:pt x="21000" y="10429"/>
                  <a:pt x="21270" y="10125"/>
                  <a:pt x="21600" y="10125"/>
                </a:cubicBezTo>
                <a:lnTo>
                  <a:pt x="21600" y="8776"/>
                </a:lnTo>
                <a:cubicBezTo>
                  <a:pt x="21270" y="8776"/>
                  <a:pt x="21000" y="8470"/>
                  <a:pt x="21000" y="8100"/>
                </a:cubicBezTo>
                <a:cubicBezTo>
                  <a:pt x="21000" y="7729"/>
                  <a:pt x="21270" y="7425"/>
                  <a:pt x="21600" y="7425"/>
                </a:cubicBezTo>
                <a:lnTo>
                  <a:pt x="21600" y="6076"/>
                </a:lnTo>
                <a:cubicBezTo>
                  <a:pt x="21270" y="6076"/>
                  <a:pt x="21000" y="5772"/>
                  <a:pt x="21000" y="5401"/>
                </a:cubicBezTo>
                <a:cubicBezTo>
                  <a:pt x="21000" y="5030"/>
                  <a:pt x="21270" y="4724"/>
                  <a:pt x="21600" y="4724"/>
                </a:cubicBezTo>
                <a:lnTo>
                  <a:pt x="21600" y="3375"/>
                </a:lnTo>
                <a:cubicBezTo>
                  <a:pt x="21270" y="3375"/>
                  <a:pt x="21000" y="3071"/>
                  <a:pt x="21000" y="2700"/>
                </a:cubicBezTo>
                <a:cubicBezTo>
                  <a:pt x="21000" y="2330"/>
                  <a:pt x="21270" y="2026"/>
                  <a:pt x="21600" y="2026"/>
                </a:cubicBezTo>
                <a:lnTo>
                  <a:pt x="21600" y="675"/>
                </a:lnTo>
                <a:cubicBezTo>
                  <a:pt x="21270" y="675"/>
                  <a:pt x="21000" y="371"/>
                  <a:pt x="21000" y="0"/>
                </a:cubicBezTo>
                <a:lnTo>
                  <a:pt x="19800" y="0"/>
                </a:lnTo>
                <a:cubicBezTo>
                  <a:pt x="19800" y="371"/>
                  <a:pt x="19530" y="675"/>
                  <a:pt x="19200" y="675"/>
                </a:cubicBezTo>
                <a:cubicBezTo>
                  <a:pt x="18871" y="675"/>
                  <a:pt x="18601" y="371"/>
                  <a:pt x="18601" y="0"/>
                </a:cubicBezTo>
                <a:lnTo>
                  <a:pt x="17402" y="0"/>
                </a:lnTo>
                <a:cubicBezTo>
                  <a:pt x="17402" y="371"/>
                  <a:pt x="17130" y="675"/>
                  <a:pt x="16800" y="675"/>
                </a:cubicBezTo>
                <a:cubicBezTo>
                  <a:pt x="16471" y="675"/>
                  <a:pt x="16201" y="371"/>
                  <a:pt x="16201" y="0"/>
                </a:cubicBezTo>
                <a:lnTo>
                  <a:pt x="15002" y="0"/>
                </a:lnTo>
                <a:cubicBezTo>
                  <a:pt x="15002" y="371"/>
                  <a:pt x="14732" y="675"/>
                  <a:pt x="14402" y="675"/>
                </a:cubicBezTo>
                <a:cubicBezTo>
                  <a:pt x="14073" y="675"/>
                  <a:pt x="13801" y="371"/>
                  <a:pt x="13801" y="0"/>
                </a:cubicBezTo>
                <a:lnTo>
                  <a:pt x="12602" y="0"/>
                </a:lnTo>
                <a:cubicBezTo>
                  <a:pt x="12602" y="371"/>
                  <a:pt x="12332" y="675"/>
                  <a:pt x="12002" y="675"/>
                </a:cubicBezTo>
                <a:cubicBezTo>
                  <a:pt x="11673" y="675"/>
                  <a:pt x="11403" y="371"/>
                  <a:pt x="11403" y="0"/>
                </a:cubicBezTo>
                <a:lnTo>
                  <a:pt x="10197" y="0"/>
                </a:lnTo>
                <a:cubicBezTo>
                  <a:pt x="10197" y="371"/>
                  <a:pt x="9927" y="675"/>
                  <a:pt x="9598" y="675"/>
                </a:cubicBezTo>
                <a:cubicBezTo>
                  <a:pt x="9268" y="675"/>
                  <a:pt x="8998" y="371"/>
                  <a:pt x="8998" y="0"/>
                </a:cubicBezTo>
                <a:lnTo>
                  <a:pt x="7797" y="0"/>
                </a:lnTo>
                <a:cubicBezTo>
                  <a:pt x="7797" y="371"/>
                  <a:pt x="7527" y="675"/>
                  <a:pt x="7198" y="675"/>
                </a:cubicBezTo>
                <a:cubicBezTo>
                  <a:pt x="6868" y="675"/>
                  <a:pt x="6598" y="371"/>
                  <a:pt x="6598" y="0"/>
                </a:cubicBezTo>
                <a:lnTo>
                  <a:pt x="5397" y="0"/>
                </a:lnTo>
                <a:cubicBezTo>
                  <a:pt x="5397" y="371"/>
                  <a:pt x="5128" y="675"/>
                  <a:pt x="4798" y="675"/>
                </a:cubicBezTo>
                <a:cubicBezTo>
                  <a:pt x="4468" y="675"/>
                  <a:pt x="4198" y="371"/>
                  <a:pt x="4198" y="0"/>
                </a:cubicBezTo>
                <a:lnTo>
                  <a:pt x="2999" y="0"/>
                </a:lnTo>
                <a:cubicBezTo>
                  <a:pt x="2999" y="371"/>
                  <a:pt x="2728" y="675"/>
                  <a:pt x="2398" y="675"/>
                </a:cubicBezTo>
                <a:cubicBezTo>
                  <a:pt x="2068" y="675"/>
                  <a:pt x="1799" y="371"/>
                  <a:pt x="1799" y="0"/>
                </a:cubicBezTo>
                <a:lnTo>
                  <a:pt x="600" y="0"/>
                </a:lnTo>
                <a:close/>
                <a:moveTo>
                  <a:pt x="2155" y="2421"/>
                </a:moveTo>
                <a:lnTo>
                  <a:pt x="19438" y="2421"/>
                </a:lnTo>
                <a:lnTo>
                  <a:pt x="19438" y="19167"/>
                </a:lnTo>
                <a:lnTo>
                  <a:pt x="2155" y="19167"/>
                </a:lnTo>
                <a:lnTo>
                  <a:pt x="2155" y="2421"/>
                </a:lnTo>
                <a:close/>
              </a:path>
            </a:pathLst>
          </a:custGeom>
          <a:solidFill>
            <a:schemeClr val="accent1">
              <a:hueOff val="-245591"/>
              <a:satOff val="13830"/>
              <a:lumOff val="17557"/>
            </a:schemeClr>
          </a:solidFill>
          <a:ln w="12700">
            <a:miter lim="400000"/>
          </a:ln>
        </p:spPr>
        <p:txBody>
          <a:bodyPr lIns="25400" tIns="25400" rIns="25400" bIns="25400" anchor="ctr"/>
          <a:lstStyle/>
          <a:p>
            <a:pPr defTabSz="412750">
              <a:defRPr sz="3200">
                <a:latin typeface="Avenir Next Regular"/>
                <a:ea typeface="Avenir Next Regular"/>
                <a:cs typeface="Avenir Next Regular"/>
                <a:sym typeface="Avenir Next Regular"/>
              </a:defRPr>
            </a:pPr>
            <a:endParaRPr sz="1600"/>
          </a:p>
        </p:txBody>
      </p:sp>
      <p:sp>
        <p:nvSpPr>
          <p:cNvPr id="158" name="В настоящее время во многих развивающихся и развитых странах происходит широкая структурная перестройка на уровне предприятия, отрасли промышленности, региона и страны в целом. Группа Всемирного банка, ООН и организации взаимопомощи в кооперации с национ"/>
          <p:cNvSpPr txBox="1"/>
          <p:nvPr/>
        </p:nvSpPr>
        <p:spPr>
          <a:xfrm>
            <a:off x="3973135" y="570195"/>
            <a:ext cx="8094004" cy="1013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355600">
              <a:lnSpc>
                <a:spcPct val="100000"/>
              </a:lnSpc>
              <a:defRPr sz="2500">
                <a:latin typeface="Helvetica Neue"/>
                <a:ea typeface="Helvetica Neue"/>
                <a:cs typeface="Helvetica Neue"/>
                <a:sym typeface="Helvetica Neue"/>
              </a:defRPr>
            </a:lvl1pPr>
          </a:lstStyle>
          <a:p>
            <a:r>
              <a:rPr sz="1250"/>
              <a:t>В настоящее время во многих развивающихся и развитых странах происходит широкая структурная перестройка на уровне предприятия, отрасли промышленности, региона и страны в целом. Группа Всемирного банка, ООН и организации взаимопомощи в кооперации с национальными правительствами начали крупномасштабные программы структурной перестройки как на уровне национальной экономики, так и на уровне предприятия.</a:t>
            </a:r>
          </a:p>
        </p:txBody>
      </p:sp>
      <p:sp>
        <p:nvSpPr>
          <p:cNvPr id="159" name="В этом процессе все большее значение приобретают реабилитационные меры, реализуемые на уровне компании или компании. Долговой кризис подвигает многие коммерческие банки и банки развития к изучению своих портфелей убыточных промышленных инвестиционных про"/>
          <p:cNvSpPr txBox="1"/>
          <p:nvPr/>
        </p:nvSpPr>
        <p:spPr>
          <a:xfrm>
            <a:off x="3973134" y="1752390"/>
            <a:ext cx="8094005" cy="820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a:lnSpc>
                <a:spcPct val="100000"/>
              </a:lnSpc>
              <a:defRPr sz="2500">
                <a:latin typeface="Helvetica Neue"/>
                <a:ea typeface="Helvetica Neue"/>
                <a:cs typeface="Helvetica Neue"/>
                <a:sym typeface="Helvetica Neue"/>
              </a:defRPr>
            </a:lvl1pPr>
          </a:lstStyle>
          <a:p>
            <a:r>
              <a:rPr sz="1250"/>
              <a:t>В этом процессе все большее значение приобретают реабилитационные меры, реализуемые на уровне компании или компании. Долговой кризис подвигает многие коммерческие банки и банки развития к изучению своих портфелей убыточных промышленных инвестиционных проектов с точки зрения их реабилитации, обмена пакета их акций на накопленные долги или списания инвестиций в целом. </a:t>
            </a:r>
          </a:p>
        </p:txBody>
      </p:sp>
      <p:sp>
        <p:nvSpPr>
          <p:cNvPr id="160" name="Каковы бы ни были причины начала процесса реабилитации, он требует следующих тщательно спланированных стадий:"/>
          <p:cNvSpPr txBox="1"/>
          <p:nvPr/>
        </p:nvSpPr>
        <p:spPr>
          <a:xfrm>
            <a:off x="3977763" y="2840264"/>
            <a:ext cx="8084749" cy="436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355600">
              <a:lnSpc>
                <a:spcPct val="100000"/>
              </a:lnSpc>
              <a:defRPr sz="2500">
                <a:latin typeface="Helvetica Neue"/>
                <a:ea typeface="Helvetica Neue"/>
                <a:cs typeface="Helvetica Neue"/>
                <a:sym typeface="Helvetica Neue"/>
              </a:defRPr>
            </a:lvl1pPr>
          </a:lstStyle>
          <a:p>
            <a:r>
              <a:rPr sz="1250"/>
              <a:t>Каковы бы ни были причины начала процесса реабилитации, он требует следующих тщательно спланированных стадий: </a:t>
            </a:r>
          </a:p>
        </p:txBody>
      </p:sp>
      <p:sp>
        <p:nvSpPr>
          <p:cNvPr id="161" name="Стадия предварительного диагностирования"/>
          <p:cNvSpPr/>
          <p:nvPr/>
        </p:nvSpPr>
        <p:spPr>
          <a:xfrm>
            <a:off x="301859" y="4017223"/>
            <a:ext cx="2043252" cy="1901148"/>
          </a:xfrm>
          <a:prstGeom prst="roundRect">
            <a:avLst>
              <a:gd name="adj" fmla="val 15000"/>
            </a:avLst>
          </a:prstGeom>
          <a:solidFill>
            <a:schemeClr val="accent1">
              <a:hueOff val="-245591"/>
              <a:satOff val="13830"/>
              <a:lumOff val="17557"/>
            </a:schemeClr>
          </a:solidFill>
          <a:ln w="12700">
            <a:miter lim="400000"/>
          </a:ln>
          <a:effectLst>
            <a:outerShdw blurRad="383772" dist="190500" rotWithShape="0">
              <a:srgbClr val="000000">
                <a:alpha val="8961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500">
                <a:latin typeface="Helvetica Neue"/>
                <a:ea typeface="Helvetica Neue"/>
                <a:cs typeface="Helvetica Neue"/>
                <a:sym typeface="Helvetica Neue"/>
              </a:defRPr>
            </a:lvl1pPr>
          </a:lstStyle>
          <a:p>
            <a:r>
              <a:rPr sz="1750"/>
              <a:t>Стадия предварительного диагностирования</a:t>
            </a:r>
          </a:p>
        </p:txBody>
      </p:sp>
      <p:sp>
        <p:nvSpPr>
          <p:cNvPr id="162" name="Стадия диагностирования"/>
          <p:cNvSpPr/>
          <p:nvPr/>
        </p:nvSpPr>
        <p:spPr>
          <a:xfrm>
            <a:off x="2688117" y="4017223"/>
            <a:ext cx="2043252" cy="1901148"/>
          </a:xfrm>
          <a:prstGeom prst="roundRect">
            <a:avLst>
              <a:gd name="adj" fmla="val 15000"/>
            </a:avLst>
          </a:prstGeom>
          <a:solidFill>
            <a:schemeClr val="accent1">
              <a:hueOff val="-245591"/>
              <a:satOff val="13830"/>
              <a:lumOff val="17557"/>
            </a:schemeClr>
          </a:solidFill>
          <a:ln w="12700">
            <a:miter lim="400000"/>
          </a:ln>
          <a:effectLst>
            <a:outerShdw blurRad="383772" dist="190500" rotWithShape="0">
              <a:srgbClr val="000000">
                <a:alpha val="8961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500">
                <a:latin typeface="Helvetica Neue"/>
                <a:ea typeface="Helvetica Neue"/>
                <a:cs typeface="Helvetica Neue"/>
                <a:sym typeface="Helvetica Neue"/>
              </a:defRPr>
            </a:lvl1pPr>
          </a:lstStyle>
          <a:p>
            <a:r>
              <a:rPr sz="1750"/>
              <a:t>Стадия диагностирования</a:t>
            </a:r>
          </a:p>
        </p:txBody>
      </p:sp>
      <p:sp>
        <p:nvSpPr>
          <p:cNvPr id="163" name="Краткосрочные мероприятия по реабилитации"/>
          <p:cNvSpPr/>
          <p:nvPr/>
        </p:nvSpPr>
        <p:spPr>
          <a:xfrm>
            <a:off x="5074374" y="4017223"/>
            <a:ext cx="2043252" cy="1901148"/>
          </a:xfrm>
          <a:prstGeom prst="roundRect">
            <a:avLst>
              <a:gd name="adj" fmla="val 15000"/>
            </a:avLst>
          </a:prstGeom>
          <a:solidFill>
            <a:schemeClr val="accent1">
              <a:hueOff val="-245591"/>
              <a:satOff val="13830"/>
              <a:lumOff val="17557"/>
            </a:schemeClr>
          </a:solidFill>
          <a:ln w="12700">
            <a:miter lim="400000"/>
          </a:ln>
          <a:effectLst>
            <a:outerShdw blurRad="383772" dist="190500" rotWithShape="0">
              <a:srgbClr val="000000">
                <a:alpha val="8961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500">
                <a:latin typeface="Helvetica Neue"/>
                <a:ea typeface="Helvetica Neue"/>
                <a:cs typeface="Helvetica Neue"/>
                <a:sym typeface="Helvetica Neue"/>
              </a:defRPr>
            </a:lvl1pPr>
          </a:lstStyle>
          <a:p>
            <a:r>
              <a:rPr sz="1750"/>
              <a:t>Краткосрочные мероприятия по реабилитации</a:t>
            </a:r>
          </a:p>
        </p:txBody>
      </p:sp>
      <p:sp>
        <p:nvSpPr>
          <p:cNvPr id="164" name="Оценка проектов и увеличение финансирования"/>
          <p:cNvSpPr/>
          <p:nvPr/>
        </p:nvSpPr>
        <p:spPr>
          <a:xfrm>
            <a:off x="7460632" y="4017223"/>
            <a:ext cx="2043252" cy="1901148"/>
          </a:xfrm>
          <a:prstGeom prst="roundRect">
            <a:avLst>
              <a:gd name="adj" fmla="val 15000"/>
            </a:avLst>
          </a:prstGeom>
          <a:solidFill>
            <a:schemeClr val="accent1">
              <a:hueOff val="-245591"/>
              <a:satOff val="13830"/>
              <a:lumOff val="17557"/>
            </a:schemeClr>
          </a:solidFill>
          <a:ln w="12700">
            <a:miter lim="400000"/>
          </a:ln>
          <a:effectLst>
            <a:outerShdw blurRad="383772" dist="190500" rotWithShape="0">
              <a:srgbClr val="000000">
                <a:alpha val="8961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500">
                <a:latin typeface="Helvetica Neue"/>
                <a:ea typeface="Helvetica Neue"/>
                <a:cs typeface="Helvetica Neue"/>
                <a:sym typeface="Helvetica Neue"/>
              </a:defRPr>
            </a:lvl1pPr>
          </a:lstStyle>
          <a:p>
            <a:r>
              <a:rPr sz="1750"/>
              <a:t>Оценка проектов и увеличение финансирования</a:t>
            </a:r>
          </a:p>
        </p:txBody>
      </p:sp>
      <p:sp>
        <p:nvSpPr>
          <p:cNvPr id="165" name="Реабилитация"/>
          <p:cNvSpPr/>
          <p:nvPr/>
        </p:nvSpPr>
        <p:spPr>
          <a:xfrm>
            <a:off x="9808317" y="4017223"/>
            <a:ext cx="2043252" cy="1901148"/>
          </a:xfrm>
          <a:prstGeom prst="roundRect">
            <a:avLst>
              <a:gd name="adj" fmla="val 15000"/>
            </a:avLst>
          </a:prstGeom>
          <a:solidFill>
            <a:schemeClr val="accent1">
              <a:hueOff val="-245591"/>
              <a:satOff val="13830"/>
              <a:lumOff val="17557"/>
            </a:schemeClr>
          </a:solidFill>
          <a:ln w="12700">
            <a:miter lim="400000"/>
          </a:ln>
          <a:effectLst>
            <a:outerShdw blurRad="383772" dist="190500" rotWithShape="0">
              <a:srgbClr val="000000">
                <a:alpha val="8961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500">
                <a:latin typeface="Helvetica Neue"/>
                <a:ea typeface="Helvetica Neue"/>
                <a:cs typeface="Helvetica Neue"/>
                <a:sym typeface="Helvetica Neue"/>
              </a:defRPr>
            </a:lvl1pPr>
          </a:lstStyle>
          <a:p>
            <a:r>
              <a:rPr sz="1750"/>
              <a:t>Реабилитация</a:t>
            </a:r>
          </a:p>
        </p:txBody>
      </p:sp>
    </p:spTree>
  </p:cSld>
  <p:clrMapOvr>
    <a:masterClrMapping/>
  </p:clrMapOvr>
  <p:transition spd="med"/>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0"/>
            <a:ext cx="11617291" cy="768085"/>
          </a:xfrm>
        </p:spPr>
        <p:txBody>
          <a:bodyPr>
            <a:noAutofit/>
          </a:bodyPr>
          <a:lstStyle/>
          <a:p>
            <a:r>
              <a:rPr lang="ru-RU" sz="2667" b="1" dirty="0">
                <a:latin typeface="Times New Roman" pitchFamily="18" charset="0"/>
                <a:cs typeface="Times New Roman" pitchFamily="18" charset="0"/>
              </a:rPr>
              <a:t>Программа обучения</a:t>
            </a:r>
            <a:endParaRPr lang="ru-RU" sz="2667" dirty="0">
              <a:latin typeface="Times New Roman" pitchFamily="18" charset="0"/>
              <a:cs typeface="Times New Roman" pitchFamily="18" charset="0"/>
            </a:endParaRPr>
          </a:p>
        </p:txBody>
      </p:sp>
      <p:sp>
        <p:nvSpPr>
          <p:cNvPr id="6145" name="Rectangle 1"/>
          <p:cNvSpPr>
            <a:spLocks noChangeArrowheads="1"/>
          </p:cNvSpPr>
          <p:nvPr/>
        </p:nvSpPr>
        <p:spPr bwMode="auto">
          <a:xfrm>
            <a:off x="335360" y="809448"/>
            <a:ext cx="11521280" cy="6359498"/>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lvl="0" algn="just" fontAlgn="base">
              <a:spcBef>
                <a:spcPct val="0"/>
              </a:spcBef>
              <a:spcAft>
                <a:spcPct val="0"/>
              </a:spcAft>
            </a:pPr>
            <a:r>
              <a:rPr lang="ru-RU" sz="2133" dirty="0">
                <a:latin typeface="Times New Roman" pitchFamily="18" charset="0"/>
                <a:cs typeface="Times New Roman" pitchFamily="18" charset="0"/>
              </a:rPr>
              <a:t>Программа обучения может быть разработана путем реализации </a:t>
            </a:r>
            <a:r>
              <a:rPr lang="ru-RU" sz="2133" b="1" dirty="0">
                <a:latin typeface="Times New Roman" pitchFamily="18" charset="0"/>
                <a:cs typeface="Times New Roman" pitchFamily="18" charset="0"/>
              </a:rPr>
              <a:t>следующих шагов</a:t>
            </a:r>
            <a:r>
              <a:rPr lang="ru-RU" sz="2133" dirty="0">
                <a:latin typeface="Times New Roman" pitchFamily="18" charset="0"/>
                <a:cs typeface="Times New Roman" pitchFamily="18" charset="0"/>
              </a:rPr>
              <a:t>:</a:t>
            </a:r>
          </a:p>
          <a:p>
            <a:pPr lvl="0" algn="just" fontAlgn="base">
              <a:spcBef>
                <a:spcPct val="0"/>
              </a:spcBef>
              <a:spcAft>
                <a:spcPct val="0"/>
              </a:spcAft>
            </a:pPr>
            <a:endParaRPr lang="ru-RU" sz="2133" dirty="0">
              <a:latin typeface="Times New Roman" pitchFamily="18" charset="0"/>
              <a:cs typeface="Times New Roman" pitchFamily="18" charset="0"/>
            </a:endParaRPr>
          </a:p>
          <a:p>
            <a:pPr marL="457189" indent="-457189" algn="just" fontAlgn="base">
              <a:spcBef>
                <a:spcPct val="0"/>
              </a:spcBef>
              <a:spcAft>
                <a:spcPct val="0"/>
              </a:spcAft>
              <a:buFont typeface="+mj-lt"/>
              <a:buAutoNum type="arabicPeriod"/>
            </a:pPr>
            <a:r>
              <a:rPr lang="ru-RU" sz="2133" dirty="0">
                <a:latin typeface="Times New Roman" pitchFamily="18" charset="0"/>
                <a:cs typeface="Times New Roman" pitchFamily="18" charset="0"/>
              </a:rPr>
              <a:t>	Анализ </a:t>
            </a:r>
            <a:r>
              <a:rPr lang="ru-RU" sz="2133" b="1" dirty="0">
                <a:latin typeface="Times New Roman" pitchFamily="18" charset="0"/>
                <a:cs typeface="Times New Roman" pitchFamily="18" charset="0"/>
              </a:rPr>
              <a:t>характеристик и состояния персонала</a:t>
            </a:r>
            <a:r>
              <a:rPr lang="ru-RU" sz="2133" dirty="0">
                <a:latin typeface="Times New Roman" pitchFamily="18" charset="0"/>
                <a:cs typeface="Times New Roman" pitchFamily="18" charset="0"/>
              </a:rPr>
              <a:t>. Должны быть проанализированы поддающиеся проверке способности, численность, опыт и другие (в т.ч. </a:t>
            </a:r>
            <a:r>
              <a:rPr lang="ru-RU" sz="2133" dirty="0" err="1">
                <a:latin typeface="Times New Roman" pitchFamily="18" charset="0"/>
                <a:cs typeface="Times New Roman" pitchFamily="18" charset="0"/>
              </a:rPr>
              <a:t>социокультурные</a:t>
            </a:r>
            <a:r>
              <a:rPr lang="ru-RU" sz="2133" dirty="0">
                <a:latin typeface="Times New Roman" pitchFamily="18" charset="0"/>
                <a:cs typeface="Times New Roman" pitchFamily="18" charset="0"/>
              </a:rPr>
              <a:t>) характеристики.</a:t>
            </a:r>
          </a:p>
          <a:p>
            <a:pPr marL="457189" indent="-457189" algn="just" fontAlgn="base">
              <a:spcBef>
                <a:spcPct val="0"/>
              </a:spcBef>
              <a:spcAft>
                <a:spcPct val="0"/>
              </a:spcAft>
              <a:buFont typeface="+mj-lt"/>
              <a:buAutoNum type="arabicPeriod"/>
            </a:pPr>
            <a:r>
              <a:rPr lang="ru-RU" sz="2133" dirty="0">
                <a:latin typeface="Times New Roman" pitchFamily="18" charset="0"/>
                <a:cs typeface="Times New Roman" pitchFamily="18" charset="0"/>
              </a:rPr>
              <a:t>	Анализ </a:t>
            </a:r>
            <a:r>
              <a:rPr lang="ru-RU" sz="2133" b="1" dirty="0">
                <a:latin typeface="Times New Roman" pitchFamily="18" charset="0"/>
                <a:cs typeface="Times New Roman" pitchFamily="18" charset="0"/>
              </a:rPr>
              <a:t>потребностей </a:t>
            </a:r>
            <a:r>
              <a:rPr lang="ru-RU" sz="2133" dirty="0">
                <a:latin typeface="Times New Roman" pitchFamily="18" charset="0"/>
                <a:cs typeface="Times New Roman" pitchFamily="18" charset="0"/>
              </a:rPr>
              <a:t>в обучении. Анализ работы должен обеспечить информацию о различных заданиях, которые следует выполнить. Это связано с экспертизой, относящейся к характеристикам различных категорий персонала. Эти знания формируют основу для определения объема требуемого обучения.</a:t>
            </a:r>
          </a:p>
          <a:p>
            <a:pPr marL="457189" indent="-457189" algn="just" fontAlgn="base">
              <a:spcBef>
                <a:spcPct val="0"/>
              </a:spcBef>
              <a:spcAft>
                <a:spcPct val="0"/>
              </a:spcAft>
              <a:buFont typeface="+mj-lt"/>
              <a:buAutoNum type="arabicPeriod"/>
            </a:pPr>
            <a:r>
              <a:rPr lang="ru-RU" sz="2133" dirty="0">
                <a:latin typeface="Times New Roman" pitchFamily="18" charset="0"/>
                <a:cs typeface="Times New Roman" pitchFamily="18" charset="0"/>
              </a:rPr>
              <a:t>	</a:t>
            </a:r>
            <a:r>
              <a:rPr lang="ru-RU" sz="2133" b="1" dirty="0">
                <a:latin typeface="Times New Roman" pitchFamily="18" charset="0"/>
                <a:cs typeface="Times New Roman" pitchFamily="18" charset="0"/>
              </a:rPr>
              <a:t>Формальная подготовка </a:t>
            </a:r>
            <a:r>
              <a:rPr lang="ru-RU" sz="2133" dirty="0">
                <a:latin typeface="Times New Roman" pitchFamily="18" charset="0"/>
                <a:cs typeface="Times New Roman" pitchFamily="18" charset="0"/>
              </a:rPr>
              <a:t>обычно касается управляющего и контролирующего персонала. Она может быть осуществлена в данной стране или за границей, в зависимости от условий обучения, промышленных традиций, наличия преподавателей и других факторов.</a:t>
            </a:r>
          </a:p>
          <a:p>
            <a:pPr marL="457189" indent="-457189" algn="just" fontAlgn="base">
              <a:spcBef>
                <a:spcPct val="0"/>
              </a:spcBef>
              <a:spcAft>
                <a:spcPct val="0"/>
              </a:spcAft>
              <a:buFont typeface="+mj-lt"/>
              <a:buAutoNum type="arabicPeriod"/>
            </a:pPr>
            <a:r>
              <a:rPr lang="ru-RU" sz="2133" dirty="0">
                <a:latin typeface="Times New Roman" pitchFamily="18" charset="0"/>
                <a:cs typeface="Times New Roman" pitchFamily="18" charset="0"/>
              </a:rPr>
              <a:t>	Обучение непосредственно на рабочем месте может происходить </a:t>
            </a:r>
            <a:r>
              <a:rPr lang="ru-RU" sz="2133" b="1" dirty="0">
                <a:latin typeface="Times New Roman" pitchFamily="18" charset="0"/>
                <a:cs typeface="Times New Roman" pitchFamily="18" charset="0"/>
              </a:rPr>
              <a:t>индивидуально или по группам. </a:t>
            </a:r>
          </a:p>
          <a:p>
            <a:pPr marL="457189" indent="-457189" algn="just" fontAlgn="base">
              <a:spcBef>
                <a:spcPct val="0"/>
              </a:spcBef>
              <a:spcAft>
                <a:spcPct val="0"/>
              </a:spcAft>
              <a:buFont typeface="+mj-lt"/>
              <a:buAutoNum type="arabicPeriod"/>
            </a:pPr>
            <a:r>
              <a:rPr lang="ru-RU" sz="2133" dirty="0">
                <a:latin typeface="Times New Roman" pitchFamily="18" charset="0"/>
                <a:cs typeface="Times New Roman" pitchFamily="18" charset="0"/>
              </a:rPr>
              <a:t>	</a:t>
            </a:r>
            <a:r>
              <a:rPr lang="ru-RU" sz="2133" b="1" dirty="0">
                <a:latin typeface="Times New Roman" pitchFamily="18" charset="0"/>
                <a:cs typeface="Times New Roman" pitchFamily="18" charset="0"/>
              </a:rPr>
              <a:t>Повышение квалификации </a:t>
            </a:r>
            <a:r>
              <a:rPr lang="ru-RU" sz="2133" dirty="0">
                <a:latin typeface="Times New Roman" pitchFamily="18" charset="0"/>
                <a:cs typeface="Times New Roman" pitchFamily="18" charset="0"/>
              </a:rPr>
              <a:t>в процессе будущей работы предприятия может потребоваться для управленческого и административного персонала, так же как и для рабочих. </a:t>
            </a:r>
          </a:p>
          <a:p>
            <a:pPr marL="304792" indent="-304792" algn="just" fontAlgn="base">
              <a:spcBef>
                <a:spcPct val="0"/>
              </a:spcBef>
              <a:spcAft>
                <a:spcPct val="0"/>
              </a:spcAft>
              <a:buFont typeface="+mj-lt"/>
              <a:buAutoNum type="arabicPeriod"/>
            </a:pPr>
            <a:endParaRPr lang="ru-RU" sz="2133" dirty="0">
              <a:latin typeface="Times New Roman" pitchFamily="18" charset="0"/>
              <a:cs typeface="Times New Roman" pitchFamily="18" charset="0"/>
            </a:endParaRPr>
          </a:p>
          <a:p>
            <a:pPr algn="just" defTabSz="1219170" fontAlgn="base">
              <a:spcBef>
                <a:spcPct val="0"/>
              </a:spcBef>
              <a:spcAft>
                <a:spcPct val="0"/>
              </a:spcAft>
            </a:pPr>
            <a:endParaRPr lang="ru-RU" sz="2133" dirty="0">
              <a:latin typeface="Times New Roman" pitchFamily="18" charset="0"/>
              <a:cs typeface="Times New Roman" pitchFamily="18"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0"/>
            <a:ext cx="11617291" cy="768085"/>
          </a:xfrm>
        </p:spPr>
        <p:txBody>
          <a:bodyPr>
            <a:noAutofit/>
          </a:bodyPr>
          <a:lstStyle/>
          <a:p>
            <a:r>
              <a:rPr lang="ru-RU" sz="2667" b="1" dirty="0">
                <a:latin typeface="Times New Roman" pitchFamily="18" charset="0"/>
                <a:cs typeface="Times New Roman" pitchFamily="18" charset="0"/>
              </a:rPr>
              <a:t>Оценка издержек</a:t>
            </a:r>
            <a:endParaRPr lang="ru-RU" sz="2667" dirty="0">
              <a:latin typeface="Times New Roman" pitchFamily="18" charset="0"/>
              <a:cs typeface="Times New Roman" pitchFamily="18" charset="0"/>
            </a:endParaRPr>
          </a:p>
        </p:txBody>
      </p:sp>
      <p:sp>
        <p:nvSpPr>
          <p:cNvPr id="6145" name="Rectangle 1"/>
          <p:cNvSpPr>
            <a:spLocks noChangeArrowheads="1"/>
          </p:cNvSpPr>
          <p:nvPr/>
        </p:nvSpPr>
        <p:spPr bwMode="auto">
          <a:xfrm>
            <a:off x="335360" y="577132"/>
            <a:ext cx="11521280" cy="6031266"/>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marL="304792" indent="-304792" algn="just" fontAlgn="base">
              <a:spcBef>
                <a:spcPct val="0"/>
              </a:spcBef>
              <a:spcAft>
                <a:spcPct val="0"/>
              </a:spcAft>
            </a:pPr>
            <a:r>
              <a:rPr lang="ru-RU" sz="2133" dirty="0">
                <a:latin typeface="Times New Roman" pitchFamily="18" charset="0"/>
                <a:cs typeface="Times New Roman" pitchFamily="18" charset="0"/>
              </a:rPr>
              <a:t>	</a:t>
            </a:r>
            <a:r>
              <a:rPr lang="ru-RU" sz="2133" b="1" dirty="0">
                <a:latin typeface="Times New Roman" pitchFamily="18" charset="0"/>
                <a:cs typeface="Times New Roman" pitchFamily="18" charset="0"/>
              </a:rPr>
              <a:t>Штатные расписания</a:t>
            </a:r>
            <a:r>
              <a:rPr lang="ru-RU" sz="2133" dirty="0">
                <a:latin typeface="Times New Roman" pitchFamily="18" charset="0"/>
                <a:cs typeface="Times New Roman" pitchFamily="18" charset="0"/>
              </a:rPr>
              <a:t>, разработанные для каждого подразделения, могут быть использованы для оценки издержек на оплату рабочей силы. </a:t>
            </a:r>
          </a:p>
          <a:p>
            <a:pPr marL="304792" indent="-304792" algn="just" fontAlgn="base">
              <a:spcBef>
                <a:spcPct val="0"/>
              </a:spcBef>
              <a:spcAft>
                <a:spcPct val="0"/>
              </a:spcAft>
            </a:pPr>
            <a:endParaRPr lang="ru-RU" sz="2133" dirty="0">
              <a:latin typeface="Times New Roman" pitchFamily="18" charset="0"/>
              <a:cs typeface="Times New Roman" pitchFamily="18" charset="0"/>
            </a:endParaRPr>
          </a:p>
          <a:p>
            <a:pPr marL="304792" indent="-304792" algn="just" fontAlgn="base">
              <a:spcBef>
                <a:spcPct val="0"/>
              </a:spcBef>
              <a:spcAft>
                <a:spcPct val="0"/>
              </a:spcAft>
            </a:pPr>
            <a:r>
              <a:rPr lang="ru-RU" sz="2133" dirty="0">
                <a:latin typeface="Times New Roman" pitchFamily="18" charset="0"/>
                <a:cs typeface="Times New Roman" pitchFamily="18" charset="0"/>
              </a:rPr>
              <a:t>	ТЭО должно показать </a:t>
            </a:r>
            <a:r>
              <a:rPr lang="ru-RU" sz="2133" b="1" dirty="0">
                <a:latin typeface="Times New Roman" pitchFamily="18" charset="0"/>
                <a:cs typeface="Times New Roman" pitchFamily="18" charset="0"/>
              </a:rPr>
              <a:t>прогнозируемые издержки на оплату персонала </a:t>
            </a:r>
            <a:r>
              <a:rPr lang="ru-RU" sz="2133" dirty="0">
                <a:latin typeface="Times New Roman" pitchFamily="18" charset="0"/>
                <a:cs typeface="Times New Roman" pitchFamily="18" charset="0"/>
              </a:rPr>
              <a:t>для каждых подразделения и функции. Должны быть представлены основные предпосылки (такие как средняя зарплата и оклады для различных категорий). Издержки должны быть разделены на компоненты местной и иностранной валют. </a:t>
            </a:r>
          </a:p>
          <a:p>
            <a:pPr marL="304792" indent="-304792" algn="just" fontAlgn="base">
              <a:spcBef>
                <a:spcPct val="0"/>
              </a:spcBef>
              <a:spcAft>
                <a:spcPct val="0"/>
              </a:spcAft>
            </a:pPr>
            <a:endParaRPr lang="ru-RU" sz="2133" dirty="0">
              <a:latin typeface="Times New Roman" pitchFamily="18" charset="0"/>
              <a:cs typeface="Times New Roman" pitchFamily="18" charset="0"/>
            </a:endParaRPr>
          </a:p>
          <a:p>
            <a:pPr marL="304792" indent="-304792" algn="just" fontAlgn="base">
              <a:spcBef>
                <a:spcPct val="0"/>
              </a:spcBef>
              <a:spcAft>
                <a:spcPct val="0"/>
              </a:spcAft>
            </a:pPr>
            <a:r>
              <a:rPr lang="ru-RU" sz="2133" dirty="0">
                <a:latin typeface="Times New Roman" pitchFamily="18" charset="0"/>
                <a:cs typeface="Times New Roman" pitchFamily="18" charset="0"/>
              </a:rPr>
              <a:t>	При оценке общих затрат на зарплату и оклады необходимо предусмотреть следующие накладные расходы, связанные с персоналом:</a:t>
            </a:r>
          </a:p>
          <a:p>
            <a:pPr marL="304792" indent="-304792" algn="just" fontAlgn="base">
              <a:spcBef>
                <a:spcPct val="0"/>
              </a:spcBef>
              <a:spcAft>
                <a:spcPct val="0"/>
              </a:spcAft>
            </a:pPr>
            <a:endParaRPr lang="ru-RU" sz="2133" dirty="0">
              <a:latin typeface="Times New Roman" pitchFamily="18" charset="0"/>
              <a:cs typeface="Times New Roman" pitchFamily="18" charset="0"/>
            </a:endParaRPr>
          </a:p>
          <a:p>
            <a:pPr marL="304792" indent="-304792" algn="just" fontAlgn="base">
              <a:spcBef>
                <a:spcPct val="0"/>
              </a:spcBef>
              <a:spcAft>
                <a:spcPct val="0"/>
              </a:spcAft>
              <a:buFont typeface="+mj-lt"/>
              <a:buAutoNum type="arabicPeriod"/>
            </a:pPr>
            <a:r>
              <a:rPr lang="ru-RU" sz="2133" dirty="0">
                <a:latin typeface="Times New Roman" pitchFamily="18" charset="0"/>
                <a:cs typeface="Times New Roman" pitchFamily="18" charset="0"/>
              </a:rPr>
              <a:t>	Расходы на социальное обеспечение, дополнительные выплаты, социально-культурные расходы</a:t>
            </a:r>
          </a:p>
          <a:p>
            <a:pPr marL="304792" indent="-304792" algn="just" fontAlgn="base">
              <a:spcBef>
                <a:spcPct val="0"/>
              </a:spcBef>
              <a:spcAft>
                <a:spcPct val="0"/>
              </a:spcAft>
              <a:buFont typeface="+mj-lt"/>
              <a:buAutoNum type="arabicPeriod"/>
            </a:pPr>
            <a:r>
              <a:rPr lang="ru-RU" sz="2133" dirty="0">
                <a:latin typeface="Times New Roman" pitchFamily="18" charset="0"/>
                <a:cs typeface="Times New Roman" pitchFamily="18" charset="0"/>
              </a:rPr>
              <a:t>	Расходы на оплату подъемных, командировочных и подобные наличные расходы, которые обусловлены наймом и использованием рабочей силы</a:t>
            </a:r>
          </a:p>
          <a:p>
            <a:pPr marL="304792" indent="-304792" algn="just" fontAlgn="base">
              <a:spcBef>
                <a:spcPct val="0"/>
              </a:spcBef>
              <a:spcAft>
                <a:spcPct val="0"/>
              </a:spcAft>
              <a:buFont typeface="+mj-lt"/>
              <a:buAutoNum type="arabicPeriod"/>
            </a:pPr>
            <a:r>
              <a:rPr lang="ru-RU" sz="2133" dirty="0">
                <a:latin typeface="Times New Roman" pitchFamily="18" charset="0"/>
                <a:cs typeface="Times New Roman" pitchFamily="18" charset="0"/>
              </a:rPr>
              <a:t>	Ежегодные взносы в пенсионные фонды</a:t>
            </a:r>
          </a:p>
          <a:p>
            <a:pPr marL="304792" indent="-304792" algn="just" fontAlgn="base">
              <a:spcBef>
                <a:spcPct val="0"/>
              </a:spcBef>
              <a:spcAft>
                <a:spcPct val="0"/>
              </a:spcAft>
              <a:buFont typeface="+mj-lt"/>
              <a:buAutoNum type="arabicPeriod"/>
            </a:pPr>
            <a:r>
              <a:rPr lang="ru-RU" sz="2133" dirty="0">
                <a:latin typeface="Times New Roman" pitchFamily="18" charset="0"/>
                <a:cs typeface="Times New Roman" pitchFamily="18" charset="0"/>
              </a:rPr>
              <a:t>	Прямые и косвенные издержки на обучение</a:t>
            </a:r>
          </a:p>
          <a:p>
            <a:pPr marL="304792" indent="-304792" algn="just" fontAlgn="base">
              <a:spcBef>
                <a:spcPct val="0"/>
              </a:spcBef>
              <a:spcAft>
                <a:spcPct val="0"/>
              </a:spcAft>
              <a:buFont typeface="+mj-lt"/>
              <a:buAutoNum type="arabicPeriod"/>
            </a:pPr>
            <a:r>
              <a:rPr lang="ru-RU" sz="2133" dirty="0">
                <a:latin typeface="Times New Roman" pitchFamily="18" charset="0"/>
                <a:cs typeface="Times New Roman" pitchFamily="18" charset="0"/>
              </a:rPr>
              <a:t>	Налоги, взимаемые с суммы выплачиваемой зарплаты</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7435" y="0"/>
            <a:ext cx="4896544" cy="768085"/>
          </a:xfrm>
        </p:spPr>
        <p:txBody>
          <a:bodyPr>
            <a:noAutofit/>
          </a:bodyPr>
          <a:lstStyle/>
          <a:p>
            <a:r>
              <a:rPr lang="ru-RU" sz="2667" b="1" dirty="0">
                <a:latin typeface="Times New Roman" pitchFamily="18" charset="0"/>
                <a:cs typeface="Times New Roman" pitchFamily="18" charset="0"/>
              </a:rPr>
              <a:t>Штатное расписание</a:t>
            </a:r>
            <a:endParaRPr lang="ru-RU" sz="2667" dirty="0">
              <a:latin typeface="Times New Roman" pitchFamily="18" charset="0"/>
              <a:cs typeface="Times New Roman" pitchFamily="18" charset="0"/>
            </a:endParaRPr>
          </a:p>
        </p:txBody>
      </p:sp>
      <p:pic>
        <p:nvPicPr>
          <p:cNvPr id="4" name="Рисунок 3" descr="штатка.JPG"/>
          <p:cNvPicPr>
            <a:picLocks noChangeAspect="1"/>
          </p:cNvPicPr>
          <p:nvPr/>
        </p:nvPicPr>
        <p:blipFill>
          <a:blip r:embed="rId2" cstate="print"/>
          <a:stretch>
            <a:fillRect/>
          </a:stretch>
        </p:blipFill>
        <p:spPr>
          <a:xfrm>
            <a:off x="1007435" y="836712"/>
            <a:ext cx="4704523" cy="5695933"/>
          </a:xfrm>
          <a:prstGeom prst="rect">
            <a:avLst/>
          </a:prstGeom>
        </p:spPr>
      </p:pic>
      <p:pic>
        <p:nvPicPr>
          <p:cNvPr id="5" name="Рисунок 4" descr="издержки.JPG"/>
          <p:cNvPicPr>
            <a:picLocks noChangeAspect="1"/>
          </p:cNvPicPr>
          <p:nvPr/>
        </p:nvPicPr>
        <p:blipFill>
          <a:blip r:embed="rId3" cstate="print"/>
          <a:stretch>
            <a:fillRect/>
          </a:stretch>
        </p:blipFill>
        <p:spPr>
          <a:xfrm>
            <a:off x="6288022" y="836713"/>
            <a:ext cx="4512501" cy="5713943"/>
          </a:xfrm>
          <a:prstGeom prst="rect">
            <a:avLst/>
          </a:prstGeom>
        </p:spPr>
      </p:pic>
      <p:sp>
        <p:nvSpPr>
          <p:cNvPr id="6" name="Заголовок 1"/>
          <p:cNvSpPr txBox="1">
            <a:spLocks/>
          </p:cNvSpPr>
          <p:nvPr/>
        </p:nvSpPr>
        <p:spPr>
          <a:xfrm>
            <a:off x="5903979" y="0"/>
            <a:ext cx="5376597" cy="768085"/>
          </a:xfrm>
          <a:prstGeom prst="rect">
            <a:avLst/>
          </a:prstGeom>
        </p:spPr>
        <p:txBody>
          <a:bodyPr vert="horz" lIns="121920" tIns="60960" rIns="121920" bIns="60960" rtlCol="0" anchor="ctr">
            <a:noAutofit/>
          </a:bodyPr>
          <a:lstStyle/>
          <a:p>
            <a:pPr algn="ctr" defTabSz="1219170">
              <a:spcBef>
                <a:spcPct val="0"/>
              </a:spcBef>
              <a:defRPr/>
            </a:pPr>
            <a:r>
              <a:rPr lang="ru-RU" sz="2667" b="1" dirty="0">
                <a:latin typeface="Times New Roman" pitchFamily="18" charset="0"/>
                <a:ea typeface="+mj-ea"/>
                <a:cs typeface="Times New Roman" pitchFamily="18" charset="0"/>
              </a:rPr>
              <a:t>Оценка издержек</a:t>
            </a:r>
            <a:endParaRPr lang="ru-RU" sz="2667" dirty="0">
              <a:latin typeface="Times New Roman" pitchFamily="18" charset="0"/>
              <a:ea typeface="+mj-ea"/>
              <a:cs typeface="Times New Roman" pitchFamily="18"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0"/>
            <a:ext cx="11617291" cy="768085"/>
          </a:xfrm>
        </p:spPr>
        <p:txBody>
          <a:bodyPr>
            <a:noAutofit/>
          </a:bodyPr>
          <a:lstStyle/>
          <a:p>
            <a:r>
              <a:rPr lang="ru-RU" sz="2667" b="1" dirty="0">
                <a:latin typeface="Times New Roman" pitchFamily="18" charset="0"/>
                <a:cs typeface="Times New Roman" pitchFamily="18" charset="0"/>
              </a:rPr>
              <a:t>Цели планирования</a:t>
            </a:r>
            <a:endParaRPr lang="ru-RU" sz="2667" dirty="0">
              <a:latin typeface="Times New Roman" pitchFamily="18" charset="0"/>
              <a:cs typeface="Times New Roman" pitchFamily="18" charset="0"/>
            </a:endParaRPr>
          </a:p>
        </p:txBody>
      </p:sp>
      <p:sp>
        <p:nvSpPr>
          <p:cNvPr id="6145" name="Rectangle 1"/>
          <p:cNvSpPr>
            <a:spLocks noChangeArrowheads="1"/>
          </p:cNvSpPr>
          <p:nvPr/>
        </p:nvSpPr>
        <p:spPr bwMode="auto">
          <a:xfrm>
            <a:off x="335360" y="826158"/>
            <a:ext cx="11521280" cy="6031266"/>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marL="304792" indent="-304792" algn="just" fontAlgn="base">
              <a:spcBef>
                <a:spcPct val="0"/>
              </a:spcBef>
              <a:spcAft>
                <a:spcPct val="0"/>
              </a:spcAft>
            </a:pPr>
            <a:r>
              <a:rPr lang="ru-RU" sz="2133" dirty="0">
                <a:latin typeface="Times New Roman" pitchFamily="18" charset="0"/>
                <a:cs typeface="Times New Roman" pitchFamily="18" charset="0"/>
              </a:rPr>
              <a:t>	Стадия осуществления проекта охватывает период от принятия решения об инвестировании до начала коммерческого производства. Очень важно тщательно спланировать и проанализировать эту критическую стадию проектного цикла, так как любое отклонение от первоначальных планов и финансовых смет может легко расстроить весь проект.</a:t>
            </a:r>
          </a:p>
          <a:p>
            <a:pPr marL="304792" indent="-304792" algn="just" fontAlgn="base">
              <a:spcBef>
                <a:spcPct val="0"/>
              </a:spcBef>
              <a:spcAft>
                <a:spcPct val="0"/>
              </a:spcAft>
            </a:pPr>
            <a:endParaRPr lang="ru-RU" sz="2133" dirty="0">
              <a:latin typeface="Times New Roman" pitchFamily="18" charset="0"/>
              <a:cs typeface="Times New Roman" pitchFamily="18" charset="0"/>
            </a:endParaRPr>
          </a:p>
          <a:p>
            <a:pPr marL="304792" indent="-304792" algn="just" fontAlgn="base">
              <a:spcBef>
                <a:spcPct val="0"/>
              </a:spcBef>
              <a:spcAft>
                <a:spcPct val="0"/>
              </a:spcAft>
            </a:pPr>
            <a:r>
              <a:rPr lang="ru-RU" sz="2133" dirty="0">
                <a:latin typeface="Times New Roman" pitchFamily="18" charset="0"/>
                <a:cs typeface="Times New Roman" pitchFamily="18" charset="0"/>
              </a:rPr>
              <a:t>	Планирование и составление бюджета реализации включает следующие основные задачи:</a:t>
            </a:r>
          </a:p>
          <a:p>
            <a:pPr marL="304792" indent="-304792" algn="just" fontAlgn="base">
              <a:spcBef>
                <a:spcPct val="0"/>
              </a:spcBef>
              <a:spcAft>
                <a:spcPct val="0"/>
              </a:spcAft>
            </a:pPr>
            <a:endParaRPr lang="ru-RU" sz="2133" dirty="0">
              <a:latin typeface="Times New Roman" pitchFamily="18" charset="0"/>
              <a:cs typeface="Times New Roman" pitchFamily="18" charset="0"/>
            </a:endParaRPr>
          </a:p>
          <a:p>
            <a:pPr marL="304792" indent="-304792" algn="just" fontAlgn="base">
              <a:spcBef>
                <a:spcPct val="0"/>
              </a:spcBef>
              <a:spcAft>
                <a:spcPct val="0"/>
              </a:spcAft>
            </a:pPr>
            <a:r>
              <a:rPr lang="ru-RU" sz="2133" dirty="0">
                <a:latin typeface="Times New Roman" pitchFamily="18" charset="0"/>
                <a:cs typeface="Times New Roman" pitchFamily="18" charset="0"/>
              </a:rPr>
              <a:t>•	Определение </a:t>
            </a:r>
            <a:r>
              <a:rPr lang="ru-RU" sz="2133" b="1" dirty="0">
                <a:latin typeface="Times New Roman" pitchFamily="18" charset="0"/>
                <a:cs typeface="Times New Roman" pitchFamily="18" charset="0"/>
              </a:rPr>
              <a:t>типа </a:t>
            </a:r>
            <a:r>
              <a:rPr lang="ru-RU" sz="2133" dirty="0">
                <a:latin typeface="Times New Roman" pitchFamily="18" charset="0"/>
                <a:cs typeface="Times New Roman" pitchFamily="18" charset="0"/>
              </a:rPr>
              <a:t>рабочих задач, необходимых для выполнения проекта на участке и вне его</a:t>
            </a:r>
          </a:p>
          <a:p>
            <a:pPr marL="304792" indent="-304792" algn="just" fontAlgn="base">
              <a:spcBef>
                <a:spcPct val="0"/>
              </a:spcBef>
              <a:spcAft>
                <a:spcPct val="0"/>
              </a:spcAft>
            </a:pPr>
            <a:r>
              <a:rPr lang="ru-RU" sz="2133" dirty="0">
                <a:latin typeface="Times New Roman" pitchFamily="18" charset="0"/>
                <a:cs typeface="Times New Roman" pitchFamily="18" charset="0"/>
              </a:rPr>
              <a:t>•	Определение логической </a:t>
            </a:r>
            <a:r>
              <a:rPr lang="ru-RU" sz="2133" b="1" dirty="0">
                <a:latin typeface="Times New Roman" pitchFamily="18" charset="0"/>
                <a:cs typeface="Times New Roman" pitchFamily="18" charset="0"/>
              </a:rPr>
              <a:t>последовательности</a:t>
            </a:r>
            <a:r>
              <a:rPr lang="ru-RU" sz="2133" dirty="0">
                <a:latin typeface="Times New Roman" pitchFamily="18" charset="0"/>
                <a:cs typeface="Times New Roman" pitchFamily="18" charset="0"/>
              </a:rPr>
              <a:t> событий в рабочих задачах</a:t>
            </a:r>
          </a:p>
          <a:p>
            <a:pPr marL="304792" indent="-304792" algn="just" fontAlgn="base">
              <a:spcBef>
                <a:spcPct val="0"/>
              </a:spcBef>
              <a:spcAft>
                <a:spcPct val="0"/>
              </a:spcAft>
            </a:pPr>
            <a:r>
              <a:rPr lang="ru-RU" sz="2133" dirty="0">
                <a:latin typeface="Times New Roman" pitchFamily="18" charset="0"/>
                <a:cs typeface="Times New Roman" pitchFamily="18" charset="0"/>
              </a:rPr>
              <a:t>•	Разработка </a:t>
            </a:r>
            <a:r>
              <a:rPr lang="ru-RU" sz="2133" dirty="0" err="1">
                <a:latin typeface="Times New Roman" pitchFamily="18" charset="0"/>
                <a:cs typeface="Times New Roman" pitchFamily="18" charset="0"/>
              </a:rPr>
              <a:t>фазовременного</a:t>
            </a:r>
            <a:r>
              <a:rPr lang="ru-RU" sz="2133" dirty="0">
                <a:latin typeface="Times New Roman" pitchFamily="18" charset="0"/>
                <a:cs typeface="Times New Roman" pitchFamily="18" charset="0"/>
              </a:rPr>
              <a:t> </a:t>
            </a:r>
            <a:r>
              <a:rPr lang="ru-RU" sz="2133" b="1" dirty="0">
                <a:latin typeface="Times New Roman" pitchFamily="18" charset="0"/>
                <a:cs typeface="Times New Roman" pitchFamily="18" charset="0"/>
              </a:rPr>
              <a:t>графика</a:t>
            </a:r>
            <a:r>
              <a:rPr lang="ru-RU" sz="2133" dirty="0">
                <a:latin typeface="Times New Roman" pitchFamily="18" charset="0"/>
                <a:cs typeface="Times New Roman" pitchFamily="18" charset="0"/>
              </a:rPr>
              <a:t> реализации с указанием точного времени выполнения всех рабочих задач и обеспечивающего достаточное время для завершения каждой отдельной задачи</a:t>
            </a:r>
          </a:p>
          <a:p>
            <a:pPr marL="304792" indent="-304792" algn="just" fontAlgn="base">
              <a:spcBef>
                <a:spcPct val="0"/>
              </a:spcBef>
              <a:spcAft>
                <a:spcPct val="0"/>
              </a:spcAft>
            </a:pPr>
            <a:r>
              <a:rPr lang="ru-RU" sz="2133" dirty="0">
                <a:latin typeface="Times New Roman" pitchFamily="18" charset="0"/>
                <a:cs typeface="Times New Roman" pitchFamily="18" charset="0"/>
              </a:rPr>
              <a:t>•	Определение </a:t>
            </a:r>
            <a:r>
              <a:rPr lang="ru-RU" sz="2133" b="1" dirty="0">
                <a:latin typeface="Times New Roman" pitchFamily="18" charset="0"/>
                <a:cs typeface="Times New Roman" pitchFamily="18" charset="0"/>
              </a:rPr>
              <a:t>ресурсов</a:t>
            </a:r>
            <a:r>
              <a:rPr lang="ru-RU" sz="2133" dirty="0">
                <a:latin typeface="Times New Roman" pitchFamily="18" charset="0"/>
                <a:cs typeface="Times New Roman" pitchFamily="18" charset="0"/>
              </a:rPr>
              <a:t>, необходимых для выполнения отдельных задач, и выявление соответствующих затрат бюджета реализации и потока реальных денег, гарантирующих наличие соответствующих средств в течение процесса реализации</a:t>
            </a:r>
          </a:p>
          <a:p>
            <a:pPr marL="304792" indent="-304792" algn="just" fontAlgn="base">
              <a:spcBef>
                <a:spcPct val="0"/>
              </a:spcBef>
              <a:spcAft>
                <a:spcPct val="0"/>
              </a:spcAft>
            </a:pPr>
            <a:r>
              <a:rPr lang="ru-RU" sz="2133" dirty="0">
                <a:latin typeface="Times New Roman" pitchFamily="18" charset="0"/>
                <a:cs typeface="Times New Roman" pitchFamily="18" charset="0"/>
              </a:rPr>
              <a:t>•	Подготовка </a:t>
            </a:r>
            <a:r>
              <a:rPr lang="ru-RU" sz="2133" b="1" dirty="0">
                <a:latin typeface="Times New Roman" pitchFamily="18" charset="0"/>
                <a:cs typeface="Times New Roman" pitchFamily="18" charset="0"/>
              </a:rPr>
              <a:t>документов</a:t>
            </a:r>
            <a:r>
              <a:rPr lang="ru-RU" sz="2133" dirty="0">
                <a:latin typeface="Times New Roman" pitchFamily="18" charset="0"/>
                <a:cs typeface="Times New Roman" pitchFamily="18" charset="0"/>
              </a:rPr>
              <a:t>, позволяющая привести план и бюджет реализации, а также прогнозы, выполненные в ТЭО, к современным данным</a:t>
            </a:r>
          </a:p>
          <a:p>
            <a:pPr marL="304792" indent="-304792" algn="just" fontAlgn="base">
              <a:spcBef>
                <a:spcPct val="0"/>
              </a:spcBef>
              <a:spcAft>
                <a:spcPct val="0"/>
              </a:spcAft>
            </a:pPr>
            <a:endParaRPr lang="ru-RU" sz="2133" dirty="0">
              <a:latin typeface="Times New Roman" pitchFamily="18" charset="0"/>
              <a:cs typeface="Times New Roman" pitchFamily="18"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0"/>
            <a:ext cx="11617291" cy="768085"/>
          </a:xfrm>
        </p:spPr>
        <p:txBody>
          <a:bodyPr>
            <a:noAutofit/>
          </a:bodyPr>
          <a:lstStyle/>
          <a:p>
            <a:r>
              <a:rPr lang="ru-RU" sz="2667" b="1" dirty="0">
                <a:latin typeface="Times New Roman" pitchFamily="18" charset="0"/>
                <a:cs typeface="Times New Roman" pitchFamily="18" charset="0"/>
              </a:rPr>
              <a:t>Этапы планирования</a:t>
            </a:r>
            <a:endParaRPr lang="ru-RU" sz="2667" dirty="0">
              <a:latin typeface="Times New Roman" pitchFamily="18" charset="0"/>
              <a:cs typeface="Times New Roman" pitchFamily="18" charset="0"/>
            </a:endParaRPr>
          </a:p>
        </p:txBody>
      </p:sp>
      <p:sp>
        <p:nvSpPr>
          <p:cNvPr id="2049" name="Rectangle 1"/>
          <p:cNvSpPr>
            <a:spLocks noChangeArrowheads="1"/>
          </p:cNvSpPr>
          <p:nvPr/>
        </p:nvSpPr>
        <p:spPr bwMode="auto">
          <a:xfrm>
            <a:off x="623392" y="1220756"/>
            <a:ext cx="10896533" cy="4185761"/>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lgn="just" defTabSz="1219170" fontAlgn="base">
              <a:spcBef>
                <a:spcPct val="0"/>
              </a:spcBef>
              <a:spcAft>
                <a:spcPct val="0"/>
              </a:spcAft>
            </a:pPr>
            <a:r>
              <a:rPr lang="ru-RU" sz="2400" b="1" dirty="0">
                <a:latin typeface="Times New Roman" pitchFamily="18" charset="0"/>
                <a:ea typeface="Calibri" pitchFamily="34" charset="0"/>
                <a:cs typeface="Times New Roman" pitchFamily="18" charset="0"/>
              </a:rPr>
              <a:t>1. Назначение команды по реализации проекта.</a:t>
            </a:r>
          </a:p>
          <a:p>
            <a:pPr algn="just" defTabSz="1219170" fontAlgn="base">
              <a:spcBef>
                <a:spcPct val="0"/>
              </a:spcBef>
              <a:spcAft>
                <a:spcPct val="0"/>
              </a:spcAft>
            </a:pPr>
            <a:endParaRPr lang="ru-RU" sz="2400" dirty="0">
              <a:latin typeface="Arial" pitchFamily="34" charset="0"/>
              <a:cs typeface="Arial" pitchFamily="34" charset="0"/>
            </a:endParaRPr>
          </a:p>
          <a:p>
            <a:pPr algn="just" defTabSz="1219170" eaLnBrk="0" fontAlgn="base" hangingPunct="0">
              <a:spcBef>
                <a:spcPct val="0"/>
              </a:spcBef>
              <a:spcAft>
                <a:spcPct val="0"/>
              </a:spcAft>
            </a:pPr>
            <a:r>
              <a:rPr lang="ru-RU" sz="2400" dirty="0">
                <a:latin typeface="Times New Roman" pitchFamily="18" charset="0"/>
                <a:ea typeface="Calibri" pitchFamily="34" charset="0"/>
                <a:cs typeface="Times New Roman" pitchFamily="18" charset="0"/>
              </a:rPr>
              <a:t>Осуществление проекта обычно поручается команде по реализации. Если компания в процессе ее образования обладает квалифицированным персоналом, она может принять решение о назначении такой команды под своим руководством. Альтернативный вариант - выбор профессионального консультанта, который будет действовать от имени инвестора.</a:t>
            </a:r>
          </a:p>
          <a:p>
            <a:pPr algn="just" defTabSz="1219170" eaLnBrk="0" fontAlgn="base" hangingPunct="0">
              <a:spcBef>
                <a:spcPct val="0"/>
              </a:spcBef>
              <a:spcAft>
                <a:spcPct val="0"/>
              </a:spcAft>
            </a:pPr>
            <a:endParaRPr lang="ru-RU" sz="2400" dirty="0">
              <a:latin typeface="Arial" pitchFamily="34" charset="0"/>
              <a:cs typeface="Arial" pitchFamily="34" charset="0"/>
            </a:endParaRPr>
          </a:p>
          <a:p>
            <a:pPr algn="just" defTabSz="1219170" eaLnBrk="0" fontAlgn="base" hangingPunct="0">
              <a:spcBef>
                <a:spcPct val="0"/>
              </a:spcBef>
              <a:spcAft>
                <a:spcPct val="0"/>
              </a:spcAft>
            </a:pPr>
            <a:r>
              <a:rPr lang="ru-RU" sz="2400" b="1" dirty="0">
                <a:latin typeface="Times New Roman" pitchFamily="18" charset="0"/>
                <a:ea typeface="Calibri" pitchFamily="34" charset="0"/>
                <a:cs typeface="Times New Roman" pitchFamily="18" charset="0"/>
              </a:rPr>
              <a:t>2. Образование компании и юридические требования.</a:t>
            </a:r>
          </a:p>
          <a:p>
            <a:pPr algn="just" defTabSz="1219170" eaLnBrk="0" fontAlgn="base" hangingPunct="0">
              <a:spcBef>
                <a:spcPct val="0"/>
              </a:spcBef>
              <a:spcAft>
                <a:spcPct val="0"/>
              </a:spcAft>
              <a:buFontTx/>
              <a:buChar char="•"/>
            </a:pPr>
            <a:endParaRPr lang="ru-RU" sz="2400" dirty="0">
              <a:latin typeface="Arial" pitchFamily="34" charset="0"/>
              <a:cs typeface="Arial" pitchFamily="34" charset="0"/>
            </a:endParaRPr>
          </a:p>
          <a:p>
            <a:pPr algn="just" defTabSz="1219170" eaLnBrk="0" fontAlgn="base" hangingPunct="0">
              <a:spcBef>
                <a:spcPct val="0"/>
              </a:spcBef>
              <a:spcAft>
                <a:spcPct val="0"/>
              </a:spcAft>
            </a:pPr>
            <a:r>
              <a:rPr lang="ru-RU" sz="2400" b="1" dirty="0">
                <a:latin typeface="Times New Roman" pitchFamily="18" charset="0"/>
                <a:ea typeface="Calibri" pitchFamily="34" charset="0"/>
                <a:cs typeface="Times New Roman" pitchFamily="18" charset="0"/>
              </a:rPr>
              <a:t>3. Детальное проектирование и составление контракта.</a:t>
            </a:r>
            <a:endParaRPr lang="ru-RU" sz="2400" b="1" dirty="0">
              <a:latin typeface="Arial" pitchFamily="34" charset="0"/>
              <a:cs typeface="Arial" pitchFamily="34"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0"/>
            <a:ext cx="11617291" cy="768085"/>
          </a:xfrm>
        </p:spPr>
        <p:txBody>
          <a:bodyPr>
            <a:noAutofit/>
          </a:bodyPr>
          <a:lstStyle/>
          <a:p>
            <a:r>
              <a:rPr lang="ru-RU" sz="2667" b="1" dirty="0">
                <a:latin typeface="Times New Roman" pitchFamily="18" charset="0"/>
                <a:ea typeface="Calibri" pitchFamily="34" charset="0"/>
                <a:cs typeface="Times New Roman" pitchFamily="18" charset="0"/>
              </a:rPr>
              <a:t>Образование компании и юридические требования</a:t>
            </a:r>
            <a:endParaRPr lang="ru-RU" sz="2667" dirty="0">
              <a:latin typeface="Times New Roman" pitchFamily="18" charset="0"/>
              <a:cs typeface="Times New Roman" pitchFamily="18" charset="0"/>
            </a:endParaRPr>
          </a:p>
        </p:txBody>
      </p:sp>
      <p:sp>
        <p:nvSpPr>
          <p:cNvPr id="6145" name="Rectangle 1"/>
          <p:cNvSpPr>
            <a:spLocks noChangeArrowheads="1"/>
          </p:cNvSpPr>
          <p:nvPr/>
        </p:nvSpPr>
        <p:spPr bwMode="auto">
          <a:xfrm>
            <a:off x="335360" y="658629"/>
            <a:ext cx="11521280" cy="6032421"/>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lgn="just"/>
            <a:r>
              <a:rPr lang="ru-RU" sz="2400" b="1" i="1" dirty="0">
                <a:latin typeface="Times New Roman" pitchFamily="18" charset="0"/>
                <a:cs typeface="Times New Roman" pitchFamily="18" charset="0"/>
              </a:rPr>
              <a:t>Подготовка юридических документов, регистрация и получение разрешения.</a:t>
            </a:r>
          </a:p>
          <a:p>
            <a:pPr algn="just"/>
            <a:endParaRPr lang="ru-RU" sz="2400" dirty="0">
              <a:latin typeface="Times New Roman" pitchFamily="18" charset="0"/>
              <a:cs typeface="Times New Roman" pitchFamily="18" charset="0"/>
            </a:endParaRPr>
          </a:p>
          <a:p>
            <a:pPr algn="just"/>
            <a:r>
              <a:rPr lang="ru-RU" sz="2400" dirty="0">
                <a:latin typeface="Times New Roman" pitchFamily="18" charset="0"/>
                <a:cs typeface="Times New Roman" pitchFamily="18" charset="0"/>
              </a:rPr>
              <a:t>Образование компании может быть разделено на следующие четыре этапа:</a:t>
            </a:r>
          </a:p>
          <a:p>
            <a:pPr algn="just"/>
            <a:endParaRPr lang="ru-RU" sz="2400" dirty="0">
              <a:latin typeface="Times New Roman" pitchFamily="18" charset="0"/>
              <a:cs typeface="Times New Roman" pitchFamily="18" charset="0"/>
            </a:endParaRPr>
          </a:p>
          <a:p>
            <a:pPr marL="457189" indent="-457189" algn="just">
              <a:buFont typeface="+mj-lt"/>
              <a:buAutoNum type="arabicPeriod"/>
            </a:pPr>
            <a:r>
              <a:rPr lang="ru-RU" sz="2400" dirty="0">
                <a:latin typeface="Times New Roman" pitchFamily="18" charset="0"/>
                <a:cs typeface="Times New Roman" pitchFamily="18" charset="0"/>
              </a:rPr>
              <a:t>Подписание письма о намерении между деловыми партнерами образовать компанию.</a:t>
            </a:r>
          </a:p>
          <a:p>
            <a:pPr marL="457189" indent="-457189" algn="just">
              <a:buFont typeface="+mj-lt"/>
              <a:buAutoNum type="arabicPeriod"/>
            </a:pPr>
            <a:r>
              <a:rPr lang="ru-RU" sz="2400" dirty="0">
                <a:latin typeface="Times New Roman" pitchFamily="18" charset="0"/>
                <a:cs typeface="Times New Roman" pitchFamily="18" charset="0"/>
              </a:rPr>
              <a:t>Соглашение между деловыми партнерами по финансовым расчетам и разработка документов, требуемых властями</a:t>
            </a:r>
          </a:p>
          <a:p>
            <a:pPr marL="457189" indent="-457189" algn="just">
              <a:buFont typeface="+mj-lt"/>
              <a:buAutoNum type="arabicPeriod"/>
            </a:pPr>
            <a:r>
              <a:rPr lang="ru-RU" sz="2400" dirty="0">
                <a:latin typeface="Times New Roman" pitchFamily="18" charset="0"/>
                <a:cs typeface="Times New Roman" pitchFamily="18" charset="0"/>
              </a:rPr>
              <a:t>Официальная заявка властям</a:t>
            </a:r>
          </a:p>
          <a:p>
            <a:pPr marL="457189" indent="-457189" algn="just">
              <a:buFont typeface="+mj-lt"/>
              <a:buAutoNum type="arabicPeriod"/>
            </a:pPr>
            <a:r>
              <a:rPr lang="ru-RU" sz="2400" dirty="0">
                <a:latin typeface="Times New Roman" pitchFamily="18" charset="0"/>
                <a:cs typeface="Times New Roman" pitchFamily="18" charset="0"/>
              </a:rPr>
              <a:t>Официальное утверждение или регистрация новой компании</a:t>
            </a:r>
          </a:p>
          <a:p>
            <a:pPr marL="457189" indent="-457189" algn="just">
              <a:buFont typeface="+mj-lt"/>
              <a:buAutoNum type="arabicPeriod"/>
            </a:pPr>
            <a:endParaRPr lang="ru-RU" sz="2400" dirty="0">
              <a:latin typeface="Times New Roman" pitchFamily="18" charset="0"/>
              <a:cs typeface="Times New Roman" pitchFamily="18" charset="0"/>
            </a:endParaRPr>
          </a:p>
          <a:p>
            <a:pPr algn="just"/>
            <a:r>
              <a:rPr lang="ru-RU" sz="2400" b="1" i="1" dirty="0">
                <a:latin typeface="Times New Roman" pitchFamily="18" charset="0"/>
                <a:cs typeface="Times New Roman" pitchFamily="18" charset="0"/>
              </a:rPr>
              <a:t>Управление проектом и организационная деятельность.</a:t>
            </a:r>
          </a:p>
          <a:p>
            <a:pPr algn="just"/>
            <a:endParaRPr lang="ru-RU" sz="2400" dirty="0">
              <a:latin typeface="Times New Roman" pitchFamily="18" charset="0"/>
              <a:cs typeface="Times New Roman" pitchFamily="18" charset="0"/>
            </a:endParaRPr>
          </a:p>
          <a:p>
            <a:pPr algn="just"/>
            <a:r>
              <a:rPr lang="ru-RU" sz="2400" b="1" i="1" dirty="0">
                <a:latin typeface="Times New Roman" pitchFamily="18" charset="0"/>
                <a:cs typeface="Times New Roman" pitchFamily="18" charset="0"/>
              </a:rPr>
              <a:t>Организационная деятельность.</a:t>
            </a:r>
            <a:endParaRPr lang="ru-RU" sz="2400" dirty="0">
              <a:latin typeface="Times New Roman" pitchFamily="18" charset="0"/>
              <a:cs typeface="Times New Roman" pitchFamily="18" charset="0"/>
            </a:endParaRPr>
          </a:p>
          <a:p>
            <a:pPr algn="just"/>
            <a:endParaRPr lang="ru-RU" sz="2400" b="1" i="1" dirty="0">
              <a:latin typeface="Times New Roman" pitchFamily="18" charset="0"/>
              <a:cs typeface="Times New Roman" pitchFamily="18" charset="0"/>
            </a:endParaRPr>
          </a:p>
          <a:p>
            <a:pPr algn="just"/>
            <a:r>
              <a:rPr lang="ru-RU" sz="2400" b="1" i="1" dirty="0">
                <a:latin typeface="Times New Roman" pitchFamily="18" charset="0"/>
                <a:cs typeface="Times New Roman" pitchFamily="18" charset="0"/>
              </a:rPr>
              <a:t>Приобретение и передача технологии.</a:t>
            </a:r>
            <a:endParaRPr lang="ru-RU" sz="2400" dirty="0">
              <a:latin typeface="Times New Roman" pitchFamily="18" charset="0"/>
              <a:cs typeface="Times New Roman" pitchFamily="18"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0"/>
            <a:ext cx="11617291" cy="768085"/>
          </a:xfrm>
        </p:spPr>
        <p:txBody>
          <a:bodyPr>
            <a:noAutofit/>
          </a:bodyPr>
          <a:lstStyle/>
          <a:p>
            <a:r>
              <a:rPr lang="ru-RU" sz="2667" b="1" dirty="0">
                <a:latin typeface="Times New Roman" pitchFamily="18" charset="0"/>
                <a:cs typeface="Times New Roman" pitchFamily="18" charset="0"/>
              </a:rPr>
              <a:t>Детальное проектирование и составление контракта</a:t>
            </a:r>
            <a:endParaRPr lang="ru-RU" sz="2667" dirty="0">
              <a:latin typeface="Times New Roman" pitchFamily="18" charset="0"/>
              <a:cs typeface="Times New Roman" pitchFamily="18" charset="0"/>
            </a:endParaRPr>
          </a:p>
        </p:txBody>
      </p:sp>
      <p:sp>
        <p:nvSpPr>
          <p:cNvPr id="25601" name="Rectangle 1"/>
          <p:cNvSpPr>
            <a:spLocks noChangeArrowheads="1"/>
          </p:cNvSpPr>
          <p:nvPr/>
        </p:nvSpPr>
        <p:spPr bwMode="auto">
          <a:xfrm>
            <a:off x="623392" y="741247"/>
            <a:ext cx="10945216" cy="5703036"/>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marL="304792" indent="-304792" algn="just" defTabSz="1219170" fontAlgn="base">
              <a:spcBef>
                <a:spcPct val="0"/>
              </a:spcBef>
              <a:spcAft>
                <a:spcPct val="0"/>
              </a:spcAft>
              <a:buFont typeface="+mj-lt"/>
              <a:buAutoNum type="arabicPeriod"/>
            </a:pPr>
            <a:r>
              <a:rPr lang="ru-RU" sz="2133" b="1" dirty="0">
                <a:latin typeface="Times New Roman" pitchFamily="18" charset="0"/>
                <a:ea typeface="Calibri" pitchFamily="34" charset="0"/>
                <a:cs typeface="Times New Roman" pitchFamily="18" charset="0"/>
              </a:rPr>
              <a:t>Детальное проектирование</a:t>
            </a:r>
          </a:p>
          <a:p>
            <a:pPr marL="304792" indent="-304792" algn="just" defTabSz="1219170" fontAlgn="base">
              <a:spcBef>
                <a:spcPct val="0"/>
              </a:spcBef>
              <a:spcAft>
                <a:spcPct val="0"/>
              </a:spcAft>
              <a:buFont typeface="+mj-lt"/>
              <a:buAutoNum type="arabicPeriod"/>
            </a:pPr>
            <a:endParaRPr lang="ru-RU" sz="2133" b="1" dirty="0">
              <a:latin typeface="Arial" pitchFamily="34" charset="0"/>
              <a:cs typeface="Arial" pitchFamily="34" charset="0"/>
            </a:endParaRPr>
          </a:p>
          <a:p>
            <a:pPr marL="304792" indent="-304792" algn="just" defTabSz="1219170" eaLnBrk="0" fontAlgn="base" hangingPunct="0">
              <a:spcBef>
                <a:spcPct val="0"/>
              </a:spcBef>
              <a:spcAft>
                <a:spcPct val="0"/>
              </a:spcAft>
              <a:buFont typeface="+mj-lt"/>
              <a:buAutoNum type="arabicPeriod"/>
            </a:pPr>
            <a:r>
              <a:rPr lang="ru-RU" sz="2133" b="1" dirty="0">
                <a:latin typeface="Times New Roman" pitchFamily="18" charset="0"/>
                <a:ea typeface="Calibri" pitchFamily="34" charset="0"/>
                <a:cs typeface="Times New Roman" pitchFamily="18" charset="0"/>
              </a:rPr>
              <a:t>Участие в тендерах, проведение переговоров и заключение контрактов</a:t>
            </a:r>
          </a:p>
          <a:p>
            <a:pPr marL="304792" indent="-304792" algn="just" defTabSz="1219170" eaLnBrk="0" fontAlgn="base" hangingPunct="0">
              <a:spcBef>
                <a:spcPct val="0"/>
              </a:spcBef>
              <a:spcAft>
                <a:spcPct val="0"/>
              </a:spcAft>
              <a:buFont typeface="+mj-lt"/>
              <a:buAutoNum type="arabicPeriod"/>
            </a:pPr>
            <a:endParaRPr lang="ru-RU" sz="2133" b="1" dirty="0">
              <a:latin typeface="Arial" pitchFamily="34" charset="0"/>
              <a:cs typeface="Arial" pitchFamily="34" charset="0"/>
            </a:endParaRPr>
          </a:p>
          <a:p>
            <a:pPr marL="304792" indent="-304792" algn="just" defTabSz="1219170" eaLnBrk="0" fontAlgn="base" hangingPunct="0">
              <a:spcBef>
                <a:spcPct val="0"/>
              </a:spcBef>
              <a:spcAft>
                <a:spcPct val="0"/>
              </a:spcAft>
              <a:buFont typeface="+mj-lt"/>
              <a:buAutoNum type="arabicPeriod"/>
            </a:pPr>
            <a:r>
              <a:rPr lang="ru-RU" sz="2133" b="1" dirty="0">
                <a:latin typeface="Times New Roman" pitchFamily="18" charset="0"/>
                <a:ea typeface="Calibri" pitchFamily="34" charset="0"/>
                <a:cs typeface="Times New Roman" pitchFamily="18" charset="0"/>
              </a:rPr>
              <a:t>Типовые формы контрактов</a:t>
            </a:r>
          </a:p>
          <a:p>
            <a:pPr marL="304792" indent="-304792" algn="just" defTabSz="1219170" eaLnBrk="0" fontAlgn="base" hangingPunct="0">
              <a:spcBef>
                <a:spcPct val="0"/>
              </a:spcBef>
              <a:spcAft>
                <a:spcPct val="0"/>
              </a:spcAft>
              <a:buFont typeface="+mj-lt"/>
              <a:buAutoNum type="arabicPeriod"/>
            </a:pPr>
            <a:endParaRPr lang="ru-RU" sz="2133" b="1" dirty="0">
              <a:latin typeface="Arial" pitchFamily="34" charset="0"/>
              <a:cs typeface="Arial" pitchFamily="34" charset="0"/>
            </a:endParaRPr>
          </a:p>
          <a:p>
            <a:pPr marL="304792" indent="-304792" algn="just" defTabSz="1219170" eaLnBrk="0" fontAlgn="base" hangingPunct="0">
              <a:spcBef>
                <a:spcPct val="0"/>
              </a:spcBef>
              <a:spcAft>
                <a:spcPct val="0"/>
              </a:spcAft>
              <a:buFont typeface="+mj-lt"/>
              <a:buAutoNum type="arabicPeriod"/>
            </a:pPr>
            <a:r>
              <a:rPr lang="ru-RU" sz="2133" b="1" dirty="0">
                <a:latin typeface="Times New Roman" pitchFamily="18" charset="0"/>
                <a:ea typeface="Calibri" pitchFamily="34" charset="0"/>
                <a:cs typeface="Times New Roman" pitchFamily="18" charset="0"/>
              </a:rPr>
              <a:t>Приобретение земли</a:t>
            </a:r>
          </a:p>
          <a:p>
            <a:pPr marL="304792" indent="-304792" algn="just" defTabSz="1219170" eaLnBrk="0" fontAlgn="base" hangingPunct="0">
              <a:spcBef>
                <a:spcPct val="0"/>
              </a:spcBef>
              <a:spcAft>
                <a:spcPct val="0"/>
              </a:spcAft>
              <a:buFont typeface="+mj-lt"/>
              <a:buAutoNum type="arabicPeriod"/>
            </a:pPr>
            <a:endParaRPr lang="ru-RU" sz="2133" b="1" dirty="0">
              <a:latin typeface="Arial" pitchFamily="34" charset="0"/>
              <a:cs typeface="Arial" pitchFamily="34" charset="0"/>
            </a:endParaRPr>
          </a:p>
          <a:p>
            <a:pPr marL="304792" indent="-304792" algn="just" defTabSz="1219170" eaLnBrk="0" fontAlgn="base" hangingPunct="0">
              <a:spcBef>
                <a:spcPct val="0"/>
              </a:spcBef>
              <a:spcAft>
                <a:spcPct val="0"/>
              </a:spcAft>
              <a:buFont typeface="+mj-lt"/>
              <a:buAutoNum type="arabicPeriod"/>
            </a:pPr>
            <a:r>
              <a:rPr lang="ru-RU" sz="2133" b="1" dirty="0">
                <a:latin typeface="Times New Roman" pitchFamily="18" charset="0"/>
                <a:ea typeface="Calibri" pitchFamily="34" charset="0"/>
                <a:cs typeface="Times New Roman" pitchFamily="18" charset="0"/>
              </a:rPr>
              <a:t>Строительство и монтаж</a:t>
            </a:r>
          </a:p>
          <a:p>
            <a:pPr marL="304792" indent="-304792" algn="just" defTabSz="1219170" eaLnBrk="0" fontAlgn="base" hangingPunct="0">
              <a:spcBef>
                <a:spcPct val="0"/>
              </a:spcBef>
              <a:spcAft>
                <a:spcPct val="0"/>
              </a:spcAft>
              <a:buFont typeface="+mj-lt"/>
              <a:buAutoNum type="arabicPeriod"/>
            </a:pPr>
            <a:endParaRPr lang="ru-RU" sz="2133" b="1" dirty="0">
              <a:latin typeface="Arial" pitchFamily="34" charset="0"/>
              <a:cs typeface="Arial" pitchFamily="34" charset="0"/>
            </a:endParaRPr>
          </a:p>
          <a:p>
            <a:pPr marL="304792" indent="-304792" algn="just" defTabSz="1219170" eaLnBrk="0" fontAlgn="base" hangingPunct="0">
              <a:spcBef>
                <a:spcPct val="0"/>
              </a:spcBef>
              <a:spcAft>
                <a:spcPct val="0"/>
              </a:spcAft>
              <a:buFont typeface="+mj-lt"/>
              <a:buAutoNum type="arabicPeriod"/>
            </a:pPr>
            <a:r>
              <a:rPr lang="ru-RU" sz="2133" b="1" dirty="0">
                <a:latin typeface="Times New Roman" pitchFamily="18" charset="0"/>
                <a:ea typeface="Calibri" pitchFamily="34" charset="0"/>
                <a:cs typeface="Times New Roman" pitchFamily="18" charset="0"/>
              </a:rPr>
              <a:t>Поставка материалов и обеспечение услуг</a:t>
            </a:r>
          </a:p>
          <a:p>
            <a:pPr marL="304792" indent="-304792" algn="just" defTabSz="1219170" eaLnBrk="0" fontAlgn="base" hangingPunct="0">
              <a:spcBef>
                <a:spcPct val="0"/>
              </a:spcBef>
              <a:spcAft>
                <a:spcPct val="0"/>
              </a:spcAft>
              <a:buFont typeface="+mj-lt"/>
              <a:buAutoNum type="arabicPeriod"/>
            </a:pPr>
            <a:endParaRPr lang="ru-RU" sz="2133" b="1" dirty="0">
              <a:latin typeface="Arial" pitchFamily="34" charset="0"/>
              <a:cs typeface="Arial" pitchFamily="34" charset="0"/>
            </a:endParaRPr>
          </a:p>
          <a:p>
            <a:pPr marL="304792" indent="-304792" algn="just" defTabSz="1219170" eaLnBrk="0" fontAlgn="base" hangingPunct="0">
              <a:spcBef>
                <a:spcPct val="0"/>
              </a:spcBef>
              <a:spcAft>
                <a:spcPct val="0"/>
              </a:spcAft>
              <a:buFont typeface="+mj-lt"/>
              <a:buAutoNum type="arabicPeriod"/>
            </a:pPr>
            <a:r>
              <a:rPr lang="ru-RU" sz="2133" b="1" dirty="0" err="1">
                <a:latin typeface="Times New Roman" pitchFamily="18" charset="0"/>
                <a:ea typeface="Calibri" pitchFamily="34" charset="0"/>
                <a:cs typeface="Times New Roman" pitchFamily="18" charset="0"/>
              </a:rPr>
              <a:t>Предпроизводственный</a:t>
            </a:r>
            <a:r>
              <a:rPr lang="ru-RU" sz="2133" b="1" dirty="0">
                <a:latin typeface="Times New Roman" pitchFamily="18" charset="0"/>
                <a:ea typeface="Calibri" pitchFamily="34" charset="0"/>
                <a:cs typeface="Times New Roman" pitchFamily="18" charset="0"/>
              </a:rPr>
              <a:t> маркетинг</a:t>
            </a:r>
          </a:p>
          <a:p>
            <a:pPr marL="304792" indent="-304792" algn="just" defTabSz="1219170" eaLnBrk="0" fontAlgn="base" hangingPunct="0">
              <a:spcBef>
                <a:spcPct val="0"/>
              </a:spcBef>
              <a:spcAft>
                <a:spcPct val="0"/>
              </a:spcAft>
              <a:buFont typeface="+mj-lt"/>
              <a:buAutoNum type="arabicPeriod"/>
            </a:pPr>
            <a:endParaRPr lang="ru-RU" sz="2133" b="1" dirty="0">
              <a:latin typeface="Arial" pitchFamily="34" charset="0"/>
              <a:cs typeface="Arial" pitchFamily="34" charset="0"/>
            </a:endParaRPr>
          </a:p>
          <a:p>
            <a:pPr marL="304792" indent="-304792" algn="just" defTabSz="1219170" eaLnBrk="0" fontAlgn="base" hangingPunct="0">
              <a:spcBef>
                <a:spcPct val="0"/>
              </a:spcBef>
              <a:spcAft>
                <a:spcPct val="0"/>
              </a:spcAft>
              <a:buFont typeface="+mj-lt"/>
              <a:buAutoNum type="arabicPeriod"/>
            </a:pPr>
            <a:r>
              <a:rPr lang="ru-RU" sz="2133" b="1" dirty="0">
                <a:latin typeface="Times New Roman" pitchFamily="18" charset="0"/>
                <a:ea typeface="Calibri" pitchFamily="34" charset="0"/>
                <a:cs typeface="Times New Roman" pitchFamily="18" charset="0"/>
              </a:rPr>
              <a:t>Сдача предприятия в эксплуатацию</a:t>
            </a:r>
            <a:endParaRPr lang="ru-RU" sz="2133" b="1" dirty="0">
              <a:latin typeface="Arial" pitchFamily="34" charset="0"/>
              <a:cs typeface="Arial" pitchFamily="34" charset="0"/>
            </a:endParaRPr>
          </a:p>
          <a:p>
            <a:pPr algn="just" defTabSz="1219170" eaLnBrk="0" fontAlgn="base" hangingPunct="0">
              <a:spcBef>
                <a:spcPct val="0"/>
              </a:spcBef>
              <a:spcAft>
                <a:spcPct val="0"/>
              </a:spcAft>
            </a:pPr>
            <a:r>
              <a:rPr lang="ru-RU" sz="2133" dirty="0">
                <a:latin typeface="Times New Roman" pitchFamily="18" charset="0"/>
                <a:ea typeface="Calibri" pitchFamily="34" charset="0"/>
                <a:cs typeface="Times New Roman" pitchFamily="18" charset="0"/>
              </a:rPr>
              <a:t>Эта стадия обычно охватывает следующие виды работ: </a:t>
            </a:r>
            <a:r>
              <a:rPr lang="ru-RU" sz="2133" dirty="0" err="1">
                <a:latin typeface="Times New Roman" pitchFamily="18" charset="0"/>
                <a:ea typeface="Calibri" pitchFamily="34" charset="0"/>
                <a:cs typeface="Times New Roman" pitchFamily="18" charset="0"/>
              </a:rPr>
              <a:t>предэксплуатационные</a:t>
            </a:r>
            <a:r>
              <a:rPr lang="ru-RU" sz="2133" dirty="0">
                <a:latin typeface="Times New Roman" pitchFamily="18" charset="0"/>
                <a:ea typeface="Calibri" pitchFamily="34" charset="0"/>
                <a:cs typeface="Times New Roman" pitchFamily="18" charset="0"/>
              </a:rPr>
              <a:t> проверки, пробные запуски, эксплуатационные испытания, приемка, стадия сдачи в эксплуатацию.</a:t>
            </a:r>
            <a:endParaRPr lang="ru-RU" sz="2133" dirty="0">
              <a:latin typeface="Arial" pitchFamily="34" charset="0"/>
              <a:cs typeface="Arial" pitchFamily="34"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360" y="0"/>
            <a:ext cx="11617291" cy="768085"/>
          </a:xfrm>
        </p:spPr>
        <p:txBody>
          <a:bodyPr>
            <a:noAutofit/>
          </a:bodyPr>
          <a:lstStyle/>
          <a:p>
            <a:r>
              <a:rPr lang="ru-RU" sz="2667" b="1" dirty="0">
                <a:latin typeface="Times New Roman" pitchFamily="18" charset="0"/>
                <a:cs typeface="Times New Roman" pitchFamily="18" charset="0"/>
              </a:rPr>
              <a:t>Детальное проектирование</a:t>
            </a:r>
            <a:endParaRPr lang="ru-RU" sz="2667" dirty="0">
              <a:latin typeface="Times New Roman" pitchFamily="18" charset="0"/>
              <a:cs typeface="Times New Roman" pitchFamily="18" charset="0"/>
            </a:endParaRPr>
          </a:p>
        </p:txBody>
      </p:sp>
      <p:pic>
        <p:nvPicPr>
          <p:cNvPr id="4" name="Рисунок 3" descr="карта.JPG"/>
          <p:cNvPicPr>
            <a:picLocks noChangeAspect="1"/>
          </p:cNvPicPr>
          <p:nvPr/>
        </p:nvPicPr>
        <p:blipFill>
          <a:blip r:embed="rId2" cstate="print"/>
          <a:stretch>
            <a:fillRect/>
          </a:stretch>
        </p:blipFill>
        <p:spPr>
          <a:xfrm>
            <a:off x="911424" y="740702"/>
            <a:ext cx="9985109" cy="5802292"/>
          </a:xfrm>
          <a:prstGeom prst="rect">
            <a:avLst/>
          </a:prstGeom>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8AC219-90C6-401C-AE8E-1D1B11F5EC73}"/>
              </a:ext>
            </a:extLst>
          </p:cNvPr>
          <p:cNvSpPr>
            <a:spLocks noGrp="1"/>
          </p:cNvSpPr>
          <p:nvPr>
            <p:ph type="ctrTitle"/>
          </p:nvPr>
        </p:nvSpPr>
        <p:spPr/>
        <p:txBody>
          <a:bodyPr>
            <a:noAutofit/>
          </a:bodyPr>
          <a:lstStyle/>
          <a:p>
            <a:r>
              <a:rPr lang="ru-RU" sz="4400" dirty="0">
                <a:latin typeface="Times New Roman" panose="02020603050405020304" pitchFamily="18" charset="0"/>
                <a:cs typeface="Times New Roman" panose="02020603050405020304" pitchFamily="18" charset="0"/>
              </a:rPr>
              <a:t>Составление графика осуществления, разработка бюджета осуществления, финансовый анализ и оценка инвестиций</a:t>
            </a:r>
          </a:p>
        </p:txBody>
      </p:sp>
    </p:spTree>
    <p:extLst>
      <p:ext uri="{BB962C8B-B14F-4D97-AF65-F5344CB8AC3E}">
        <p14:creationId xmlns:p14="http://schemas.microsoft.com/office/powerpoint/2010/main" val="112287488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0B7B11FD-CEC6-4D5D-B540-07E5C7A768DA}"/>
              </a:ext>
            </a:extLst>
          </p:cNvPr>
          <p:cNvSpPr>
            <a:spLocks noGrp="1"/>
          </p:cNvSpPr>
          <p:nvPr>
            <p:ph type="title"/>
          </p:nvPr>
        </p:nvSpPr>
        <p:spPr/>
        <p:txBody>
          <a:bodyPr/>
          <a:lstStyle/>
          <a:p>
            <a:r>
              <a:rPr lang="ru-RU" b="1" u="sng" dirty="0">
                <a:latin typeface="Times New Roman" panose="02020603050405020304" pitchFamily="18" charset="0"/>
                <a:cs typeface="Times New Roman" panose="02020603050405020304" pitchFamily="18" charset="0"/>
              </a:rPr>
              <a:t>Составление графика осуществления</a:t>
            </a:r>
          </a:p>
        </p:txBody>
      </p:sp>
      <p:sp>
        <p:nvSpPr>
          <p:cNvPr id="5" name="Объект 4">
            <a:extLst>
              <a:ext uri="{FF2B5EF4-FFF2-40B4-BE49-F238E27FC236}">
                <a16:creationId xmlns:a16="http://schemas.microsoft.com/office/drawing/2014/main" id="{468EC2A6-9C4C-4324-814F-AF6BC44C63A7}"/>
              </a:ext>
            </a:extLst>
          </p:cNvPr>
          <p:cNvSpPr>
            <a:spLocks noGrp="1"/>
          </p:cNvSpPr>
          <p:nvPr>
            <p:ph idx="1"/>
          </p:nvPr>
        </p:nvSpPr>
        <p:spPr/>
        <p:txBody>
          <a:bodyPr/>
          <a:lstStyle/>
          <a:p>
            <a:pPr marL="0" indent="0">
              <a:buNone/>
            </a:pPr>
            <a:r>
              <a:rPr lang="ru-RU" i="1" dirty="0">
                <a:latin typeface="Times New Roman" panose="02020603050405020304" pitchFamily="18" charset="0"/>
                <a:cs typeface="Times New Roman" panose="02020603050405020304" pitchFamily="18" charset="0"/>
              </a:rPr>
              <a:t>Графики готовятся в 3 этапа:</a:t>
            </a:r>
          </a:p>
          <a:p>
            <a:pPr marL="0" indent="0">
              <a:buNone/>
            </a:pPr>
            <a:r>
              <a:rPr lang="ru-RU" dirty="0">
                <a:latin typeface="Times New Roman" panose="02020603050405020304" pitchFamily="18" charset="0"/>
                <a:cs typeface="Times New Roman" panose="02020603050405020304" pitchFamily="18" charset="0"/>
              </a:rPr>
              <a:t>1)Разработчик плана определяет логическую последовательность событий реализации, не обращая особого внимания на продолжительность каждой задачи</a:t>
            </a:r>
          </a:p>
          <a:p>
            <a:pPr marL="0" indent="0">
              <a:buNone/>
            </a:pPr>
            <a:r>
              <a:rPr lang="ru-RU" dirty="0">
                <a:latin typeface="Times New Roman" panose="02020603050405020304" pitchFamily="18" charset="0"/>
                <a:cs typeface="Times New Roman" panose="02020603050405020304" pitchFamily="18" charset="0"/>
              </a:rPr>
              <a:t>2)Разработчик рассматривает, каким образом должны выполняться конкретные задачи</a:t>
            </a:r>
          </a:p>
          <a:p>
            <a:pPr marL="0" indent="0">
              <a:buNone/>
            </a:pPr>
            <a:r>
              <a:rPr lang="ru-RU" dirty="0">
                <a:latin typeface="Times New Roman" panose="02020603050405020304" pitchFamily="18" charset="0"/>
                <a:cs typeface="Times New Roman" panose="02020603050405020304" pitchFamily="18" charset="0"/>
              </a:rPr>
              <a:t>3)Аналитик может разработать график реализации, показывающий начало и продолжительность осуществления проекта, а также всех видов деятельности и задач</a:t>
            </a:r>
          </a:p>
        </p:txBody>
      </p:sp>
      <p:sp>
        <p:nvSpPr>
          <p:cNvPr id="8" name="Стрелка: вправо 7">
            <a:extLst>
              <a:ext uri="{FF2B5EF4-FFF2-40B4-BE49-F238E27FC236}">
                <a16:creationId xmlns:a16="http://schemas.microsoft.com/office/drawing/2014/main" id="{C003F9A9-38A1-4AF6-8835-40BD9E8A7085}"/>
              </a:ext>
            </a:extLst>
          </p:cNvPr>
          <p:cNvSpPr/>
          <p:nvPr/>
        </p:nvSpPr>
        <p:spPr>
          <a:xfrm>
            <a:off x="6274777" y="5424965"/>
            <a:ext cx="5233182" cy="5345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309202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Реабилитация - иногда очень дорогостоящая операция. В большинстве случаев она требует дополнительных инвестиционных затрат, чтобы увеличить производительность существующего оборудования, обучать персонал, осуществлять дополнительные инвестиции (в инфраст"/>
          <p:cNvSpPr txBox="1">
            <a:spLocks noGrp="1"/>
          </p:cNvSpPr>
          <p:nvPr>
            <p:ph type="body" sz="half" idx="1"/>
          </p:nvPr>
        </p:nvSpPr>
        <p:spPr>
          <a:xfrm>
            <a:off x="288510" y="197305"/>
            <a:ext cx="7968074" cy="2170816"/>
          </a:xfrm>
          <a:prstGeom prst="rect">
            <a:avLst/>
          </a:prstGeom>
        </p:spPr>
        <p:txBody>
          <a:bodyPr>
            <a:normAutofit fontScale="55000" lnSpcReduction="20000"/>
          </a:bodyPr>
          <a:lstStyle/>
          <a:p>
            <a:pPr marL="0" indent="0" algn="just" defTabSz="151130">
              <a:lnSpc>
                <a:spcPct val="100000"/>
              </a:lnSpc>
              <a:spcBef>
                <a:spcPts val="0"/>
              </a:spcBef>
              <a:buNone/>
              <a:defRPr sz="2550">
                <a:latin typeface="Helvetica Neue"/>
                <a:ea typeface="Helvetica Neue"/>
                <a:cs typeface="Helvetica Neue"/>
                <a:sym typeface="Helvetica Neue"/>
              </a:defRPr>
            </a:pPr>
            <a:r>
              <a:t>Реабилитация - иногда очень дорогостоящая операция. В большинстве случаев она требует дополнительных инвестиционных затрат, чтобы увеличить производительность существующего оборудования, обучать персонал, осуществлять дополнительные инвестиции (в инфраструктуру, например), нанимать эмигрантов-консультантов для фазы самой реабилитации и лучше эксплуатировать предприятие в течение длительного времени.</a:t>
            </a:r>
          </a:p>
          <a:p>
            <a:pPr marL="0" indent="0" algn="just" defTabSz="151130">
              <a:lnSpc>
                <a:spcPct val="100000"/>
              </a:lnSpc>
              <a:spcBef>
                <a:spcPts val="0"/>
              </a:spcBef>
              <a:buNone/>
              <a:defRPr sz="2550">
                <a:latin typeface="Helvetica Neue"/>
                <a:ea typeface="Helvetica Neue"/>
                <a:cs typeface="Helvetica Neue"/>
                <a:sym typeface="Helvetica Neue"/>
              </a:defRPr>
            </a:pPr>
            <a:r>
              <a:t>График справа определяет и иллюстрирует задачи, которые должны быть решены для выполнения структурных изменений на предприятии.</a:t>
            </a:r>
          </a:p>
          <a:p>
            <a:pPr marL="0" indent="0" algn="just" defTabSz="151130">
              <a:lnSpc>
                <a:spcPct val="100000"/>
              </a:lnSpc>
              <a:spcBef>
                <a:spcPts val="0"/>
              </a:spcBef>
              <a:buNone/>
              <a:defRPr sz="2550">
                <a:latin typeface="Helvetica Neue"/>
                <a:ea typeface="Helvetica Neue"/>
                <a:cs typeface="Helvetica Neue"/>
                <a:sym typeface="Helvetica Neue"/>
              </a:defRPr>
            </a:pPr>
            <a:r>
              <a:t>Результаты процесса структурной перестройки должны быть тщательно изучены, прежде чем принять решение о реабилитации. Следует подготовить полное ТЭО по реабилитации. Это исследование должно оценить диапазон и стоимость предполагаемых работ по сравнению с ожидаемыми выгодами на протяжении жизни проекта. </a:t>
            </a:r>
          </a:p>
        </p:txBody>
      </p:sp>
      <p:pic>
        <p:nvPicPr>
          <p:cNvPr id="168" name="Снимок экрана 2021-10-01 в 10.08.59.png" descr="Снимок экрана 2021-10-01 в 10.08.59.png"/>
          <p:cNvPicPr>
            <a:picLocks noChangeAspect="1"/>
          </p:cNvPicPr>
          <p:nvPr/>
        </p:nvPicPr>
        <p:blipFill>
          <a:blip r:embed="rId2"/>
          <a:stretch>
            <a:fillRect/>
          </a:stretch>
        </p:blipFill>
        <p:spPr>
          <a:xfrm>
            <a:off x="8310711" y="216433"/>
            <a:ext cx="3641898" cy="6425135"/>
          </a:xfrm>
          <a:prstGeom prst="rect">
            <a:avLst/>
          </a:prstGeom>
          <a:ln w="12700">
            <a:miter lim="400000"/>
          </a:ln>
        </p:spPr>
      </p:pic>
      <p:sp>
        <p:nvSpPr>
          <p:cNvPr id="169" name="Положительные результаты исследований дают возможность выявить целесообразность проведения реабилитации или отказа от этой идеи. Как отмечалось выше, одной из причин многих неудач для предприятий в прошлом было отсутствие хорошо подготовленных ТЭО."/>
          <p:cNvSpPr/>
          <p:nvPr/>
        </p:nvSpPr>
        <p:spPr>
          <a:xfrm>
            <a:off x="317035" y="2417073"/>
            <a:ext cx="3836044" cy="2170816"/>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100">
                <a:latin typeface="Helvetica Neue"/>
                <a:ea typeface="Helvetica Neue"/>
                <a:cs typeface="Helvetica Neue"/>
                <a:sym typeface="Helvetica Neue"/>
              </a:defRPr>
            </a:lvl1pPr>
          </a:lstStyle>
          <a:p>
            <a:r>
              <a:rPr sz="1550"/>
              <a:t>Положительные результаты исследований дают возможность выявить целесообразность проведения реабилитации или отказа от этой идеи. Как отмечалось выше, одной из причин многих неудач для предприятий в прошлом было отсутствие хорошо подготовленных ТЭО.</a:t>
            </a:r>
          </a:p>
        </p:txBody>
      </p:sp>
      <p:sp>
        <p:nvSpPr>
          <p:cNvPr id="170" name="Реабилитация предприятия, не обеспеченная ТЭО, - это авантюра, где для инвесторов и финансовых организаций неясны шансы на успех и велик риск."/>
          <p:cNvSpPr/>
          <p:nvPr/>
        </p:nvSpPr>
        <p:spPr>
          <a:xfrm>
            <a:off x="4313873" y="2417073"/>
            <a:ext cx="3836044" cy="2170816"/>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100">
                <a:latin typeface="Helvetica Neue"/>
                <a:ea typeface="Helvetica Neue"/>
                <a:cs typeface="Helvetica Neue"/>
                <a:sym typeface="Helvetica Neue"/>
              </a:defRPr>
            </a:lvl1pPr>
          </a:lstStyle>
          <a:p>
            <a:r>
              <a:rPr sz="1550"/>
              <a:t>Реабилитация предприятия, не обеспеченная ТЭО, - это авантюра, где для инвесторов и финансовых организаций неясны шансы на успех и велик риск.</a:t>
            </a:r>
          </a:p>
        </p:txBody>
      </p:sp>
      <p:sp>
        <p:nvSpPr>
          <p:cNvPr id="171" name="Сложение"/>
          <p:cNvSpPr/>
          <p:nvPr/>
        </p:nvSpPr>
        <p:spPr>
          <a:xfrm>
            <a:off x="391379" y="2488213"/>
            <a:ext cx="415297" cy="4152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9533" y="3765"/>
                </a:moveTo>
                <a:lnTo>
                  <a:pt x="12065" y="3765"/>
                </a:lnTo>
                <a:cubicBezTo>
                  <a:pt x="12100" y="3765"/>
                  <a:pt x="12129" y="3794"/>
                  <a:pt x="12129" y="3830"/>
                </a:cubicBezTo>
                <a:lnTo>
                  <a:pt x="12129" y="9407"/>
                </a:lnTo>
                <a:cubicBezTo>
                  <a:pt x="12129" y="9442"/>
                  <a:pt x="12157" y="9471"/>
                  <a:pt x="12192" y="9471"/>
                </a:cubicBezTo>
                <a:lnTo>
                  <a:pt x="17769" y="9471"/>
                </a:lnTo>
                <a:cubicBezTo>
                  <a:pt x="17804" y="9471"/>
                  <a:pt x="17833" y="9500"/>
                  <a:pt x="17833" y="9535"/>
                </a:cubicBezTo>
                <a:lnTo>
                  <a:pt x="17835" y="12067"/>
                </a:lnTo>
                <a:cubicBezTo>
                  <a:pt x="17835" y="12102"/>
                  <a:pt x="17806" y="12129"/>
                  <a:pt x="17770" y="12129"/>
                </a:cubicBezTo>
                <a:lnTo>
                  <a:pt x="12193" y="12129"/>
                </a:lnTo>
                <a:cubicBezTo>
                  <a:pt x="12158" y="12129"/>
                  <a:pt x="12129" y="12158"/>
                  <a:pt x="12129" y="12193"/>
                </a:cubicBezTo>
                <a:lnTo>
                  <a:pt x="12129" y="17770"/>
                </a:lnTo>
                <a:cubicBezTo>
                  <a:pt x="12129" y="17806"/>
                  <a:pt x="12100" y="17835"/>
                  <a:pt x="12065" y="17835"/>
                </a:cubicBezTo>
                <a:lnTo>
                  <a:pt x="9533" y="17835"/>
                </a:lnTo>
                <a:cubicBezTo>
                  <a:pt x="9498" y="17835"/>
                  <a:pt x="9471" y="17806"/>
                  <a:pt x="9471" y="17770"/>
                </a:cubicBezTo>
                <a:lnTo>
                  <a:pt x="9471" y="12193"/>
                </a:lnTo>
                <a:cubicBezTo>
                  <a:pt x="9471" y="12158"/>
                  <a:pt x="9442" y="12131"/>
                  <a:pt x="9407" y="12131"/>
                </a:cubicBezTo>
                <a:lnTo>
                  <a:pt x="3828" y="12131"/>
                </a:lnTo>
                <a:cubicBezTo>
                  <a:pt x="3793" y="12131"/>
                  <a:pt x="3765" y="12102"/>
                  <a:pt x="3765" y="12067"/>
                </a:cubicBezTo>
                <a:lnTo>
                  <a:pt x="3765" y="9535"/>
                </a:lnTo>
                <a:cubicBezTo>
                  <a:pt x="3765" y="9500"/>
                  <a:pt x="3793" y="9471"/>
                  <a:pt x="3828" y="9471"/>
                </a:cubicBezTo>
                <a:lnTo>
                  <a:pt x="9407" y="9471"/>
                </a:lnTo>
                <a:cubicBezTo>
                  <a:pt x="9442" y="9471"/>
                  <a:pt x="9469" y="9443"/>
                  <a:pt x="9469" y="9408"/>
                </a:cubicBezTo>
                <a:lnTo>
                  <a:pt x="9469" y="3830"/>
                </a:lnTo>
                <a:cubicBezTo>
                  <a:pt x="9469" y="3794"/>
                  <a:pt x="9498" y="3765"/>
                  <a:pt x="9533" y="3765"/>
                </a:cubicBezTo>
                <a:close/>
              </a:path>
            </a:pathLst>
          </a:custGeom>
          <a:solidFill>
            <a:srgbClr val="000000"/>
          </a:solidFill>
          <a:ln w="12700">
            <a:miter lim="400000"/>
          </a:ln>
        </p:spPr>
        <p:txBody>
          <a:bodyPr lIns="25400" tIns="25400" rIns="25400" bIns="25400" anchor="ctr"/>
          <a:lstStyle/>
          <a:p>
            <a:pPr defTabSz="565150">
              <a:defRPr sz="3200">
                <a:solidFill>
                  <a:srgbClr val="FFFFFF"/>
                </a:solidFill>
                <a:latin typeface="Avenir Next Regular"/>
                <a:ea typeface="Avenir Next Regular"/>
                <a:cs typeface="Avenir Next Regular"/>
                <a:sym typeface="Avenir Next Regular"/>
              </a:defRPr>
            </a:pPr>
            <a:endParaRPr sz="1600"/>
          </a:p>
        </p:txBody>
      </p:sp>
      <p:sp>
        <p:nvSpPr>
          <p:cNvPr id="172" name="Вычитание"/>
          <p:cNvSpPr/>
          <p:nvPr/>
        </p:nvSpPr>
        <p:spPr>
          <a:xfrm>
            <a:off x="4351045" y="2488213"/>
            <a:ext cx="415297" cy="4152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3814" y="9486"/>
                </a:moveTo>
                <a:lnTo>
                  <a:pt x="17754" y="9486"/>
                </a:lnTo>
                <a:cubicBezTo>
                  <a:pt x="17789" y="9486"/>
                  <a:pt x="17818" y="9515"/>
                  <a:pt x="17818" y="9550"/>
                </a:cubicBezTo>
                <a:lnTo>
                  <a:pt x="17818" y="12082"/>
                </a:lnTo>
                <a:cubicBezTo>
                  <a:pt x="17818" y="12117"/>
                  <a:pt x="17789" y="12146"/>
                  <a:pt x="17754" y="12146"/>
                </a:cubicBezTo>
                <a:lnTo>
                  <a:pt x="3814" y="12146"/>
                </a:lnTo>
                <a:cubicBezTo>
                  <a:pt x="3779" y="12146"/>
                  <a:pt x="3750" y="12117"/>
                  <a:pt x="3750" y="12082"/>
                </a:cubicBezTo>
                <a:lnTo>
                  <a:pt x="3750" y="9550"/>
                </a:lnTo>
                <a:cubicBezTo>
                  <a:pt x="3750" y="9515"/>
                  <a:pt x="3779" y="9486"/>
                  <a:pt x="3814" y="9486"/>
                </a:cubicBezTo>
                <a:close/>
              </a:path>
            </a:pathLst>
          </a:custGeom>
          <a:solidFill>
            <a:srgbClr val="000000"/>
          </a:solidFill>
          <a:ln w="12700">
            <a:miter lim="400000"/>
          </a:ln>
        </p:spPr>
        <p:txBody>
          <a:bodyPr lIns="25400" tIns="25400" rIns="25400" bIns="25400" anchor="ctr"/>
          <a:lstStyle/>
          <a:p>
            <a:pPr defTabSz="565150">
              <a:defRPr sz="3200">
                <a:solidFill>
                  <a:srgbClr val="FFFFFF"/>
                </a:solidFill>
                <a:latin typeface="Avenir Next Regular"/>
                <a:ea typeface="Avenir Next Regular"/>
                <a:cs typeface="Avenir Next Regular"/>
                <a:sym typeface="Avenir Next Regular"/>
              </a:defRPr>
            </a:pPr>
            <a:endParaRPr sz="1600"/>
          </a:p>
        </p:txBody>
      </p:sp>
      <p:sp>
        <p:nvSpPr>
          <p:cNvPr id="173" name="В случае новых инвестиций, владельцы предприятий и их банки не пугаются высоких расходов на реабилитационные исследования, поскольку они осознают, что эффективная реабилитация может быть последней альтернативой банкротству и единственной возможностью пол"/>
          <p:cNvSpPr txBox="1"/>
          <p:nvPr/>
        </p:nvSpPr>
        <p:spPr>
          <a:xfrm>
            <a:off x="289450" y="4623882"/>
            <a:ext cx="7860467" cy="2128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355600">
              <a:lnSpc>
                <a:spcPct val="100000"/>
              </a:lnSpc>
              <a:defRPr sz="3000">
                <a:latin typeface="Helvetica Neue"/>
                <a:ea typeface="Helvetica Neue"/>
                <a:cs typeface="Helvetica Neue"/>
                <a:sym typeface="Helvetica Neue"/>
              </a:defRPr>
            </a:lvl1pPr>
          </a:lstStyle>
          <a:p>
            <a:r>
              <a:rPr sz="1500"/>
              <a:t>В случае новых инвестиций, владельцы предприятий и их банки не пугаются высоких расходов на реабилитационные исследования, поскольку они осознают, что эффективная реабилитация может быть последней альтернативой банкротству и единственной возможностью получить обратно непогашенные долги. Для подготовки реабилитационных исследований требуется команда экспертов. Они объединяются в команду в зависимости от конкретной природы проекта. Только работа в составе команды может гарантировать хорошую координацию деятельности консультантов и всестороннее окончательное заключение о целесообразности реабилитации или отказа от проекта.</a:t>
            </a:r>
          </a:p>
        </p:txBody>
      </p:sp>
    </p:spTree>
  </p:cSld>
  <p:clrMapOvr>
    <a:masterClrMapping/>
  </p:clrMapOvr>
  <p:transition spd="med"/>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043821-635A-42FF-9FAA-5E873B96848E}"/>
              </a:ext>
            </a:extLst>
          </p:cNvPr>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Третий этап</a:t>
            </a:r>
          </a:p>
        </p:txBody>
      </p:sp>
      <p:sp>
        <p:nvSpPr>
          <p:cNvPr id="3" name="Объект 2">
            <a:extLst>
              <a:ext uri="{FF2B5EF4-FFF2-40B4-BE49-F238E27FC236}">
                <a16:creationId xmlns:a16="http://schemas.microsoft.com/office/drawing/2014/main" id="{8BA6E59B-393F-4EEA-ACC1-A41AE76EE830}"/>
              </a:ext>
            </a:extLst>
          </p:cNvPr>
          <p:cNvSpPr>
            <a:spLocks noGrp="1"/>
          </p:cNvSpPr>
          <p:nvPr>
            <p:ph idx="1"/>
          </p:nvPr>
        </p:nvSpPr>
        <p:spPr/>
        <p:txBody>
          <a:bodyPr/>
          <a:lstStyle/>
          <a:p>
            <a:pPr marL="0" indent="0">
              <a:buNone/>
            </a:pPr>
            <a:r>
              <a:rPr lang="ru-RU" i="1" dirty="0">
                <a:latin typeface="Times New Roman" panose="02020603050405020304" pitchFamily="18" charset="0"/>
                <a:cs typeface="Times New Roman" panose="02020603050405020304" pitchFamily="18" charset="0"/>
              </a:rPr>
              <a:t>Разработка каждой задачи должно включать:</a:t>
            </a:r>
          </a:p>
          <a:p>
            <a:r>
              <a:rPr lang="ru-RU" dirty="0">
                <a:latin typeface="Times New Roman" panose="02020603050405020304" pitchFamily="18" charset="0"/>
                <a:cs typeface="Times New Roman" panose="02020603050405020304" pitchFamily="18" charset="0"/>
              </a:rPr>
              <a:t>Работу, которая должна быть сделана</a:t>
            </a:r>
          </a:p>
          <a:p>
            <a:r>
              <a:rPr lang="ru-RU" dirty="0">
                <a:latin typeface="Times New Roman" panose="02020603050405020304" pitchFamily="18" charset="0"/>
                <a:cs typeface="Times New Roman" panose="02020603050405020304" pitchFamily="18" charset="0"/>
              </a:rPr>
              <a:t>Необходимые ресурсы</a:t>
            </a:r>
          </a:p>
          <a:p>
            <a:r>
              <a:rPr lang="ru-RU" dirty="0">
                <a:latin typeface="Times New Roman" panose="02020603050405020304" pitchFamily="18" charset="0"/>
                <a:cs typeface="Times New Roman" panose="02020603050405020304" pitchFamily="18" charset="0"/>
              </a:rPr>
              <a:t>Время, необходимое для выполнения задачи</a:t>
            </a:r>
          </a:p>
          <a:p>
            <a:r>
              <a:rPr lang="ru-RU" dirty="0">
                <a:latin typeface="Times New Roman" panose="02020603050405020304" pitchFamily="18" charset="0"/>
                <a:cs typeface="Times New Roman" panose="02020603050405020304" pitchFamily="18" charset="0"/>
              </a:rPr>
              <a:t>Ответственность за выполнение задачи</a:t>
            </a:r>
          </a:p>
          <a:p>
            <a:r>
              <a:rPr lang="ru-RU" dirty="0">
                <a:latin typeface="Times New Roman" panose="02020603050405020304" pitchFamily="18" charset="0"/>
                <a:cs typeface="Times New Roman" panose="02020603050405020304" pitchFamily="18" charset="0"/>
              </a:rPr>
              <a:t>Исходную информацию</a:t>
            </a:r>
          </a:p>
          <a:p>
            <a:r>
              <a:rPr lang="ru-RU" dirty="0">
                <a:latin typeface="Times New Roman" panose="02020603050405020304" pitchFamily="18" charset="0"/>
                <a:cs typeface="Times New Roman" panose="02020603050405020304" pitchFamily="18" charset="0"/>
              </a:rPr>
              <a:t>Ожидаемые результаты</a:t>
            </a:r>
          </a:p>
          <a:p>
            <a:r>
              <a:rPr lang="ru-RU" dirty="0">
                <a:latin typeface="Times New Roman" panose="02020603050405020304" pitchFamily="18" charset="0"/>
                <a:cs typeface="Times New Roman" panose="02020603050405020304" pitchFamily="18" charset="0"/>
              </a:rPr>
              <a:t>Взаимосвязь с другими действиями</a:t>
            </a:r>
          </a:p>
        </p:txBody>
      </p:sp>
    </p:spTree>
    <p:extLst>
      <p:ext uri="{BB962C8B-B14F-4D97-AF65-F5344CB8AC3E}">
        <p14:creationId xmlns:p14="http://schemas.microsoft.com/office/powerpoint/2010/main" val="414862178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EA5DD1-5E09-4327-9BC5-8A6A935F030B}"/>
              </a:ext>
            </a:extLst>
          </p:cNvPr>
          <p:cNvSpPr>
            <a:spLocks noGrp="1"/>
          </p:cNvSpPr>
          <p:nvPr>
            <p:ph type="title"/>
          </p:nvPr>
        </p:nvSpPr>
        <p:spPr>
          <a:xfrm>
            <a:off x="838200" y="196949"/>
            <a:ext cx="10515600" cy="1493740"/>
          </a:xfrm>
        </p:spPr>
        <p:txBody>
          <a:bodyPr>
            <a:normAutofit fontScale="90000"/>
          </a:bodyPr>
          <a:lstStyle/>
          <a:p>
            <a:r>
              <a:rPr lang="ru-RU" b="1" dirty="0">
                <a:latin typeface="Times New Roman" panose="02020603050405020304" pitchFamily="18" charset="0"/>
                <a:cs typeface="Times New Roman" panose="02020603050405020304" pitchFamily="18" charset="0"/>
              </a:rPr>
              <a:t>Сетевое планирование и использование компьютеров, альтернативные методы планирования</a:t>
            </a:r>
          </a:p>
        </p:txBody>
      </p:sp>
      <p:sp>
        <p:nvSpPr>
          <p:cNvPr id="3" name="Объект 2">
            <a:extLst>
              <a:ext uri="{FF2B5EF4-FFF2-40B4-BE49-F238E27FC236}">
                <a16:creationId xmlns:a16="http://schemas.microsoft.com/office/drawing/2014/main" id="{B62506A0-491E-4B0D-9628-8B01AA0E9AD1}"/>
              </a:ext>
            </a:extLst>
          </p:cNvPr>
          <p:cNvSpPr>
            <a:spLocks noGrp="1"/>
          </p:cNvSpPr>
          <p:nvPr>
            <p:ph idx="1"/>
          </p:nvPr>
        </p:nvSpPr>
        <p:spPr>
          <a:xfrm>
            <a:off x="838200" y="1867828"/>
            <a:ext cx="10515600" cy="4351338"/>
          </a:xfrm>
        </p:spPr>
        <p:txBody>
          <a:bodyPr/>
          <a:lstStyle/>
          <a:p>
            <a:r>
              <a:rPr lang="ru-RU" dirty="0">
                <a:latin typeface="Times New Roman" panose="02020603050405020304" pitchFamily="18" charset="0"/>
                <a:cs typeface="Times New Roman" panose="02020603050405020304" pitchFamily="18" charset="0"/>
              </a:rPr>
              <a:t>Для любого проекта с большим количеством задач весьма выгодны применения компьютеров</a:t>
            </a:r>
          </a:p>
          <a:p>
            <a:r>
              <a:rPr lang="ru-RU" dirty="0">
                <a:latin typeface="Times New Roman" panose="02020603050405020304" pitchFamily="18" charset="0"/>
                <a:cs typeface="Times New Roman" panose="02020603050405020304" pitchFamily="18" charset="0"/>
              </a:rPr>
              <a:t>Метод планирования с помощью столбиковой диаграммы(альтернативный метод) может быть применен к любому проекту</a:t>
            </a:r>
          </a:p>
        </p:txBody>
      </p:sp>
    </p:spTree>
    <p:extLst>
      <p:ext uri="{BB962C8B-B14F-4D97-AF65-F5344CB8AC3E}">
        <p14:creationId xmlns:p14="http://schemas.microsoft.com/office/powerpoint/2010/main" val="24091502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05D46F-B30B-40FB-A322-F28572A57045}"/>
              </a:ext>
            </a:extLst>
          </p:cNvPr>
          <p:cNvSpPr>
            <a:spLocks noGrp="1"/>
          </p:cNvSpPr>
          <p:nvPr>
            <p:ph type="title"/>
          </p:nvPr>
        </p:nvSpPr>
        <p:spPr/>
        <p:txBody>
          <a:bodyPr/>
          <a:lstStyle/>
          <a:p>
            <a:r>
              <a:rPr lang="ru-RU" b="1" u="sng" dirty="0">
                <a:latin typeface="Times New Roman" panose="02020603050405020304" pitchFamily="18" charset="0"/>
                <a:cs typeface="Times New Roman" panose="02020603050405020304" pitchFamily="18" charset="0"/>
              </a:rPr>
              <a:t>Разработка бюджета осуществления</a:t>
            </a:r>
          </a:p>
        </p:txBody>
      </p:sp>
      <p:sp>
        <p:nvSpPr>
          <p:cNvPr id="3" name="Объект 2">
            <a:extLst>
              <a:ext uri="{FF2B5EF4-FFF2-40B4-BE49-F238E27FC236}">
                <a16:creationId xmlns:a16="http://schemas.microsoft.com/office/drawing/2014/main" id="{5CBA810A-52CD-4629-9F8F-76E457B8DFAA}"/>
              </a:ext>
            </a:extLst>
          </p:cNvPr>
          <p:cNvSpPr>
            <a:spLocks noGrp="1"/>
          </p:cNvSpPr>
          <p:nvPr>
            <p:ph idx="1"/>
          </p:nvPr>
        </p:nvSpPr>
        <p:spPr/>
        <p:txBody>
          <a:bodyPr/>
          <a:lstStyle/>
          <a:p>
            <a:pPr marL="0" indent="0">
              <a:buNone/>
            </a:pPr>
            <a:r>
              <a:rPr lang="ru-RU" i="1" dirty="0">
                <a:latin typeface="Times New Roman" panose="02020603050405020304" pitchFamily="18" charset="0"/>
                <a:cs typeface="Times New Roman" panose="02020603050405020304" pitchFamily="18" charset="0"/>
              </a:rPr>
              <a:t>Цель</a:t>
            </a:r>
            <a:r>
              <a:rPr lang="ru-RU" dirty="0">
                <a:latin typeface="Times New Roman" panose="02020603050405020304" pitchFamily="18" charset="0"/>
                <a:cs typeface="Times New Roman" panose="02020603050405020304" pitchFamily="18" charset="0"/>
              </a:rPr>
              <a:t> – определение стоимости ресурсов, необходимых для выполнения инвестиционного проекта, сразу после его утверждения и принятия инвестиционного решения.</a:t>
            </a:r>
          </a:p>
          <a:p>
            <a:pPr marL="0" indent="0">
              <a:buNone/>
            </a:pPr>
            <a:r>
              <a:rPr lang="ru-RU" i="1" dirty="0">
                <a:latin typeface="Times New Roman" panose="02020603050405020304" pitchFamily="18" charset="0"/>
                <a:cs typeface="Times New Roman" panose="02020603050405020304" pitchFamily="18" charset="0"/>
              </a:rPr>
              <a:t>Оценочные расходы на осуществление </a:t>
            </a:r>
            <a:r>
              <a:rPr lang="ru-RU" dirty="0">
                <a:latin typeface="Times New Roman" panose="02020603050405020304" pitchFamily="18" charset="0"/>
                <a:cs typeface="Times New Roman" panose="02020603050405020304" pitchFamily="18" charset="0"/>
              </a:rPr>
              <a:t>– это капитализированные </a:t>
            </a:r>
            <a:r>
              <a:rPr lang="ru-RU" dirty="0" err="1">
                <a:latin typeface="Times New Roman" panose="02020603050405020304" pitchFamily="18" charset="0"/>
                <a:cs typeface="Times New Roman" panose="02020603050405020304" pitchFamily="18" charset="0"/>
              </a:rPr>
              <a:t>предпроизводственные</a:t>
            </a:r>
            <a:r>
              <a:rPr lang="ru-RU" dirty="0">
                <a:latin typeface="Times New Roman" panose="02020603050405020304" pitchFamily="18" charset="0"/>
                <a:cs typeface="Times New Roman" panose="02020603050405020304" pitchFamily="18" charset="0"/>
              </a:rPr>
              <a:t> издержки, образующие часть общих первоначальных инвестиционных затрат</a:t>
            </a:r>
          </a:p>
        </p:txBody>
      </p:sp>
    </p:spTree>
    <p:extLst>
      <p:ext uri="{BB962C8B-B14F-4D97-AF65-F5344CB8AC3E}">
        <p14:creationId xmlns:p14="http://schemas.microsoft.com/office/powerpoint/2010/main" val="69495055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8BB71F-33CA-41D1-BDE5-A453865E0C70}"/>
              </a:ext>
            </a:extLst>
          </p:cNvPr>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Пример структурирования затрат на осуществление проекта</a:t>
            </a:r>
          </a:p>
        </p:txBody>
      </p:sp>
      <p:sp>
        <p:nvSpPr>
          <p:cNvPr id="3" name="Объект 2">
            <a:extLst>
              <a:ext uri="{FF2B5EF4-FFF2-40B4-BE49-F238E27FC236}">
                <a16:creationId xmlns:a16="http://schemas.microsoft.com/office/drawing/2014/main" id="{9983DC2E-089E-4B1B-B0A7-B6324090523F}"/>
              </a:ext>
            </a:extLst>
          </p:cNvPr>
          <p:cNvSpPr>
            <a:spLocks noGrp="1"/>
          </p:cNvSpPr>
          <p:nvPr>
            <p:ph idx="1"/>
          </p:nvPr>
        </p:nvSpPr>
        <p:spPr/>
        <p:txBody>
          <a:bodyPr>
            <a:normAutofit lnSpcReduction="10000"/>
          </a:bodyPr>
          <a:lstStyle/>
          <a:p>
            <a:r>
              <a:rPr lang="ru-RU" dirty="0">
                <a:latin typeface="Times New Roman" panose="02020603050405020304" pitchFamily="18" charset="0"/>
                <a:cs typeface="Times New Roman" panose="02020603050405020304" pitchFamily="18" charset="0"/>
              </a:rPr>
              <a:t>Издержки на управление осуществлением проекта</a:t>
            </a:r>
          </a:p>
          <a:p>
            <a:r>
              <a:rPr lang="ru-RU" dirty="0">
                <a:latin typeface="Times New Roman" panose="02020603050405020304" pitchFamily="18" charset="0"/>
                <a:cs typeface="Times New Roman" panose="02020603050405020304" pitchFamily="18" charset="0"/>
              </a:rPr>
              <a:t>Издержки на образование компании и организационную деятельность</a:t>
            </a:r>
          </a:p>
          <a:p>
            <a:r>
              <a:rPr lang="ru-RU" dirty="0">
                <a:latin typeface="Times New Roman" panose="02020603050405020304" pitchFamily="18" charset="0"/>
                <a:cs typeface="Times New Roman" panose="02020603050405020304" pitchFamily="18" charset="0"/>
              </a:rPr>
              <a:t>Приобретение и передача технологий</a:t>
            </a:r>
          </a:p>
          <a:p>
            <a:r>
              <a:rPr lang="ru-RU" dirty="0">
                <a:latin typeface="Times New Roman" panose="02020603050405020304" pitchFamily="18" charset="0"/>
                <a:cs typeface="Times New Roman" panose="02020603050405020304" pitchFamily="18" charset="0"/>
              </a:rPr>
              <a:t>Детальное проектирование оборудования и объектов гражданского строительства, участие в тендерах, оценка предложений, ведение переговоров и заключение контрактов</a:t>
            </a:r>
          </a:p>
          <a:p>
            <a:r>
              <a:rPr lang="ru-RU" dirty="0">
                <a:latin typeface="Times New Roman" panose="02020603050405020304" pitchFamily="18" charset="0"/>
                <a:cs typeface="Times New Roman" panose="02020603050405020304" pitchFamily="18" charset="0"/>
              </a:rPr>
              <a:t>Контроль и координация строительных работ, монтаж, испытания, пробные пуски, пуск и сдача предприятия в эксплуатацию</a:t>
            </a:r>
          </a:p>
        </p:txBody>
      </p:sp>
      <p:sp>
        <p:nvSpPr>
          <p:cNvPr id="4" name="Стрелка: вправо 3">
            <a:extLst>
              <a:ext uri="{FF2B5EF4-FFF2-40B4-BE49-F238E27FC236}">
                <a16:creationId xmlns:a16="http://schemas.microsoft.com/office/drawing/2014/main" id="{02B944D6-4EB0-4077-B901-277929DADAD4}"/>
              </a:ext>
            </a:extLst>
          </p:cNvPr>
          <p:cNvSpPr/>
          <p:nvPr/>
        </p:nvSpPr>
        <p:spPr>
          <a:xfrm>
            <a:off x="5866814" y="5642391"/>
            <a:ext cx="5233182" cy="5345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48738441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F39A48-0A08-4ACF-AFC5-31FA75F026C4}"/>
              </a:ext>
            </a:extLst>
          </p:cNvPr>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Пример структурирования затрат на осуществление проекта</a:t>
            </a:r>
            <a:endParaRPr lang="ru-RU" dirty="0"/>
          </a:p>
        </p:txBody>
      </p:sp>
      <p:sp>
        <p:nvSpPr>
          <p:cNvPr id="3" name="Объект 2">
            <a:extLst>
              <a:ext uri="{FF2B5EF4-FFF2-40B4-BE49-F238E27FC236}">
                <a16:creationId xmlns:a16="http://schemas.microsoft.com/office/drawing/2014/main" id="{E7145848-997B-4A77-9E56-DF5349FCCD47}"/>
              </a:ext>
            </a:extLst>
          </p:cNvPr>
          <p:cNvSpPr>
            <a:spLocks noGrp="1"/>
          </p:cNvSpPr>
          <p:nvPr>
            <p:ph idx="1"/>
          </p:nvPr>
        </p:nvSpPr>
        <p:spPr/>
        <p:txBody>
          <a:bodyPr/>
          <a:lstStyle/>
          <a:p>
            <a:r>
              <a:rPr lang="ru-RU" dirty="0">
                <a:latin typeface="Times New Roman" panose="02020603050405020304" pitchFamily="18" charset="0"/>
                <a:cs typeface="Times New Roman" panose="02020603050405020304" pitchFamily="18" charset="0"/>
              </a:rPr>
              <a:t>Мероприятия по обеспечению снабжения</a:t>
            </a:r>
          </a:p>
          <a:p>
            <a:r>
              <a:rPr lang="ru-RU" dirty="0">
                <a:latin typeface="Times New Roman" panose="02020603050405020304" pitchFamily="18" charset="0"/>
                <a:cs typeface="Times New Roman" panose="02020603050405020304" pitchFamily="18" charset="0"/>
              </a:rPr>
              <a:t>Мероприятия в отношении </a:t>
            </a:r>
            <a:r>
              <a:rPr lang="ru-RU" dirty="0" err="1">
                <a:latin typeface="Times New Roman" panose="02020603050405020304" pitchFamily="18" charset="0"/>
                <a:cs typeface="Times New Roman" panose="02020603050405020304" pitchFamily="18" charset="0"/>
              </a:rPr>
              <a:t>предпроизводственного</a:t>
            </a:r>
            <a:r>
              <a:rPr lang="ru-RU" dirty="0">
                <a:latin typeface="Times New Roman" panose="02020603050405020304" pitchFamily="18" charset="0"/>
                <a:cs typeface="Times New Roman" panose="02020603050405020304" pitchFamily="18" charset="0"/>
              </a:rPr>
              <a:t> маркетинга</a:t>
            </a:r>
          </a:p>
          <a:p>
            <a:r>
              <a:rPr lang="ru-RU" dirty="0">
                <a:latin typeface="Times New Roman" panose="02020603050405020304" pitchFamily="18" charset="0"/>
                <a:cs typeface="Times New Roman" panose="02020603050405020304" pitchFamily="18" charset="0"/>
              </a:rPr>
              <a:t>Предварительные расходы и издержки, связанные с эмиссией ценных бумаг</a:t>
            </a:r>
          </a:p>
        </p:txBody>
      </p:sp>
    </p:spTree>
    <p:extLst>
      <p:ext uri="{BB962C8B-B14F-4D97-AF65-F5344CB8AC3E}">
        <p14:creationId xmlns:p14="http://schemas.microsoft.com/office/powerpoint/2010/main" val="124114069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795926-4703-442D-9B03-F787D6BD703A}"/>
              </a:ext>
            </a:extLst>
          </p:cNvPr>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Карты осуществления проекта</a:t>
            </a:r>
          </a:p>
        </p:txBody>
      </p:sp>
      <p:pic>
        <p:nvPicPr>
          <p:cNvPr id="7" name="Рисунок 6">
            <a:extLst>
              <a:ext uri="{FF2B5EF4-FFF2-40B4-BE49-F238E27FC236}">
                <a16:creationId xmlns:a16="http://schemas.microsoft.com/office/drawing/2014/main" id="{E0A758B4-273E-48AD-B6EC-ADA86C1BA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96380"/>
            <a:ext cx="7907715" cy="4863990"/>
          </a:xfrm>
          <a:prstGeom prst="rect">
            <a:avLst/>
          </a:prstGeom>
        </p:spPr>
      </p:pic>
      <p:cxnSp>
        <p:nvCxnSpPr>
          <p:cNvPr id="9" name="Прямая соединительная линия 8">
            <a:extLst>
              <a:ext uri="{FF2B5EF4-FFF2-40B4-BE49-F238E27FC236}">
                <a16:creationId xmlns:a16="http://schemas.microsoft.com/office/drawing/2014/main" id="{845FF807-2EC3-4484-9B5C-7063D47C1DDD}"/>
              </a:ext>
            </a:extLst>
          </p:cNvPr>
          <p:cNvCxnSpPr/>
          <p:nvPr/>
        </p:nvCxnSpPr>
        <p:spPr>
          <a:xfrm>
            <a:off x="548640" y="3671668"/>
            <a:ext cx="324000" cy="0"/>
          </a:xfrm>
          <a:prstGeom prst="line">
            <a:avLst/>
          </a:prstGeom>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4D615AE3-E7A2-4AB4-B533-3161F988C933}"/>
              </a:ext>
            </a:extLst>
          </p:cNvPr>
          <p:cNvCxnSpPr>
            <a:cxnSpLocks/>
          </p:cNvCxnSpPr>
          <p:nvPr/>
        </p:nvCxnSpPr>
        <p:spPr>
          <a:xfrm>
            <a:off x="548640" y="3671668"/>
            <a:ext cx="0" cy="318633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9091773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893784C-9743-4901-8D65-3327A37AF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251" y="1297891"/>
            <a:ext cx="9498364" cy="3935291"/>
          </a:xfrm>
          <a:prstGeom prst="rect">
            <a:avLst/>
          </a:prstGeom>
        </p:spPr>
      </p:pic>
      <p:cxnSp>
        <p:nvCxnSpPr>
          <p:cNvPr id="7" name="Прямая соединительная линия 6">
            <a:extLst>
              <a:ext uri="{FF2B5EF4-FFF2-40B4-BE49-F238E27FC236}">
                <a16:creationId xmlns:a16="http://schemas.microsoft.com/office/drawing/2014/main" id="{0318B062-D0B8-4217-AA97-33B0C0ADA6D3}"/>
              </a:ext>
            </a:extLst>
          </p:cNvPr>
          <p:cNvCxnSpPr/>
          <p:nvPr/>
        </p:nvCxnSpPr>
        <p:spPr>
          <a:xfrm>
            <a:off x="618978" y="0"/>
            <a:ext cx="0" cy="2264898"/>
          </a:xfrm>
          <a:prstGeom prst="line">
            <a:avLst/>
          </a:prstGeom>
        </p:spPr>
        <p:style>
          <a:lnRef idx="1">
            <a:schemeClr val="dk1"/>
          </a:lnRef>
          <a:fillRef idx="0">
            <a:schemeClr val="dk1"/>
          </a:fillRef>
          <a:effectRef idx="0">
            <a:schemeClr val="dk1"/>
          </a:effectRef>
          <a:fontRef idx="minor">
            <a:schemeClr val="tx1"/>
          </a:fontRef>
        </p:style>
      </p:cxnSp>
      <p:cxnSp>
        <p:nvCxnSpPr>
          <p:cNvPr id="9" name="Прямая со стрелкой 8">
            <a:extLst>
              <a:ext uri="{FF2B5EF4-FFF2-40B4-BE49-F238E27FC236}">
                <a16:creationId xmlns:a16="http://schemas.microsoft.com/office/drawing/2014/main" id="{BDDE31A6-E586-4305-8A0E-2272DB1F7FDD}"/>
              </a:ext>
            </a:extLst>
          </p:cNvPr>
          <p:cNvCxnSpPr/>
          <p:nvPr/>
        </p:nvCxnSpPr>
        <p:spPr>
          <a:xfrm>
            <a:off x="618978" y="2264898"/>
            <a:ext cx="55627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BB0AB2B3-D247-451A-8E72-28B7ABFCAE4E}"/>
              </a:ext>
            </a:extLst>
          </p:cNvPr>
          <p:cNvCxnSpPr/>
          <p:nvPr/>
        </p:nvCxnSpPr>
        <p:spPr>
          <a:xfrm flipH="1">
            <a:off x="787791" y="3882683"/>
            <a:ext cx="387460" cy="0"/>
          </a:xfrm>
          <a:prstGeom prst="line">
            <a:avLst/>
          </a:prstGeom>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1BE93084-D8B5-45FE-88F4-F9B222C040F5}"/>
              </a:ext>
            </a:extLst>
          </p:cNvPr>
          <p:cNvCxnSpPr>
            <a:cxnSpLocks/>
          </p:cNvCxnSpPr>
          <p:nvPr/>
        </p:nvCxnSpPr>
        <p:spPr>
          <a:xfrm flipV="1">
            <a:off x="787791" y="3882683"/>
            <a:ext cx="0" cy="297531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6486247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8FC1316-7F00-4F62-9C1D-F14C47792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267" y="1055635"/>
            <a:ext cx="8004580" cy="3994666"/>
          </a:xfrm>
          <a:prstGeom prst="rect">
            <a:avLst/>
          </a:prstGeom>
        </p:spPr>
      </p:pic>
      <p:cxnSp>
        <p:nvCxnSpPr>
          <p:cNvPr id="7" name="Прямая соединительная линия 6">
            <a:extLst>
              <a:ext uri="{FF2B5EF4-FFF2-40B4-BE49-F238E27FC236}">
                <a16:creationId xmlns:a16="http://schemas.microsoft.com/office/drawing/2014/main" id="{0D46C57F-6D9A-4B2F-970D-806387D34318}"/>
              </a:ext>
            </a:extLst>
          </p:cNvPr>
          <p:cNvCxnSpPr>
            <a:cxnSpLocks/>
          </p:cNvCxnSpPr>
          <p:nvPr/>
        </p:nvCxnSpPr>
        <p:spPr>
          <a:xfrm>
            <a:off x="844062" y="0"/>
            <a:ext cx="0" cy="1983545"/>
          </a:xfrm>
          <a:prstGeom prst="line">
            <a:avLst/>
          </a:prstGeom>
        </p:spPr>
        <p:style>
          <a:lnRef idx="1">
            <a:schemeClr val="dk1"/>
          </a:lnRef>
          <a:fillRef idx="0">
            <a:schemeClr val="dk1"/>
          </a:fillRef>
          <a:effectRef idx="0">
            <a:schemeClr val="dk1"/>
          </a:effectRef>
          <a:fontRef idx="minor">
            <a:schemeClr val="tx1"/>
          </a:fontRef>
        </p:style>
      </p:cxnSp>
      <p:cxnSp>
        <p:nvCxnSpPr>
          <p:cNvPr id="11" name="Прямая со стрелкой 10">
            <a:extLst>
              <a:ext uri="{FF2B5EF4-FFF2-40B4-BE49-F238E27FC236}">
                <a16:creationId xmlns:a16="http://schemas.microsoft.com/office/drawing/2014/main" id="{EA20D66B-763A-438C-B3F1-4D3CEE734B95}"/>
              </a:ext>
            </a:extLst>
          </p:cNvPr>
          <p:cNvCxnSpPr/>
          <p:nvPr/>
        </p:nvCxnSpPr>
        <p:spPr>
          <a:xfrm>
            <a:off x="844062" y="1983545"/>
            <a:ext cx="8662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7982592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0FCDA1-93B1-4862-B7F8-26D3EFE60C69}"/>
              </a:ext>
            </a:extLst>
          </p:cNvPr>
          <p:cNvSpPr>
            <a:spLocks noGrp="1"/>
          </p:cNvSpPr>
          <p:nvPr>
            <p:ph type="title"/>
          </p:nvPr>
        </p:nvSpPr>
        <p:spPr/>
        <p:txBody>
          <a:bodyPr/>
          <a:lstStyle/>
          <a:p>
            <a:r>
              <a:rPr lang="ru-RU" b="1" u="sng" dirty="0">
                <a:latin typeface="Times New Roman" panose="02020603050405020304" pitchFamily="18" charset="0"/>
                <a:cs typeface="Times New Roman" panose="02020603050405020304" pitchFamily="18" charset="0"/>
              </a:rPr>
              <a:t>Финансовый анализ и оценка инвестиций</a:t>
            </a:r>
          </a:p>
        </p:txBody>
      </p:sp>
      <p:sp>
        <p:nvSpPr>
          <p:cNvPr id="3" name="Объект 2">
            <a:extLst>
              <a:ext uri="{FF2B5EF4-FFF2-40B4-BE49-F238E27FC236}">
                <a16:creationId xmlns:a16="http://schemas.microsoft.com/office/drawing/2014/main" id="{6DE113CD-153A-4A45-A166-BD2D2DF534AB}"/>
              </a:ext>
            </a:extLst>
          </p:cNvPr>
          <p:cNvSpPr>
            <a:spLocks noGrp="1"/>
          </p:cNvSpPr>
          <p:nvPr>
            <p:ph idx="1"/>
          </p:nvPr>
        </p:nvSpPr>
        <p:spPr/>
        <p:txBody>
          <a:bodyPr/>
          <a:lstStyle/>
          <a:p>
            <a:pPr marL="0" indent="0">
              <a:buNone/>
            </a:pPr>
            <a:r>
              <a:rPr lang="ru-RU" i="1" dirty="0">
                <a:latin typeface="Times New Roman" panose="02020603050405020304" pitchFamily="18" charset="0"/>
                <a:cs typeface="Times New Roman" panose="02020603050405020304" pitchFamily="18" charset="0"/>
              </a:rPr>
              <a:t>Рамки и цели финансового анализа</a:t>
            </a:r>
          </a:p>
          <a:p>
            <a:pPr marL="0" indent="0">
              <a:buNone/>
            </a:pPr>
            <a:r>
              <a:rPr lang="ru-RU" dirty="0">
                <a:latin typeface="Times New Roman" panose="02020603050405020304" pitchFamily="18" charset="0"/>
                <a:cs typeface="Times New Roman" panose="02020603050405020304" pitchFamily="18" charset="0"/>
              </a:rPr>
              <a:t>Инвестирование может быть определено как долгосрочное вложение экономических ресурсов с целью создания и получения выгоды в будущем</a:t>
            </a:r>
          </a:p>
        </p:txBody>
      </p:sp>
    </p:spTree>
    <p:extLst>
      <p:ext uri="{BB962C8B-B14F-4D97-AF65-F5344CB8AC3E}">
        <p14:creationId xmlns:p14="http://schemas.microsoft.com/office/powerpoint/2010/main" val="108062113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7E4F45-95B9-4593-BC95-AA7E2A651F0D}"/>
              </a:ext>
            </a:extLst>
          </p:cNvPr>
          <p:cNvSpPr>
            <a:spLocks noGrp="1"/>
          </p:cNvSpPr>
          <p:nvPr>
            <p:ph type="title"/>
          </p:nvPr>
        </p:nvSpPr>
        <p:spPr/>
        <p:txBody>
          <a:bodyPr>
            <a:normAutofit fontScale="90000"/>
          </a:bodyPr>
          <a:lstStyle/>
          <a:p>
            <a:r>
              <a:rPr lang="ru-RU" dirty="0">
                <a:latin typeface="Times New Roman" panose="02020603050405020304" pitchFamily="18" charset="0"/>
                <a:cs typeface="Times New Roman" panose="02020603050405020304" pitchFamily="18" charset="0"/>
              </a:rPr>
              <a:t> </a:t>
            </a:r>
            <a:br>
              <a:rPr lang="ru-RU"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Основные аспекты финансового анализа и понятие оценки инвестиций</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396EECC9-E571-47EE-950A-775CE1D62207}"/>
              </a:ext>
            </a:extLst>
          </p:cNvPr>
          <p:cNvSpPr>
            <a:spLocks noGrp="1"/>
          </p:cNvSpPr>
          <p:nvPr>
            <p:ph idx="1"/>
          </p:nvPr>
        </p:nvSpPr>
        <p:spPr/>
        <p:txBody>
          <a:bodyPr>
            <a:normAutofit fontScale="92500" lnSpcReduction="10000"/>
          </a:bodyPr>
          <a:lstStyle/>
          <a:p>
            <a:r>
              <a:rPr lang="ru-RU" dirty="0">
                <a:latin typeface="Times New Roman" panose="02020603050405020304" pitchFamily="18" charset="0"/>
                <a:cs typeface="Times New Roman" panose="02020603050405020304" pitchFamily="18" charset="0"/>
              </a:rPr>
              <a:t>Финансовый анализ промышленных инвестиционных проектов - это не изолированная деятельность, осуществляемая лишь к концу разработки проекта для завершения главным образом технического исследования или проектного предложения и для показа финансовых последствий проекта </a:t>
            </a:r>
            <a:r>
              <a:rPr lang="ru-RU" dirty="0" err="1">
                <a:latin typeface="Times New Roman" panose="02020603050405020304" pitchFamily="18" charset="0"/>
                <a:cs typeface="Times New Roman" panose="02020603050405020304" pitchFamily="18" charset="0"/>
              </a:rPr>
              <a:t>проектоустроителям</a:t>
            </a:r>
            <a:r>
              <a:rPr lang="ru-RU" dirty="0">
                <a:latin typeface="Times New Roman" panose="02020603050405020304" pitchFamily="18" charset="0"/>
                <a:cs typeface="Times New Roman" panose="02020603050405020304" pitchFamily="18" charset="0"/>
              </a:rPr>
              <a:t> и потенциальным инвесторам. Финансовый анализ должен скорее сопровождать различные альтернативы и разработку стратегий проекта, которые по существу определяют маркетинговые стратегии, рамки проекта, ресурсы, месторасположение проектируемого предприятия, производственные мощности и технологию, обеспечивая тем самым критерий для оценки финансового и экономического успеха или неудачи проекта.</a:t>
            </a:r>
          </a:p>
        </p:txBody>
      </p:sp>
    </p:spTree>
    <p:extLst>
      <p:ext uri="{BB962C8B-B14F-4D97-AF65-F5344CB8AC3E}">
        <p14:creationId xmlns:p14="http://schemas.microsoft.com/office/powerpoint/2010/main" val="801924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Структура ТЭО для новых инвестиций и реабилитационного исследования должна быть одинаковой. Исследование должно определить, осуществим ли проект и, следовательно, имеет ли смысл выполнять реабилитационные работы. Однако различные части исследования могут"/>
          <p:cNvSpPr txBox="1">
            <a:spLocks noGrp="1"/>
          </p:cNvSpPr>
          <p:nvPr>
            <p:ph type="body" sz="quarter" idx="1"/>
          </p:nvPr>
        </p:nvSpPr>
        <p:spPr>
          <a:xfrm>
            <a:off x="142452" y="693312"/>
            <a:ext cx="11907097" cy="1401631"/>
          </a:xfrm>
          <a:prstGeom prst="rect">
            <a:avLst/>
          </a:prstGeom>
        </p:spPr>
        <p:txBody>
          <a:bodyPr>
            <a:normAutofit fontScale="55000" lnSpcReduction="20000"/>
          </a:bodyPr>
          <a:lstStyle>
            <a:lvl1pPr marL="0" indent="0" algn="just" defTabSz="355600">
              <a:lnSpc>
                <a:spcPct val="100000"/>
              </a:lnSpc>
              <a:spcBef>
                <a:spcPts val="0"/>
              </a:spcBef>
              <a:buSzTx/>
              <a:buNone/>
              <a:defRPr sz="2500">
                <a:latin typeface="Helvetica Neue"/>
                <a:ea typeface="Helvetica Neue"/>
                <a:cs typeface="Helvetica Neue"/>
                <a:sym typeface="Helvetica Neue"/>
              </a:defRPr>
            </a:lvl1pPr>
          </a:lstStyle>
          <a:p>
            <a:r>
              <a:t>Структура ТЭО для новых инвестиций и реабилитационного исследования должна быть одинаковой. Исследование должно определить, осуществим ли проект и, следовательно, имеет ли смысл выполнять реабилитационные работы. Однако различные части исследования могут выполняться более детально, в зависимости от важности вопросов, определяемых в процессе предварительной проверки предприятия, которое должно быть реабилитировано. В сравнении с новыми инвестиционными проектами, реабилитационное исследование может быть более трудным для выполнения из-за различных ограничений. Хотя содержание ТЭО будет подробно описано в части второй настоящего Руководства, структура и содержание реабилитационного исследования вкратце даны здесь с учетом взаимосвязей между исследованиями для новых инвестиционных или реабилитационных проектов. </a:t>
            </a:r>
          </a:p>
        </p:txBody>
      </p:sp>
      <p:sp>
        <p:nvSpPr>
          <p:cNvPr id="176" name="Структура реабилитационных исследований"/>
          <p:cNvSpPr txBox="1"/>
          <p:nvPr/>
        </p:nvSpPr>
        <p:spPr>
          <a:xfrm>
            <a:off x="602758" y="207006"/>
            <a:ext cx="10972801" cy="500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lvl1pPr defTabSz="355600">
              <a:lnSpc>
                <a:spcPct val="100000"/>
              </a:lnSpc>
              <a:defRPr sz="5000">
                <a:latin typeface="Helvetica Neue"/>
                <a:ea typeface="Helvetica Neue"/>
                <a:cs typeface="Helvetica Neue"/>
                <a:sym typeface="Helvetica Neue"/>
              </a:defRPr>
            </a:lvl1pPr>
          </a:lstStyle>
          <a:p>
            <a:r>
              <a:rPr sz="2500"/>
              <a:t>Структура реабилитационных исследований </a:t>
            </a:r>
          </a:p>
        </p:txBody>
      </p:sp>
      <p:sp>
        <p:nvSpPr>
          <p:cNvPr id="177" name="Общее руководство"/>
          <p:cNvSpPr/>
          <p:nvPr/>
        </p:nvSpPr>
        <p:spPr>
          <a:xfrm>
            <a:off x="171394" y="2138722"/>
            <a:ext cx="5079557" cy="500581"/>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500">
                <a:latin typeface="Helvetica Neue"/>
                <a:ea typeface="Helvetica Neue"/>
                <a:cs typeface="Helvetica Neue"/>
                <a:sym typeface="Helvetica Neue"/>
              </a:defRPr>
            </a:lvl1pPr>
          </a:lstStyle>
          <a:p>
            <a:r>
              <a:rPr sz="1750"/>
              <a:t>Общее руководство </a:t>
            </a:r>
          </a:p>
        </p:txBody>
      </p:sp>
      <p:sp>
        <p:nvSpPr>
          <p:cNvPr id="178" name="Корпоративный анализ, анализ рынка и концепция маркетинга"/>
          <p:cNvSpPr/>
          <p:nvPr/>
        </p:nvSpPr>
        <p:spPr>
          <a:xfrm>
            <a:off x="5318646" y="2138722"/>
            <a:ext cx="6736749" cy="500581"/>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500">
                <a:latin typeface="Helvetica Neue"/>
                <a:ea typeface="Helvetica Neue"/>
                <a:cs typeface="Helvetica Neue"/>
                <a:sym typeface="Helvetica Neue"/>
              </a:defRPr>
            </a:lvl1pPr>
          </a:lstStyle>
          <a:p>
            <a:r>
              <a:rPr sz="1750"/>
              <a:t>Корпоративный анализ, анализ рынка и концепция маркетинга</a:t>
            </a:r>
          </a:p>
        </p:txBody>
      </p:sp>
      <p:sp>
        <p:nvSpPr>
          <p:cNvPr id="179" name="Главный объект, на который должно быть направлено реабилитационное исследование, - существующая структура и деятельность общего руководства фирмы. Применяя концепцию, данную в разделе, посвященном корпоративному, или внутреннему анализу, следует определи"/>
          <p:cNvSpPr txBox="1"/>
          <p:nvPr/>
        </p:nvSpPr>
        <p:spPr>
          <a:xfrm>
            <a:off x="171394" y="2673169"/>
            <a:ext cx="5079557" cy="1590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355600">
              <a:lnSpc>
                <a:spcPct val="100000"/>
              </a:lnSpc>
              <a:defRPr sz="2500">
                <a:latin typeface="Helvetica Neue"/>
                <a:ea typeface="Helvetica Neue"/>
                <a:cs typeface="Helvetica Neue"/>
                <a:sym typeface="Helvetica Neue"/>
              </a:defRPr>
            </a:lvl1pPr>
          </a:lstStyle>
          <a:p>
            <a:r>
              <a:rPr sz="1250"/>
              <a:t>Главный объект, на который должно быть направлено реабилитационное исследование, - существующая структура и деятельность общего руководства фирмы. Применяя концепцию, данную в разделе, посвященном корпоративному, или внутреннему анализу, следует определить сильные и слабые стороны высшего и среднего звеньев руководства и выработать рекомендации совместно с ведущими специалистами фирмы по улучшению структур и эффективности управления.</a:t>
            </a:r>
          </a:p>
        </p:txBody>
      </p:sp>
      <p:sp>
        <p:nvSpPr>
          <p:cNvPr id="180" name="Одна из основных причин реабилитации предприятия - недостаточное использование установленных мощностей. Их величина обычно чрезмерна по отношению к размеру рыночного сегмента, который может быть занят предприятием. Корпоративный анализ следует выполнять,"/>
          <p:cNvSpPr txBox="1"/>
          <p:nvPr/>
        </p:nvSpPr>
        <p:spPr>
          <a:xfrm>
            <a:off x="5323192" y="2669449"/>
            <a:ext cx="6727658" cy="23596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355600">
              <a:lnSpc>
                <a:spcPct val="100000"/>
              </a:lnSpc>
              <a:defRPr sz="2500">
                <a:latin typeface="Helvetica Neue"/>
                <a:ea typeface="Helvetica Neue"/>
                <a:cs typeface="Helvetica Neue"/>
                <a:sym typeface="Helvetica Neue"/>
              </a:defRPr>
            </a:lvl1pPr>
          </a:lstStyle>
          <a:p>
            <a:r>
              <a:rPr sz="1250"/>
              <a:t>Одна из основных причин реабилитации предприятия - недостаточное использование установленных мощностей. Их величина обычно чрезмерна по отношению к размеру рыночного сегмента, который может быть занят предприятием. Корпоративный анализ следует выполнять, используя контрольный перечень Ш-6. Базовые цели проекта и корпоративные стратегии должны анализироваться по отношению к существующей деловой среде, и, кроме того, должны разрабатываться прогнозы о кратко- и среднесрочных изменениях, например, о рыночных тенденциях для наиболее важной продукции. Новая стратегия маркетинга и анализ продукта могут привести к пересмотру производственной программы. Старая продукция, достигшая последней стадии жизненного цикла, должна будет замениться новым поколением. Должны оцениваться затраты на маркетинг и продвижение продукта. Как в случае новых инвестиций, эта часть реабилитационных исследований наиболее трудна. </a:t>
            </a:r>
          </a:p>
        </p:txBody>
      </p:sp>
    </p:spTree>
  </p:cSld>
  <p:clrMapOvr>
    <a:masterClrMapping/>
  </p:clrMapOvr>
  <p:transition spd="med"/>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BD26F5-0544-4D3A-856B-1CE9A9BB6ED5}"/>
              </a:ext>
            </a:extLst>
          </p:cNvPr>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Интересы участвующих сторон</a:t>
            </a:r>
          </a:p>
        </p:txBody>
      </p:sp>
      <p:sp>
        <p:nvSpPr>
          <p:cNvPr id="3" name="Объект 2">
            <a:extLst>
              <a:ext uri="{FF2B5EF4-FFF2-40B4-BE49-F238E27FC236}">
                <a16:creationId xmlns:a16="http://schemas.microsoft.com/office/drawing/2014/main" id="{A3E694C8-436D-48CB-9CD0-BDCE96E97682}"/>
              </a:ext>
            </a:extLst>
          </p:cNvPr>
          <p:cNvSpPr>
            <a:spLocks noGrp="1"/>
          </p:cNvSpPr>
          <p:nvPr>
            <p:ph idx="1"/>
          </p:nvPr>
        </p:nvSpPr>
        <p:spPr/>
        <p:txBody>
          <a:bodyPr/>
          <a:lstStyle/>
          <a:p>
            <a:pPr marL="0" indent="0">
              <a:buNone/>
            </a:pPr>
            <a:r>
              <a:rPr lang="ru-RU" dirty="0">
                <a:latin typeface="Times New Roman" panose="02020603050405020304" pitchFamily="18" charset="0"/>
                <a:cs typeface="Times New Roman" panose="02020603050405020304" pitchFamily="18" charset="0"/>
              </a:rPr>
              <a:t>Выделяют два вида ресурсов:</a:t>
            </a:r>
          </a:p>
          <a:p>
            <a:r>
              <a:rPr lang="ru-RU" dirty="0">
                <a:latin typeface="Times New Roman" panose="02020603050405020304" pitchFamily="18" charset="0"/>
                <a:cs typeface="Times New Roman" panose="02020603050405020304" pitchFamily="18" charset="0"/>
              </a:rPr>
              <a:t>Акции, выпускаемые инвесторами</a:t>
            </a:r>
          </a:p>
          <a:p>
            <a:r>
              <a:rPr lang="ru-RU" dirty="0">
                <a:latin typeface="Times New Roman" panose="02020603050405020304" pitchFamily="18" charset="0"/>
                <a:cs typeface="Times New Roman" panose="02020603050405020304" pitchFamily="18" charset="0"/>
              </a:rPr>
              <a:t>Ссуды финансовых организаций или другие подобные источники</a:t>
            </a:r>
          </a:p>
        </p:txBody>
      </p:sp>
    </p:spTree>
    <p:extLst>
      <p:ext uri="{BB962C8B-B14F-4D97-AF65-F5344CB8AC3E}">
        <p14:creationId xmlns:p14="http://schemas.microsoft.com/office/powerpoint/2010/main" val="119176513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842BEC-4CA3-47EE-9B3E-E2544808A3A8}"/>
              </a:ext>
            </a:extLst>
          </p:cNvPr>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Интересы общества</a:t>
            </a:r>
          </a:p>
        </p:txBody>
      </p:sp>
      <p:sp>
        <p:nvSpPr>
          <p:cNvPr id="3" name="Объект 2">
            <a:extLst>
              <a:ext uri="{FF2B5EF4-FFF2-40B4-BE49-F238E27FC236}">
                <a16:creationId xmlns:a16="http://schemas.microsoft.com/office/drawing/2014/main" id="{B15D9F1B-73E3-4891-B304-B6122A48D433}"/>
              </a:ext>
            </a:extLst>
          </p:cNvPr>
          <p:cNvSpPr>
            <a:spLocks noGrp="1"/>
          </p:cNvSpPr>
          <p:nvPr>
            <p:ph idx="1"/>
          </p:nvPr>
        </p:nvSpPr>
        <p:spPr/>
        <p:txBody>
          <a:bodyPr/>
          <a:lstStyle/>
          <a:p>
            <a:pPr marL="0" indent="0">
              <a:buNone/>
            </a:pPr>
            <a:r>
              <a:rPr lang="ru-RU" dirty="0">
                <a:latin typeface="Times New Roman" panose="02020603050405020304" pitchFamily="18" charset="0"/>
                <a:cs typeface="Times New Roman" panose="02020603050405020304" pitchFamily="18" charset="0"/>
              </a:rPr>
              <a:t>Инвестирование определено как действие, направленное на создание будущих чистых прибылей. Эта цель может быть достигнута только в том случае, если инвестиции должным образом интегрированы в деловую среду. Поэтому любое промышленное инвестирование - это не только часть системы предложения и спроса на товары и услуги, но также неотъемлемая часть социально-экономической и экологической системы, в рамках которой оно осуществляется.</a:t>
            </a:r>
          </a:p>
        </p:txBody>
      </p:sp>
    </p:spTree>
    <p:extLst>
      <p:ext uri="{BB962C8B-B14F-4D97-AF65-F5344CB8AC3E}">
        <p14:creationId xmlns:p14="http://schemas.microsoft.com/office/powerpoint/2010/main" val="65014740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AA852E-FDD0-4486-9413-49044A35CDC7}"/>
              </a:ext>
            </a:extLst>
          </p:cNvPr>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Основные критерии инвестиционных решений</a:t>
            </a:r>
          </a:p>
        </p:txBody>
      </p:sp>
      <p:sp>
        <p:nvSpPr>
          <p:cNvPr id="3" name="Объект 2">
            <a:extLst>
              <a:ext uri="{FF2B5EF4-FFF2-40B4-BE49-F238E27FC236}">
                <a16:creationId xmlns:a16="http://schemas.microsoft.com/office/drawing/2014/main" id="{93359293-5BF3-476B-8269-1B88230A6D5D}"/>
              </a:ext>
            </a:extLst>
          </p:cNvPr>
          <p:cNvSpPr>
            <a:spLocks noGrp="1"/>
          </p:cNvSpPr>
          <p:nvPr>
            <p:ph idx="1"/>
          </p:nvPr>
        </p:nvSpPr>
        <p:spPr/>
        <p:txBody>
          <a:bodyPr>
            <a:normAutofit fontScale="47500" lnSpcReduction="20000"/>
          </a:bodyPr>
          <a:lstStyle/>
          <a:p>
            <a:pPr algn="l">
              <a:buFont typeface="Arial" panose="020B0604020202020204" pitchFamily="34" charset="0"/>
              <a:buChar char="•"/>
            </a:pPr>
            <a:r>
              <a:rPr lang="ru-RU" sz="4400" dirty="0">
                <a:latin typeface="Times New Roman" panose="02020603050405020304" pitchFamily="18" charset="0"/>
                <a:cs typeface="Times New Roman" panose="02020603050405020304" pitchFamily="18" charset="0"/>
              </a:rPr>
              <a:t>Существует ли какое-либо возможное противоречие - в настоящем и на длительный период времени - между основной целью проекта (корпоративной) и целями развития, относящимися к социально-экономической среде?</a:t>
            </a:r>
          </a:p>
          <a:p>
            <a:pPr algn="l">
              <a:buFont typeface="Arial" panose="020B0604020202020204" pitchFamily="34" charset="0"/>
              <a:buChar char="•"/>
            </a:pPr>
            <a:r>
              <a:rPr lang="ru-RU" sz="4400" dirty="0">
                <a:latin typeface="Times New Roman" panose="02020603050405020304" pitchFamily="18" charset="0"/>
                <a:cs typeface="Times New Roman" panose="02020603050405020304" pitchFamily="18" charset="0"/>
              </a:rPr>
              <a:t>Насколько пригодна предложенная стратегия для достижения цели проекта, принимались ли во внимание альтернативные стратегии, почему выбрана предложенная стратегия?</a:t>
            </a:r>
          </a:p>
          <a:p>
            <a:pPr algn="l">
              <a:buFont typeface="Arial" panose="020B0604020202020204" pitchFamily="34" charset="0"/>
              <a:buChar char="•"/>
            </a:pPr>
            <a:r>
              <a:rPr lang="ru-RU" sz="4400" dirty="0">
                <a:latin typeface="Times New Roman" panose="02020603050405020304" pitchFamily="18" charset="0"/>
                <a:cs typeface="Times New Roman" panose="02020603050405020304" pitchFamily="18" charset="0"/>
              </a:rPr>
              <a:t>Насколько структура проекта, то есть рамки проекта, концепция маркетинга, производственные мощности и технология, а также выбранное местонахождение предприятия соответствуют стратегии проекта и наличию требуемых ресурсов?</a:t>
            </a:r>
          </a:p>
          <a:p>
            <a:pPr algn="l">
              <a:buFont typeface="Arial" panose="020B0604020202020204" pitchFamily="34" charset="0"/>
              <a:buChar char="•"/>
            </a:pPr>
            <a:r>
              <a:rPr lang="ru-RU" sz="4400" dirty="0">
                <a:latin typeface="Times New Roman" panose="02020603050405020304" pitchFamily="18" charset="0"/>
                <a:cs typeface="Times New Roman" panose="02020603050405020304" pitchFamily="18" charset="0"/>
              </a:rPr>
              <a:t>Будет ли проект эффективно использовать экономические ресурсы; есть ли лучшие альтернативы использования основных вводимых ресурсов, требуемых для проекта?</a:t>
            </a:r>
          </a:p>
          <a:p>
            <a:pPr algn="l">
              <a:buFont typeface="Arial" panose="020B0604020202020204" pitchFamily="34" charset="0"/>
              <a:buChar char="•"/>
            </a:pPr>
            <a:r>
              <a:rPr lang="ru-RU" sz="4400" dirty="0">
                <a:latin typeface="Times New Roman" panose="02020603050405020304" pitchFamily="18" charset="0"/>
                <a:cs typeface="Times New Roman" panose="02020603050405020304" pitchFamily="18" charset="0"/>
              </a:rPr>
              <a:t>Находятся ли проектируемые полные инвестиционные, производственные и маркетинговые издержки в пределах приемлемого доверительного уровня?</a:t>
            </a:r>
          </a:p>
          <a:p>
            <a:pPr algn="l">
              <a:buFont typeface="Arial" panose="020B0604020202020204" pitchFamily="34" charset="0"/>
              <a:buChar char="•"/>
            </a:pPr>
            <a:r>
              <a:rPr lang="ru-RU" sz="4400" dirty="0">
                <a:latin typeface="Times New Roman" panose="02020603050405020304" pitchFamily="18" charset="0"/>
                <a:cs typeface="Times New Roman" panose="02020603050405020304" pitchFamily="18" charset="0"/>
              </a:rPr>
              <a:t>Находятся ли полные инвестиционные издержки в финансовых пределах, определяемых наличием капитала?</a:t>
            </a:r>
          </a:p>
          <a:p>
            <a:endParaRPr lang="ru-RU" dirty="0"/>
          </a:p>
        </p:txBody>
      </p:sp>
    </p:spTree>
    <p:extLst>
      <p:ext uri="{BB962C8B-B14F-4D97-AF65-F5344CB8AC3E}">
        <p14:creationId xmlns:p14="http://schemas.microsoft.com/office/powerpoint/2010/main" val="92565402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AA852E-FDD0-4486-9413-49044A35CDC7}"/>
              </a:ext>
            </a:extLst>
          </p:cNvPr>
          <p:cNvSpPr>
            <a:spLocks noGrp="1"/>
          </p:cNvSpPr>
          <p:nvPr>
            <p:ph type="title"/>
          </p:nvPr>
        </p:nvSpPr>
        <p:spPr>
          <a:xfrm>
            <a:off x="838200" y="18255"/>
            <a:ext cx="10515600" cy="1325563"/>
          </a:xfrm>
        </p:spPr>
        <p:txBody>
          <a:bodyPr/>
          <a:lstStyle/>
          <a:p>
            <a:r>
              <a:rPr lang="ru-RU" b="1" dirty="0">
                <a:latin typeface="Times New Roman" panose="02020603050405020304" pitchFamily="18" charset="0"/>
                <a:cs typeface="Times New Roman" panose="02020603050405020304" pitchFamily="18" charset="0"/>
              </a:rPr>
              <a:t>Основные критерии инвестиционных решений</a:t>
            </a:r>
          </a:p>
        </p:txBody>
      </p:sp>
      <p:sp>
        <p:nvSpPr>
          <p:cNvPr id="3" name="Объект 2">
            <a:extLst>
              <a:ext uri="{FF2B5EF4-FFF2-40B4-BE49-F238E27FC236}">
                <a16:creationId xmlns:a16="http://schemas.microsoft.com/office/drawing/2014/main" id="{93359293-5BF3-476B-8269-1B88230A6D5D}"/>
              </a:ext>
            </a:extLst>
          </p:cNvPr>
          <p:cNvSpPr>
            <a:spLocks noGrp="1"/>
          </p:cNvSpPr>
          <p:nvPr>
            <p:ph idx="1"/>
          </p:nvPr>
        </p:nvSpPr>
        <p:spPr>
          <a:xfrm>
            <a:off x="838200" y="1343817"/>
            <a:ext cx="10515600" cy="5394607"/>
          </a:xfrm>
        </p:spPr>
        <p:txBody>
          <a:bodyPr>
            <a:noAutofit/>
          </a:bodyPr>
          <a:lstStyle/>
          <a:p>
            <a:pPr algn="l">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Отвечает ли структура оттоков и притоков реальных денег и соответствующих чистых наличных прибылей минимальным требованиям и ожиданиям инвесторов и финансистов?</a:t>
            </a:r>
          </a:p>
          <a:p>
            <a:pPr algn="l">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Будет ли обеспечение местной и иностранной валютой достаточным для выполнения непогашенных финансовых обязательств в любой момент во время срока жизни проекта?</a:t>
            </a:r>
          </a:p>
          <a:p>
            <a:pPr algn="l">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Насколько чувствительны накопленные дисконтированные прибыли и ежегодные прибыли к горизонту планирования, ошибкам в оценке данных и структуре проекта, к инфляции и относительным изменениям цен, а также к изменениям в деловой среде (в основном к тем, что касаются конкурентов, потребителей, рынков, поставок и общественной политики)?</a:t>
            </a:r>
          </a:p>
          <a:p>
            <a:pPr algn="l">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Определены ли критические переменные? Какие риски связаны с этими переменными, и какие существуют стратегии для управления или контроля в условиях этих рисков?</a:t>
            </a:r>
          </a:p>
          <a:p>
            <a:pPr algn="l">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Каковы финансовые последствия рисков; другими словами, влекут ли они за собой дополнения к инвестиционным издержкам, требуемым средствам, производственным, маркетинговым и финансовым издержкам или снижают ожидаемые объемы производства, продаж и продажные цены?</a:t>
            </a:r>
          </a:p>
          <a:p>
            <a:pPr algn="l">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Насколько вероятны проектируемые сценарий или деловая среда, необходимые как минимальное условие для оценки инвестиций инвесторами, финансовыми организациями и т.д.?</a:t>
            </a:r>
          </a:p>
          <a:p>
            <a:endParaRPr lang="ru-RU" sz="2100" dirty="0"/>
          </a:p>
        </p:txBody>
      </p:sp>
    </p:spTree>
    <p:extLst>
      <p:ext uri="{BB962C8B-B14F-4D97-AF65-F5344CB8AC3E}">
        <p14:creationId xmlns:p14="http://schemas.microsoft.com/office/powerpoint/2010/main" val="18447693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7E3C3C-696F-4357-A6D7-6CA09717A0F9}"/>
              </a:ext>
            </a:extLst>
          </p:cNvPr>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Определение цен на потребляемые ресурсы и производимую продукцию</a:t>
            </a:r>
          </a:p>
        </p:txBody>
      </p:sp>
      <p:sp>
        <p:nvSpPr>
          <p:cNvPr id="3" name="Объект 2">
            <a:extLst>
              <a:ext uri="{FF2B5EF4-FFF2-40B4-BE49-F238E27FC236}">
                <a16:creationId xmlns:a16="http://schemas.microsoft.com/office/drawing/2014/main" id="{0F9BCE45-CD0E-4962-AF55-190FE75254C9}"/>
              </a:ext>
            </a:extLst>
          </p:cNvPr>
          <p:cNvSpPr>
            <a:spLocks noGrp="1"/>
          </p:cNvSpPr>
          <p:nvPr>
            <p:ph idx="1"/>
          </p:nvPr>
        </p:nvSpPr>
        <p:spPr/>
        <p:txBody>
          <a:bodyPr/>
          <a:lstStyle/>
          <a:p>
            <a:pPr marL="0" indent="0">
              <a:buNone/>
            </a:pPr>
            <a:r>
              <a:rPr lang="ru-RU" dirty="0">
                <a:latin typeface="Times New Roman" panose="02020603050405020304" pitchFamily="18" charset="0"/>
                <a:cs typeface="Times New Roman" panose="02020603050405020304" pitchFamily="18" charset="0"/>
              </a:rPr>
              <a:t>Цены могут определяться различными путями, в зависимости от того, являются ли они:</a:t>
            </a:r>
          </a:p>
          <a:p>
            <a:r>
              <a:rPr lang="ru-RU" dirty="0">
                <a:latin typeface="Times New Roman" panose="02020603050405020304" pitchFamily="18" charset="0"/>
                <a:cs typeface="Times New Roman" panose="02020603050405020304" pitchFamily="18" charset="0"/>
              </a:rPr>
              <a:t>Рыночными(явными) или теневыми(неявными)</a:t>
            </a:r>
          </a:p>
          <a:p>
            <a:r>
              <a:rPr lang="ru-RU" dirty="0">
                <a:latin typeface="Times New Roman" panose="02020603050405020304" pitchFamily="18" charset="0"/>
                <a:cs typeface="Times New Roman" panose="02020603050405020304" pitchFamily="18" charset="0"/>
              </a:rPr>
              <a:t>Абсолютными или относительными</a:t>
            </a:r>
          </a:p>
          <a:p>
            <a:r>
              <a:rPr lang="ru-RU" dirty="0">
                <a:latin typeface="Times New Roman" panose="02020603050405020304" pitchFamily="18" charset="0"/>
                <a:cs typeface="Times New Roman" panose="02020603050405020304" pitchFamily="18" charset="0"/>
              </a:rPr>
              <a:t>Текущими или постоянными</a:t>
            </a:r>
          </a:p>
        </p:txBody>
      </p:sp>
    </p:spTree>
    <p:extLst>
      <p:ext uri="{BB962C8B-B14F-4D97-AF65-F5344CB8AC3E}">
        <p14:creationId xmlns:p14="http://schemas.microsoft.com/office/powerpoint/2010/main" val="15311192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C17AFE-A642-4F2F-ACF4-8C03E86DE720}"/>
              </a:ext>
            </a:extLst>
          </p:cNvPr>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Горизонт планирования и срок жизни проекта</a:t>
            </a:r>
          </a:p>
        </p:txBody>
      </p:sp>
      <p:sp>
        <p:nvSpPr>
          <p:cNvPr id="3" name="Объект 2">
            <a:extLst>
              <a:ext uri="{FF2B5EF4-FFF2-40B4-BE49-F238E27FC236}">
                <a16:creationId xmlns:a16="http://schemas.microsoft.com/office/drawing/2014/main" id="{D3EB9390-7656-4981-B14E-A28F2DDB4AAA}"/>
              </a:ext>
            </a:extLst>
          </p:cNvPr>
          <p:cNvSpPr>
            <a:spLocks noGrp="1"/>
          </p:cNvSpPr>
          <p:nvPr>
            <p:ph idx="1"/>
          </p:nvPr>
        </p:nvSpPr>
        <p:spPr/>
        <p:txBody>
          <a:bodyPr>
            <a:normAutofit fontScale="92500" lnSpcReduction="10000"/>
          </a:bodyPr>
          <a:lstStyle/>
          <a:p>
            <a:pPr algn="l">
              <a:buFont typeface="Arial" panose="020B0604020202020204" pitchFamily="34" charset="0"/>
              <a:buChar char="•"/>
            </a:pPr>
            <a:r>
              <a:rPr lang="ru-RU" sz="3200" dirty="0">
                <a:latin typeface="Times New Roman" panose="02020603050405020304" pitchFamily="18" charset="0"/>
                <a:cs typeface="Times New Roman" panose="02020603050405020304" pitchFamily="18" charset="0"/>
              </a:rPr>
              <a:t>Продолжительность спроса (фазу жизненного цикла продукта)</a:t>
            </a:r>
          </a:p>
          <a:p>
            <a:pPr algn="l">
              <a:buFont typeface="Arial" panose="020B0604020202020204" pitchFamily="34" charset="0"/>
              <a:buChar char="•"/>
            </a:pPr>
            <a:r>
              <a:rPr lang="ru-RU" sz="3200" dirty="0">
                <a:latin typeface="Times New Roman" panose="02020603050405020304" pitchFamily="18" charset="0"/>
                <a:cs typeface="Times New Roman" panose="02020603050405020304" pitchFamily="18" charset="0"/>
              </a:rPr>
              <a:t>Продолжительность хранения и поставок сырья</a:t>
            </a:r>
          </a:p>
          <a:p>
            <a:pPr algn="l">
              <a:buFont typeface="Arial" panose="020B0604020202020204" pitchFamily="34" charset="0"/>
              <a:buChar char="•"/>
            </a:pPr>
            <a:r>
              <a:rPr lang="ru-RU" sz="3200" dirty="0">
                <a:latin typeface="Times New Roman" panose="02020603050405020304" pitchFamily="18" charset="0"/>
                <a:cs typeface="Times New Roman" panose="02020603050405020304" pitchFamily="18" charset="0"/>
              </a:rPr>
              <a:t>Темпы технического прогресса</a:t>
            </a:r>
          </a:p>
          <a:p>
            <a:pPr algn="l">
              <a:buFont typeface="Arial" panose="020B0604020202020204" pitchFamily="34" charset="0"/>
              <a:buChar char="•"/>
            </a:pPr>
            <a:r>
              <a:rPr lang="ru-RU" sz="3200" dirty="0">
                <a:latin typeface="Times New Roman" panose="02020603050405020304" pitchFamily="18" charset="0"/>
                <a:cs typeface="Times New Roman" panose="02020603050405020304" pitchFamily="18" charset="0"/>
              </a:rPr>
              <a:t>Жизненный цикл отрасли промышленности</a:t>
            </a:r>
          </a:p>
          <a:p>
            <a:pPr algn="l">
              <a:buFont typeface="Arial" panose="020B0604020202020204" pitchFamily="34" charset="0"/>
              <a:buChar char="•"/>
            </a:pPr>
            <a:r>
              <a:rPr lang="ru-RU" sz="3200" dirty="0">
                <a:latin typeface="Times New Roman" panose="02020603050405020304" pitchFamily="18" charset="0"/>
                <a:cs typeface="Times New Roman" panose="02020603050405020304" pitchFamily="18" charset="0"/>
              </a:rPr>
              <a:t>Продолжительность эксплуатации зданий и оборудования</a:t>
            </a:r>
          </a:p>
          <a:p>
            <a:pPr algn="l">
              <a:buFont typeface="Arial" panose="020B0604020202020204" pitchFamily="34" charset="0"/>
              <a:buChar char="•"/>
            </a:pPr>
            <a:r>
              <a:rPr lang="ru-RU" sz="3200" dirty="0">
                <a:latin typeface="Times New Roman" panose="02020603050405020304" pitchFamily="18" charset="0"/>
                <a:cs typeface="Times New Roman" panose="02020603050405020304" pitchFamily="18" charset="0"/>
              </a:rPr>
              <a:t>Возможности альтернативных инвестиций</a:t>
            </a:r>
          </a:p>
          <a:p>
            <a:pPr algn="l">
              <a:buFont typeface="Arial" panose="020B0604020202020204" pitchFamily="34" charset="0"/>
              <a:buChar char="•"/>
            </a:pPr>
            <a:r>
              <a:rPr lang="ru-RU" sz="3200" dirty="0">
                <a:latin typeface="Times New Roman" panose="02020603050405020304" pitchFamily="18" charset="0"/>
                <a:cs typeface="Times New Roman" panose="02020603050405020304" pitchFamily="18" charset="0"/>
              </a:rPr>
              <a:t>Административные ограничения (горизонт городского планирования)</a:t>
            </a:r>
          </a:p>
          <a:p>
            <a:endParaRPr lang="ru-RU" dirty="0"/>
          </a:p>
        </p:txBody>
      </p:sp>
    </p:spTree>
    <p:extLst>
      <p:ext uri="{BB962C8B-B14F-4D97-AF65-F5344CB8AC3E}">
        <p14:creationId xmlns:p14="http://schemas.microsoft.com/office/powerpoint/2010/main" val="292902747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3097" y="2524119"/>
            <a:ext cx="8382059" cy="1396408"/>
          </a:xfrm>
          <a:prstGeom prst="rect">
            <a:avLst/>
          </a:prstGeom>
        </p:spPr>
        <p:txBody>
          <a:bodyPr wrap="square" lIns="0" tIns="0" rIns="0" bIns="0" rtlCol="0" anchor="t">
            <a:spAutoFit/>
          </a:bodyPr>
          <a:lstStyle/>
          <a:p>
            <a:pPr algn="ctr">
              <a:lnSpc>
                <a:spcPts val="5840"/>
              </a:lnSpc>
            </a:pPr>
            <a:r>
              <a:rPr lang="ru-RU" sz="2800" dirty="0">
                <a:solidFill>
                  <a:srgbClr val="000000"/>
                </a:solidFill>
                <a:latin typeface="Bebas Neue Cyrillic" charset="0"/>
              </a:rPr>
              <a:t>РУКОВОДСТВО ПО ПОДГОТОВКЕ ПРОМЫМЛЕННЫХ ТЕХНИКО-ЭКОНОМИЧЕСКИХ ИССЛЕДОВАНИЙ</a:t>
            </a:r>
            <a:endParaRPr lang="en-US" sz="2800" dirty="0">
              <a:solidFill>
                <a:srgbClr val="000000"/>
              </a:solidFill>
              <a:latin typeface="Bebas Neue Cyrillic" charset="0"/>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62201" y="210989"/>
            <a:ext cx="5000818" cy="1423467"/>
          </a:xfrm>
          <a:prstGeom prst="rect">
            <a:avLst/>
          </a:prstGeom>
        </p:spPr>
        <p:txBody>
          <a:bodyPr wrap="square" lIns="0" tIns="0" rIns="0" bIns="0" rtlCol="0" anchor="t">
            <a:spAutoFit/>
          </a:bodyPr>
          <a:lstStyle/>
          <a:p>
            <a:pPr algn="ctr">
              <a:lnSpc>
                <a:spcPts val="5840"/>
              </a:lnSpc>
            </a:pPr>
            <a:r>
              <a:rPr lang="en-US" sz="4171" dirty="0" err="1">
                <a:solidFill>
                  <a:srgbClr val="000000"/>
                </a:solidFill>
                <a:latin typeface="Bebas Neue Cyrillic"/>
              </a:rPr>
              <a:t>Риск</a:t>
            </a:r>
            <a:r>
              <a:rPr lang="en-US" sz="4171" dirty="0">
                <a:solidFill>
                  <a:srgbClr val="000000"/>
                </a:solidFill>
                <a:latin typeface="Bebas Neue Cyrillic"/>
              </a:rPr>
              <a:t> и </a:t>
            </a:r>
            <a:r>
              <a:rPr lang="en-US" sz="4171" dirty="0" err="1">
                <a:solidFill>
                  <a:srgbClr val="000000"/>
                </a:solidFill>
                <a:latin typeface="Bebas Neue Cyrillic"/>
              </a:rPr>
              <a:t>неопределенность</a:t>
            </a:r>
            <a:endParaRPr lang="en-US" sz="4171" dirty="0">
              <a:solidFill>
                <a:srgbClr val="000000"/>
              </a:solidFill>
              <a:latin typeface="Bebas Neue Cyrillic"/>
            </a:endParaRPr>
          </a:p>
        </p:txBody>
      </p:sp>
      <p:sp>
        <p:nvSpPr>
          <p:cNvPr id="3" name="AutoShape 3"/>
          <p:cNvSpPr/>
          <p:nvPr/>
        </p:nvSpPr>
        <p:spPr>
          <a:xfrm rot="9721633">
            <a:off x="2348174" y="892106"/>
            <a:ext cx="1350982" cy="0"/>
          </a:xfrm>
          <a:prstGeom prst="line">
            <a:avLst/>
          </a:prstGeom>
          <a:ln w="47625" cap="rnd">
            <a:solidFill>
              <a:srgbClr val="000000"/>
            </a:solidFill>
            <a:prstDash val="solid"/>
            <a:headEnd type="none" w="sm" len="sm"/>
            <a:tailEnd type="triangle" w="lg" len="med"/>
          </a:ln>
        </p:spPr>
      </p:sp>
      <p:sp>
        <p:nvSpPr>
          <p:cNvPr id="4" name="AutoShape 4"/>
          <p:cNvSpPr/>
          <p:nvPr/>
        </p:nvSpPr>
        <p:spPr>
          <a:xfrm rot="1190522">
            <a:off x="8579401" y="851822"/>
            <a:ext cx="1412110" cy="0"/>
          </a:xfrm>
          <a:prstGeom prst="line">
            <a:avLst/>
          </a:prstGeom>
          <a:ln w="47625" cap="rnd">
            <a:solidFill>
              <a:srgbClr val="000000"/>
            </a:solidFill>
            <a:prstDash val="solid"/>
            <a:headEnd type="none" w="sm" len="sm"/>
            <a:tailEnd type="triangle" w="lg" len="med"/>
          </a:ln>
        </p:spPr>
      </p:sp>
      <p:grpSp>
        <p:nvGrpSpPr>
          <p:cNvPr id="5" name="Group 5"/>
          <p:cNvGrpSpPr>
            <a:grpSpLocks noChangeAspect="1"/>
          </p:cNvGrpSpPr>
          <p:nvPr/>
        </p:nvGrpSpPr>
        <p:grpSpPr>
          <a:xfrm rot="-5400000">
            <a:off x="1000121" y="925623"/>
            <a:ext cx="1897108" cy="2525751"/>
            <a:chOff x="0" y="0"/>
            <a:chExt cx="3663950" cy="4878070"/>
          </a:xfrm>
        </p:grpSpPr>
        <p:sp>
          <p:nvSpPr>
            <p:cNvPr id="6" name="Freeform 6"/>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solidFill>
              <a:srgbClr val="FFFFFF"/>
            </a:solidFill>
          </p:spPr>
        </p:sp>
        <p:sp>
          <p:nvSpPr>
            <p:cNvPr id="7" name="Freeform 7"/>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00000"/>
            </a:solidFill>
          </p:spPr>
        </p:sp>
      </p:grpSp>
      <p:sp>
        <p:nvSpPr>
          <p:cNvPr id="8" name="TextBox 8"/>
          <p:cNvSpPr txBox="1"/>
          <p:nvPr/>
        </p:nvSpPr>
        <p:spPr>
          <a:xfrm>
            <a:off x="830965" y="1298087"/>
            <a:ext cx="2235422" cy="1689052"/>
          </a:xfrm>
          <a:prstGeom prst="rect">
            <a:avLst/>
          </a:prstGeom>
        </p:spPr>
        <p:txBody>
          <a:bodyPr lIns="0" tIns="0" rIns="0" bIns="0" rtlCol="0" anchor="t">
            <a:spAutoFit/>
          </a:bodyPr>
          <a:lstStyle/>
          <a:p>
            <a:pPr>
              <a:lnSpc>
                <a:spcPts val="1878"/>
              </a:lnSpc>
            </a:pPr>
            <a:r>
              <a:rPr lang="en-US" sz="1341" dirty="0" err="1">
                <a:solidFill>
                  <a:srgbClr val="000000"/>
                </a:solidFill>
                <a:latin typeface="Open Sans"/>
              </a:rPr>
              <a:t>присутствует</a:t>
            </a:r>
            <a:r>
              <a:rPr lang="en-US" sz="1341" dirty="0">
                <a:solidFill>
                  <a:srgbClr val="000000"/>
                </a:solidFill>
                <a:latin typeface="Open Sans"/>
              </a:rPr>
              <a:t> </a:t>
            </a:r>
            <a:r>
              <a:rPr lang="en-US" sz="1341" dirty="0" err="1">
                <a:solidFill>
                  <a:srgbClr val="000000"/>
                </a:solidFill>
                <a:latin typeface="Open Sans"/>
              </a:rPr>
              <a:t>тогда</a:t>
            </a:r>
            <a:r>
              <a:rPr lang="en-US" sz="1341" dirty="0">
                <a:solidFill>
                  <a:srgbClr val="000000"/>
                </a:solidFill>
                <a:latin typeface="Open Sans"/>
              </a:rPr>
              <a:t>, </a:t>
            </a:r>
            <a:r>
              <a:rPr lang="en-US" sz="1341" dirty="0" err="1">
                <a:solidFill>
                  <a:srgbClr val="000000"/>
                </a:solidFill>
                <a:latin typeface="Open Sans"/>
              </a:rPr>
              <a:t>когда</a:t>
            </a:r>
            <a:r>
              <a:rPr lang="en-US" sz="1341" dirty="0">
                <a:solidFill>
                  <a:srgbClr val="000000"/>
                </a:solidFill>
                <a:latin typeface="Open Sans"/>
              </a:rPr>
              <a:t> </a:t>
            </a:r>
            <a:r>
              <a:rPr lang="en-US" sz="1341" dirty="0" err="1">
                <a:solidFill>
                  <a:srgbClr val="000000"/>
                </a:solidFill>
                <a:latin typeface="Open Sans"/>
              </a:rPr>
              <a:t>вероятности</a:t>
            </a:r>
            <a:r>
              <a:rPr lang="en-US" sz="1341" dirty="0">
                <a:solidFill>
                  <a:srgbClr val="000000"/>
                </a:solidFill>
                <a:latin typeface="Open Sans"/>
              </a:rPr>
              <a:t>, </a:t>
            </a:r>
            <a:r>
              <a:rPr lang="en-US" sz="1341" dirty="0" err="1">
                <a:solidFill>
                  <a:srgbClr val="000000"/>
                </a:solidFill>
                <a:latin typeface="Open Sans"/>
              </a:rPr>
              <a:t>связанные</a:t>
            </a:r>
            <a:r>
              <a:rPr lang="en-US" sz="1341" dirty="0">
                <a:solidFill>
                  <a:srgbClr val="000000"/>
                </a:solidFill>
                <a:latin typeface="Open Sans"/>
              </a:rPr>
              <a:t> с </a:t>
            </a:r>
            <a:r>
              <a:rPr lang="en-US" sz="1341" dirty="0" err="1">
                <a:solidFill>
                  <a:srgbClr val="000000"/>
                </a:solidFill>
                <a:latin typeface="Open Sans"/>
              </a:rPr>
              <a:t>различными</a:t>
            </a:r>
            <a:r>
              <a:rPr lang="en-US" sz="1341" dirty="0">
                <a:solidFill>
                  <a:srgbClr val="000000"/>
                </a:solidFill>
                <a:latin typeface="Open Sans"/>
              </a:rPr>
              <a:t> </a:t>
            </a:r>
            <a:r>
              <a:rPr lang="en-US" sz="1341" dirty="0" err="1">
                <a:solidFill>
                  <a:srgbClr val="000000"/>
                </a:solidFill>
                <a:latin typeface="Open Sans"/>
              </a:rPr>
              <a:t>последствиями</a:t>
            </a:r>
            <a:r>
              <a:rPr lang="en-US" sz="1341" dirty="0">
                <a:solidFill>
                  <a:srgbClr val="000000"/>
                </a:solidFill>
                <a:latin typeface="Open Sans"/>
              </a:rPr>
              <a:t>, </a:t>
            </a:r>
            <a:r>
              <a:rPr lang="en-US" sz="1341" dirty="0" err="1">
                <a:solidFill>
                  <a:srgbClr val="000000"/>
                </a:solidFill>
                <a:latin typeface="Open Sans"/>
              </a:rPr>
              <a:t>могут</a:t>
            </a:r>
            <a:r>
              <a:rPr lang="en-US" sz="1341" dirty="0">
                <a:solidFill>
                  <a:srgbClr val="000000"/>
                </a:solidFill>
                <a:latin typeface="Open Sans"/>
              </a:rPr>
              <a:t> </a:t>
            </a:r>
            <a:r>
              <a:rPr lang="en-US" sz="1341" dirty="0" err="1">
                <a:solidFill>
                  <a:srgbClr val="000000"/>
                </a:solidFill>
                <a:latin typeface="Open Sans"/>
              </a:rPr>
              <a:t>оцениваться</a:t>
            </a:r>
            <a:r>
              <a:rPr lang="en-US" sz="1341" dirty="0">
                <a:solidFill>
                  <a:srgbClr val="000000"/>
                </a:solidFill>
                <a:latin typeface="Open Sans"/>
              </a:rPr>
              <a:t> </a:t>
            </a:r>
            <a:r>
              <a:rPr lang="en-US" sz="1341" dirty="0" err="1">
                <a:solidFill>
                  <a:srgbClr val="000000"/>
                </a:solidFill>
                <a:latin typeface="Open Sans"/>
              </a:rPr>
              <a:t>на</a:t>
            </a:r>
            <a:r>
              <a:rPr lang="en-US" sz="1341" dirty="0">
                <a:solidFill>
                  <a:srgbClr val="000000"/>
                </a:solidFill>
                <a:latin typeface="Open Sans"/>
              </a:rPr>
              <a:t> </a:t>
            </a:r>
            <a:r>
              <a:rPr lang="en-US" sz="1341" dirty="0" err="1">
                <a:solidFill>
                  <a:srgbClr val="000000"/>
                </a:solidFill>
                <a:latin typeface="Open Sans"/>
              </a:rPr>
              <a:t>основе</a:t>
            </a:r>
            <a:r>
              <a:rPr lang="en-US" sz="1341" dirty="0">
                <a:solidFill>
                  <a:srgbClr val="000000"/>
                </a:solidFill>
                <a:latin typeface="Open Sans"/>
              </a:rPr>
              <a:t> </a:t>
            </a:r>
            <a:r>
              <a:rPr lang="en-US" sz="1341" dirty="0" err="1">
                <a:solidFill>
                  <a:srgbClr val="000000"/>
                </a:solidFill>
                <a:latin typeface="Open Sans"/>
              </a:rPr>
              <a:t>данных</a:t>
            </a:r>
            <a:r>
              <a:rPr lang="en-US" sz="1341" dirty="0">
                <a:solidFill>
                  <a:srgbClr val="000000"/>
                </a:solidFill>
                <a:latin typeface="Open Sans"/>
              </a:rPr>
              <a:t> </a:t>
            </a:r>
            <a:r>
              <a:rPr lang="en-US" sz="1341" dirty="0" err="1">
                <a:solidFill>
                  <a:srgbClr val="000000"/>
                </a:solidFill>
                <a:latin typeface="Open Sans"/>
              </a:rPr>
              <a:t>предшествующего</a:t>
            </a:r>
            <a:r>
              <a:rPr lang="en-US" sz="1341" dirty="0">
                <a:solidFill>
                  <a:srgbClr val="000000"/>
                </a:solidFill>
                <a:latin typeface="Open Sans"/>
              </a:rPr>
              <a:t> </a:t>
            </a:r>
            <a:r>
              <a:rPr lang="en-US" sz="1341" dirty="0" err="1">
                <a:solidFill>
                  <a:srgbClr val="000000"/>
                </a:solidFill>
                <a:latin typeface="Open Sans"/>
              </a:rPr>
              <a:t>периода</a:t>
            </a:r>
            <a:r>
              <a:rPr lang="en-US" sz="1341" dirty="0">
                <a:solidFill>
                  <a:srgbClr val="000000"/>
                </a:solidFill>
                <a:latin typeface="Open Sans"/>
              </a:rPr>
              <a:t>.</a:t>
            </a:r>
          </a:p>
        </p:txBody>
      </p:sp>
      <p:grpSp>
        <p:nvGrpSpPr>
          <p:cNvPr id="9" name="Group 9"/>
          <p:cNvGrpSpPr>
            <a:grpSpLocks noChangeAspect="1"/>
          </p:cNvGrpSpPr>
          <p:nvPr/>
        </p:nvGrpSpPr>
        <p:grpSpPr>
          <a:xfrm rot="-5400000">
            <a:off x="9074709" y="848970"/>
            <a:ext cx="2004812" cy="2669145"/>
            <a:chOff x="0" y="0"/>
            <a:chExt cx="3663950" cy="4878070"/>
          </a:xfrm>
        </p:grpSpPr>
        <p:sp>
          <p:nvSpPr>
            <p:cNvPr id="10" name="Freeform 10"/>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solidFill>
              <a:srgbClr val="FFFFFF"/>
            </a:solidFill>
          </p:spPr>
        </p:sp>
        <p:sp>
          <p:nvSpPr>
            <p:cNvPr id="11" name="Freeform 11"/>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000000"/>
            </a:solidFill>
          </p:spPr>
        </p:sp>
      </p:grpSp>
      <p:sp>
        <p:nvSpPr>
          <p:cNvPr id="12" name="TextBox 12"/>
          <p:cNvSpPr txBox="1"/>
          <p:nvPr/>
        </p:nvSpPr>
        <p:spPr>
          <a:xfrm>
            <a:off x="8843442" y="1249492"/>
            <a:ext cx="2568246" cy="1867947"/>
          </a:xfrm>
          <a:prstGeom prst="rect">
            <a:avLst/>
          </a:prstGeom>
        </p:spPr>
        <p:txBody>
          <a:bodyPr lIns="0" tIns="0" rIns="0" bIns="0" rtlCol="0" anchor="t">
            <a:spAutoFit/>
          </a:bodyPr>
          <a:lstStyle/>
          <a:p>
            <a:pPr>
              <a:lnSpc>
                <a:spcPts val="2119"/>
              </a:lnSpc>
            </a:pPr>
            <a:r>
              <a:rPr lang="en-US" sz="1513">
                <a:solidFill>
                  <a:srgbClr val="000000"/>
                </a:solidFill>
                <a:latin typeface="Open Sans"/>
              </a:rPr>
              <a:t>существует тогда, когда вероятности последствий приходится определять субъективно, поскольку нет данных предшествующего периода.</a:t>
            </a:r>
          </a:p>
        </p:txBody>
      </p:sp>
      <p:sp>
        <p:nvSpPr>
          <p:cNvPr id="13" name="TextBox 13"/>
          <p:cNvSpPr txBox="1"/>
          <p:nvPr/>
        </p:nvSpPr>
        <p:spPr>
          <a:xfrm>
            <a:off x="4299746" y="1985012"/>
            <a:ext cx="3892146" cy="1118896"/>
          </a:xfrm>
          <a:prstGeom prst="rect">
            <a:avLst/>
          </a:prstGeom>
        </p:spPr>
        <p:txBody>
          <a:bodyPr wrap="square" lIns="0" tIns="0" rIns="0" bIns="0" rtlCol="0" anchor="t">
            <a:spAutoFit/>
          </a:bodyPr>
          <a:lstStyle/>
          <a:p>
            <a:pPr algn="ctr">
              <a:lnSpc>
                <a:spcPts val="4508"/>
              </a:lnSpc>
              <a:spcBef>
                <a:spcPct val="0"/>
              </a:spcBef>
            </a:pPr>
            <a:r>
              <a:rPr lang="en-US" sz="3220" dirty="0">
                <a:solidFill>
                  <a:srgbClr val="000000"/>
                </a:solidFill>
                <a:latin typeface="Bebas Neue Cyrillic"/>
              </a:rPr>
              <a:t>АНАЛИЗ ОЦЕНОК ИЗДЕРЖЕК</a:t>
            </a:r>
          </a:p>
        </p:txBody>
      </p:sp>
      <p:sp>
        <p:nvSpPr>
          <p:cNvPr id="14" name="TextBox 14"/>
          <p:cNvSpPr txBox="1"/>
          <p:nvPr/>
        </p:nvSpPr>
        <p:spPr>
          <a:xfrm>
            <a:off x="685801" y="3603685"/>
            <a:ext cx="10999083" cy="2986780"/>
          </a:xfrm>
          <a:prstGeom prst="rect">
            <a:avLst/>
          </a:prstGeom>
        </p:spPr>
        <p:txBody>
          <a:bodyPr lIns="0" tIns="0" rIns="0" bIns="0" rtlCol="0" anchor="t">
            <a:spAutoFit/>
          </a:bodyPr>
          <a:lstStyle/>
          <a:p>
            <a:pPr>
              <a:lnSpc>
                <a:spcPts val="1847"/>
              </a:lnSpc>
              <a:spcBef>
                <a:spcPct val="0"/>
              </a:spcBef>
            </a:pPr>
            <a:r>
              <a:rPr lang="en-US" sz="1319" dirty="0" err="1">
                <a:solidFill>
                  <a:srgbClr val="000000"/>
                </a:solidFill>
                <a:latin typeface="Open Sans"/>
              </a:rPr>
              <a:t>Надежные</a:t>
            </a:r>
            <a:r>
              <a:rPr lang="en-US" sz="1319" dirty="0">
                <a:solidFill>
                  <a:srgbClr val="000000"/>
                </a:solidFill>
                <a:latin typeface="Open Sans"/>
              </a:rPr>
              <a:t> </a:t>
            </a:r>
            <a:r>
              <a:rPr lang="en-US" sz="1319" dirty="0" err="1">
                <a:solidFill>
                  <a:srgbClr val="000000"/>
                </a:solidFill>
                <a:latin typeface="Open Sans"/>
              </a:rPr>
              <a:t>оценки</a:t>
            </a:r>
            <a:r>
              <a:rPr lang="en-US" sz="1319" dirty="0">
                <a:solidFill>
                  <a:srgbClr val="000000"/>
                </a:solidFill>
                <a:latin typeface="Open Sans"/>
              </a:rPr>
              <a:t> </a:t>
            </a:r>
            <a:r>
              <a:rPr lang="en-US" sz="1319" dirty="0" err="1">
                <a:solidFill>
                  <a:srgbClr val="000000"/>
                </a:solidFill>
                <a:latin typeface="Open Sans"/>
              </a:rPr>
              <a:t>издержек</a:t>
            </a:r>
            <a:r>
              <a:rPr lang="en-US" sz="1319" dirty="0">
                <a:solidFill>
                  <a:srgbClr val="000000"/>
                </a:solidFill>
                <a:latin typeface="Open Sans"/>
              </a:rPr>
              <a:t> - </a:t>
            </a:r>
            <a:r>
              <a:rPr lang="en-US" sz="1319" dirty="0" err="1">
                <a:solidFill>
                  <a:srgbClr val="000000"/>
                </a:solidFill>
                <a:latin typeface="Open Sans"/>
              </a:rPr>
              <a:t>это</a:t>
            </a:r>
            <a:r>
              <a:rPr lang="en-US" sz="1319" dirty="0">
                <a:solidFill>
                  <a:srgbClr val="000000"/>
                </a:solidFill>
                <a:latin typeface="Open Sans"/>
              </a:rPr>
              <a:t> </a:t>
            </a:r>
            <a:r>
              <a:rPr lang="en-US" sz="1319" dirty="0" err="1">
                <a:solidFill>
                  <a:srgbClr val="000000"/>
                </a:solidFill>
                <a:latin typeface="Open Sans"/>
              </a:rPr>
              <a:t>основа</a:t>
            </a:r>
            <a:r>
              <a:rPr lang="en-US" sz="1319" dirty="0">
                <a:solidFill>
                  <a:srgbClr val="000000"/>
                </a:solidFill>
                <a:latin typeface="Open Sans"/>
              </a:rPr>
              <a:t> </a:t>
            </a:r>
            <a:r>
              <a:rPr lang="en-US" sz="1319" dirty="0" err="1">
                <a:solidFill>
                  <a:srgbClr val="000000"/>
                </a:solidFill>
                <a:latin typeface="Open Sans"/>
              </a:rPr>
              <a:t>для</a:t>
            </a:r>
            <a:r>
              <a:rPr lang="en-US" sz="1319" dirty="0">
                <a:solidFill>
                  <a:srgbClr val="000000"/>
                </a:solidFill>
                <a:latin typeface="Open Sans"/>
              </a:rPr>
              <a:t> </a:t>
            </a:r>
            <a:r>
              <a:rPr lang="en-US" sz="1319" dirty="0" err="1">
                <a:solidFill>
                  <a:srgbClr val="000000"/>
                </a:solidFill>
                <a:latin typeface="Open Sans"/>
              </a:rPr>
              <a:t>оценки</a:t>
            </a:r>
            <a:r>
              <a:rPr lang="en-US" sz="1319" dirty="0">
                <a:solidFill>
                  <a:srgbClr val="000000"/>
                </a:solidFill>
                <a:latin typeface="Open Sans"/>
              </a:rPr>
              <a:t> </a:t>
            </a:r>
            <a:r>
              <a:rPr lang="en-US" sz="1319" dirty="0" err="1">
                <a:solidFill>
                  <a:srgbClr val="000000"/>
                </a:solidFill>
                <a:latin typeface="Open Sans"/>
              </a:rPr>
              <a:t>инвестиционного</a:t>
            </a:r>
            <a:r>
              <a:rPr lang="en-US" sz="1319" dirty="0">
                <a:solidFill>
                  <a:srgbClr val="000000"/>
                </a:solidFill>
                <a:latin typeface="Open Sans"/>
              </a:rPr>
              <a:t> </a:t>
            </a:r>
            <a:r>
              <a:rPr lang="en-US" sz="1319" dirty="0" err="1">
                <a:solidFill>
                  <a:srgbClr val="000000"/>
                </a:solidFill>
                <a:latin typeface="Open Sans"/>
              </a:rPr>
              <a:t>проекта</a:t>
            </a:r>
            <a:r>
              <a:rPr lang="en-US" sz="1319" dirty="0">
                <a:solidFill>
                  <a:srgbClr val="000000"/>
                </a:solidFill>
                <a:latin typeface="Open Sans"/>
              </a:rPr>
              <a:t>, </a:t>
            </a:r>
            <a:r>
              <a:rPr lang="en-US" sz="1319" dirty="0" err="1">
                <a:solidFill>
                  <a:srgbClr val="000000"/>
                </a:solidFill>
                <a:latin typeface="Open Sans"/>
              </a:rPr>
              <a:t>необходимо</a:t>
            </a:r>
            <a:r>
              <a:rPr lang="en-US" sz="1319" dirty="0">
                <a:solidFill>
                  <a:srgbClr val="000000"/>
                </a:solidFill>
                <a:latin typeface="Open Sans"/>
              </a:rPr>
              <a:t> </a:t>
            </a:r>
            <a:r>
              <a:rPr lang="en-US" sz="1319" dirty="0" err="1">
                <a:solidFill>
                  <a:srgbClr val="000000"/>
                </a:solidFill>
                <a:latin typeface="Open Sans"/>
              </a:rPr>
              <a:t>тщательно</a:t>
            </a:r>
            <a:r>
              <a:rPr lang="en-US" sz="1319" dirty="0">
                <a:solidFill>
                  <a:srgbClr val="000000"/>
                </a:solidFill>
                <a:latin typeface="Open Sans"/>
              </a:rPr>
              <a:t> </a:t>
            </a:r>
            <a:r>
              <a:rPr lang="en-US" sz="1319" dirty="0" err="1">
                <a:solidFill>
                  <a:srgbClr val="000000"/>
                </a:solidFill>
                <a:latin typeface="Open Sans"/>
              </a:rPr>
              <a:t>проверить</a:t>
            </a:r>
            <a:r>
              <a:rPr lang="en-US" sz="1319" dirty="0">
                <a:solidFill>
                  <a:srgbClr val="000000"/>
                </a:solidFill>
                <a:latin typeface="Open Sans"/>
              </a:rPr>
              <a:t> </a:t>
            </a:r>
            <a:r>
              <a:rPr lang="en-US" sz="1319" dirty="0" err="1">
                <a:solidFill>
                  <a:srgbClr val="000000"/>
                </a:solidFill>
                <a:latin typeface="Open Sans"/>
              </a:rPr>
              <a:t>все</a:t>
            </a:r>
            <a:r>
              <a:rPr lang="en-US" sz="1319" dirty="0">
                <a:solidFill>
                  <a:srgbClr val="000000"/>
                </a:solidFill>
                <a:latin typeface="Open Sans"/>
              </a:rPr>
              <a:t> </a:t>
            </a:r>
            <a:r>
              <a:rPr lang="en-US" sz="1319" dirty="0" err="1">
                <a:solidFill>
                  <a:srgbClr val="000000"/>
                </a:solidFill>
                <a:latin typeface="Open Sans"/>
              </a:rPr>
              <a:t>статьи</a:t>
            </a:r>
            <a:r>
              <a:rPr lang="en-US" sz="1319" dirty="0">
                <a:solidFill>
                  <a:srgbClr val="000000"/>
                </a:solidFill>
                <a:latin typeface="Open Sans"/>
              </a:rPr>
              <a:t> </a:t>
            </a:r>
            <a:r>
              <a:rPr lang="en-US" sz="1319" dirty="0" err="1">
                <a:solidFill>
                  <a:srgbClr val="000000"/>
                </a:solidFill>
                <a:latin typeface="Open Sans"/>
              </a:rPr>
              <a:t>издержек</a:t>
            </a:r>
            <a:r>
              <a:rPr lang="en-US" sz="1319" dirty="0">
                <a:solidFill>
                  <a:srgbClr val="000000"/>
                </a:solidFill>
                <a:latin typeface="Open Sans"/>
              </a:rPr>
              <a:t>, </a:t>
            </a:r>
            <a:r>
              <a:rPr lang="en-US" sz="1319" dirty="0" err="1">
                <a:solidFill>
                  <a:srgbClr val="000000"/>
                </a:solidFill>
                <a:latin typeface="Open Sans"/>
              </a:rPr>
              <a:t>которые</a:t>
            </a:r>
            <a:r>
              <a:rPr lang="en-US" sz="1319" dirty="0">
                <a:solidFill>
                  <a:srgbClr val="000000"/>
                </a:solidFill>
                <a:latin typeface="Open Sans"/>
              </a:rPr>
              <a:t> </a:t>
            </a:r>
            <a:r>
              <a:rPr lang="en-US" sz="1319" dirty="0" err="1">
                <a:solidFill>
                  <a:srgbClr val="000000"/>
                </a:solidFill>
                <a:latin typeface="Open Sans"/>
              </a:rPr>
              <a:t>могут</a:t>
            </a:r>
            <a:r>
              <a:rPr lang="en-US" sz="1319" dirty="0">
                <a:solidFill>
                  <a:srgbClr val="000000"/>
                </a:solidFill>
                <a:latin typeface="Open Sans"/>
              </a:rPr>
              <a:t> </a:t>
            </a:r>
            <a:r>
              <a:rPr lang="en-US" sz="1319" dirty="0" err="1">
                <a:solidFill>
                  <a:srgbClr val="000000"/>
                </a:solidFill>
                <a:latin typeface="Open Sans"/>
              </a:rPr>
              <a:t>оказать</a:t>
            </a:r>
            <a:r>
              <a:rPr lang="en-US" sz="1319" dirty="0">
                <a:solidFill>
                  <a:srgbClr val="000000"/>
                </a:solidFill>
                <a:latin typeface="Open Sans"/>
              </a:rPr>
              <a:t> </a:t>
            </a:r>
            <a:r>
              <a:rPr lang="en-US" sz="1319" dirty="0" err="1">
                <a:solidFill>
                  <a:srgbClr val="000000"/>
                </a:solidFill>
                <a:latin typeface="Open Sans"/>
              </a:rPr>
              <a:t>существенное</a:t>
            </a:r>
            <a:r>
              <a:rPr lang="en-US" sz="1319" dirty="0">
                <a:solidFill>
                  <a:srgbClr val="000000"/>
                </a:solidFill>
                <a:latin typeface="Open Sans"/>
              </a:rPr>
              <a:t> </a:t>
            </a:r>
            <a:r>
              <a:rPr lang="en-US" sz="1319" dirty="0" err="1">
                <a:solidFill>
                  <a:srgbClr val="000000"/>
                </a:solidFill>
                <a:latin typeface="Open Sans"/>
              </a:rPr>
              <a:t>влияние</a:t>
            </a:r>
            <a:r>
              <a:rPr lang="en-US" sz="1319" dirty="0">
                <a:solidFill>
                  <a:srgbClr val="000000"/>
                </a:solidFill>
                <a:latin typeface="Open Sans"/>
              </a:rPr>
              <a:t> </a:t>
            </a:r>
            <a:r>
              <a:rPr lang="en-US" sz="1319" dirty="0" err="1">
                <a:solidFill>
                  <a:srgbClr val="000000"/>
                </a:solidFill>
                <a:latin typeface="Open Sans"/>
              </a:rPr>
              <a:t>на</a:t>
            </a:r>
            <a:r>
              <a:rPr lang="en-US" sz="1319" dirty="0">
                <a:solidFill>
                  <a:srgbClr val="000000"/>
                </a:solidFill>
                <a:latin typeface="Open Sans"/>
              </a:rPr>
              <a:t> </a:t>
            </a:r>
            <a:r>
              <a:rPr lang="en-US" sz="1319" dirty="0" err="1">
                <a:solidFill>
                  <a:srgbClr val="000000"/>
                </a:solidFill>
                <a:latin typeface="Open Sans"/>
              </a:rPr>
              <a:t>финансовую</a:t>
            </a:r>
            <a:r>
              <a:rPr lang="en-US" sz="1319" dirty="0">
                <a:solidFill>
                  <a:srgbClr val="000000"/>
                </a:solidFill>
                <a:latin typeface="Open Sans"/>
              </a:rPr>
              <a:t> </a:t>
            </a:r>
            <a:r>
              <a:rPr lang="en-US" sz="1319" dirty="0" err="1">
                <a:solidFill>
                  <a:srgbClr val="000000"/>
                </a:solidFill>
                <a:latin typeface="Open Sans"/>
              </a:rPr>
              <a:t>осуществимость</a:t>
            </a:r>
            <a:r>
              <a:rPr lang="en-US" sz="1319" dirty="0">
                <a:solidFill>
                  <a:srgbClr val="000000"/>
                </a:solidFill>
                <a:latin typeface="Open Sans"/>
              </a:rPr>
              <a:t>.</a:t>
            </a:r>
          </a:p>
          <a:p>
            <a:pPr>
              <a:lnSpc>
                <a:spcPts val="1847"/>
              </a:lnSpc>
              <a:spcBef>
                <a:spcPct val="0"/>
              </a:spcBef>
            </a:pPr>
            <a:endParaRPr sz="1200" dirty="0"/>
          </a:p>
          <a:p>
            <a:pPr>
              <a:lnSpc>
                <a:spcPts val="1847"/>
              </a:lnSpc>
              <a:spcBef>
                <a:spcPct val="0"/>
              </a:spcBef>
            </a:pPr>
            <a:r>
              <a:rPr lang="en-US" sz="1319" dirty="0" err="1">
                <a:solidFill>
                  <a:srgbClr val="000000"/>
                </a:solidFill>
                <a:latin typeface="Open Sans"/>
              </a:rPr>
              <a:t>Оценки</a:t>
            </a:r>
            <a:r>
              <a:rPr lang="en-US" sz="1319" dirty="0">
                <a:solidFill>
                  <a:srgbClr val="000000"/>
                </a:solidFill>
                <a:latin typeface="Open Sans"/>
              </a:rPr>
              <a:t> </a:t>
            </a:r>
            <a:r>
              <a:rPr lang="en-US" sz="1319" dirty="0" err="1">
                <a:solidFill>
                  <a:srgbClr val="000000"/>
                </a:solidFill>
                <a:latin typeface="Open Sans"/>
              </a:rPr>
              <a:t>должны</a:t>
            </a:r>
            <a:r>
              <a:rPr lang="en-US" sz="1319" dirty="0">
                <a:solidFill>
                  <a:srgbClr val="000000"/>
                </a:solidFill>
                <a:latin typeface="Open Sans"/>
              </a:rPr>
              <a:t> </a:t>
            </a:r>
            <a:r>
              <a:rPr lang="en-US" sz="1319" dirty="0" err="1">
                <a:solidFill>
                  <a:srgbClr val="000000"/>
                </a:solidFill>
                <a:latin typeface="Open Sans"/>
              </a:rPr>
              <a:t>подразделяться</a:t>
            </a:r>
            <a:r>
              <a:rPr lang="en-US" sz="1319" dirty="0">
                <a:solidFill>
                  <a:srgbClr val="000000"/>
                </a:solidFill>
                <a:latin typeface="Open Sans"/>
              </a:rPr>
              <a:t> </a:t>
            </a:r>
            <a:r>
              <a:rPr lang="en-US" sz="1319" dirty="0" err="1">
                <a:solidFill>
                  <a:srgbClr val="000000"/>
                </a:solidFill>
                <a:latin typeface="Open Sans"/>
              </a:rPr>
              <a:t>на</a:t>
            </a:r>
            <a:r>
              <a:rPr lang="en-US" sz="1319" dirty="0">
                <a:solidFill>
                  <a:srgbClr val="000000"/>
                </a:solidFill>
                <a:latin typeface="Open Sans"/>
              </a:rPr>
              <a:t> </a:t>
            </a:r>
            <a:r>
              <a:rPr lang="en-US" sz="1319" dirty="0" err="1">
                <a:solidFill>
                  <a:srgbClr val="000000"/>
                </a:solidFill>
                <a:latin typeface="Open Sans Bold"/>
              </a:rPr>
              <a:t>местные</a:t>
            </a:r>
            <a:r>
              <a:rPr lang="en-US" sz="1319" dirty="0">
                <a:solidFill>
                  <a:srgbClr val="000000"/>
                </a:solidFill>
                <a:latin typeface="Open Sans"/>
              </a:rPr>
              <a:t> и </a:t>
            </a:r>
            <a:r>
              <a:rPr lang="en-US" sz="1319" dirty="0" err="1">
                <a:solidFill>
                  <a:srgbClr val="000000"/>
                </a:solidFill>
                <a:latin typeface="Open Sans Bold"/>
              </a:rPr>
              <a:t>иностранные</a:t>
            </a:r>
            <a:r>
              <a:rPr lang="en-US" sz="1319" dirty="0">
                <a:solidFill>
                  <a:srgbClr val="000000"/>
                </a:solidFill>
                <a:latin typeface="Open Sans"/>
              </a:rPr>
              <a:t> </a:t>
            </a:r>
            <a:r>
              <a:rPr lang="en-US" sz="1319" dirty="0" err="1">
                <a:solidFill>
                  <a:srgbClr val="000000"/>
                </a:solidFill>
                <a:latin typeface="Open Sans"/>
              </a:rPr>
              <a:t>составляющие</a:t>
            </a:r>
            <a:r>
              <a:rPr lang="en-US" sz="1319" dirty="0">
                <a:solidFill>
                  <a:srgbClr val="000000"/>
                </a:solidFill>
                <a:latin typeface="Open Sans"/>
              </a:rPr>
              <a:t> и </a:t>
            </a:r>
            <a:r>
              <a:rPr lang="en-US" sz="1319" dirty="0" err="1">
                <a:solidFill>
                  <a:srgbClr val="000000"/>
                </a:solidFill>
                <a:latin typeface="Open Sans"/>
              </a:rPr>
              <a:t>могут</a:t>
            </a:r>
            <a:r>
              <a:rPr lang="en-US" sz="1319" dirty="0">
                <a:solidFill>
                  <a:srgbClr val="000000"/>
                </a:solidFill>
                <a:latin typeface="Open Sans"/>
              </a:rPr>
              <a:t> </a:t>
            </a:r>
            <a:r>
              <a:rPr lang="en-US" sz="1319" dirty="0" err="1">
                <a:solidFill>
                  <a:srgbClr val="000000"/>
                </a:solidFill>
                <a:latin typeface="Open Sans"/>
              </a:rPr>
              <a:t>выражаться</a:t>
            </a:r>
            <a:r>
              <a:rPr lang="en-US" sz="1319" dirty="0">
                <a:solidFill>
                  <a:srgbClr val="000000"/>
                </a:solidFill>
                <a:latin typeface="Open Sans"/>
              </a:rPr>
              <a:t> в </a:t>
            </a:r>
            <a:r>
              <a:rPr lang="en-US" sz="1319" dirty="0" err="1">
                <a:solidFill>
                  <a:srgbClr val="000000"/>
                </a:solidFill>
                <a:latin typeface="Open Sans Bold"/>
              </a:rPr>
              <a:t>постоянных</a:t>
            </a:r>
            <a:r>
              <a:rPr lang="en-US" sz="1319" dirty="0">
                <a:solidFill>
                  <a:srgbClr val="000000"/>
                </a:solidFill>
                <a:latin typeface="Open Sans"/>
              </a:rPr>
              <a:t> </a:t>
            </a:r>
            <a:r>
              <a:rPr lang="en-US" sz="1319" dirty="0" err="1">
                <a:solidFill>
                  <a:srgbClr val="000000"/>
                </a:solidFill>
                <a:latin typeface="Open Sans"/>
              </a:rPr>
              <a:t>или</a:t>
            </a:r>
            <a:r>
              <a:rPr lang="en-US" sz="1319" dirty="0">
                <a:solidFill>
                  <a:srgbClr val="000000"/>
                </a:solidFill>
                <a:latin typeface="Open Sans"/>
              </a:rPr>
              <a:t> </a:t>
            </a:r>
            <a:r>
              <a:rPr lang="en-US" sz="1319" dirty="0" err="1">
                <a:solidFill>
                  <a:srgbClr val="000000"/>
                </a:solidFill>
                <a:latin typeface="Open Sans Bold"/>
              </a:rPr>
              <a:t>текущих</a:t>
            </a:r>
            <a:r>
              <a:rPr lang="en-US" sz="1319" dirty="0">
                <a:solidFill>
                  <a:srgbClr val="000000"/>
                </a:solidFill>
                <a:latin typeface="Open Sans Bold"/>
              </a:rPr>
              <a:t> </a:t>
            </a:r>
            <a:r>
              <a:rPr lang="en-US" sz="1319" dirty="0" err="1">
                <a:solidFill>
                  <a:srgbClr val="000000"/>
                </a:solidFill>
                <a:latin typeface="Open Sans Bold"/>
              </a:rPr>
              <a:t>ценах</a:t>
            </a:r>
            <a:r>
              <a:rPr lang="en-US" sz="1319" dirty="0">
                <a:solidFill>
                  <a:srgbClr val="000000"/>
                </a:solidFill>
                <a:latin typeface="Open Sans"/>
              </a:rPr>
              <a:t> (</a:t>
            </a:r>
            <a:r>
              <a:rPr lang="en-US" sz="1319" dirty="0" err="1">
                <a:solidFill>
                  <a:srgbClr val="000000"/>
                </a:solidFill>
                <a:latin typeface="Open Sans"/>
              </a:rPr>
              <a:t>реальных</a:t>
            </a:r>
            <a:r>
              <a:rPr lang="en-US" sz="1319" dirty="0">
                <a:solidFill>
                  <a:srgbClr val="000000"/>
                </a:solidFill>
                <a:latin typeface="Open Sans"/>
              </a:rPr>
              <a:t> </a:t>
            </a:r>
            <a:r>
              <a:rPr lang="en-US" sz="1319" dirty="0" err="1">
                <a:solidFill>
                  <a:srgbClr val="000000"/>
                </a:solidFill>
                <a:latin typeface="Open Sans"/>
              </a:rPr>
              <a:t>или</a:t>
            </a:r>
            <a:r>
              <a:rPr lang="en-US" sz="1319" dirty="0">
                <a:solidFill>
                  <a:srgbClr val="000000"/>
                </a:solidFill>
                <a:latin typeface="Open Sans"/>
              </a:rPr>
              <a:t> </a:t>
            </a:r>
            <a:r>
              <a:rPr lang="en-US" sz="1319" dirty="0" err="1">
                <a:solidFill>
                  <a:srgbClr val="000000"/>
                </a:solidFill>
                <a:latin typeface="Open Sans"/>
              </a:rPr>
              <a:t>номинальных</a:t>
            </a:r>
            <a:r>
              <a:rPr lang="en-US" sz="1319" dirty="0">
                <a:solidFill>
                  <a:srgbClr val="000000"/>
                </a:solidFill>
                <a:latin typeface="Open Sans"/>
              </a:rPr>
              <a:t> </a:t>
            </a:r>
            <a:r>
              <a:rPr lang="en-US" sz="1319" dirty="0" err="1">
                <a:solidFill>
                  <a:srgbClr val="000000"/>
                </a:solidFill>
                <a:latin typeface="Open Sans"/>
              </a:rPr>
              <a:t>показателях</a:t>
            </a:r>
            <a:r>
              <a:rPr lang="en-US" sz="1319" dirty="0">
                <a:solidFill>
                  <a:srgbClr val="000000"/>
                </a:solidFill>
                <a:latin typeface="Open Sans"/>
              </a:rPr>
              <a:t>). В </a:t>
            </a:r>
            <a:r>
              <a:rPr lang="en-US" sz="1319" dirty="0" err="1">
                <a:solidFill>
                  <a:srgbClr val="000000"/>
                </a:solidFill>
                <a:latin typeface="Open Sans"/>
              </a:rPr>
              <a:t>зависимости</a:t>
            </a:r>
            <a:r>
              <a:rPr lang="en-US" sz="1319" dirty="0">
                <a:solidFill>
                  <a:srgbClr val="000000"/>
                </a:solidFill>
                <a:latin typeface="Open Sans"/>
              </a:rPr>
              <a:t> </a:t>
            </a:r>
            <a:r>
              <a:rPr lang="en-US" sz="1319" dirty="0" err="1">
                <a:solidFill>
                  <a:srgbClr val="000000"/>
                </a:solidFill>
                <a:latin typeface="Open Sans"/>
              </a:rPr>
              <a:t>от</a:t>
            </a:r>
            <a:r>
              <a:rPr lang="en-US" sz="1319" dirty="0">
                <a:solidFill>
                  <a:srgbClr val="000000"/>
                </a:solidFill>
                <a:latin typeface="Open Sans"/>
              </a:rPr>
              <a:t> </a:t>
            </a:r>
            <a:r>
              <a:rPr lang="en-US" sz="1319" dirty="0" err="1">
                <a:solidFill>
                  <a:srgbClr val="000000"/>
                </a:solidFill>
                <a:latin typeface="Open Sans"/>
              </a:rPr>
              <a:t>ценовой</a:t>
            </a:r>
            <a:r>
              <a:rPr lang="en-US" sz="1319" dirty="0">
                <a:solidFill>
                  <a:srgbClr val="000000"/>
                </a:solidFill>
                <a:latin typeface="Open Sans"/>
              </a:rPr>
              <a:t> </a:t>
            </a:r>
            <a:r>
              <a:rPr lang="en-US" sz="1319" dirty="0" err="1">
                <a:solidFill>
                  <a:srgbClr val="000000"/>
                </a:solidFill>
                <a:latin typeface="Open Sans"/>
              </a:rPr>
              <a:t>базы</a:t>
            </a:r>
            <a:r>
              <a:rPr lang="en-US" sz="1319" dirty="0">
                <a:solidFill>
                  <a:srgbClr val="000000"/>
                </a:solidFill>
                <a:latin typeface="Open Sans"/>
              </a:rPr>
              <a:t>, </a:t>
            </a:r>
            <a:r>
              <a:rPr lang="en-US" sz="1319" dirty="0" err="1">
                <a:solidFill>
                  <a:srgbClr val="000000"/>
                </a:solidFill>
                <a:latin typeface="Open Sans"/>
              </a:rPr>
              <a:t>используемой</a:t>
            </a:r>
            <a:r>
              <a:rPr lang="en-US" sz="1319" dirty="0">
                <a:solidFill>
                  <a:srgbClr val="000000"/>
                </a:solidFill>
                <a:latin typeface="Open Sans"/>
              </a:rPr>
              <a:t> в ТЭО, и </a:t>
            </a:r>
            <a:r>
              <a:rPr lang="en-US" sz="1319" dirty="0" err="1">
                <a:solidFill>
                  <a:srgbClr val="000000"/>
                </a:solidFill>
                <a:latin typeface="Open Sans"/>
              </a:rPr>
              <a:t>для</a:t>
            </a:r>
            <a:r>
              <a:rPr lang="en-US" sz="1319" dirty="0">
                <a:solidFill>
                  <a:srgbClr val="000000"/>
                </a:solidFill>
                <a:latin typeface="Open Sans"/>
              </a:rPr>
              <a:t> </a:t>
            </a:r>
            <a:r>
              <a:rPr lang="en-US" sz="1319" dirty="0" err="1">
                <a:solidFill>
                  <a:srgbClr val="000000"/>
                </a:solidFill>
                <a:latin typeface="Open Sans"/>
              </a:rPr>
              <a:t>целей</a:t>
            </a:r>
            <a:r>
              <a:rPr lang="en-US" sz="1319" dirty="0">
                <a:solidFill>
                  <a:srgbClr val="000000"/>
                </a:solidFill>
                <a:latin typeface="Open Sans"/>
              </a:rPr>
              <a:t> </a:t>
            </a:r>
            <a:r>
              <a:rPr lang="en-US" sz="1319" dirty="0" err="1">
                <a:solidFill>
                  <a:srgbClr val="000000"/>
                </a:solidFill>
                <a:latin typeface="Open Sans"/>
              </a:rPr>
              <a:t>финансового</a:t>
            </a:r>
            <a:r>
              <a:rPr lang="en-US" sz="1319" dirty="0">
                <a:solidFill>
                  <a:srgbClr val="000000"/>
                </a:solidFill>
                <a:latin typeface="Open Sans"/>
              </a:rPr>
              <a:t> </a:t>
            </a:r>
            <a:r>
              <a:rPr lang="en-US" sz="1319" dirty="0" err="1">
                <a:solidFill>
                  <a:srgbClr val="000000"/>
                </a:solidFill>
                <a:latin typeface="Open Sans"/>
              </a:rPr>
              <a:t>анализа</a:t>
            </a:r>
            <a:r>
              <a:rPr lang="en-US" sz="1319" dirty="0">
                <a:solidFill>
                  <a:srgbClr val="000000"/>
                </a:solidFill>
                <a:latin typeface="Open Sans"/>
              </a:rPr>
              <a:t> </a:t>
            </a:r>
            <a:r>
              <a:rPr lang="en-US" sz="1319" dirty="0" err="1">
                <a:solidFill>
                  <a:srgbClr val="000000"/>
                </a:solidFill>
                <a:latin typeface="Open Sans"/>
              </a:rPr>
              <a:t>следует</a:t>
            </a:r>
            <a:r>
              <a:rPr lang="en-US" sz="1319" dirty="0">
                <a:solidFill>
                  <a:srgbClr val="000000"/>
                </a:solidFill>
                <a:latin typeface="Open Sans"/>
              </a:rPr>
              <a:t> </a:t>
            </a:r>
            <a:r>
              <a:rPr lang="en-US" sz="1319" dirty="0" err="1">
                <a:solidFill>
                  <a:srgbClr val="000000"/>
                </a:solidFill>
                <a:latin typeface="Open Sans"/>
              </a:rPr>
              <a:t>предусмотреть</a:t>
            </a:r>
            <a:r>
              <a:rPr lang="en-US" sz="1319" dirty="0">
                <a:solidFill>
                  <a:srgbClr val="000000"/>
                </a:solidFill>
                <a:latin typeface="Open Sans"/>
              </a:rPr>
              <a:t> </a:t>
            </a:r>
            <a:r>
              <a:rPr lang="en-US" sz="1319" dirty="0" err="1">
                <a:solidFill>
                  <a:srgbClr val="000000"/>
                </a:solidFill>
                <a:latin typeface="Open Sans"/>
              </a:rPr>
              <a:t>резерв</a:t>
            </a:r>
            <a:r>
              <a:rPr lang="en-US" sz="1319" dirty="0">
                <a:solidFill>
                  <a:srgbClr val="000000"/>
                </a:solidFill>
                <a:latin typeface="Open Sans"/>
              </a:rPr>
              <a:t> </a:t>
            </a:r>
            <a:r>
              <a:rPr lang="en-US" sz="1319" dirty="0" err="1">
                <a:solidFill>
                  <a:srgbClr val="000000"/>
                </a:solidFill>
                <a:latin typeface="Open Sans"/>
              </a:rPr>
              <a:t>на</a:t>
            </a:r>
            <a:r>
              <a:rPr lang="en-US" sz="1319" dirty="0">
                <a:solidFill>
                  <a:srgbClr val="000000"/>
                </a:solidFill>
                <a:latin typeface="Open Sans"/>
              </a:rPr>
              <a:t> </a:t>
            </a:r>
            <a:r>
              <a:rPr lang="en-US" sz="1319" dirty="0" err="1">
                <a:solidFill>
                  <a:srgbClr val="000000"/>
                </a:solidFill>
                <a:latin typeface="Open Sans"/>
              </a:rPr>
              <a:t>повышение</a:t>
            </a:r>
            <a:r>
              <a:rPr lang="en-US" sz="1319" dirty="0">
                <a:solidFill>
                  <a:srgbClr val="000000"/>
                </a:solidFill>
                <a:latin typeface="Open Sans"/>
              </a:rPr>
              <a:t> </a:t>
            </a:r>
            <a:r>
              <a:rPr lang="en-US" sz="1319" dirty="0" err="1">
                <a:solidFill>
                  <a:srgbClr val="000000"/>
                </a:solidFill>
                <a:latin typeface="Open Sans"/>
              </a:rPr>
              <a:t>цен</a:t>
            </a:r>
            <a:r>
              <a:rPr lang="en-US" sz="1319" dirty="0">
                <a:solidFill>
                  <a:srgbClr val="000000"/>
                </a:solidFill>
                <a:latin typeface="Open Sans"/>
              </a:rPr>
              <a:t> (</a:t>
            </a:r>
            <a:r>
              <a:rPr lang="en-US" sz="1319" dirty="0" err="1">
                <a:solidFill>
                  <a:srgbClr val="000000"/>
                </a:solidFill>
                <a:latin typeface="Open Sans"/>
              </a:rPr>
              <a:t>из-за</a:t>
            </a:r>
            <a:r>
              <a:rPr lang="en-US" sz="1319" dirty="0">
                <a:solidFill>
                  <a:srgbClr val="000000"/>
                </a:solidFill>
                <a:latin typeface="Open Sans"/>
              </a:rPr>
              <a:t> </a:t>
            </a:r>
            <a:r>
              <a:rPr lang="en-US" sz="1319" dirty="0" err="1">
                <a:solidFill>
                  <a:srgbClr val="000000"/>
                </a:solidFill>
                <a:latin typeface="Open Sans"/>
              </a:rPr>
              <a:t>непредвиденных</a:t>
            </a:r>
            <a:r>
              <a:rPr lang="en-US" sz="1319" dirty="0">
                <a:solidFill>
                  <a:srgbClr val="000000"/>
                </a:solidFill>
                <a:latin typeface="Open Sans"/>
              </a:rPr>
              <a:t> </a:t>
            </a:r>
            <a:r>
              <a:rPr lang="en-US" sz="1319" dirty="0" err="1">
                <a:solidFill>
                  <a:srgbClr val="000000"/>
                </a:solidFill>
                <a:latin typeface="Open Sans"/>
              </a:rPr>
              <a:t>обстоятельств</a:t>
            </a:r>
            <a:r>
              <a:rPr lang="en-US" sz="1319" dirty="0">
                <a:solidFill>
                  <a:srgbClr val="000000"/>
                </a:solidFill>
                <a:latin typeface="Open Sans"/>
              </a:rPr>
              <a:t>). </a:t>
            </a:r>
          </a:p>
          <a:p>
            <a:pPr>
              <a:lnSpc>
                <a:spcPts val="1847"/>
              </a:lnSpc>
              <a:spcBef>
                <a:spcPct val="0"/>
              </a:spcBef>
            </a:pPr>
            <a:endParaRPr sz="1200" dirty="0"/>
          </a:p>
          <a:p>
            <a:pPr>
              <a:lnSpc>
                <a:spcPts val="1847"/>
              </a:lnSpc>
              <a:spcBef>
                <a:spcPct val="0"/>
              </a:spcBef>
            </a:pPr>
            <a:r>
              <a:rPr lang="en-US" sz="1319" dirty="0">
                <a:solidFill>
                  <a:srgbClr val="000000"/>
                </a:solidFill>
                <a:latin typeface="Open Sans"/>
              </a:rPr>
              <a:t> </a:t>
            </a:r>
            <a:r>
              <a:rPr lang="en-US" sz="1319" dirty="0" err="1">
                <a:solidFill>
                  <a:srgbClr val="000000"/>
                </a:solidFill>
                <a:latin typeface="Open Sans"/>
              </a:rPr>
              <a:t>Первоначальные</a:t>
            </a:r>
            <a:r>
              <a:rPr lang="en-US" sz="1319" dirty="0">
                <a:solidFill>
                  <a:srgbClr val="000000"/>
                </a:solidFill>
                <a:latin typeface="Open Sans"/>
              </a:rPr>
              <a:t> </a:t>
            </a:r>
            <a:r>
              <a:rPr lang="en-US" sz="1319" dirty="0" err="1">
                <a:solidFill>
                  <a:srgbClr val="000000"/>
                </a:solidFill>
                <a:latin typeface="Open Sans"/>
              </a:rPr>
              <a:t>инвестиционные</a:t>
            </a:r>
            <a:r>
              <a:rPr lang="en-US" sz="1319" dirty="0">
                <a:solidFill>
                  <a:srgbClr val="000000"/>
                </a:solidFill>
                <a:latin typeface="Open Sans"/>
              </a:rPr>
              <a:t> </a:t>
            </a:r>
            <a:r>
              <a:rPr lang="en-US" sz="1319" dirty="0" err="1">
                <a:solidFill>
                  <a:srgbClr val="000000"/>
                </a:solidFill>
                <a:latin typeface="Open Sans"/>
              </a:rPr>
              <a:t>издержки</a:t>
            </a:r>
            <a:r>
              <a:rPr lang="en-US" sz="1319" dirty="0">
                <a:solidFill>
                  <a:srgbClr val="000000"/>
                </a:solidFill>
                <a:latin typeface="Open Sans"/>
              </a:rPr>
              <a:t> </a:t>
            </a:r>
            <a:r>
              <a:rPr lang="en-US" sz="1319" dirty="0" err="1">
                <a:solidFill>
                  <a:srgbClr val="000000"/>
                </a:solidFill>
                <a:latin typeface="Open Sans"/>
              </a:rPr>
              <a:t>определяются</a:t>
            </a:r>
            <a:r>
              <a:rPr lang="en-US" sz="1319" dirty="0">
                <a:solidFill>
                  <a:srgbClr val="000000"/>
                </a:solidFill>
                <a:latin typeface="Open Sans"/>
              </a:rPr>
              <a:t> </a:t>
            </a:r>
            <a:r>
              <a:rPr lang="en-US" sz="1319" dirty="0" err="1">
                <a:solidFill>
                  <a:srgbClr val="000000"/>
                </a:solidFill>
                <a:latin typeface="Open Sans"/>
              </a:rPr>
              <a:t>как</a:t>
            </a:r>
            <a:r>
              <a:rPr lang="en-US" sz="1319" dirty="0">
                <a:solidFill>
                  <a:srgbClr val="000000"/>
                </a:solidFill>
                <a:latin typeface="Open Sans"/>
              </a:rPr>
              <a:t> </a:t>
            </a:r>
            <a:r>
              <a:rPr lang="en-US" sz="1319" dirty="0" err="1">
                <a:solidFill>
                  <a:srgbClr val="000000"/>
                </a:solidFill>
                <a:latin typeface="Open Sans"/>
              </a:rPr>
              <a:t>сумма</a:t>
            </a:r>
            <a:r>
              <a:rPr lang="en-US" sz="1319" dirty="0">
                <a:solidFill>
                  <a:srgbClr val="000000"/>
                </a:solidFill>
                <a:latin typeface="Open Sans"/>
              </a:rPr>
              <a:t> </a:t>
            </a:r>
            <a:r>
              <a:rPr lang="en-US" sz="1319" dirty="0" err="1">
                <a:solidFill>
                  <a:srgbClr val="000000"/>
                </a:solidFill>
                <a:latin typeface="Open Sans"/>
              </a:rPr>
              <a:t>основного</a:t>
            </a:r>
            <a:r>
              <a:rPr lang="en-US" sz="1319" dirty="0">
                <a:solidFill>
                  <a:srgbClr val="000000"/>
                </a:solidFill>
                <a:latin typeface="Open Sans"/>
              </a:rPr>
              <a:t> </a:t>
            </a:r>
            <a:r>
              <a:rPr lang="en-US" sz="1319" dirty="0" err="1">
                <a:solidFill>
                  <a:srgbClr val="000000"/>
                </a:solidFill>
                <a:latin typeface="Open Sans"/>
              </a:rPr>
              <a:t>капитала</a:t>
            </a:r>
            <a:r>
              <a:rPr lang="en-US" sz="1319" dirty="0">
                <a:solidFill>
                  <a:srgbClr val="000000"/>
                </a:solidFill>
                <a:latin typeface="Open Sans"/>
              </a:rPr>
              <a:t> (</a:t>
            </a:r>
            <a:r>
              <a:rPr lang="en-US" sz="1319" dirty="0" err="1">
                <a:solidFill>
                  <a:srgbClr val="000000"/>
                </a:solidFill>
                <a:latin typeface="Open Sans"/>
              </a:rPr>
              <a:t>издержек</a:t>
            </a:r>
            <a:r>
              <a:rPr lang="en-US" sz="1319" dirty="0">
                <a:solidFill>
                  <a:srgbClr val="000000"/>
                </a:solidFill>
                <a:latin typeface="Open Sans"/>
              </a:rPr>
              <a:t> </a:t>
            </a:r>
            <a:r>
              <a:rPr lang="en-US" sz="1319" dirty="0" err="1">
                <a:solidFill>
                  <a:srgbClr val="000000"/>
                </a:solidFill>
                <a:latin typeface="Open Sans"/>
              </a:rPr>
              <a:t>по</a:t>
            </a:r>
            <a:r>
              <a:rPr lang="en-US" sz="1319" dirty="0">
                <a:solidFill>
                  <a:srgbClr val="000000"/>
                </a:solidFill>
                <a:latin typeface="Open Sans"/>
              </a:rPr>
              <a:t> </a:t>
            </a:r>
            <a:r>
              <a:rPr lang="en-US" sz="1319" dirty="0" err="1">
                <a:solidFill>
                  <a:srgbClr val="000000"/>
                </a:solidFill>
                <a:latin typeface="Open Sans"/>
              </a:rPr>
              <a:t>инвестициям</a:t>
            </a:r>
            <a:r>
              <a:rPr lang="en-US" sz="1319" dirty="0">
                <a:solidFill>
                  <a:srgbClr val="000000"/>
                </a:solidFill>
                <a:latin typeface="Open Sans"/>
              </a:rPr>
              <a:t> в </a:t>
            </a:r>
            <a:r>
              <a:rPr lang="en-US" sz="1319" dirty="0" err="1">
                <a:solidFill>
                  <a:srgbClr val="000000"/>
                </a:solidFill>
                <a:latin typeface="Open Sans"/>
              </a:rPr>
              <a:t>основной</a:t>
            </a:r>
            <a:r>
              <a:rPr lang="en-US" sz="1319" dirty="0">
                <a:solidFill>
                  <a:srgbClr val="000000"/>
                </a:solidFill>
                <a:latin typeface="Open Sans"/>
              </a:rPr>
              <a:t> </a:t>
            </a:r>
            <a:r>
              <a:rPr lang="en-US" sz="1319" dirty="0" err="1">
                <a:solidFill>
                  <a:srgbClr val="000000"/>
                </a:solidFill>
                <a:latin typeface="Open Sans"/>
              </a:rPr>
              <a:t>капитал</a:t>
            </a:r>
            <a:r>
              <a:rPr lang="en-US" sz="1319" dirty="0">
                <a:solidFill>
                  <a:srgbClr val="000000"/>
                </a:solidFill>
                <a:latin typeface="Open Sans"/>
              </a:rPr>
              <a:t> </a:t>
            </a:r>
            <a:r>
              <a:rPr lang="en-US" sz="1319" dirty="0" err="1">
                <a:solidFill>
                  <a:srgbClr val="000000"/>
                </a:solidFill>
                <a:latin typeface="Open Sans"/>
              </a:rPr>
              <a:t>плюс</a:t>
            </a:r>
            <a:r>
              <a:rPr lang="en-US" sz="1319" dirty="0">
                <a:solidFill>
                  <a:srgbClr val="000000"/>
                </a:solidFill>
                <a:latin typeface="Open Sans"/>
              </a:rPr>
              <a:t> </a:t>
            </a:r>
            <a:r>
              <a:rPr lang="en-US" sz="1319" dirty="0" err="1">
                <a:solidFill>
                  <a:srgbClr val="000000"/>
                </a:solidFill>
                <a:latin typeface="Open Sans"/>
              </a:rPr>
              <a:t>предпроизводственные</a:t>
            </a:r>
            <a:r>
              <a:rPr lang="en-US" sz="1319" dirty="0">
                <a:solidFill>
                  <a:srgbClr val="000000"/>
                </a:solidFill>
                <a:latin typeface="Open Sans"/>
              </a:rPr>
              <a:t> </a:t>
            </a:r>
            <a:r>
              <a:rPr lang="en-US" sz="1319" dirty="0" err="1">
                <a:solidFill>
                  <a:srgbClr val="000000"/>
                </a:solidFill>
                <a:latin typeface="Open Sans"/>
              </a:rPr>
              <a:t>расходы</a:t>
            </a:r>
            <a:r>
              <a:rPr lang="en-US" sz="1319" dirty="0">
                <a:solidFill>
                  <a:srgbClr val="000000"/>
                </a:solidFill>
                <a:latin typeface="Open Sans"/>
              </a:rPr>
              <a:t>) и </a:t>
            </a:r>
            <a:r>
              <a:rPr lang="en-US" sz="1319" dirty="0" err="1">
                <a:solidFill>
                  <a:srgbClr val="000000"/>
                </a:solidFill>
                <a:latin typeface="Open Sans"/>
              </a:rPr>
              <a:t>чистого</a:t>
            </a:r>
            <a:r>
              <a:rPr lang="en-US" sz="1319" dirty="0">
                <a:solidFill>
                  <a:srgbClr val="000000"/>
                </a:solidFill>
                <a:latin typeface="Open Sans"/>
              </a:rPr>
              <a:t> </a:t>
            </a:r>
            <a:r>
              <a:rPr lang="en-US" sz="1319" dirty="0" err="1">
                <a:solidFill>
                  <a:srgbClr val="000000"/>
                </a:solidFill>
                <a:latin typeface="Open Sans"/>
              </a:rPr>
              <a:t>оборотного</a:t>
            </a:r>
            <a:r>
              <a:rPr lang="en-US" sz="1319" dirty="0">
                <a:solidFill>
                  <a:srgbClr val="000000"/>
                </a:solidFill>
                <a:latin typeface="Open Sans"/>
              </a:rPr>
              <a:t> </a:t>
            </a:r>
            <a:r>
              <a:rPr lang="en-US" sz="1319" dirty="0" err="1">
                <a:solidFill>
                  <a:srgbClr val="000000"/>
                </a:solidFill>
                <a:latin typeface="Open Sans"/>
              </a:rPr>
              <a:t>капитала</a:t>
            </a:r>
            <a:r>
              <a:rPr lang="en-US" sz="1319" dirty="0">
                <a:solidFill>
                  <a:srgbClr val="000000"/>
                </a:solidFill>
                <a:latin typeface="Open Sans"/>
              </a:rPr>
              <a:t>. </a:t>
            </a:r>
            <a:r>
              <a:rPr lang="en-US" sz="1319" dirty="0" err="1">
                <a:solidFill>
                  <a:srgbClr val="000000"/>
                </a:solidFill>
                <a:latin typeface="Open Sans"/>
              </a:rPr>
              <a:t>При</a:t>
            </a:r>
            <a:r>
              <a:rPr lang="en-US" sz="1319" dirty="0">
                <a:solidFill>
                  <a:srgbClr val="000000"/>
                </a:solidFill>
                <a:latin typeface="Open Sans"/>
              </a:rPr>
              <a:t> </a:t>
            </a:r>
            <a:r>
              <a:rPr lang="en-US" sz="1319" dirty="0" err="1">
                <a:solidFill>
                  <a:srgbClr val="000000"/>
                </a:solidFill>
                <a:latin typeface="Open Sans"/>
              </a:rPr>
              <a:t>этом</a:t>
            </a:r>
            <a:r>
              <a:rPr lang="en-US" sz="1319" dirty="0">
                <a:solidFill>
                  <a:srgbClr val="000000"/>
                </a:solidFill>
                <a:latin typeface="Open Sans"/>
              </a:rPr>
              <a:t> </a:t>
            </a:r>
            <a:r>
              <a:rPr lang="en-US" sz="1319" dirty="0" err="1">
                <a:solidFill>
                  <a:srgbClr val="000000"/>
                </a:solidFill>
                <a:latin typeface="Open Sans"/>
              </a:rPr>
              <a:t>основной</a:t>
            </a:r>
            <a:r>
              <a:rPr lang="en-US" sz="1319" dirty="0">
                <a:solidFill>
                  <a:srgbClr val="000000"/>
                </a:solidFill>
                <a:latin typeface="Open Sans"/>
              </a:rPr>
              <a:t> </a:t>
            </a:r>
            <a:r>
              <a:rPr lang="en-US" sz="1319" dirty="0" err="1">
                <a:solidFill>
                  <a:srgbClr val="000000"/>
                </a:solidFill>
                <a:latin typeface="Open Sans"/>
              </a:rPr>
              <a:t>капитал</a:t>
            </a:r>
            <a:r>
              <a:rPr lang="en-US" sz="1319" dirty="0">
                <a:solidFill>
                  <a:srgbClr val="000000"/>
                </a:solidFill>
                <a:latin typeface="Open Sans"/>
              </a:rPr>
              <a:t> </a:t>
            </a:r>
            <a:r>
              <a:rPr lang="en-US" sz="1319" dirty="0" err="1">
                <a:solidFill>
                  <a:srgbClr val="000000"/>
                </a:solidFill>
                <a:latin typeface="Open Sans"/>
              </a:rPr>
              <a:t>представляет</a:t>
            </a:r>
            <a:r>
              <a:rPr lang="en-US" sz="1319" dirty="0">
                <a:solidFill>
                  <a:srgbClr val="000000"/>
                </a:solidFill>
                <a:latin typeface="Open Sans"/>
              </a:rPr>
              <a:t> </a:t>
            </a:r>
            <a:r>
              <a:rPr lang="en-US" sz="1319" dirty="0" err="1">
                <a:solidFill>
                  <a:srgbClr val="000000"/>
                </a:solidFill>
                <a:latin typeface="Open Sans"/>
              </a:rPr>
              <a:t>собой</a:t>
            </a:r>
            <a:r>
              <a:rPr lang="en-US" sz="1319" dirty="0">
                <a:solidFill>
                  <a:srgbClr val="000000"/>
                </a:solidFill>
                <a:latin typeface="Open Sans"/>
              </a:rPr>
              <a:t> </a:t>
            </a:r>
            <a:r>
              <a:rPr lang="en-US" sz="1319" dirty="0" err="1">
                <a:solidFill>
                  <a:srgbClr val="000000"/>
                </a:solidFill>
                <a:latin typeface="Open Sans"/>
              </a:rPr>
              <a:t>ресурсы</a:t>
            </a:r>
            <a:r>
              <a:rPr lang="en-US" sz="1319" dirty="0">
                <a:solidFill>
                  <a:srgbClr val="000000"/>
                </a:solidFill>
                <a:latin typeface="Open Sans"/>
              </a:rPr>
              <a:t>, </a:t>
            </a:r>
            <a:r>
              <a:rPr lang="en-US" sz="1319" dirty="0" err="1">
                <a:solidFill>
                  <a:srgbClr val="000000"/>
                </a:solidFill>
                <a:latin typeface="Open Sans"/>
              </a:rPr>
              <a:t>требуемые</a:t>
            </a:r>
            <a:r>
              <a:rPr lang="en-US" sz="1319" dirty="0">
                <a:solidFill>
                  <a:srgbClr val="000000"/>
                </a:solidFill>
                <a:latin typeface="Open Sans"/>
              </a:rPr>
              <a:t> </a:t>
            </a:r>
            <a:r>
              <a:rPr lang="en-US" sz="1319" dirty="0" err="1">
                <a:solidFill>
                  <a:srgbClr val="000000"/>
                </a:solidFill>
                <a:latin typeface="Open Sans"/>
              </a:rPr>
              <a:t>для</a:t>
            </a:r>
            <a:r>
              <a:rPr lang="en-US" sz="1319" dirty="0">
                <a:solidFill>
                  <a:srgbClr val="000000"/>
                </a:solidFill>
                <a:latin typeface="Open Sans"/>
              </a:rPr>
              <a:t> </a:t>
            </a:r>
            <a:r>
              <a:rPr lang="en-US" sz="1319" dirty="0" err="1">
                <a:solidFill>
                  <a:srgbClr val="000000"/>
                </a:solidFill>
                <a:latin typeface="Open Sans"/>
              </a:rPr>
              <a:t>сооружения</a:t>
            </a:r>
            <a:r>
              <a:rPr lang="en-US" sz="1319" dirty="0">
                <a:solidFill>
                  <a:srgbClr val="000000"/>
                </a:solidFill>
                <a:latin typeface="Open Sans"/>
              </a:rPr>
              <a:t> и </a:t>
            </a:r>
            <a:r>
              <a:rPr lang="en-US" sz="1319" dirty="0" err="1">
                <a:solidFill>
                  <a:srgbClr val="000000"/>
                </a:solidFill>
                <a:latin typeface="Open Sans"/>
              </a:rPr>
              <a:t>оснащения</a:t>
            </a:r>
            <a:r>
              <a:rPr lang="en-US" sz="1319" dirty="0">
                <a:solidFill>
                  <a:srgbClr val="000000"/>
                </a:solidFill>
                <a:latin typeface="Open Sans"/>
              </a:rPr>
              <a:t> </a:t>
            </a:r>
            <a:r>
              <a:rPr lang="en-US" sz="1319" dirty="0" err="1">
                <a:solidFill>
                  <a:srgbClr val="000000"/>
                </a:solidFill>
                <a:latin typeface="Open Sans"/>
              </a:rPr>
              <a:t>предприятия</a:t>
            </a:r>
            <a:r>
              <a:rPr lang="en-US" sz="1319" dirty="0">
                <a:solidFill>
                  <a:srgbClr val="000000"/>
                </a:solidFill>
                <a:latin typeface="Open Sans"/>
              </a:rPr>
              <a:t>, а </a:t>
            </a:r>
            <a:r>
              <a:rPr lang="en-US" sz="1319" dirty="0" err="1">
                <a:solidFill>
                  <a:srgbClr val="000000"/>
                </a:solidFill>
                <a:latin typeface="Open Sans"/>
              </a:rPr>
              <a:t>чистый</a:t>
            </a:r>
            <a:r>
              <a:rPr lang="en-US" sz="1319" dirty="0">
                <a:solidFill>
                  <a:srgbClr val="000000"/>
                </a:solidFill>
                <a:latin typeface="Open Sans"/>
              </a:rPr>
              <a:t> </a:t>
            </a:r>
            <a:r>
              <a:rPr lang="en-US" sz="1319" dirty="0" err="1">
                <a:solidFill>
                  <a:srgbClr val="000000"/>
                </a:solidFill>
                <a:latin typeface="Open Sans"/>
              </a:rPr>
              <a:t>оборотный</a:t>
            </a:r>
            <a:r>
              <a:rPr lang="en-US" sz="1319" dirty="0">
                <a:solidFill>
                  <a:srgbClr val="000000"/>
                </a:solidFill>
                <a:latin typeface="Open Sans"/>
              </a:rPr>
              <a:t> </a:t>
            </a:r>
            <a:r>
              <a:rPr lang="en-US" sz="1319" dirty="0" err="1">
                <a:solidFill>
                  <a:srgbClr val="000000"/>
                </a:solidFill>
                <a:latin typeface="Open Sans"/>
              </a:rPr>
              <a:t>капитал</a:t>
            </a:r>
            <a:r>
              <a:rPr lang="en-US" sz="1319" dirty="0">
                <a:solidFill>
                  <a:srgbClr val="000000"/>
                </a:solidFill>
                <a:latin typeface="Open Sans"/>
              </a:rPr>
              <a:t> </a:t>
            </a:r>
            <a:r>
              <a:rPr lang="en-US" sz="1319" dirty="0" err="1">
                <a:solidFill>
                  <a:srgbClr val="000000"/>
                </a:solidFill>
                <a:latin typeface="Open Sans"/>
              </a:rPr>
              <a:t>соответствует</a:t>
            </a:r>
            <a:r>
              <a:rPr lang="en-US" sz="1319" dirty="0">
                <a:solidFill>
                  <a:srgbClr val="000000"/>
                </a:solidFill>
                <a:latin typeface="Open Sans"/>
              </a:rPr>
              <a:t> </a:t>
            </a:r>
            <a:r>
              <a:rPr lang="en-US" sz="1319" dirty="0" err="1">
                <a:solidFill>
                  <a:srgbClr val="000000"/>
                </a:solidFill>
                <a:latin typeface="Open Sans"/>
              </a:rPr>
              <a:t>ресурсам</a:t>
            </a:r>
            <a:r>
              <a:rPr lang="en-US" sz="1319" dirty="0">
                <a:solidFill>
                  <a:srgbClr val="000000"/>
                </a:solidFill>
                <a:latin typeface="Open Sans"/>
              </a:rPr>
              <a:t>, </a:t>
            </a:r>
            <a:r>
              <a:rPr lang="en-US" sz="1319" dirty="0" err="1">
                <a:solidFill>
                  <a:srgbClr val="000000"/>
                </a:solidFill>
                <a:latin typeface="Open Sans"/>
              </a:rPr>
              <a:t>необходимым</a:t>
            </a:r>
            <a:r>
              <a:rPr lang="en-US" sz="1319" dirty="0">
                <a:solidFill>
                  <a:srgbClr val="000000"/>
                </a:solidFill>
                <a:latin typeface="Open Sans"/>
              </a:rPr>
              <a:t> </a:t>
            </a:r>
            <a:r>
              <a:rPr lang="en-US" sz="1319" dirty="0" err="1">
                <a:solidFill>
                  <a:srgbClr val="000000"/>
                </a:solidFill>
                <a:latin typeface="Open Sans"/>
              </a:rPr>
              <a:t>для</a:t>
            </a:r>
            <a:r>
              <a:rPr lang="en-US" sz="1319" dirty="0">
                <a:solidFill>
                  <a:srgbClr val="000000"/>
                </a:solidFill>
                <a:latin typeface="Open Sans"/>
              </a:rPr>
              <a:t> </a:t>
            </a:r>
            <a:r>
              <a:rPr lang="en-US" sz="1319" dirty="0" err="1">
                <a:solidFill>
                  <a:srgbClr val="000000"/>
                </a:solidFill>
                <a:latin typeface="Open Sans"/>
              </a:rPr>
              <a:t>полной</a:t>
            </a:r>
            <a:r>
              <a:rPr lang="en-US" sz="1319" dirty="0">
                <a:solidFill>
                  <a:srgbClr val="000000"/>
                </a:solidFill>
                <a:latin typeface="Open Sans"/>
              </a:rPr>
              <a:t> </a:t>
            </a:r>
            <a:r>
              <a:rPr lang="en-US" sz="1319" dirty="0" err="1">
                <a:solidFill>
                  <a:srgbClr val="000000"/>
                </a:solidFill>
                <a:latin typeface="Open Sans"/>
              </a:rPr>
              <a:t>или</a:t>
            </a:r>
            <a:r>
              <a:rPr lang="en-US" sz="1319" dirty="0">
                <a:solidFill>
                  <a:srgbClr val="000000"/>
                </a:solidFill>
                <a:latin typeface="Open Sans"/>
              </a:rPr>
              <a:t> </a:t>
            </a:r>
            <a:r>
              <a:rPr lang="en-US" sz="1319" dirty="0" err="1">
                <a:solidFill>
                  <a:srgbClr val="000000"/>
                </a:solidFill>
                <a:latin typeface="Open Sans"/>
              </a:rPr>
              <a:t>частичной</a:t>
            </a:r>
            <a:r>
              <a:rPr lang="en-US" sz="1319" dirty="0">
                <a:solidFill>
                  <a:srgbClr val="000000"/>
                </a:solidFill>
                <a:latin typeface="Open Sans"/>
              </a:rPr>
              <a:t> </a:t>
            </a:r>
            <a:r>
              <a:rPr lang="en-US" sz="1319" dirty="0" err="1">
                <a:solidFill>
                  <a:srgbClr val="000000"/>
                </a:solidFill>
                <a:latin typeface="Open Sans"/>
              </a:rPr>
              <a:t>его</a:t>
            </a:r>
            <a:r>
              <a:rPr lang="en-US" sz="1319" dirty="0">
                <a:solidFill>
                  <a:srgbClr val="000000"/>
                </a:solidFill>
                <a:latin typeface="Open Sans"/>
              </a:rPr>
              <a:t> </a:t>
            </a:r>
            <a:r>
              <a:rPr lang="en-US" sz="1319" dirty="0" err="1">
                <a:solidFill>
                  <a:srgbClr val="000000"/>
                </a:solidFill>
                <a:latin typeface="Open Sans"/>
              </a:rPr>
              <a:t>эксплуатации</a:t>
            </a:r>
            <a:r>
              <a:rPr lang="en-US" sz="1319" dirty="0">
                <a:solidFill>
                  <a:srgbClr val="000000"/>
                </a:solidFill>
                <a:latin typeface="Open Sans"/>
              </a:rPr>
              <a:t>. </a:t>
            </a:r>
            <a:r>
              <a:rPr lang="en-US" sz="1319" dirty="0" err="1">
                <a:solidFill>
                  <a:srgbClr val="000000"/>
                </a:solidFill>
                <a:latin typeface="Open Sans"/>
              </a:rPr>
              <a:t>На</a:t>
            </a:r>
            <a:r>
              <a:rPr lang="en-US" sz="1319" dirty="0">
                <a:solidFill>
                  <a:srgbClr val="000000"/>
                </a:solidFill>
                <a:latin typeface="Open Sans"/>
              </a:rPr>
              <a:t> </a:t>
            </a:r>
            <a:r>
              <a:rPr lang="en-US" sz="1319" dirty="0" err="1">
                <a:solidFill>
                  <a:srgbClr val="000000"/>
                </a:solidFill>
                <a:latin typeface="Open Sans"/>
              </a:rPr>
              <a:t>предынвестиционной</a:t>
            </a:r>
            <a:r>
              <a:rPr lang="en-US" sz="1319" dirty="0">
                <a:solidFill>
                  <a:srgbClr val="000000"/>
                </a:solidFill>
                <a:latin typeface="Open Sans"/>
              </a:rPr>
              <a:t> </a:t>
            </a:r>
            <a:r>
              <a:rPr lang="en-US" sz="1319" dirty="0" err="1">
                <a:solidFill>
                  <a:srgbClr val="000000"/>
                </a:solidFill>
                <a:latin typeface="Open Sans"/>
              </a:rPr>
              <a:t>стадии</a:t>
            </a:r>
            <a:r>
              <a:rPr lang="en-US" sz="1319" dirty="0">
                <a:solidFill>
                  <a:srgbClr val="000000"/>
                </a:solidFill>
                <a:latin typeface="Open Sans"/>
              </a:rPr>
              <a:t> </a:t>
            </a:r>
            <a:r>
              <a:rPr lang="en-US" sz="1319" dirty="0" err="1">
                <a:solidFill>
                  <a:srgbClr val="000000"/>
                </a:solidFill>
                <a:latin typeface="Open Sans"/>
              </a:rPr>
              <a:t>часто</a:t>
            </a:r>
            <a:r>
              <a:rPr lang="en-US" sz="1319" dirty="0">
                <a:solidFill>
                  <a:srgbClr val="000000"/>
                </a:solidFill>
                <a:latin typeface="Open Sans"/>
              </a:rPr>
              <a:t> </a:t>
            </a:r>
            <a:r>
              <a:rPr lang="en-US" sz="1319" dirty="0" err="1">
                <a:solidFill>
                  <a:srgbClr val="000000"/>
                </a:solidFill>
                <a:latin typeface="Open Sans"/>
              </a:rPr>
              <a:t>делают</a:t>
            </a:r>
            <a:r>
              <a:rPr lang="en-US" sz="1319" dirty="0">
                <a:solidFill>
                  <a:srgbClr val="000000"/>
                </a:solidFill>
                <a:latin typeface="Open Sans"/>
              </a:rPr>
              <a:t> </a:t>
            </a:r>
            <a:r>
              <a:rPr lang="en-US" sz="1319" dirty="0" err="1">
                <a:solidFill>
                  <a:srgbClr val="000000"/>
                </a:solidFill>
                <a:latin typeface="Open Sans"/>
              </a:rPr>
              <a:t>две</a:t>
            </a:r>
            <a:r>
              <a:rPr lang="en-US" sz="1319" dirty="0">
                <a:solidFill>
                  <a:srgbClr val="000000"/>
                </a:solidFill>
                <a:latin typeface="Open Sans"/>
              </a:rPr>
              <a:t> </a:t>
            </a:r>
            <a:r>
              <a:rPr lang="en-US" sz="1319" dirty="0" err="1">
                <a:solidFill>
                  <a:srgbClr val="000000"/>
                </a:solidFill>
                <a:latin typeface="Open Sans"/>
              </a:rPr>
              <a:t>ошибки</a:t>
            </a:r>
            <a:r>
              <a:rPr lang="en-US" sz="1319" dirty="0">
                <a:solidFill>
                  <a:srgbClr val="000000"/>
                </a:solidFill>
                <a:latin typeface="Open Sans"/>
              </a:rPr>
              <a:t>. </a:t>
            </a:r>
            <a:r>
              <a:rPr lang="en-US" sz="1319" dirty="0" err="1">
                <a:solidFill>
                  <a:srgbClr val="000000"/>
                </a:solidFill>
                <a:latin typeface="Open Sans"/>
              </a:rPr>
              <a:t>Чаще</a:t>
            </a:r>
            <a:r>
              <a:rPr lang="en-US" sz="1319" dirty="0">
                <a:solidFill>
                  <a:srgbClr val="000000"/>
                </a:solidFill>
                <a:latin typeface="Open Sans"/>
              </a:rPr>
              <a:t> </a:t>
            </a:r>
            <a:r>
              <a:rPr lang="en-US" sz="1319" dirty="0" err="1">
                <a:solidFill>
                  <a:srgbClr val="000000"/>
                </a:solidFill>
                <a:latin typeface="Open Sans"/>
              </a:rPr>
              <a:t>всего</a:t>
            </a:r>
            <a:r>
              <a:rPr lang="en-US" sz="1319" dirty="0">
                <a:solidFill>
                  <a:srgbClr val="000000"/>
                </a:solidFill>
                <a:latin typeface="Open Sans"/>
              </a:rPr>
              <a:t> </a:t>
            </a:r>
            <a:r>
              <a:rPr lang="en-US" sz="1319" dirty="0" err="1">
                <a:solidFill>
                  <a:srgbClr val="000000"/>
                </a:solidFill>
                <a:latin typeface="Open Sans"/>
              </a:rPr>
              <a:t>оборотный</a:t>
            </a:r>
            <a:r>
              <a:rPr lang="en-US" sz="1319" dirty="0">
                <a:solidFill>
                  <a:srgbClr val="000000"/>
                </a:solidFill>
                <a:latin typeface="Open Sans"/>
              </a:rPr>
              <a:t> </a:t>
            </a:r>
            <a:r>
              <a:rPr lang="en-US" sz="1319" dirty="0" err="1">
                <a:solidFill>
                  <a:srgbClr val="000000"/>
                </a:solidFill>
                <a:latin typeface="Open Sans"/>
              </a:rPr>
              <a:t>капитал</a:t>
            </a:r>
            <a:r>
              <a:rPr lang="en-US" sz="1319" dirty="0">
                <a:solidFill>
                  <a:srgbClr val="000000"/>
                </a:solidFill>
                <a:latin typeface="Open Sans"/>
              </a:rPr>
              <a:t> </a:t>
            </a:r>
            <a:r>
              <a:rPr lang="en-US" sz="1319" dirty="0" err="1">
                <a:solidFill>
                  <a:srgbClr val="000000"/>
                </a:solidFill>
                <a:latin typeface="Open Sans"/>
              </a:rPr>
              <a:t>либо</a:t>
            </a:r>
            <a:r>
              <a:rPr lang="en-US" sz="1319" dirty="0">
                <a:solidFill>
                  <a:srgbClr val="000000"/>
                </a:solidFill>
                <a:latin typeface="Open Sans"/>
              </a:rPr>
              <a:t> </a:t>
            </a:r>
            <a:r>
              <a:rPr lang="en-US" sz="1319" dirty="0" err="1">
                <a:solidFill>
                  <a:srgbClr val="000000"/>
                </a:solidFill>
                <a:latin typeface="Open Sans"/>
              </a:rPr>
              <a:t>вообще</a:t>
            </a:r>
            <a:r>
              <a:rPr lang="en-US" sz="1319" dirty="0">
                <a:solidFill>
                  <a:srgbClr val="000000"/>
                </a:solidFill>
                <a:latin typeface="Open Sans"/>
              </a:rPr>
              <a:t> </a:t>
            </a:r>
            <a:r>
              <a:rPr lang="en-US" sz="1319" dirty="0" err="1">
                <a:solidFill>
                  <a:srgbClr val="000000"/>
                </a:solidFill>
                <a:latin typeface="Open Sans"/>
              </a:rPr>
              <a:t>не</a:t>
            </a:r>
            <a:r>
              <a:rPr lang="en-US" sz="1319" dirty="0">
                <a:solidFill>
                  <a:srgbClr val="000000"/>
                </a:solidFill>
                <a:latin typeface="Open Sans"/>
              </a:rPr>
              <a:t> </a:t>
            </a:r>
            <a:r>
              <a:rPr lang="en-US" sz="1319" dirty="0" err="1">
                <a:solidFill>
                  <a:srgbClr val="000000"/>
                </a:solidFill>
                <a:latin typeface="Open Sans"/>
              </a:rPr>
              <a:t>включается</a:t>
            </a:r>
            <a:r>
              <a:rPr lang="en-US" sz="1319" dirty="0">
                <a:solidFill>
                  <a:srgbClr val="000000"/>
                </a:solidFill>
                <a:latin typeface="Open Sans"/>
              </a:rPr>
              <a:t>, </a:t>
            </a:r>
            <a:r>
              <a:rPr lang="en-US" sz="1319" dirty="0" err="1">
                <a:solidFill>
                  <a:srgbClr val="000000"/>
                </a:solidFill>
                <a:latin typeface="Open Sans"/>
              </a:rPr>
              <a:t>либо</a:t>
            </a:r>
            <a:r>
              <a:rPr lang="en-US" sz="1319" dirty="0">
                <a:solidFill>
                  <a:srgbClr val="000000"/>
                </a:solidFill>
                <a:latin typeface="Open Sans"/>
              </a:rPr>
              <a:t> </a:t>
            </a:r>
            <a:r>
              <a:rPr lang="en-US" sz="1319" dirty="0" err="1">
                <a:solidFill>
                  <a:srgbClr val="000000"/>
                </a:solidFill>
                <a:latin typeface="Open Sans"/>
              </a:rPr>
              <a:t>включается</a:t>
            </a:r>
            <a:r>
              <a:rPr lang="en-US" sz="1319" dirty="0">
                <a:solidFill>
                  <a:srgbClr val="000000"/>
                </a:solidFill>
                <a:latin typeface="Open Sans"/>
              </a:rPr>
              <a:t> в </a:t>
            </a:r>
            <a:r>
              <a:rPr lang="en-US" sz="1319" dirty="0" err="1">
                <a:solidFill>
                  <a:srgbClr val="000000"/>
                </a:solidFill>
                <a:latin typeface="Open Sans"/>
              </a:rPr>
              <a:t>недостаточных</a:t>
            </a:r>
            <a:r>
              <a:rPr lang="en-US" sz="1319" dirty="0">
                <a:solidFill>
                  <a:srgbClr val="000000"/>
                </a:solidFill>
                <a:latin typeface="Open Sans"/>
              </a:rPr>
              <a:t> </a:t>
            </a:r>
            <a:r>
              <a:rPr lang="en-US" sz="1319" dirty="0" err="1">
                <a:solidFill>
                  <a:srgbClr val="000000"/>
                </a:solidFill>
                <a:latin typeface="Open Sans"/>
              </a:rPr>
              <a:t>размерах</a:t>
            </a:r>
            <a:r>
              <a:rPr lang="en-US" sz="1319" dirty="0">
                <a:solidFill>
                  <a:srgbClr val="000000"/>
                </a:solidFill>
                <a:latin typeface="Open Sans"/>
              </a:rPr>
              <a:t>, </a:t>
            </a:r>
            <a:r>
              <a:rPr lang="en-US" sz="1319" dirty="0" err="1">
                <a:solidFill>
                  <a:srgbClr val="000000"/>
                </a:solidFill>
                <a:latin typeface="Open Sans"/>
              </a:rPr>
              <a:t>из-за</a:t>
            </a:r>
            <a:r>
              <a:rPr lang="en-US" sz="1319" dirty="0">
                <a:solidFill>
                  <a:srgbClr val="000000"/>
                </a:solidFill>
                <a:latin typeface="Open Sans"/>
              </a:rPr>
              <a:t> </a:t>
            </a:r>
            <a:r>
              <a:rPr lang="en-US" sz="1319" dirty="0" err="1">
                <a:solidFill>
                  <a:srgbClr val="000000"/>
                </a:solidFill>
                <a:latin typeface="Open Sans"/>
              </a:rPr>
              <a:t>чего</a:t>
            </a:r>
            <a:r>
              <a:rPr lang="en-US" sz="1319" dirty="0">
                <a:solidFill>
                  <a:srgbClr val="000000"/>
                </a:solidFill>
                <a:latin typeface="Open Sans"/>
              </a:rPr>
              <a:t> </a:t>
            </a:r>
            <a:r>
              <a:rPr lang="en-US" sz="1319" dirty="0" err="1">
                <a:solidFill>
                  <a:srgbClr val="000000"/>
                </a:solidFill>
                <a:latin typeface="Open Sans"/>
              </a:rPr>
              <a:t>возникают</a:t>
            </a:r>
            <a:r>
              <a:rPr lang="en-US" sz="1319" dirty="0">
                <a:solidFill>
                  <a:srgbClr val="000000"/>
                </a:solidFill>
                <a:latin typeface="Open Sans"/>
              </a:rPr>
              <a:t> </a:t>
            </a:r>
            <a:r>
              <a:rPr lang="en-US" sz="1319" dirty="0" err="1">
                <a:solidFill>
                  <a:srgbClr val="000000"/>
                </a:solidFill>
                <a:latin typeface="Open Sans"/>
              </a:rPr>
              <a:t>серьезные</a:t>
            </a:r>
            <a:r>
              <a:rPr lang="en-US" sz="1319" dirty="0">
                <a:solidFill>
                  <a:srgbClr val="000000"/>
                </a:solidFill>
                <a:latin typeface="Open Sans"/>
              </a:rPr>
              <a:t> </a:t>
            </a:r>
            <a:r>
              <a:rPr lang="en-US" sz="1319" dirty="0" err="1">
                <a:solidFill>
                  <a:srgbClr val="000000"/>
                </a:solidFill>
                <a:latin typeface="Open Sans"/>
              </a:rPr>
              <a:t>проблемы</a:t>
            </a:r>
            <a:r>
              <a:rPr lang="en-US" sz="1319" dirty="0">
                <a:solidFill>
                  <a:srgbClr val="000000"/>
                </a:solidFill>
                <a:latin typeface="Open Sans"/>
              </a:rPr>
              <a:t> с </a:t>
            </a:r>
            <a:r>
              <a:rPr lang="en-US" sz="1319" dirty="0" err="1">
                <a:solidFill>
                  <a:srgbClr val="000000"/>
                </a:solidFill>
                <a:latin typeface="Open Sans"/>
              </a:rPr>
              <a:t>ликвидностью</a:t>
            </a:r>
            <a:r>
              <a:rPr lang="en-US" sz="1319" dirty="0">
                <a:solidFill>
                  <a:srgbClr val="000000"/>
                </a:solidFill>
                <a:latin typeface="Open Sans"/>
              </a:rPr>
              <a:t> </a:t>
            </a:r>
            <a:r>
              <a:rPr lang="en-US" sz="1319" dirty="0" err="1">
                <a:solidFill>
                  <a:srgbClr val="000000"/>
                </a:solidFill>
                <a:latin typeface="Open Sans"/>
              </a:rPr>
              <a:t>для</a:t>
            </a:r>
            <a:r>
              <a:rPr lang="en-US" sz="1319" dirty="0">
                <a:solidFill>
                  <a:srgbClr val="000000"/>
                </a:solidFill>
                <a:latin typeface="Open Sans"/>
              </a:rPr>
              <a:t> </a:t>
            </a:r>
            <a:r>
              <a:rPr lang="en-US" sz="1319" dirty="0" err="1">
                <a:solidFill>
                  <a:srgbClr val="000000"/>
                </a:solidFill>
                <a:latin typeface="Open Sans"/>
              </a:rPr>
              <a:t>разрабатываемого</a:t>
            </a:r>
            <a:r>
              <a:rPr lang="en-US" sz="1319" dirty="0">
                <a:solidFill>
                  <a:srgbClr val="000000"/>
                </a:solidFill>
                <a:latin typeface="Open Sans"/>
              </a:rPr>
              <a:t> </a:t>
            </a:r>
            <a:r>
              <a:rPr lang="en-US" sz="1319" dirty="0" err="1">
                <a:solidFill>
                  <a:srgbClr val="000000"/>
                </a:solidFill>
                <a:latin typeface="Open Sans"/>
              </a:rPr>
              <a:t>проекта</a:t>
            </a:r>
            <a:r>
              <a:rPr lang="en-US" sz="1319" dirty="0">
                <a:solidFill>
                  <a:srgbClr val="000000"/>
                </a:solidFill>
                <a:latin typeface="Open Sans"/>
              </a:rPr>
              <a:t>.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0061" y="232879"/>
            <a:ext cx="11771879" cy="433773"/>
          </a:xfrm>
          <a:prstGeom prst="rect">
            <a:avLst/>
          </a:prstGeom>
        </p:spPr>
        <p:txBody>
          <a:bodyPr lIns="0" tIns="0" rIns="0" bIns="0" rtlCol="0" anchor="t">
            <a:spAutoFit/>
          </a:bodyPr>
          <a:lstStyle/>
          <a:p>
            <a:pPr algn="ctr">
              <a:lnSpc>
                <a:spcPts val="3736"/>
              </a:lnSpc>
              <a:spcBef>
                <a:spcPct val="0"/>
              </a:spcBef>
            </a:pPr>
            <a:r>
              <a:rPr lang="en-US" sz="2668">
                <a:solidFill>
                  <a:srgbClr val="000000"/>
                </a:solidFill>
                <a:latin typeface="Bebas Neue Cyrillic"/>
              </a:rPr>
              <a:t>Инвестиции, необходимые в период эксплуатации предприятия</a:t>
            </a:r>
          </a:p>
        </p:txBody>
      </p:sp>
      <p:sp>
        <p:nvSpPr>
          <p:cNvPr id="3" name="TextBox 3"/>
          <p:cNvSpPr txBox="1"/>
          <p:nvPr/>
        </p:nvSpPr>
        <p:spPr>
          <a:xfrm>
            <a:off x="210061" y="764509"/>
            <a:ext cx="11883775" cy="1266052"/>
          </a:xfrm>
          <a:prstGeom prst="rect">
            <a:avLst/>
          </a:prstGeom>
        </p:spPr>
        <p:txBody>
          <a:bodyPr lIns="0" tIns="0" rIns="0" bIns="0" rtlCol="0" anchor="t">
            <a:spAutoFit/>
          </a:bodyPr>
          <a:lstStyle/>
          <a:p>
            <a:pPr>
              <a:lnSpc>
                <a:spcPts val="2019"/>
              </a:lnSpc>
              <a:spcBef>
                <a:spcPct val="0"/>
              </a:spcBef>
            </a:pPr>
            <a:r>
              <a:rPr lang="en-US" sz="1442">
                <a:solidFill>
                  <a:srgbClr val="000000"/>
                </a:solidFill>
                <a:latin typeface="Open Sans"/>
              </a:rPr>
              <a:t>Для того чтобы обеспечивать работу предприятия, каждая производственная единица должна заменяться в надлежащий срок, и издержки на замену должны учитываться в ТЭО. Другие виды инвестиций, осуществляемые во время фазы эксплуатации, инвестиции в рационализацию, модернизацию и расширение предприятия. Как правило, эти инвестиции должны анализироваться в отдельных исследованиях, и только в исключительных случаях издержки должны включаться в ТЭО первоначальных инвестиций проекта.</a:t>
            </a:r>
          </a:p>
        </p:txBody>
      </p:sp>
      <p:sp>
        <p:nvSpPr>
          <p:cNvPr id="4" name="TextBox 4"/>
          <p:cNvSpPr txBox="1"/>
          <p:nvPr/>
        </p:nvSpPr>
        <p:spPr>
          <a:xfrm>
            <a:off x="460230" y="2169771"/>
            <a:ext cx="5588145" cy="433708"/>
          </a:xfrm>
          <a:prstGeom prst="rect">
            <a:avLst/>
          </a:prstGeom>
        </p:spPr>
        <p:txBody>
          <a:bodyPr wrap="square" lIns="0" tIns="0" rIns="0" bIns="0" rtlCol="0" anchor="t">
            <a:spAutoFit/>
          </a:bodyPr>
          <a:lstStyle/>
          <a:p>
            <a:pPr algn="ctr">
              <a:lnSpc>
                <a:spcPts val="3733"/>
              </a:lnSpc>
              <a:spcBef>
                <a:spcPct val="0"/>
              </a:spcBef>
            </a:pPr>
            <a:r>
              <a:rPr lang="en-US" sz="2666" dirty="0" err="1">
                <a:solidFill>
                  <a:srgbClr val="000000"/>
                </a:solidFill>
                <a:latin typeface="Bebas Neue Cyrillic"/>
              </a:rPr>
              <a:t>Предпроизводственные</a:t>
            </a:r>
            <a:r>
              <a:rPr lang="en-US" sz="2666" dirty="0">
                <a:solidFill>
                  <a:srgbClr val="000000"/>
                </a:solidFill>
                <a:latin typeface="Bebas Neue Cyrillic"/>
              </a:rPr>
              <a:t> </a:t>
            </a:r>
            <a:r>
              <a:rPr lang="en-US" sz="2666" dirty="0" err="1">
                <a:solidFill>
                  <a:srgbClr val="000000"/>
                </a:solidFill>
                <a:latin typeface="Bebas Neue Cyrillic"/>
              </a:rPr>
              <a:t>расходы</a:t>
            </a:r>
            <a:endParaRPr lang="en-US" sz="2666" dirty="0">
              <a:solidFill>
                <a:srgbClr val="000000"/>
              </a:solidFill>
              <a:latin typeface="Bebas Neue Cyrillic"/>
            </a:endParaRPr>
          </a:p>
        </p:txBody>
      </p:sp>
      <p:sp>
        <p:nvSpPr>
          <p:cNvPr id="5" name="TextBox 5"/>
          <p:cNvSpPr txBox="1"/>
          <p:nvPr/>
        </p:nvSpPr>
        <p:spPr>
          <a:xfrm>
            <a:off x="190633" y="2671604"/>
            <a:ext cx="11864347" cy="752642"/>
          </a:xfrm>
          <a:prstGeom prst="rect">
            <a:avLst/>
          </a:prstGeom>
        </p:spPr>
        <p:txBody>
          <a:bodyPr lIns="0" tIns="0" rIns="0" bIns="0" rtlCol="0" anchor="t">
            <a:spAutoFit/>
          </a:bodyPr>
          <a:lstStyle/>
          <a:p>
            <a:pPr>
              <a:lnSpc>
                <a:spcPts val="2003"/>
              </a:lnSpc>
              <a:spcBef>
                <a:spcPct val="0"/>
              </a:spcBef>
            </a:pPr>
            <a:r>
              <a:rPr lang="en-US" sz="1431">
                <a:solidFill>
                  <a:srgbClr val="000000"/>
                </a:solidFill>
                <a:latin typeface="Open Sans"/>
              </a:rPr>
              <a:t> </a:t>
            </a:r>
            <a:r>
              <a:rPr lang="en-US" sz="1431">
                <a:solidFill>
                  <a:srgbClr val="000000"/>
                </a:solidFill>
                <a:latin typeface="Open Sans Bold"/>
              </a:rPr>
              <a:t>Предварительные расходы на эмиссию ценных бумаг</a:t>
            </a:r>
            <a:r>
              <a:rPr lang="en-US" sz="1431">
                <a:solidFill>
                  <a:srgbClr val="000000"/>
                </a:solidFill>
                <a:latin typeface="Open Sans"/>
              </a:rPr>
              <a:t> -  расходы, которые возникают при регистрации и образовании фирмы; сюда входит плата за юридические услуги по составлению меморандума и устава общества и подобных документов, а также за выпуск ценных бумаг. </a:t>
            </a:r>
          </a:p>
        </p:txBody>
      </p:sp>
      <p:sp>
        <p:nvSpPr>
          <p:cNvPr id="6" name="TextBox 6"/>
          <p:cNvSpPr txBox="1"/>
          <p:nvPr/>
        </p:nvSpPr>
        <p:spPr>
          <a:xfrm>
            <a:off x="190633" y="3574025"/>
            <a:ext cx="11883775" cy="1008161"/>
          </a:xfrm>
          <a:prstGeom prst="rect">
            <a:avLst/>
          </a:prstGeom>
        </p:spPr>
        <p:txBody>
          <a:bodyPr lIns="0" tIns="0" rIns="0" bIns="0" rtlCol="0" anchor="t">
            <a:spAutoFit/>
          </a:bodyPr>
          <a:lstStyle/>
          <a:p>
            <a:pPr>
              <a:lnSpc>
                <a:spcPts val="1960"/>
              </a:lnSpc>
              <a:spcBef>
                <a:spcPct val="0"/>
              </a:spcBef>
            </a:pPr>
            <a:r>
              <a:rPr lang="en-US" sz="1400">
                <a:solidFill>
                  <a:srgbClr val="000000"/>
                </a:solidFill>
                <a:latin typeface="Open Sans Bold"/>
              </a:rPr>
              <a:t>Расходы на подготовительные исследования:</a:t>
            </a:r>
          </a:p>
          <a:p>
            <a:pPr marL="302277" lvl="1" indent="-151139">
              <a:lnSpc>
                <a:spcPts val="1960"/>
              </a:lnSpc>
              <a:spcBef>
                <a:spcPct val="0"/>
              </a:spcBef>
              <a:buFont typeface="Arial"/>
              <a:buChar char="•"/>
            </a:pPr>
            <a:r>
              <a:rPr lang="en-US" sz="1400">
                <a:solidFill>
                  <a:srgbClr val="000000"/>
                </a:solidFill>
                <a:latin typeface="Open Sans"/>
              </a:rPr>
              <a:t>Расходы на предынвестиционные исследования.</a:t>
            </a:r>
          </a:p>
          <a:p>
            <a:pPr marL="302277" lvl="1" indent="-151139">
              <a:lnSpc>
                <a:spcPts val="1960"/>
              </a:lnSpc>
              <a:spcBef>
                <a:spcPct val="0"/>
              </a:spcBef>
              <a:buFont typeface="Arial"/>
              <a:buChar char="•"/>
            </a:pPr>
            <a:r>
              <a:rPr lang="en-US" sz="1400">
                <a:solidFill>
                  <a:srgbClr val="000000"/>
                </a:solidFill>
                <a:latin typeface="Open Sans"/>
              </a:rPr>
              <a:t>Плата консультантам за подготовительные исследования, проектирование и надзор за монтажом и строительством.</a:t>
            </a:r>
          </a:p>
          <a:p>
            <a:pPr marL="302277" lvl="1" indent="-151139">
              <a:lnSpc>
                <a:spcPts val="1960"/>
              </a:lnSpc>
              <a:spcBef>
                <a:spcPct val="0"/>
              </a:spcBef>
              <a:buFont typeface="Arial"/>
              <a:buChar char="•"/>
            </a:pPr>
            <a:r>
              <a:rPr lang="en-US" sz="1400">
                <a:solidFill>
                  <a:srgbClr val="000000"/>
                </a:solidFill>
                <a:latin typeface="Open Sans"/>
              </a:rPr>
              <a:t> Прочие расходы по планированию проекта.</a:t>
            </a:r>
          </a:p>
        </p:txBody>
      </p:sp>
      <p:sp>
        <p:nvSpPr>
          <p:cNvPr id="7" name="TextBox 7"/>
          <p:cNvSpPr txBox="1"/>
          <p:nvPr/>
        </p:nvSpPr>
        <p:spPr>
          <a:xfrm>
            <a:off x="117593" y="4773112"/>
            <a:ext cx="11864347" cy="1690527"/>
          </a:xfrm>
          <a:prstGeom prst="rect">
            <a:avLst/>
          </a:prstGeom>
        </p:spPr>
        <p:txBody>
          <a:bodyPr lIns="0" tIns="0" rIns="0" bIns="0" rtlCol="0" anchor="t">
            <a:spAutoFit/>
          </a:bodyPr>
          <a:lstStyle/>
          <a:p>
            <a:pPr>
              <a:lnSpc>
                <a:spcPts val="1937"/>
              </a:lnSpc>
              <a:spcBef>
                <a:spcPct val="0"/>
              </a:spcBef>
            </a:pPr>
            <a:r>
              <a:rPr lang="en-US" sz="1384">
                <a:solidFill>
                  <a:srgbClr val="000000"/>
                </a:solidFill>
                <a:latin typeface="Open Sans Bold"/>
              </a:rPr>
              <a:t>Расходы на пусковые испытания - пуск и ввод в эксплуатацию.</a:t>
            </a:r>
          </a:p>
          <a:p>
            <a:pPr>
              <a:lnSpc>
                <a:spcPts val="1937"/>
              </a:lnSpc>
              <a:spcBef>
                <a:spcPct val="0"/>
              </a:spcBef>
            </a:pPr>
            <a:r>
              <a:rPr lang="en-US" sz="1384">
                <a:solidFill>
                  <a:srgbClr val="000000"/>
                </a:solidFill>
                <a:latin typeface="Open Sans"/>
              </a:rPr>
              <a:t>При распределении предпроизводственных расходов обычно придерживаются одного из двух практических правил:</a:t>
            </a:r>
          </a:p>
          <a:p>
            <a:pPr>
              <a:lnSpc>
                <a:spcPts val="1937"/>
              </a:lnSpc>
              <a:spcBef>
                <a:spcPct val="0"/>
              </a:spcBef>
            </a:pPr>
            <a:r>
              <a:rPr lang="en-US" sz="1384">
                <a:solidFill>
                  <a:srgbClr val="000000"/>
                </a:solidFill>
                <a:latin typeface="Open Sans"/>
              </a:rPr>
              <a:t>• Все предпроизводственные расходы могут быть капитализированы и амортизированы в течение периода времени, который обычно короче периода амортизации оборудования.</a:t>
            </a:r>
          </a:p>
          <a:p>
            <a:pPr>
              <a:lnSpc>
                <a:spcPts val="1937"/>
              </a:lnSpc>
              <a:spcBef>
                <a:spcPct val="0"/>
              </a:spcBef>
            </a:pPr>
            <a:r>
              <a:rPr lang="en-US" sz="1384">
                <a:solidFill>
                  <a:srgbClr val="000000"/>
                </a:solidFill>
                <a:latin typeface="Open Sans"/>
              </a:rPr>
              <a:t> • Часть предпроизводственных расходов может быть первоначально отнесена, если это возможно, к соответствующей статье основного капитала, и амортизируется сумма тех и других. Предпроизводственные расходы, которые некуда отнести, капитализируются как полные и также амортизируются в течение определенного количества лет.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1817" y="284180"/>
            <a:ext cx="11854464" cy="1455655"/>
          </a:xfrm>
          <a:prstGeom prst="rect">
            <a:avLst/>
          </a:prstGeom>
        </p:spPr>
        <p:txBody>
          <a:bodyPr lIns="0" tIns="0" rIns="0" bIns="0" rtlCol="0" anchor="t">
            <a:spAutoFit/>
          </a:bodyPr>
          <a:lstStyle/>
          <a:p>
            <a:pPr>
              <a:lnSpc>
                <a:spcPts val="2311"/>
              </a:lnSpc>
            </a:pPr>
            <a:r>
              <a:rPr lang="en-US" sz="1651">
                <a:solidFill>
                  <a:srgbClr val="000000"/>
                </a:solidFill>
                <a:latin typeface="Open Sans Bold"/>
              </a:rPr>
              <a:t>Издержки на замену установок и оборудования </a:t>
            </a:r>
            <a:r>
              <a:rPr lang="en-US" sz="1651">
                <a:solidFill>
                  <a:srgbClr val="000000"/>
                </a:solidFill>
                <a:latin typeface="Open Sans"/>
              </a:rPr>
              <a:t>-  все предпроизводственные расходы, связанные с инвестициями необходимыми для замены основного капитала.</a:t>
            </a:r>
          </a:p>
          <a:p>
            <a:pPr>
              <a:lnSpc>
                <a:spcPts val="2311"/>
              </a:lnSpc>
            </a:pPr>
            <a:endParaRPr sz="1200"/>
          </a:p>
          <a:p>
            <a:pPr>
              <a:lnSpc>
                <a:spcPts val="2311"/>
              </a:lnSpc>
            </a:pPr>
            <a:r>
              <a:rPr lang="en-US" sz="1651">
                <a:solidFill>
                  <a:srgbClr val="000000"/>
                </a:solidFill>
                <a:latin typeface="Open Sans Bold"/>
              </a:rPr>
              <a:t>Ликвидационные издержки - </a:t>
            </a:r>
            <a:r>
              <a:rPr lang="en-US" sz="1651">
                <a:solidFill>
                  <a:srgbClr val="000000"/>
                </a:solidFill>
                <a:latin typeface="Open Sans"/>
              </a:rPr>
              <a:t>затраты, связанные с выводом из эксплуатации основного капитала в конце жизни проекта, минус любые поступления от продажи активов являются ликвидационными издержками.</a:t>
            </a:r>
          </a:p>
        </p:txBody>
      </p:sp>
      <p:sp>
        <p:nvSpPr>
          <p:cNvPr id="3" name="TextBox 3"/>
          <p:cNvSpPr txBox="1"/>
          <p:nvPr/>
        </p:nvSpPr>
        <p:spPr>
          <a:xfrm>
            <a:off x="324640" y="2109212"/>
            <a:ext cx="3153987" cy="1251753"/>
          </a:xfrm>
          <a:prstGeom prst="rect">
            <a:avLst/>
          </a:prstGeom>
        </p:spPr>
        <p:txBody>
          <a:bodyPr lIns="0" tIns="0" rIns="0" bIns="0" rtlCol="0" anchor="t">
            <a:spAutoFit/>
          </a:bodyPr>
          <a:lstStyle/>
          <a:p>
            <a:pPr algn="ctr">
              <a:lnSpc>
                <a:spcPts val="5139"/>
              </a:lnSpc>
              <a:spcBef>
                <a:spcPct val="0"/>
              </a:spcBef>
            </a:pPr>
            <a:r>
              <a:rPr lang="en-US" sz="3671">
                <a:solidFill>
                  <a:srgbClr val="000000"/>
                </a:solidFill>
                <a:latin typeface="Bebas Neue Cyrillic"/>
              </a:rPr>
              <a:t>Основной капитал</a:t>
            </a:r>
          </a:p>
        </p:txBody>
      </p:sp>
      <p:sp>
        <p:nvSpPr>
          <p:cNvPr id="4" name="TextBox 4"/>
          <p:cNvSpPr txBox="1"/>
          <p:nvPr/>
        </p:nvSpPr>
        <p:spPr>
          <a:xfrm>
            <a:off x="3555738" y="2315751"/>
            <a:ext cx="8300457" cy="263085"/>
          </a:xfrm>
          <a:prstGeom prst="rect">
            <a:avLst/>
          </a:prstGeom>
        </p:spPr>
        <p:txBody>
          <a:bodyPr lIns="0" tIns="0" rIns="0" bIns="0" rtlCol="0" anchor="t">
            <a:spAutoFit/>
          </a:bodyPr>
          <a:lstStyle/>
          <a:p>
            <a:pPr>
              <a:lnSpc>
                <a:spcPts val="2175"/>
              </a:lnSpc>
              <a:spcBef>
                <a:spcPct val="0"/>
              </a:spcBef>
            </a:pPr>
            <a:r>
              <a:rPr lang="en-US" sz="1554">
                <a:solidFill>
                  <a:srgbClr val="000000"/>
                </a:solidFill>
                <a:latin typeface="Open Sans"/>
              </a:rPr>
              <a:t>- издержки по инвестициям в основной капитал и предпроизводственные расходы.</a:t>
            </a:r>
          </a:p>
        </p:txBody>
      </p:sp>
      <p:sp>
        <p:nvSpPr>
          <p:cNvPr id="5" name="TextBox 5"/>
          <p:cNvSpPr txBox="1"/>
          <p:nvPr/>
        </p:nvSpPr>
        <p:spPr>
          <a:xfrm>
            <a:off x="3788720" y="2957979"/>
            <a:ext cx="3657425" cy="903324"/>
          </a:xfrm>
          <a:prstGeom prst="rect">
            <a:avLst/>
          </a:prstGeom>
        </p:spPr>
        <p:txBody>
          <a:bodyPr lIns="0" tIns="0" rIns="0" bIns="0" rtlCol="0" anchor="t">
            <a:spAutoFit/>
          </a:bodyPr>
          <a:lstStyle/>
          <a:p>
            <a:pPr algn="ctr">
              <a:lnSpc>
                <a:spcPts val="2408"/>
              </a:lnSpc>
              <a:spcBef>
                <a:spcPct val="0"/>
              </a:spcBef>
            </a:pPr>
            <a:r>
              <a:rPr lang="en-US" sz="1720">
                <a:solidFill>
                  <a:srgbClr val="000000"/>
                </a:solidFill>
                <a:latin typeface="Open Sans Bold"/>
              </a:rPr>
              <a:t>Издержки по инвестициям в основной капитал</a:t>
            </a:r>
            <a:r>
              <a:rPr lang="en-US" sz="1720">
                <a:solidFill>
                  <a:srgbClr val="000000"/>
                </a:solidFill>
                <a:latin typeface="Open Sans"/>
              </a:rPr>
              <a:t> делятся на следующие категории</a:t>
            </a:r>
          </a:p>
        </p:txBody>
      </p:sp>
      <p:sp>
        <p:nvSpPr>
          <p:cNvPr id="6" name="TextBox 6"/>
          <p:cNvSpPr txBox="1"/>
          <p:nvPr/>
        </p:nvSpPr>
        <p:spPr>
          <a:xfrm>
            <a:off x="1768198" y="3836189"/>
            <a:ext cx="1323397" cy="909031"/>
          </a:xfrm>
          <a:prstGeom prst="rect">
            <a:avLst/>
          </a:prstGeom>
        </p:spPr>
        <p:txBody>
          <a:bodyPr lIns="0" tIns="0" rIns="0" bIns="0" rtlCol="0" anchor="t">
            <a:spAutoFit/>
          </a:bodyPr>
          <a:lstStyle/>
          <a:p>
            <a:pPr algn="ctr">
              <a:lnSpc>
                <a:spcPts val="1836"/>
              </a:lnSpc>
              <a:spcBef>
                <a:spcPct val="0"/>
              </a:spcBef>
            </a:pPr>
            <a:r>
              <a:rPr lang="en-US" sz="1311">
                <a:solidFill>
                  <a:srgbClr val="000000"/>
                </a:solidFill>
                <a:latin typeface="Open Sans"/>
              </a:rPr>
              <a:t>Покупка земли, подготовка участка и его улучшение</a:t>
            </a:r>
          </a:p>
        </p:txBody>
      </p:sp>
      <p:sp>
        <p:nvSpPr>
          <p:cNvPr id="7" name="TextBox 7"/>
          <p:cNvSpPr txBox="1"/>
          <p:nvPr/>
        </p:nvSpPr>
        <p:spPr>
          <a:xfrm>
            <a:off x="2876754" y="5287805"/>
            <a:ext cx="1577389" cy="678006"/>
          </a:xfrm>
          <a:prstGeom prst="rect">
            <a:avLst/>
          </a:prstGeom>
        </p:spPr>
        <p:txBody>
          <a:bodyPr lIns="0" tIns="0" rIns="0" bIns="0" rtlCol="0" anchor="t">
            <a:spAutoFit/>
          </a:bodyPr>
          <a:lstStyle/>
          <a:p>
            <a:pPr algn="ctr">
              <a:lnSpc>
                <a:spcPts val="1827"/>
              </a:lnSpc>
              <a:spcBef>
                <a:spcPct val="0"/>
              </a:spcBef>
            </a:pPr>
            <a:r>
              <a:rPr lang="en-US" sz="1305">
                <a:solidFill>
                  <a:srgbClr val="000000"/>
                </a:solidFill>
                <a:latin typeface="Open Sans"/>
              </a:rPr>
              <a:t>Здания и работы по гражданскому строительству</a:t>
            </a:r>
          </a:p>
        </p:txBody>
      </p:sp>
      <p:sp>
        <p:nvSpPr>
          <p:cNvPr id="8" name="TextBox 8"/>
          <p:cNvSpPr txBox="1"/>
          <p:nvPr/>
        </p:nvSpPr>
        <p:spPr>
          <a:xfrm>
            <a:off x="5617540" y="5294155"/>
            <a:ext cx="1691331" cy="1139992"/>
          </a:xfrm>
          <a:prstGeom prst="rect">
            <a:avLst/>
          </a:prstGeom>
        </p:spPr>
        <p:txBody>
          <a:bodyPr lIns="0" tIns="0" rIns="0" bIns="0" rtlCol="0" anchor="t">
            <a:spAutoFit/>
          </a:bodyPr>
          <a:lstStyle/>
          <a:p>
            <a:pPr algn="ctr">
              <a:lnSpc>
                <a:spcPts val="1840"/>
              </a:lnSpc>
              <a:spcBef>
                <a:spcPct val="0"/>
              </a:spcBef>
            </a:pPr>
            <a:r>
              <a:rPr lang="en-US" sz="1314">
                <a:solidFill>
                  <a:srgbClr val="000000"/>
                </a:solidFill>
                <a:latin typeface="Open Sans"/>
              </a:rPr>
              <a:t>Производственные машины и оборудование, включая вспомогательное</a:t>
            </a:r>
          </a:p>
        </p:txBody>
      </p:sp>
      <p:sp>
        <p:nvSpPr>
          <p:cNvPr id="9" name="TextBox 9"/>
          <p:cNvSpPr txBox="1"/>
          <p:nvPr/>
        </p:nvSpPr>
        <p:spPr>
          <a:xfrm>
            <a:off x="7613989" y="4110821"/>
            <a:ext cx="2795911" cy="1370760"/>
          </a:xfrm>
          <a:prstGeom prst="rect">
            <a:avLst/>
          </a:prstGeom>
        </p:spPr>
        <p:txBody>
          <a:bodyPr lIns="0" tIns="0" rIns="0" bIns="0" rtlCol="0" anchor="t">
            <a:spAutoFit/>
          </a:bodyPr>
          <a:lstStyle/>
          <a:p>
            <a:pPr algn="ctr">
              <a:lnSpc>
                <a:spcPts val="1837"/>
              </a:lnSpc>
              <a:spcBef>
                <a:spcPct val="0"/>
              </a:spcBef>
            </a:pPr>
            <a:r>
              <a:rPr lang="en-US" sz="1312">
                <a:solidFill>
                  <a:srgbClr val="000000"/>
                </a:solidFill>
                <a:latin typeface="Open Sans"/>
              </a:rPr>
              <a:t>Некоторые статьи, включаемые в структуру основного капитала, такие как права на</a:t>
            </a:r>
          </a:p>
          <a:p>
            <a:pPr algn="ctr">
              <a:lnSpc>
                <a:spcPts val="1837"/>
              </a:lnSpc>
              <a:spcBef>
                <a:spcPct val="0"/>
              </a:spcBef>
            </a:pPr>
            <a:r>
              <a:rPr lang="en-US" sz="1312">
                <a:solidFill>
                  <a:srgbClr val="000000"/>
                </a:solidFill>
                <a:latin typeface="Open Sans"/>
              </a:rPr>
              <a:t>промышленную собственность и паушальные платежи за „ноу-хау" и патенты</a:t>
            </a:r>
          </a:p>
        </p:txBody>
      </p:sp>
      <p:sp>
        <p:nvSpPr>
          <p:cNvPr id="10" name="AutoShape 10"/>
          <p:cNvSpPr/>
          <p:nvPr/>
        </p:nvSpPr>
        <p:spPr>
          <a:xfrm rot="8700067">
            <a:off x="3171775" y="3646652"/>
            <a:ext cx="767927" cy="0"/>
          </a:xfrm>
          <a:prstGeom prst="line">
            <a:avLst/>
          </a:prstGeom>
          <a:ln w="28575" cap="rnd">
            <a:solidFill>
              <a:srgbClr val="000000"/>
            </a:solidFill>
            <a:prstDash val="solid"/>
            <a:headEnd type="none" w="sm" len="sm"/>
            <a:tailEnd type="triangle" w="lg" len="med"/>
          </a:ln>
        </p:spPr>
      </p:sp>
      <p:sp>
        <p:nvSpPr>
          <p:cNvPr id="11" name="AutoShape 11"/>
          <p:cNvSpPr/>
          <p:nvPr/>
        </p:nvSpPr>
        <p:spPr>
          <a:xfrm rot="2763733">
            <a:off x="7337457" y="3704324"/>
            <a:ext cx="767927" cy="0"/>
          </a:xfrm>
          <a:prstGeom prst="line">
            <a:avLst/>
          </a:prstGeom>
          <a:ln w="28575" cap="rnd">
            <a:solidFill>
              <a:srgbClr val="000000"/>
            </a:solidFill>
            <a:prstDash val="solid"/>
            <a:headEnd type="none" w="sm" len="sm"/>
            <a:tailEnd type="triangle" w="lg" len="med"/>
          </a:ln>
        </p:spPr>
      </p:sp>
      <p:sp>
        <p:nvSpPr>
          <p:cNvPr id="12" name="AutoShape 12"/>
          <p:cNvSpPr/>
          <p:nvPr/>
        </p:nvSpPr>
        <p:spPr>
          <a:xfrm rot="6897356">
            <a:off x="3576108" y="4538609"/>
            <a:ext cx="1219319" cy="0"/>
          </a:xfrm>
          <a:prstGeom prst="line">
            <a:avLst/>
          </a:prstGeom>
          <a:ln w="28575" cap="rnd">
            <a:solidFill>
              <a:srgbClr val="000000"/>
            </a:solidFill>
            <a:prstDash val="solid"/>
            <a:headEnd type="none" w="sm" len="sm"/>
            <a:tailEnd type="triangle" w="lg" len="med"/>
          </a:ln>
        </p:spPr>
      </p:sp>
      <p:sp>
        <p:nvSpPr>
          <p:cNvPr id="13" name="AutoShape 13"/>
          <p:cNvSpPr/>
          <p:nvPr/>
        </p:nvSpPr>
        <p:spPr>
          <a:xfrm rot="4746364">
            <a:off x="6019988" y="4542939"/>
            <a:ext cx="1122775" cy="0"/>
          </a:xfrm>
          <a:prstGeom prst="line">
            <a:avLst/>
          </a:prstGeom>
          <a:ln w="28575" cap="rnd">
            <a:solidFill>
              <a:srgbClr val="000000"/>
            </a:solidFill>
            <a:prstDash val="solid"/>
            <a:headEnd type="none" w="sm" len="sm"/>
            <a:tailEnd type="triangle" w="lg" len="med"/>
          </a:ln>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Месторасположение, участок и окружающая среда"/>
          <p:cNvSpPr/>
          <p:nvPr/>
        </p:nvSpPr>
        <p:spPr>
          <a:xfrm>
            <a:off x="6243978" y="183073"/>
            <a:ext cx="5738803" cy="500581"/>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500">
                <a:latin typeface="Helvetica Neue"/>
                <a:ea typeface="Helvetica Neue"/>
                <a:cs typeface="Helvetica Neue"/>
                <a:sym typeface="Helvetica Neue"/>
              </a:defRPr>
            </a:lvl1pPr>
          </a:lstStyle>
          <a:p>
            <a:r>
              <a:rPr sz="1750"/>
              <a:t>Месторасположение, участок и окружающая среда</a:t>
            </a:r>
          </a:p>
        </p:txBody>
      </p:sp>
      <p:sp>
        <p:nvSpPr>
          <p:cNvPr id="183" name="Организационная структура предприятия и накладные расходы"/>
          <p:cNvSpPr/>
          <p:nvPr/>
        </p:nvSpPr>
        <p:spPr>
          <a:xfrm>
            <a:off x="136723" y="2099252"/>
            <a:ext cx="6058078" cy="663849"/>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500">
                <a:latin typeface="Helvetica Neue"/>
                <a:ea typeface="Helvetica Neue"/>
                <a:cs typeface="Helvetica Neue"/>
                <a:sym typeface="Helvetica Neue"/>
              </a:defRPr>
            </a:lvl1pPr>
          </a:lstStyle>
          <a:p>
            <a:r>
              <a:rPr sz="1750"/>
              <a:t>Организационная структура предприятия и накладные расходы</a:t>
            </a:r>
          </a:p>
        </p:txBody>
      </p:sp>
      <p:sp>
        <p:nvSpPr>
          <p:cNvPr id="184" name="Трудовые ресурсы"/>
          <p:cNvSpPr/>
          <p:nvPr/>
        </p:nvSpPr>
        <p:spPr>
          <a:xfrm>
            <a:off x="6243978" y="2765339"/>
            <a:ext cx="5757321" cy="500581"/>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500">
                <a:latin typeface="Helvetica Neue"/>
                <a:ea typeface="Helvetica Neue"/>
                <a:cs typeface="Helvetica Neue"/>
                <a:sym typeface="Helvetica Neue"/>
              </a:defRPr>
            </a:lvl1pPr>
          </a:lstStyle>
          <a:p>
            <a:r>
              <a:rPr sz="1750"/>
              <a:t>Трудовые ресурсы</a:t>
            </a:r>
          </a:p>
        </p:txBody>
      </p:sp>
      <p:sp>
        <p:nvSpPr>
          <p:cNvPr id="185" name="Сырье, основные и вспомогательные производственные материалы"/>
          <p:cNvSpPr/>
          <p:nvPr/>
        </p:nvSpPr>
        <p:spPr>
          <a:xfrm>
            <a:off x="178236" y="186762"/>
            <a:ext cx="5975053" cy="594802"/>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500">
                <a:latin typeface="Helvetica Neue"/>
                <a:ea typeface="Helvetica Neue"/>
                <a:cs typeface="Helvetica Neue"/>
                <a:sym typeface="Helvetica Neue"/>
              </a:defRPr>
            </a:lvl1pPr>
          </a:lstStyle>
          <a:p>
            <a:r>
              <a:rPr sz="1750"/>
              <a:t>Сырье, основные и вспомогательные производственные материалы</a:t>
            </a:r>
          </a:p>
        </p:txBody>
      </p:sp>
      <p:sp>
        <p:nvSpPr>
          <p:cNvPr id="186" name="Неудачу в достижении целей проекта с точки зрения экономики можно объяснить проблемами со снабжением сырьем и материалами, необходимыми для нормальной производственной деятельности. Неудачи могут вызываться проблемами качества или поставок, а также росто"/>
          <p:cNvSpPr txBox="1"/>
          <p:nvPr/>
        </p:nvSpPr>
        <p:spPr>
          <a:xfrm>
            <a:off x="179934" y="791399"/>
            <a:ext cx="5971655" cy="1205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355600">
              <a:lnSpc>
                <a:spcPct val="100000"/>
              </a:lnSpc>
              <a:defRPr sz="2500">
                <a:latin typeface="Helvetica Neue"/>
                <a:ea typeface="Helvetica Neue"/>
                <a:cs typeface="Helvetica Neue"/>
                <a:sym typeface="Helvetica Neue"/>
              </a:defRPr>
            </a:lvl1pPr>
          </a:lstStyle>
          <a:p>
            <a:r>
              <a:rPr sz="1250"/>
              <a:t>Неудачу в достижении целей проекта с точки зрения экономики можно объяснить проблемами со снабжением сырьем и материалами, необходимыми для нормальной производственной деятельности. Неудачи могут вызываться проблемами качества или поставок, а также ростом цен. Как только причины установлены, должны определяться возможные стратегии преодоления недостатков. </a:t>
            </a:r>
          </a:p>
        </p:txBody>
      </p:sp>
      <p:sp>
        <p:nvSpPr>
          <p:cNvPr id="187" name="Имеющийся участок предприятия естественным образом ограничивает маневренность исследовательской команды. Экологически вредные производства в экстремальных случаях могут быть перенесены или даже закрыты. Проектирование и технология Предметом исследований "/>
          <p:cNvSpPr txBox="1"/>
          <p:nvPr/>
        </p:nvSpPr>
        <p:spPr>
          <a:xfrm>
            <a:off x="6243978" y="638098"/>
            <a:ext cx="5738803" cy="2167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355600">
              <a:lnSpc>
                <a:spcPct val="100000"/>
              </a:lnSpc>
              <a:defRPr sz="2500">
                <a:latin typeface="Helvetica Neue"/>
                <a:ea typeface="Helvetica Neue"/>
                <a:cs typeface="Helvetica Neue"/>
                <a:sym typeface="Helvetica Neue"/>
              </a:defRPr>
            </a:lvl1pPr>
          </a:lstStyle>
          <a:p>
            <a:r>
              <a:rPr sz="1250"/>
              <a:t>Имеющийся участок предприятия естественным образом ограничивает маневренность исследовательской команды. Экологически вредные производства в экстремальных случаях могут быть перенесены или даже закрыты. Проектирование и технология Предметом исследований являются проектирование предприятия, планирование производства, контроль качества, эффективность энергопотребления и использования оборудования, техника безопасности и защита окружающей среды, а также разработка новой программы технического обслуживания и снабжения запасными частями. Реабилитационное исследование может быть ограничено только одним вопросом, например, контролем энергопотребления или контролем качества.</a:t>
            </a:r>
          </a:p>
        </p:txBody>
      </p:sp>
      <p:sp>
        <p:nvSpPr>
          <p:cNvPr id="188" name="Частой причиной реабилитации является нехватка местного квалифицированного персонала. Другая важная причина низкой эффективности производства - неудачная организационная структура и, как результат, высокие накладные расходы. На предприятиях, подвергаемых"/>
          <p:cNvSpPr txBox="1"/>
          <p:nvPr/>
        </p:nvSpPr>
        <p:spPr>
          <a:xfrm>
            <a:off x="128194" y="2807190"/>
            <a:ext cx="6075135" cy="1782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355600">
              <a:lnSpc>
                <a:spcPct val="100000"/>
              </a:lnSpc>
              <a:defRPr sz="2500">
                <a:latin typeface="Helvetica Neue"/>
                <a:ea typeface="Helvetica Neue"/>
                <a:cs typeface="Helvetica Neue"/>
                <a:sym typeface="Helvetica Neue"/>
              </a:defRPr>
            </a:lvl1pPr>
          </a:lstStyle>
          <a:p>
            <a:r>
              <a:rPr sz="1250"/>
              <a:t>Частой причиной реабилитации является нехватка местного квалифицированного персонала. Другая важная причина низкой эффективности производства - неудачная организационная структура и, как результат, высокие накладные расходы. На предприятиях, подвергаемых реабилитации, нередко отсутствуют хорошо функционирующие системы бухгалтерского учета и управленческой информации, способные создавать надежную основу для финансового планирования и контроля за расходами, особенно накладными. Анализ эффективности методов и практики бухгалтерского учета может выявить необходимость организационных изменений и структурной перестройки</a:t>
            </a:r>
          </a:p>
        </p:txBody>
      </p:sp>
      <p:sp>
        <p:nvSpPr>
          <p:cNvPr id="189" name="Особое внимание следует уделить кадрам и обучению. Предприятия часто имеют &quot;раздутые&quot; штаты из-за государственного регулирования занятости. Результаты реабилитационных исследований должны представляться руководству на специальных семинарах. Уровень квали"/>
          <p:cNvSpPr txBox="1"/>
          <p:nvPr/>
        </p:nvSpPr>
        <p:spPr>
          <a:xfrm>
            <a:off x="6243978" y="3345426"/>
            <a:ext cx="5738803" cy="1205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355600">
              <a:lnSpc>
                <a:spcPct val="100000"/>
              </a:lnSpc>
              <a:defRPr sz="2500">
                <a:latin typeface="Helvetica Neue"/>
                <a:ea typeface="Helvetica Neue"/>
                <a:cs typeface="Helvetica Neue"/>
                <a:sym typeface="Helvetica Neue"/>
              </a:defRPr>
            </a:lvl1pPr>
          </a:lstStyle>
          <a:p>
            <a:r>
              <a:rPr sz="1250"/>
              <a:t>Особое внимание следует уделить кадрам и обучению. Предприятия часто имеют "раздутые" штаты из-за государственного регулирования занятости. Результаты реабилитационных исследований должны представляться руководству на специальных семинарах. Уровень квалификации может нуждаться в повышении, для того чтобы рекомендации по реабилитационной программе выполнялись эффективно.</a:t>
            </a:r>
          </a:p>
        </p:txBody>
      </p:sp>
      <p:sp>
        <p:nvSpPr>
          <p:cNvPr id="190" name="Осуществление проекта"/>
          <p:cNvSpPr/>
          <p:nvPr/>
        </p:nvSpPr>
        <p:spPr>
          <a:xfrm>
            <a:off x="178236" y="4613144"/>
            <a:ext cx="5975053" cy="500581"/>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500">
                <a:latin typeface="Helvetica Neue"/>
                <a:ea typeface="Helvetica Neue"/>
                <a:cs typeface="Helvetica Neue"/>
                <a:sym typeface="Helvetica Neue"/>
              </a:defRPr>
            </a:lvl1pPr>
          </a:lstStyle>
          <a:p>
            <a:r>
              <a:rPr sz="1750"/>
              <a:t>Осуществление проекта</a:t>
            </a:r>
          </a:p>
        </p:txBody>
      </p:sp>
      <p:sp>
        <p:nvSpPr>
          <p:cNvPr id="191" name="Если проект никак не может реализоваться, причину следует искать в неудачном планировании его внедрения, повлекшем перерасход средств, неверные строительные решения и т.п. Такие проблемы часто возникают из-за недостаточной подготовки проекта, приводящей "/>
          <p:cNvSpPr txBox="1"/>
          <p:nvPr/>
        </p:nvSpPr>
        <p:spPr>
          <a:xfrm>
            <a:off x="136723" y="5129302"/>
            <a:ext cx="6058078" cy="1590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355600">
              <a:lnSpc>
                <a:spcPct val="100000"/>
              </a:lnSpc>
              <a:defRPr sz="2500">
                <a:latin typeface="Helvetica Neue"/>
                <a:ea typeface="Helvetica Neue"/>
                <a:cs typeface="Helvetica Neue"/>
                <a:sym typeface="Helvetica Neue"/>
              </a:defRPr>
            </a:lvl1pPr>
          </a:lstStyle>
          <a:p>
            <a:r>
              <a:rPr sz="1250"/>
              <a:t>Если проект никак не может реализоваться, причину следует искать в неудачном планировании его внедрения, повлекшем перерасход средств, неверные строительные решения и т.п. Такие проблемы часто возникают из-за недостаточной подготовки проекта, приводящей к неправильному выбору технологии, инженерных решений, ошибкам в оценке информации и сверхоптимистичным прогнозам, равно как и из-за неполной оценки требуемых и имеющихся ресурсов. Выявление причин помогает в определении необходимых реабилитационных мер</a:t>
            </a:r>
          </a:p>
        </p:txBody>
      </p:sp>
      <p:sp>
        <p:nvSpPr>
          <p:cNvPr id="192" name="Финансовая оценка"/>
          <p:cNvSpPr/>
          <p:nvPr/>
        </p:nvSpPr>
        <p:spPr>
          <a:xfrm>
            <a:off x="6243978" y="4613144"/>
            <a:ext cx="5757321" cy="500581"/>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500">
                <a:latin typeface="Helvetica Neue"/>
                <a:ea typeface="Helvetica Neue"/>
                <a:cs typeface="Helvetica Neue"/>
                <a:sym typeface="Helvetica Neue"/>
              </a:defRPr>
            </a:lvl1pPr>
          </a:lstStyle>
          <a:p>
            <a:r>
              <a:rPr sz="1750"/>
              <a:t>Финансовая оценка</a:t>
            </a:r>
          </a:p>
        </p:txBody>
      </p:sp>
      <p:sp>
        <p:nvSpPr>
          <p:cNvPr id="193" name="С организационными аспектами напрямую связан анализ существующей финансовой структуры и деятельности. Должны быть исследованы балансовые отчеты, отчеты о прибылях и убытках, источники и использование средств, задолженности, акционерный капитал, потребнос"/>
          <p:cNvSpPr txBox="1"/>
          <p:nvPr/>
        </p:nvSpPr>
        <p:spPr>
          <a:xfrm>
            <a:off x="6189911" y="5205947"/>
            <a:ext cx="5865456" cy="1590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just" defTabSz="355600">
              <a:lnSpc>
                <a:spcPct val="100000"/>
              </a:lnSpc>
              <a:defRPr sz="2000">
                <a:latin typeface="Helvetica Neue"/>
                <a:ea typeface="Helvetica Neue"/>
                <a:cs typeface="Helvetica Neue"/>
                <a:sym typeface="Helvetica Neue"/>
              </a:defRPr>
            </a:lvl1pPr>
          </a:lstStyle>
          <a:p>
            <a:r>
              <a:rPr sz="1000"/>
              <a:t>С организационными аспектами напрямую связан анализ существующей финансовой структуры и деятельности. Должны быть исследованы балансовые отчеты, отчеты о прибылях и убытках, источники и использование средств, задолженности, акционерный капитал, потребности в оборотном капитале и управление потоком реальных денег. Финансовые преимущества реабилитационной программы следует выдвигать на первый план, уделяя особое внимание обеспечению достаточного оборотного капитала, как главной причине проблемы ликвидности, с которой сталкиваются „нездоровые" предприятия. После того как реабилитационное исследование завершено и план действий разработан, начинается и осуществляется физическая реабилитация предприятия. Тщательное отслеживание результатов должно гарантировать, что положения и прогнозы разработанного плана будут учтены и достигнуты.</a:t>
            </a:r>
          </a:p>
        </p:txBody>
      </p:sp>
    </p:spTree>
  </p:cSld>
  <p:clrMapOvr>
    <a:masterClrMapping/>
  </p:clrMapOvr>
  <p:transition spd="med"/>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2900" y="1723413"/>
            <a:ext cx="11849100" cy="752194"/>
          </a:xfrm>
          <a:prstGeom prst="rect">
            <a:avLst/>
          </a:prstGeom>
        </p:spPr>
        <p:txBody>
          <a:bodyPr lIns="0" tIns="0" rIns="0" bIns="0" rtlCol="0" anchor="t">
            <a:spAutoFit/>
          </a:bodyPr>
          <a:lstStyle/>
          <a:p>
            <a:pPr>
              <a:lnSpc>
                <a:spcPts val="2031"/>
              </a:lnSpc>
              <a:spcBef>
                <a:spcPct val="0"/>
              </a:spcBef>
            </a:pPr>
            <a:r>
              <a:rPr lang="en-US" sz="1451">
                <a:solidFill>
                  <a:srgbClr val="000000"/>
                </a:solidFill>
                <a:latin typeface="Open Sans Bold"/>
              </a:rPr>
              <a:t>Постоянный оборотный капитал</a:t>
            </a:r>
            <a:r>
              <a:rPr lang="en-US" sz="1451">
                <a:solidFill>
                  <a:srgbClr val="000000"/>
                </a:solidFill>
                <a:latin typeface="Open Sans"/>
              </a:rPr>
              <a:t> - это та сумма средств, которая требуется для создания товаров и услуг, необходимых для удовлетворения спроса на минимальном уровне. Средства, представляющие постоянный оборотный капитал, никогда не покидают хозяйственный процесс. </a:t>
            </a:r>
            <a:r>
              <a:rPr lang="en-US" sz="1451">
                <a:solidFill>
                  <a:srgbClr val="000000"/>
                </a:solidFill>
                <a:latin typeface="Open Sans Bold"/>
              </a:rPr>
              <a:t>Временный, или переменный оборотный капитал</a:t>
            </a:r>
            <a:r>
              <a:rPr lang="en-US" sz="1451">
                <a:solidFill>
                  <a:srgbClr val="000000"/>
                </a:solidFill>
                <a:latin typeface="Open Sans"/>
              </a:rPr>
              <a:t> используется не всегда прибыльно.</a:t>
            </a:r>
          </a:p>
        </p:txBody>
      </p:sp>
      <p:pic>
        <p:nvPicPr>
          <p:cNvPr id="3" name="Picture 3"/>
          <p:cNvPicPr>
            <a:picLocks noChangeAspect="1"/>
          </p:cNvPicPr>
          <p:nvPr/>
        </p:nvPicPr>
        <p:blipFill>
          <a:blip r:embed="rId2"/>
          <a:srcRect/>
          <a:stretch>
            <a:fillRect/>
          </a:stretch>
        </p:blipFill>
        <p:spPr>
          <a:xfrm>
            <a:off x="2245541" y="3429000"/>
            <a:ext cx="7071357" cy="532125"/>
          </a:xfrm>
          <a:prstGeom prst="rect">
            <a:avLst/>
          </a:prstGeom>
        </p:spPr>
      </p:pic>
      <p:sp>
        <p:nvSpPr>
          <p:cNvPr id="4" name="TextBox 4"/>
          <p:cNvSpPr txBox="1"/>
          <p:nvPr/>
        </p:nvSpPr>
        <p:spPr>
          <a:xfrm>
            <a:off x="208051" y="596900"/>
            <a:ext cx="5573169" cy="1520160"/>
          </a:xfrm>
          <a:prstGeom prst="rect">
            <a:avLst/>
          </a:prstGeom>
        </p:spPr>
        <p:txBody>
          <a:bodyPr lIns="0" tIns="0" rIns="0" bIns="0" rtlCol="0" anchor="t">
            <a:spAutoFit/>
          </a:bodyPr>
          <a:lstStyle/>
          <a:p>
            <a:pPr algn="ctr">
              <a:lnSpc>
                <a:spcPts val="6170"/>
              </a:lnSpc>
              <a:spcBef>
                <a:spcPct val="0"/>
              </a:spcBef>
            </a:pPr>
            <a:r>
              <a:rPr lang="en-US" sz="4407">
                <a:solidFill>
                  <a:srgbClr val="000000"/>
                </a:solidFill>
                <a:latin typeface="Bebas Neue Cyrillic"/>
              </a:rPr>
              <a:t>Чистый оборотный капитал</a:t>
            </a:r>
          </a:p>
        </p:txBody>
      </p:sp>
      <p:sp>
        <p:nvSpPr>
          <p:cNvPr id="5" name="TextBox 5"/>
          <p:cNvSpPr txBox="1"/>
          <p:nvPr/>
        </p:nvSpPr>
        <p:spPr>
          <a:xfrm>
            <a:off x="5781220" y="433194"/>
            <a:ext cx="6518659" cy="1009187"/>
          </a:xfrm>
          <a:prstGeom prst="rect">
            <a:avLst/>
          </a:prstGeom>
        </p:spPr>
        <p:txBody>
          <a:bodyPr lIns="0" tIns="0" rIns="0" bIns="0" rtlCol="0" anchor="t">
            <a:spAutoFit/>
          </a:bodyPr>
          <a:lstStyle/>
          <a:p>
            <a:pPr>
              <a:lnSpc>
                <a:spcPts val="2005"/>
              </a:lnSpc>
              <a:spcBef>
                <a:spcPct val="0"/>
              </a:spcBef>
            </a:pPr>
            <a:r>
              <a:rPr lang="en-US" sz="1432">
                <a:solidFill>
                  <a:srgbClr val="000000"/>
                </a:solidFill>
                <a:latin typeface="Open Sans"/>
              </a:rPr>
              <a:t>объединяет текущие активы (сумму товарно-материальных запасов, быстрореализуемых ценных бумаг, оплаченной заранее продукции, счетов к получению и наличности) за вычетом краткосрочных обязательств (счетов к оплате).</a:t>
            </a:r>
          </a:p>
        </p:txBody>
      </p:sp>
      <p:sp>
        <p:nvSpPr>
          <p:cNvPr id="6" name="TextBox 6"/>
          <p:cNvSpPr txBox="1"/>
          <p:nvPr/>
        </p:nvSpPr>
        <p:spPr>
          <a:xfrm>
            <a:off x="342900" y="2663860"/>
            <a:ext cx="11849100" cy="496867"/>
          </a:xfrm>
          <a:prstGeom prst="rect">
            <a:avLst/>
          </a:prstGeom>
        </p:spPr>
        <p:txBody>
          <a:bodyPr lIns="0" tIns="0" rIns="0" bIns="0" rtlCol="0" anchor="t">
            <a:spAutoFit/>
          </a:bodyPr>
          <a:lstStyle/>
          <a:p>
            <a:pPr>
              <a:lnSpc>
                <a:spcPts val="2031"/>
              </a:lnSpc>
              <a:spcBef>
                <a:spcPct val="0"/>
              </a:spcBef>
            </a:pPr>
            <a:r>
              <a:rPr lang="en-US" sz="1451">
                <a:solidFill>
                  <a:srgbClr val="000000"/>
                </a:solidFill>
                <a:latin typeface="Open Sans Bold"/>
              </a:rPr>
              <a:t>Счета к получению (дебиторы)</a:t>
            </a:r>
            <a:r>
              <a:rPr lang="en-US" sz="1451">
                <a:solidFill>
                  <a:srgbClr val="000000"/>
                </a:solidFill>
                <a:latin typeface="Open Sans"/>
              </a:rPr>
              <a:t> - это коммерческие кредиты, выданные покупателям продукции в качестве условия продажи; таким образом, размер этой статьи определяется политикой торговли данной фирмы в кредит.</a:t>
            </a:r>
          </a:p>
        </p:txBody>
      </p:sp>
      <p:sp>
        <p:nvSpPr>
          <p:cNvPr id="7" name="TextBox 7"/>
          <p:cNvSpPr txBox="1"/>
          <p:nvPr/>
        </p:nvSpPr>
        <p:spPr>
          <a:xfrm>
            <a:off x="342900" y="4195868"/>
            <a:ext cx="11849100" cy="495905"/>
          </a:xfrm>
          <a:prstGeom prst="rect">
            <a:avLst/>
          </a:prstGeom>
        </p:spPr>
        <p:txBody>
          <a:bodyPr lIns="0" tIns="0" rIns="0" bIns="0" rtlCol="0" anchor="t">
            <a:spAutoFit/>
          </a:bodyPr>
          <a:lstStyle/>
          <a:p>
            <a:pPr>
              <a:lnSpc>
                <a:spcPts val="1989"/>
              </a:lnSpc>
              <a:spcBef>
                <a:spcPct val="0"/>
              </a:spcBef>
            </a:pPr>
            <a:r>
              <a:rPr lang="en-US" sz="1421">
                <a:solidFill>
                  <a:srgbClr val="000000"/>
                </a:solidFill>
                <a:latin typeface="Open Sans Bold"/>
              </a:rPr>
              <a:t>Товарно-материальные запасы</a:t>
            </a:r>
          </a:p>
          <a:p>
            <a:pPr>
              <a:lnSpc>
                <a:spcPts val="1989"/>
              </a:lnSpc>
              <a:spcBef>
                <a:spcPct val="0"/>
              </a:spcBef>
            </a:pPr>
            <a:r>
              <a:rPr lang="en-US" sz="1421">
                <a:solidFill>
                  <a:srgbClr val="FF1616"/>
                </a:solidFill>
                <a:latin typeface="Open Sans"/>
              </a:rPr>
              <a:t>!</a:t>
            </a:r>
            <a:r>
              <a:rPr lang="en-US" sz="1421">
                <a:solidFill>
                  <a:srgbClr val="000000"/>
                </a:solidFill>
                <a:latin typeface="Open Sans"/>
              </a:rPr>
              <a:t> Следует пытаться любым способом сокращать товарноматериальные запасы до предельно низкого допустимого уровня.</a:t>
            </a:r>
          </a:p>
        </p:txBody>
      </p:sp>
      <p:sp>
        <p:nvSpPr>
          <p:cNvPr id="8" name="TextBox 8"/>
          <p:cNvSpPr txBox="1"/>
          <p:nvPr/>
        </p:nvSpPr>
        <p:spPr>
          <a:xfrm>
            <a:off x="342900" y="4781496"/>
            <a:ext cx="11849100" cy="1779077"/>
          </a:xfrm>
          <a:prstGeom prst="rect">
            <a:avLst/>
          </a:prstGeom>
        </p:spPr>
        <p:txBody>
          <a:bodyPr lIns="0" tIns="0" rIns="0" bIns="0" rtlCol="0" anchor="t">
            <a:spAutoFit/>
          </a:bodyPr>
          <a:lstStyle/>
          <a:p>
            <a:pPr>
              <a:lnSpc>
                <a:spcPts val="2023"/>
              </a:lnSpc>
              <a:spcBef>
                <a:spcPct val="0"/>
              </a:spcBef>
            </a:pPr>
            <a:r>
              <a:rPr lang="en-US" sz="1445">
                <a:solidFill>
                  <a:srgbClr val="000000"/>
                </a:solidFill>
                <a:latin typeface="Open Sans Bold"/>
              </a:rPr>
              <a:t>Производственные запасы материалов</a:t>
            </a:r>
          </a:p>
          <a:p>
            <a:pPr>
              <a:lnSpc>
                <a:spcPts val="2023"/>
              </a:lnSpc>
              <a:spcBef>
                <a:spcPct val="0"/>
              </a:spcBef>
            </a:pPr>
            <a:r>
              <a:rPr lang="en-US" sz="1445">
                <a:solidFill>
                  <a:srgbClr val="000000"/>
                </a:solidFill>
                <a:latin typeface="Open Sans"/>
              </a:rPr>
              <a:t>При расчете следует обращать внимание на источники и способы поставок сырья и вспомогательных производственных материалов. Если материалы местные, в достаточном количестве и могут быстро доставляться, то следует хранить лишь ограниченные их запасы, пока нет особых причин (например, колебаний цен) для того, чтобы держать более крупные запасы. Если же материалы импортируются и процедура доставки занимает много времени, следует держать запас материалов, соответствующий шестимесячному потреблению. Другие факторы, влияющие на размер запасов, - это надежность и сезонность поставок, количество поставщиков, возможности замены и ожидаемые изменения цен.</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7780" y="283262"/>
            <a:ext cx="12064220" cy="6645024"/>
          </a:xfrm>
          <a:prstGeom prst="rect">
            <a:avLst/>
          </a:prstGeom>
        </p:spPr>
        <p:txBody>
          <a:bodyPr lIns="0" tIns="0" rIns="0" bIns="0" rtlCol="0" anchor="t">
            <a:spAutoFit/>
          </a:bodyPr>
          <a:lstStyle/>
          <a:p>
            <a:pPr>
              <a:lnSpc>
                <a:spcPts val="1989"/>
              </a:lnSpc>
              <a:spcBef>
                <a:spcPct val="0"/>
              </a:spcBef>
            </a:pPr>
            <a:r>
              <a:rPr lang="en-US" sz="1421">
                <a:solidFill>
                  <a:srgbClr val="000000"/>
                </a:solidFill>
                <a:latin typeface="Open Sans Bold"/>
              </a:rPr>
              <a:t>Кассовая и банковская наличность</a:t>
            </a:r>
          </a:p>
          <a:p>
            <a:pPr>
              <a:lnSpc>
                <a:spcPts val="1989"/>
              </a:lnSpc>
              <a:spcBef>
                <a:spcPct val="0"/>
              </a:spcBef>
            </a:pPr>
            <a:r>
              <a:rPr lang="en-US" sz="1421">
                <a:solidFill>
                  <a:srgbClr val="000000"/>
                </a:solidFill>
                <a:latin typeface="Open Sans"/>
              </a:rPr>
              <a:t> Проценты иногда начисляют на оборотный капитал. Если проценты начисляются на полугодовой основе, что часто бывает, никаких резервов обычно не требуется. Однако, если в конце такого полугодового периода превышение поступлений над платежами не полностью покрывает уплату по процентам, потребуется дополнительное краткосрочное финансирование. Разумно также предусмотреть некоторую сумму кассовой наличности. Это можно сделать путем включения в оборотный капитал резерва на непредвиденные обстоятельства, который, в зависимости от конкретного случая, может составлять порядка 5%. </a:t>
            </a:r>
          </a:p>
          <a:p>
            <a:pPr>
              <a:lnSpc>
                <a:spcPts val="1989"/>
              </a:lnSpc>
              <a:spcBef>
                <a:spcPct val="0"/>
              </a:spcBef>
            </a:pPr>
            <a:endParaRPr sz="1200"/>
          </a:p>
          <a:p>
            <a:pPr>
              <a:lnSpc>
                <a:spcPts val="1989"/>
              </a:lnSpc>
              <a:spcBef>
                <a:spcPct val="0"/>
              </a:spcBef>
            </a:pPr>
            <a:r>
              <a:rPr lang="en-US" sz="1421">
                <a:solidFill>
                  <a:srgbClr val="000000"/>
                </a:solidFill>
                <a:latin typeface="Open Sans Bold"/>
              </a:rPr>
              <a:t>Счета к оплате (кредиторы)</a:t>
            </a:r>
          </a:p>
          <a:p>
            <a:pPr>
              <a:lnSpc>
                <a:spcPts val="1989"/>
              </a:lnSpc>
              <a:spcBef>
                <a:spcPct val="0"/>
              </a:spcBef>
            </a:pPr>
            <a:r>
              <a:rPr lang="en-US" sz="1421">
                <a:solidFill>
                  <a:srgbClr val="000000"/>
                </a:solidFill>
                <a:latin typeface="Open Sans"/>
              </a:rPr>
              <a:t> Что касается счетов к оплате, то они зависят от условий кредита, предоставляемого поставщиками. Отсюда сырье, основные и вспомогательные производственные материалы и услуги обычно приобретаются в кредит на определенный срок, по истечении которого происходит оплата. Накопившаяся задолженность по уплате налогов также выплачивается спустя определенный период времени (если не требуется уплата авансовых взносов по налоговым платежам) и может являться другим источником финансов, подобно счетам к оплате. То же самое относится к подлежащей выплате зарплате. Такие платежи по кредиту сокращают требуемую сумму чистого оборотного капитала. Очень важно понять, что кредиторская задолженность, связанная с инвестициями, должна</a:t>
            </a:r>
          </a:p>
          <a:p>
            <a:pPr>
              <a:lnSpc>
                <a:spcPts val="1989"/>
              </a:lnSpc>
              <a:spcBef>
                <a:spcPct val="0"/>
              </a:spcBef>
            </a:pPr>
            <a:r>
              <a:rPr lang="en-US" sz="1421">
                <a:solidFill>
                  <a:srgbClr val="000000"/>
                </a:solidFill>
                <a:latin typeface="Open Sans"/>
              </a:rPr>
              <a:t>исключаться из расчетов потребностей в оборотном капитале, поскольку по своему определению инвестиции представляют собой долгосрочные вложения и поэтому должны финансироваться из долгосрочных ресурсов (акционерных или заемных).</a:t>
            </a:r>
          </a:p>
          <a:p>
            <a:pPr>
              <a:lnSpc>
                <a:spcPts val="1989"/>
              </a:lnSpc>
              <a:spcBef>
                <a:spcPct val="0"/>
              </a:spcBef>
            </a:pPr>
            <a:endParaRPr sz="1200"/>
          </a:p>
          <a:p>
            <a:pPr>
              <a:lnSpc>
                <a:spcPts val="1989"/>
              </a:lnSpc>
              <a:spcBef>
                <a:spcPct val="0"/>
              </a:spcBef>
            </a:pPr>
            <a:r>
              <a:rPr lang="en-US" sz="1421">
                <a:solidFill>
                  <a:srgbClr val="000000"/>
                </a:solidFill>
                <a:latin typeface="Open Sans Bold"/>
              </a:rPr>
              <a:t>Расчет потребности в чистом оборотном капитале </a:t>
            </a:r>
          </a:p>
          <a:p>
            <a:pPr>
              <a:lnSpc>
                <a:spcPts val="1989"/>
              </a:lnSpc>
              <a:spcBef>
                <a:spcPct val="0"/>
              </a:spcBef>
            </a:pPr>
            <a:r>
              <a:rPr lang="en-US" sz="1421">
                <a:solidFill>
                  <a:srgbClr val="000000"/>
                </a:solidFill>
                <a:latin typeface="Open Sans Bold"/>
              </a:rPr>
              <a:t> </a:t>
            </a:r>
            <a:r>
              <a:rPr lang="en-US" sz="1421">
                <a:solidFill>
                  <a:srgbClr val="000000"/>
                </a:solidFill>
                <a:latin typeface="Open Sans"/>
              </a:rPr>
              <a:t>При расчете потребности в оборотном капитале сначала нужно определить минимальное количество дней для покрытия текущих активов и краткосрочных обязательств. Затем следует рассчитать годовые заводские и эксплуатационные издержки, а также издержки на проданную продукцию, так как стоимости некоторых компонентов текущих активов выражаются в этих показателях. </a:t>
            </a:r>
          </a:p>
          <a:p>
            <a:pPr>
              <a:lnSpc>
                <a:spcPts val="1989"/>
              </a:lnSpc>
              <a:spcBef>
                <a:spcPct val="0"/>
              </a:spcBef>
            </a:pPr>
            <a:r>
              <a:rPr lang="en-US" sz="1421">
                <a:solidFill>
                  <a:srgbClr val="000000"/>
                </a:solidFill>
                <a:latin typeface="Open Sans"/>
              </a:rPr>
              <a:t>Следующий шаг - определение коэффициента оборачиваемости для компонентов текущих активов и краткосрочных обязательств.</a:t>
            </a:r>
          </a:p>
          <a:p>
            <a:pPr>
              <a:lnSpc>
                <a:spcPts val="1989"/>
              </a:lnSpc>
              <a:spcBef>
                <a:spcPct val="0"/>
              </a:spcBef>
            </a:pPr>
            <a:r>
              <a:rPr lang="en-US" sz="1421">
                <a:solidFill>
                  <a:srgbClr val="000000"/>
                </a:solidFill>
                <a:latin typeface="Open Sans"/>
              </a:rPr>
              <a:t>Оборотный капитал для сезонных предприятий (Сезонный завод должен накапливать оборотный капитал в рабочий период и уменьшать его - в нерабочий. Расчет оборотного капитала для сезонных фирм основывается на годовом прогнозе платежей и поступлений).</a:t>
            </a:r>
          </a:p>
          <a:p>
            <a:pPr>
              <a:lnSpc>
                <a:spcPts val="1989"/>
              </a:lnSpc>
              <a:spcBef>
                <a:spcPct val="0"/>
              </a:spcBef>
            </a:pPr>
            <a:endParaRPr sz="1200"/>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3" b="1182"/>
          <a:stretch>
            <a:fillRect/>
          </a:stretch>
        </p:blipFill>
        <p:spPr>
          <a:xfrm>
            <a:off x="301098" y="889520"/>
            <a:ext cx="4890019" cy="2255321"/>
          </a:xfrm>
          <a:prstGeom prst="rect">
            <a:avLst/>
          </a:prstGeom>
        </p:spPr>
      </p:pic>
      <p:sp>
        <p:nvSpPr>
          <p:cNvPr id="3" name="TextBox 3"/>
          <p:cNvSpPr txBox="1"/>
          <p:nvPr/>
        </p:nvSpPr>
        <p:spPr>
          <a:xfrm>
            <a:off x="301098" y="163968"/>
            <a:ext cx="4890019" cy="1250342"/>
          </a:xfrm>
          <a:prstGeom prst="rect">
            <a:avLst/>
          </a:prstGeom>
        </p:spPr>
        <p:txBody>
          <a:bodyPr lIns="0" tIns="0" rIns="0" bIns="0" rtlCol="0" anchor="t">
            <a:spAutoFit/>
          </a:bodyPr>
          <a:lstStyle/>
          <a:p>
            <a:pPr algn="ctr">
              <a:lnSpc>
                <a:spcPts val="5072"/>
              </a:lnSpc>
              <a:spcBef>
                <a:spcPct val="0"/>
              </a:spcBef>
            </a:pPr>
            <a:r>
              <a:rPr lang="en-US" sz="3623">
                <a:solidFill>
                  <a:srgbClr val="000000"/>
                </a:solidFill>
                <a:latin typeface="Bebas Neue Cyrillic"/>
              </a:rPr>
              <a:t>Структура балансового отчета</a:t>
            </a:r>
          </a:p>
        </p:txBody>
      </p:sp>
      <p:sp>
        <p:nvSpPr>
          <p:cNvPr id="4" name="TextBox 4"/>
          <p:cNvSpPr txBox="1"/>
          <p:nvPr/>
        </p:nvSpPr>
        <p:spPr>
          <a:xfrm>
            <a:off x="5730998" y="221118"/>
            <a:ext cx="6369151" cy="2803653"/>
          </a:xfrm>
          <a:prstGeom prst="rect">
            <a:avLst/>
          </a:prstGeom>
        </p:spPr>
        <p:txBody>
          <a:bodyPr lIns="0" tIns="0" rIns="0" bIns="0" rtlCol="0" anchor="t">
            <a:spAutoFit/>
          </a:bodyPr>
          <a:lstStyle/>
          <a:p>
            <a:pPr>
              <a:lnSpc>
                <a:spcPts val="1966"/>
              </a:lnSpc>
              <a:spcBef>
                <a:spcPct val="0"/>
              </a:spcBef>
            </a:pPr>
            <a:r>
              <a:rPr lang="en-US" sz="1404">
                <a:solidFill>
                  <a:srgbClr val="000000"/>
                </a:solidFill>
                <a:latin typeface="Open Sans"/>
              </a:rPr>
              <a:t>Издержки производства должны рассчитываться как полные годовые издержки и желательно также - как издержки на единицу продукции (удельные). В предынвестиционных исследованиях часто рассматриваются только общие издержки производства, которые необходимо затем разбивать, по меньшей мере на главные статьи издержек (сырье, основные и вспомогательные производственные материалы, персонал, накладные расходы и т.д.). Расчет удельных издержек, который сравнительно прост для заводов, выпускающих один вид продукции, может стать более сложным в случае использования определенных технологий и производства разнообразной продукции.</a:t>
            </a:r>
          </a:p>
        </p:txBody>
      </p:sp>
      <p:sp>
        <p:nvSpPr>
          <p:cNvPr id="5" name="AutoShape 5"/>
          <p:cNvSpPr/>
          <p:nvPr/>
        </p:nvSpPr>
        <p:spPr>
          <a:xfrm rot="5400000">
            <a:off x="4024604" y="1548690"/>
            <a:ext cx="3160550" cy="0"/>
          </a:xfrm>
          <a:prstGeom prst="line">
            <a:avLst/>
          </a:prstGeom>
          <a:ln w="47625" cap="rnd">
            <a:solidFill>
              <a:srgbClr val="000000"/>
            </a:solidFill>
            <a:prstDash val="solid"/>
            <a:headEnd type="none" w="sm" len="sm"/>
            <a:tailEnd type="none" w="sm" len="sm"/>
          </a:ln>
        </p:spPr>
      </p:sp>
      <p:sp>
        <p:nvSpPr>
          <p:cNvPr id="6" name="AutoShape 6"/>
          <p:cNvSpPr/>
          <p:nvPr/>
        </p:nvSpPr>
        <p:spPr>
          <a:xfrm>
            <a:off x="5620754" y="3113090"/>
            <a:ext cx="6571246" cy="0"/>
          </a:xfrm>
          <a:prstGeom prst="line">
            <a:avLst/>
          </a:prstGeom>
          <a:ln w="47625" cap="rnd">
            <a:solidFill>
              <a:srgbClr val="000000"/>
            </a:solidFill>
            <a:prstDash val="solid"/>
            <a:headEnd type="none" w="sm" len="sm"/>
            <a:tailEnd type="none" w="sm" len="sm"/>
          </a:ln>
        </p:spPr>
      </p:sp>
      <p:sp>
        <p:nvSpPr>
          <p:cNvPr id="7" name="TextBox 7"/>
          <p:cNvSpPr txBox="1"/>
          <p:nvPr/>
        </p:nvSpPr>
        <p:spPr>
          <a:xfrm>
            <a:off x="301098" y="3365501"/>
            <a:ext cx="5287906" cy="908005"/>
          </a:xfrm>
          <a:prstGeom prst="rect">
            <a:avLst/>
          </a:prstGeom>
        </p:spPr>
        <p:txBody>
          <a:bodyPr lIns="0" tIns="0" rIns="0" bIns="0" rtlCol="0" anchor="t">
            <a:spAutoFit/>
          </a:bodyPr>
          <a:lstStyle/>
          <a:p>
            <a:pPr algn="ctr">
              <a:lnSpc>
                <a:spcPts val="3723"/>
              </a:lnSpc>
              <a:spcBef>
                <a:spcPct val="0"/>
              </a:spcBef>
            </a:pPr>
            <a:r>
              <a:rPr lang="en-US" sz="2659">
                <a:solidFill>
                  <a:srgbClr val="000000"/>
                </a:solidFill>
                <a:latin typeface="Bebas Neue Cyrillic"/>
              </a:rPr>
              <a:t>Определение статей издержек производства</a:t>
            </a:r>
          </a:p>
        </p:txBody>
      </p:sp>
      <p:sp>
        <p:nvSpPr>
          <p:cNvPr id="8" name="TextBox 8"/>
          <p:cNvSpPr txBox="1"/>
          <p:nvPr/>
        </p:nvSpPr>
        <p:spPr>
          <a:xfrm>
            <a:off x="301098" y="3909406"/>
            <a:ext cx="11890902" cy="2547429"/>
          </a:xfrm>
          <a:prstGeom prst="rect">
            <a:avLst/>
          </a:prstGeom>
        </p:spPr>
        <p:txBody>
          <a:bodyPr lIns="0" tIns="0" rIns="0" bIns="0" rtlCol="0" anchor="t">
            <a:spAutoFit/>
          </a:bodyPr>
          <a:lstStyle/>
          <a:p>
            <a:pPr>
              <a:lnSpc>
                <a:spcPts val="1976"/>
              </a:lnSpc>
              <a:spcBef>
                <a:spcPct val="0"/>
              </a:spcBef>
            </a:pPr>
            <a:r>
              <a:rPr lang="en-US" sz="1411">
                <a:solidFill>
                  <a:srgbClr val="000000"/>
                </a:solidFill>
                <a:latin typeface="Open Sans Bold"/>
              </a:rPr>
              <a:t>Заводские издержки.</a:t>
            </a:r>
            <a:r>
              <a:rPr lang="en-US" sz="1411">
                <a:solidFill>
                  <a:srgbClr val="000000"/>
                </a:solidFill>
                <a:latin typeface="Open Sans"/>
              </a:rPr>
              <a:t> Они включают в себя следующие статьи:</a:t>
            </a:r>
          </a:p>
          <a:p>
            <a:pPr>
              <a:lnSpc>
                <a:spcPts val="1976"/>
              </a:lnSpc>
              <a:spcBef>
                <a:spcPct val="0"/>
              </a:spcBef>
            </a:pPr>
            <a:r>
              <a:rPr lang="en-US" sz="1411">
                <a:solidFill>
                  <a:srgbClr val="000000"/>
                </a:solidFill>
                <a:latin typeface="Open Sans"/>
              </a:rPr>
              <a:t>• Материалы (в основном переменные издержки), такие как сырье, основные и вспомогательные производственные материалы, запчасти.</a:t>
            </a:r>
          </a:p>
          <a:p>
            <a:pPr>
              <a:lnSpc>
                <a:spcPts val="1976"/>
              </a:lnSpc>
              <a:spcBef>
                <a:spcPct val="0"/>
              </a:spcBef>
            </a:pPr>
            <a:r>
              <a:rPr lang="en-US" sz="1411">
                <a:solidFill>
                  <a:srgbClr val="000000"/>
                </a:solidFill>
                <a:latin typeface="Open Sans"/>
              </a:rPr>
              <a:t>• Рабочая сила (производственный персонал) - постоянные или переменные издержки в зависимости от вида труда и элементов издержек.</a:t>
            </a:r>
          </a:p>
          <a:p>
            <a:pPr>
              <a:lnSpc>
                <a:spcPts val="1976"/>
              </a:lnSpc>
              <a:spcBef>
                <a:spcPct val="0"/>
              </a:spcBef>
            </a:pPr>
            <a:r>
              <a:rPr lang="en-US" sz="1411">
                <a:solidFill>
                  <a:srgbClr val="000000"/>
                </a:solidFill>
                <a:latin typeface="Open Sans"/>
              </a:rPr>
              <a:t>• Общезаводские накладные расходы (как правило, постоянные издержки).</a:t>
            </a:r>
          </a:p>
          <a:p>
            <a:pPr>
              <a:lnSpc>
                <a:spcPts val="1976"/>
              </a:lnSpc>
              <a:spcBef>
                <a:spcPct val="0"/>
              </a:spcBef>
            </a:pPr>
            <a:r>
              <a:rPr lang="en-US" sz="1411">
                <a:solidFill>
                  <a:srgbClr val="000000"/>
                </a:solidFill>
                <a:latin typeface="Open Sans Bold"/>
              </a:rPr>
              <a:t>Амортизационные расходы</a:t>
            </a:r>
            <a:r>
              <a:rPr lang="en-US" sz="1411">
                <a:solidFill>
                  <a:srgbClr val="000000"/>
                </a:solidFill>
                <a:latin typeface="Open Sans"/>
              </a:rPr>
              <a:t> - это отчисления, которые отражаются в ежегодном отчете о чистом доходе (счете прибылей и убытков) и осуществляются для производительного использования основного капитала.</a:t>
            </a:r>
          </a:p>
          <a:p>
            <a:pPr>
              <a:lnSpc>
                <a:spcPts val="1976"/>
              </a:lnSpc>
              <a:spcBef>
                <a:spcPct val="0"/>
              </a:spcBef>
            </a:pPr>
            <a:r>
              <a:rPr lang="en-US" sz="1411">
                <a:solidFill>
                  <a:srgbClr val="000000"/>
                </a:solidFill>
                <a:latin typeface="Open Sans"/>
              </a:rPr>
              <a:t> </a:t>
            </a:r>
            <a:r>
              <a:rPr lang="en-US" sz="1411">
                <a:solidFill>
                  <a:srgbClr val="000000"/>
                </a:solidFill>
                <a:latin typeface="Open Sans Bold"/>
              </a:rPr>
              <a:t>Издержки финансирования (проценты)</a:t>
            </a:r>
            <a:r>
              <a:rPr lang="en-US" sz="1411">
                <a:solidFill>
                  <a:srgbClr val="000000"/>
                </a:solidFill>
                <a:latin typeface="Open Sans"/>
              </a:rPr>
              <a:t> иногда рассматриваются как часть административных накладных расходов, в особенности, если они связаны с существующим предприятием или с таким, которое расширяется и для которого схема финансирования уже известна.</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6802335" y="1556131"/>
            <a:ext cx="4155614" cy="6059880"/>
          </a:xfrm>
          <a:prstGeom prst="rect">
            <a:avLst/>
          </a:prstGeom>
        </p:spPr>
      </p:pic>
      <p:sp>
        <p:nvSpPr>
          <p:cNvPr id="3" name="TextBox 3"/>
          <p:cNvSpPr txBox="1"/>
          <p:nvPr/>
        </p:nvSpPr>
        <p:spPr>
          <a:xfrm>
            <a:off x="252557" y="290144"/>
            <a:ext cx="11939443" cy="2034788"/>
          </a:xfrm>
          <a:prstGeom prst="rect">
            <a:avLst/>
          </a:prstGeom>
        </p:spPr>
        <p:txBody>
          <a:bodyPr lIns="0" tIns="0" rIns="0" bIns="0" rtlCol="0" anchor="t">
            <a:spAutoFit/>
          </a:bodyPr>
          <a:lstStyle/>
          <a:p>
            <a:pPr>
              <a:lnSpc>
                <a:spcPts val="1989"/>
              </a:lnSpc>
              <a:spcBef>
                <a:spcPct val="0"/>
              </a:spcBef>
            </a:pPr>
            <a:r>
              <a:rPr lang="en-US" sz="1421">
                <a:solidFill>
                  <a:srgbClr val="000000"/>
                </a:solidFill>
                <a:latin typeface="Open Sans"/>
              </a:rPr>
              <a:t> Для проектов предприятий, которые будут выпускать один вид продукции, </a:t>
            </a:r>
            <a:r>
              <a:rPr lang="en-US" sz="1421">
                <a:solidFill>
                  <a:srgbClr val="000000"/>
                </a:solidFill>
                <a:latin typeface="Open Sans Bold"/>
              </a:rPr>
              <a:t>удельные издержк</a:t>
            </a:r>
            <a:r>
              <a:rPr lang="en-US" sz="1421">
                <a:solidFill>
                  <a:srgbClr val="000000"/>
                </a:solidFill>
                <a:latin typeface="Open Sans"/>
              </a:rPr>
              <a:t>и рассчитываются просто путем деления издержек производства на количество изготовленных продуктов (поэтому удельные издержки обычно изменяются с изменением использования мощностей). Если речь идет о проекте предприятия, которое будет выпускать разнообразную продукцию, рекомендуется применять прямой учет затрат и рассчитывать как прямые издержки, так и прибыль, создаваемую изготовленной и проданной единицей продукции. Такие совокупные прибыли служат для покрытия косвенных издержек, или накладных расходов, то есть таких затрат, которые не могут быть непосредственно отнесены к определенному продукту. Обычный метод расчета для определения удельных накладных расходов - распределение накладных расходов по статьям прямых удельных издержек на материалы и прямых удельных издержек на рабочую силу с помощью различных процентных надбавок.</a:t>
            </a:r>
          </a:p>
        </p:txBody>
      </p:sp>
      <p:sp>
        <p:nvSpPr>
          <p:cNvPr id="4" name="TextBox 4"/>
          <p:cNvSpPr txBox="1"/>
          <p:nvPr/>
        </p:nvSpPr>
        <p:spPr>
          <a:xfrm>
            <a:off x="252557" y="2482864"/>
            <a:ext cx="5366476" cy="3830151"/>
          </a:xfrm>
          <a:prstGeom prst="rect">
            <a:avLst/>
          </a:prstGeom>
        </p:spPr>
        <p:txBody>
          <a:bodyPr lIns="0" tIns="0" rIns="0" bIns="0" rtlCol="0" anchor="t">
            <a:spAutoFit/>
          </a:bodyPr>
          <a:lstStyle/>
          <a:p>
            <a:pPr>
              <a:lnSpc>
                <a:spcPts val="1989"/>
              </a:lnSpc>
              <a:spcBef>
                <a:spcPct val="0"/>
              </a:spcBef>
            </a:pPr>
            <a:r>
              <a:rPr lang="en-US" sz="1421">
                <a:solidFill>
                  <a:srgbClr val="000000"/>
                </a:solidFill>
                <a:latin typeface="Open Sans Bold"/>
              </a:rPr>
              <a:t>Прямые переменные и прямые постоянные издержки</a:t>
            </a:r>
            <a:r>
              <a:rPr lang="en-US" sz="1421">
                <a:solidFill>
                  <a:srgbClr val="000000"/>
                </a:solidFill>
                <a:latin typeface="Open Sans"/>
              </a:rPr>
              <a:t> вычитаются из поступлений, получаемых за определенный продукт (или продуктовую группу), и остаток, или прибыль вместе с прибылями, получаемыми за другие продукты, используется затем для покрытия косвенных издержек. Получающийся в результате остаток называется операционной прибылью (содержащей или не содержащей издержки финансирования). Этот метод можно распространить на расчет прибылей для различных уровней производства или предприятия, таких как производственная линия (первый уровень); подразделение завода, содержащее более одной линии (второй уровень); затем весь завод (третий уровень) и, наконец, предприятие в целом, в рамках которого может функционировать более одного завода.</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3800" y="259322"/>
            <a:ext cx="11924400" cy="2291268"/>
          </a:xfrm>
          <a:prstGeom prst="rect">
            <a:avLst/>
          </a:prstGeom>
        </p:spPr>
        <p:txBody>
          <a:bodyPr lIns="0" tIns="0" rIns="0" bIns="0" rtlCol="0" anchor="t">
            <a:spAutoFit/>
          </a:bodyPr>
          <a:lstStyle/>
          <a:p>
            <a:pPr>
              <a:lnSpc>
                <a:spcPts val="1989"/>
              </a:lnSpc>
              <a:spcBef>
                <a:spcPct val="0"/>
              </a:spcBef>
            </a:pPr>
            <a:r>
              <a:rPr lang="en-US" sz="1421">
                <a:solidFill>
                  <a:srgbClr val="000000"/>
                </a:solidFill>
                <a:latin typeface="Open Sans Bold"/>
              </a:rPr>
              <a:t>Издержки маркетинга</a:t>
            </a:r>
            <a:r>
              <a:rPr lang="en-US" sz="1421">
                <a:solidFill>
                  <a:srgbClr val="000000"/>
                </a:solidFill>
                <a:latin typeface="Open Sans"/>
              </a:rPr>
              <a:t> включают в себя расходы на все виды маркетинговой деятельности и могут подразделяться на прямые издержки маркетинга для каждого продукта или продуктовой группы, например, упаковка и хранение (если они не включены в издержки производства), торговые издержки (оплата персонала, комиссионные, скидки, возвращенная продукция, роялти, реклама продукции и т.д.), транспортировка, промежуточное хранение (если требуется) и издержки сбыта, косвенные маркетинговые издержки, такие как накладные расходы отдела маркетинга (персонал, материалы и средства связи, исследование рынка, „паблик рилейшнз" и виды деятельности по продвижению, не имеющие прямой связи с продуктом или продуктовой группой, и т.д.). Анализ этих затрат предусматривает распределение их по различным группам расчета издержек, например, по регионам, определенным категориям потребителей (оптовые и розничные торговцы, правительственные организации и т.д.), продуктам и продуктовым группам.</a:t>
            </a:r>
          </a:p>
        </p:txBody>
      </p:sp>
      <p:sp>
        <p:nvSpPr>
          <p:cNvPr id="3" name="TextBox 3"/>
          <p:cNvSpPr txBox="1"/>
          <p:nvPr/>
        </p:nvSpPr>
        <p:spPr>
          <a:xfrm>
            <a:off x="133800" y="2773139"/>
            <a:ext cx="8292693" cy="908069"/>
          </a:xfrm>
          <a:prstGeom prst="rect">
            <a:avLst/>
          </a:prstGeom>
        </p:spPr>
        <p:txBody>
          <a:bodyPr lIns="0" tIns="0" rIns="0" bIns="0" rtlCol="0" anchor="t">
            <a:spAutoFit/>
          </a:bodyPr>
          <a:lstStyle/>
          <a:p>
            <a:pPr>
              <a:lnSpc>
                <a:spcPts val="3726"/>
              </a:lnSpc>
              <a:spcBef>
                <a:spcPct val="0"/>
              </a:spcBef>
            </a:pPr>
            <a:r>
              <a:rPr lang="en-US" sz="2661">
                <a:solidFill>
                  <a:srgbClr val="000000"/>
                </a:solidFill>
                <a:latin typeface="Bebas Neue Cyrillic"/>
              </a:rPr>
              <a:t>ОСНОВНЫЕ ВИДЫ ОТЧЕТНОСТИ ПО АНАЛИЗУ ХОЗЯЙСТВЕННОЙ ДЕЯТЕЛЬНОСТИ</a:t>
            </a:r>
          </a:p>
        </p:txBody>
      </p:sp>
      <p:sp>
        <p:nvSpPr>
          <p:cNvPr id="4" name="TextBox 4"/>
          <p:cNvSpPr txBox="1"/>
          <p:nvPr/>
        </p:nvSpPr>
        <p:spPr>
          <a:xfrm>
            <a:off x="133800" y="3403600"/>
            <a:ext cx="11924400" cy="2291205"/>
          </a:xfrm>
          <a:prstGeom prst="rect">
            <a:avLst/>
          </a:prstGeom>
        </p:spPr>
        <p:txBody>
          <a:bodyPr lIns="0" tIns="0" rIns="0" bIns="0" rtlCol="0" anchor="t">
            <a:spAutoFit/>
          </a:bodyPr>
          <a:lstStyle/>
          <a:p>
            <a:pPr>
              <a:lnSpc>
                <a:spcPts val="1988"/>
              </a:lnSpc>
              <a:spcBef>
                <a:spcPct val="0"/>
              </a:spcBef>
            </a:pPr>
            <a:r>
              <a:rPr lang="en-US" sz="1420">
                <a:solidFill>
                  <a:srgbClr val="000000"/>
                </a:solidFill>
                <a:latin typeface="Open Sans Bold"/>
              </a:rPr>
              <a:t>Отчет о чистом доходе</a:t>
            </a:r>
            <a:r>
              <a:rPr lang="en-US" sz="1420">
                <a:solidFill>
                  <a:srgbClr val="000000"/>
                </a:solidFill>
                <a:latin typeface="Open Sans"/>
              </a:rPr>
              <a:t> и используется для расчета ежегодно образующегося чистого дохода (чистых поступлений) или дефицита по проекту. Прогнозные оценки требуются для всего периода планирования, выбранного для проекта. Отчет о чистом доходе отличается от отчета о потоке реальных денег, поскольку он отражает издержки и доходы (а не расходы и поступления) за определенное время, согласно концепции накопления, в соответствии с которой доход от операций связан с издержками, необходимыми для получения этого дохода в течение рассматриваемого периода.</a:t>
            </a:r>
          </a:p>
          <a:p>
            <a:pPr>
              <a:lnSpc>
                <a:spcPts val="1988"/>
              </a:lnSpc>
              <a:spcBef>
                <a:spcPct val="0"/>
              </a:spcBef>
            </a:pPr>
            <a:r>
              <a:rPr lang="en-US" sz="1420">
                <a:solidFill>
                  <a:srgbClr val="000000"/>
                </a:solidFill>
                <a:latin typeface="Open Sans Bold"/>
              </a:rPr>
              <a:t>Балансовый отчет</a:t>
            </a:r>
            <a:r>
              <a:rPr lang="en-US" sz="1420">
                <a:solidFill>
                  <a:srgbClr val="000000"/>
                </a:solidFill>
                <a:latin typeface="Open Sans"/>
              </a:rPr>
              <a:t> - это ведомость, в которой показаны накопленные активы (благосостояние) компании и каким образом это благосостояние профинансировано. Источники финансирования рассматриваются как совокупные обязательства фирмы по отношению к тем, кто обеспечивает ее средствами, а именно к инвесторам (держателям акций) и группе кредиторов, банкам и владельцам облигаций фирмы. По определению, обе стороны балансового отчета, представляющие активы и пассивы, равны.</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0347" y="317094"/>
            <a:ext cx="11560138" cy="6705938"/>
          </a:xfrm>
          <a:prstGeom prst="rect">
            <a:avLst/>
          </a:prstGeom>
        </p:spPr>
        <p:txBody>
          <a:bodyPr lIns="0" tIns="0" rIns="0" bIns="0" rtlCol="0" anchor="t">
            <a:spAutoFit/>
          </a:bodyPr>
          <a:lstStyle/>
          <a:p>
            <a:pPr>
              <a:lnSpc>
                <a:spcPts val="2067"/>
              </a:lnSpc>
              <a:spcBef>
                <a:spcPct val="0"/>
              </a:spcBef>
            </a:pPr>
            <a:r>
              <a:rPr lang="en-US" sz="1476">
                <a:solidFill>
                  <a:srgbClr val="000000"/>
                </a:solidFill>
                <a:latin typeface="Open Sans Bold"/>
              </a:rPr>
              <a:t>Источники и использование средств</a:t>
            </a:r>
          </a:p>
          <a:p>
            <a:pPr>
              <a:lnSpc>
                <a:spcPts val="2067"/>
              </a:lnSpc>
              <a:spcBef>
                <a:spcPct val="0"/>
              </a:spcBef>
            </a:pPr>
            <a:endParaRPr sz="1200"/>
          </a:p>
          <a:p>
            <a:pPr>
              <a:lnSpc>
                <a:spcPts val="2067"/>
              </a:lnSpc>
              <a:spcBef>
                <a:spcPct val="0"/>
              </a:spcBef>
            </a:pPr>
            <a:r>
              <a:rPr lang="en-US" sz="1476">
                <a:solidFill>
                  <a:srgbClr val="000000"/>
                </a:solidFill>
                <a:latin typeface="Open Sans"/>
              </a:rPr>
              <a:t>Отчет о чистом доходе и балансовый отчет, предназначенные для демонстрации благосостояния фирмы, нельзя непосредственно использовать для финансового планирования, то есть для гарантирования ликвидности фирмы. Поэтому необходимо составить схему потока реальных денег, показывающую источники и использование средств, в частности общие притоки и оттоки реальных денег. На этапах осуществления и эксплуатации проекта подробное финансовое планирование требует как минимум месячного шага расчета. Однако для целей ТЭО обычно достаточно схемы ежегодных потоков реальных денег.</a:t>
            </a:r>
            <a:r>
              <a:rPr lang="en-US" sz="1476">
                <a:solidFill>
                  <a:srgbClr val="000000"/>
                </a:solidFill>
                <a:latin typeface="Open Sans Bold"/>
              </a:rPr>
              <a:t>  </a:t>
            </a:r>
          </a:p>
          <a:p>
            <a:pPr>
              <a:lnSpc>
                <a:spcPts val="2067"/>
              </a:lnSpc>
              <a:spcBef>
                <a:spcPct val="0"/>
              </a:spcBef>
            </a:pPr>
            <a:endParaRPr sz="1200"/>
          </a:p>
          <a:p>
            <a:pPr>
              <a:lnSpc>
                <a:spcPts val="2067"/>
              </a:lnSpc>
              <a:spcBef>
                <a:spcPct val="0"/>
              </a:spcBef>
            </a:pPr>
            <a:r>
              <a:rPr lang="en-US" sz="1476">
                <a:solidFill>
                  <a:srgbClr val="000000"/>
                </a:solidFill>
                <a:latin typeface="Open Sans"/>
              </a:rPr>
              <a:t>Для того чтобы пролить больше света на финансовую структуру инвестиционных предложений и облегчить окончательный выбор финансирования, следует рассматривать альтернативные варианты финансирования и включать их в каждое предынвестиционное исследование. Для каждой альтернативы финансирования должны рассчитываться проектировки таблиц потока реальных денег, чистого дохода и балансового отчета, а также те соотношения и показатели эффективности инвестиционных проектов, которые изменяются в зависимости от структуры и издержек финансирования. </a:t>
            </a:r>
          </a:p>
          <a:p>
            <a:pPr>
              <a:lnSpc>
                <a:spcPts val="2067"/>
              </a:lnSpc>
              <a:spcBef>
                <a:spcPct val="0"/>
              </a:spcBef>
            </a:pPr>
            <a:endParaRPr sz="1200"/>
          </a:p>
          <a:p>
            <a:pPr>
              <a:lnSpc>
                <a:spcPts val="2067"/>
              </a:lnSpc>
              <a:spcBef>
                <a:spcPct val="0"/>
              </a:spcBef>
            </a:pPr>
            <a:r>
              <a:rPr lang="en-US" sz="1476">
                <a:solidFill>
                  <a:srgbClr val="000000"/>
                </a:solidFill>
                <a:latin typeface="Open Sans"/>
              </a:rPr>
              <a:t>При проектировке потребности в наличности обычно используются два следующих подхода: </a:t>
            </a:r>
          </a:p>
          <a:p>
            <a:pPr>
              <a:lnSpc>
                <a:spcPts val="2067"/>
              </a:lnSpc>
              <a:spcBef>
                <a:spcPct val="0"/>
              </a:spcBef>
            </a:pPr>
            <a:endParaRPr sz="1200"/>
          </a:p>
          <a:p>
            <a:pPr>
              <a:lnSpc>
                <a:spcPts val="2067"/>
              </a:lnSpc>
              <a:spcBef>
                <a:spcPct val="0"/>
              </a:spcBef>
            </a:pPr>
            <a:r>
              <a:rPr lang="en-US" sz="1476">
                <a:solidFill>
                  <a:srgbClr val="000000"/>
                </a:solidFill>
                <a:latin typeface="Open Sans"/>
              </a:rPr>
              <a:t>· Прогноз потока реальных денег, основанный на отчете о доходе, когда этот отчет корректируется для безналичных статей. Результирующая цифра относится к средствам, полученным в результате операций. Рассматривая потоки реальных денег, не выявленных в отчете о доходе, получают окончательную ситуацию с состоянием средств для проекта.</a:t>
            </a:r>
          </a:p>
          <a:p>
            <a:pPr>
              <a:lnSpc>
                <a:spcPts val="2067"/>
              </a:lnSpc>
              <a:spcBef>
                <a:spcPct val="0"/>
              </a:spcBef>
            </a:pPr>
            <a:endParaRPr sz="1200"/>
          </a:p>
          <a:p>
            <a:pPr>
              <a:lnSpc>
                <a:spcPts val="2067"/>
              </a:lnSpc>
              <a:spcBef>
                <a:spcPct val="0"/>
              </a:spcBef>
            </a:pPr>
            <a:r>
              <a:rPr lang="en-US" sz="1476">
                <a:solidFill>
                  <a:srgbClr val="000000"/>
                </a:solidFill>
                <a:latin typeface="Open Sans"/>
              </a:rPr>
              <a:t>· Отчет о поступлениях и выплатах наличности, или кассовый консолидированный бюджет, отражающий первоначальный кассовый запас наличности, поступления за определенный период, ожидаемые выплаты и конечный кассовый остаток. Этот отчет обычно делят на подпериоды (возможно, на недельные или месячные интервалы).</a:t>
            </a:r>
          </a:p>
          <a:p>
            <a:pPr>
              <a:lnSpc>
                <a:spcPts val="2067"/>
              </a:lnSpc>
              <a:spcBef>
                <a:spcPct val="0"/>
              </a:spcBef>
            </a:pPr>
            <a:endParaRPr sz="1200"/>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590550" y="2286000"/>
            <a:ext cx="11383554" cy="1778179"/>
          </a:xfrm>
          <a:prstGeom prst="rect">
            <a:avLst/>
          </a:prstGeom>
        </p:spPr>
        <p:txBody>
          <a:bodyPr wrap="square" lIns="0" tIns="0" rIns="0" bIns="0" rtlCol="0" anchor="t">
            <a:spAutoFit/>
          </a:bodyPr>
          <a:lstStyle/>
          <a:p>
            <a:pPr algn="ctr">
              <a:lnSpc>
                <a:spcPts val="4606"/>
              </a:lnSpc>
            </a:pPr>
            <a:r>
              <a:rPr lang="en-US" sz="4606" dirty="0">
                <a:solidFill>
                  <a:srgbClr val="000000"/>
                </a:solidFill>
                <a:latin typeface="Forum"/>
              </a:rPr>
              <a:t>РУКОВОДСТВО</a:t>
            </a:r>
          </a:p>
          <a:p>
            <a:pPr algn="ctr">
              <a:lnSpc>
                <a:spcPts val="4606"/>
              </a:lnSpc>
            </a:pPr>
            <a:r>
              <a:rPr lang="en-US" sz="4606" dirty="0">
                <a:solidFill>
                  <a:srgbClr val="000000"/>
                </a:solidFill>
                <a:latin typeface="Forum"/>
              </a:rPr>
              <a:t>ПО ПОДГОТОВКЕ ПРОМЫШЛЕННЫХ ТЕХНИКО-ЭКОНОМИЧЕСКИХ ИССЛЕДОВАНИЙ</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945199" y="3484611"/>
            <a:ext cx="6975573" cy="0"/>
          </a:xfrm>
          <a:prstGeom prst="line">
            <a:avLst/>
          </a:prstGeom>
          <a:ln w="9525" cap="flat">
            <a:solidFill>
              <a:srgbClr val="E6E2D8"/>
            </a:solidFill>
            <a:prstDash val="solid"/>
            <a:headEnd type="none" w="sm" len="sm"/>
            <a:tailEnd type="none" w="sm" len="sm"/>
          </a:ln>
        </p:spPr>
      </p:sp>
      <p:grpSp>
        <p:nvGrpSpPr>
          <p:cNvPr id="3" name="Group 3"/>
          <p:cNvGrpSpPr/>
          <p:nvPr/>
        </p:nvGrpSpPr>
        <p:grpSpPr>
          <a:xfrm>
            <a:off x="1475472" y="3291157"/>
            <a:ext cx="1737907" cy="702387"/>
            <a:chOff x="0" y="-76200"/>
            <a:chExt cx="3475814" cy="1404773"/>
          </a:xfrm>
        </p:grpSpPr>
        <p:sp>
          <p:nvSpPr>
            <p:cNvPr id="4" name="TextBox 4"/>
            <p:cNvSpPr txBox="1"/>
            <p:nvPr/>
          </p:nvSpPr>
          <p:spPr>
            <a:xfrm>
              <a:off x="719482" y="-76200"/>
              <a:ext cx="2036854" cy="581442"/>
            </a:xfrm>
            <a:prstGeom prst="rect">
              <a:avLst/>
            </a:prstGeom>
          </p:spPr>
          <p:txBody>
            <a:bodyPr lIns="0" tIns="0" rIns="0" bIns="0" rtlCol="0" anchor="t">
              <a:spAutoFit/>
            </a:bodyPr>
            <a:lstStyle/>
            <a:p>
              <a:pPr algn="ctr">
                <a:lnSpc>
                  <a:spcPts val="2567"/>
                </a:lnSpc>
              </a:pPr>
              <a:endParaRPr sz="1200"/>
            </a:p>
          </p:txBody>
        </p:sp>
        <p:sp>
          <p:nvSpPr>
            <p:cNvPr id="5" name="TextBox 5"/>
            <p:cNvSpPr txBox="1"/>
            <p:nvPr/>
          </p:nvSpPr>
          <p:spPr>
            <a:xfrm>
              <a:off x="0" y="901021"/>
              <a:ext cx="3475814" cy="427552"/>
            </a:xfrm>
            <a:prstGeom prst="rect">
              <a:avLst/>
            </a:prstGeom>
          </p:spPr>
          <p:txBody>
            <a:bodyPr lIns="0" tIns="0" rIns="0" bIns="0" rtlCol="0" anchor="t">
              <a:spAutoFit/>
            </a:bodyPr>
            <a:lstStyle/>
            <a:p>
              <a:pPr algn="ctr">
                <a:lnSpc>
                  <a:spcPts val="1833"/>
                </a:lnSpc>
              </a:pPr>
              <a:endParaRPr sz="1200"/>
            </a:p>
          </p:txBody>
        </p:sp>
      </p:grpSp>
      <p:grpSp>
        <p:nvGrpSpPr>
          <p:cNvPr id="6" name="Group 6"/>
          <p:cNvGrpSpPr/>
          <p:nvPr/>
        </p:nvGrpSpPr>
        <p:grpSpPr>
          <a:xfrm>
            <a:off x="408398" y="2471328"/>
            <a:ext cx="4021414" cy="2723468"/>
            <a:chOff x="0" y="28575"/>
            <a:chExt cx="8042827" cy="5446936"/>
          </a:xfrm>
        </p:grpSpPr>
        <p:sp>
          <p:nvSpPr>
            <p:cNvPr id="7" name="TextBox 7"/>
            <p:cNvSpPr txBox="1"/>
            <p:nvPr/>
          </p:nvSpPr>
          <p:spPr>
            <a:xfrm>
              <a:off x="0" y="28575"/>
              <a:ext cx="6976471" cy="2718692"/>
            </a:xfrm>
            <a:prstGeom prst="rect">
              <a:avLst/>
            </a:prstGeom>
          </p:spPr>
          <p:txBody>
            <a:bodyPr lIns="0" tIns="0" rIns="0" bIns="0" rtlCol="0" anchor="t">
              <a:spAutoFit/>
            </a:bodyPr>
            <a:lstStyle/>
            <a:p>
              <a:pPr>
                <a:lnSpc>
                  <a:spcPts val="5290"/>
                </a:lnSpc>
              </a:pPr>
              <a:r>
                <a:rPr lang="en-US" sz="4600">
                  <a:solidFill>
                    <a:srgbClr val="000000"/>
                  </a:solidFill>
                  <a:latin typeface="Forum"/>
                </a:rPr>
                <a:t>МЕТОДЫ           </a:t>
              </a:r>
            </a:p>
            <a:p>
              <a:pPr>
                <a:lnSpc>
                  <a:spcPts val="5290"/>
                </a:lnSpc>
              </a:pPr>
              <a:r>
                <a:rPr lang="en-US" sz="4600">
                  <a:solidFill>
                    <a:srgbClr val="000000"/>
                  </a:solidFill>
                  <a:latin typeface="Forum"/>
                </a:rPr>
                <a:t>  ОЦЕНКИ</a:t>
              </a:r>
            </a:p>
          </p:txBody>
        </p:sp>
        <p:sp>
          <p:nvSpPr>
            <p:cNvPr id="8" name="TextBox 8"/>
            <p:cNvSpPr txBox="1"/>
            <p:nvPr/>
          </p:nvSpPr>
          <p:spPr>
            <a:xfrm>
              <a:off x="1066356" y="2756819"/>
              <a:ext cx="6976471" cy="2718692"/>
            </a:xfrm>
            <a:prstGeom prst="rect">
              <a:avLst/>
            </a:prstGeom>
          </p:spPr>
          <p:txBody>
            <a:bodyPr lIns="0" tIns="0" rIns="0" bIns="0" rtlCol="0" anchor="t">
              <a:spAutoFit/>
            </a:bodyPr>
            <a:lstStyle/>
            <a:p>
              <a:pPr>
                <a:lnSpc>
                  <a:spcPts val="5290"/>
                </a:lnSpc>
              </a:pPr>
              <a:r>
                <a:rPr lang="en-US" sz="4600">
                  <a:solidFill>
                    <a:srgbClr val="000000"/>
                  </a:solidFill>
                  <a:latin typeface="Forum"/>
                </a:rPr>
                <a:t>ИНВЕСТИЦИЙ</a:t>
              </a:r>
            </a:p>
          </p:txBody>
        </p:sp>
      </p:grpSp>
      <p:sp>
        <p:nvSpPr>
          <p:cNvPr id="9" name="TextBox 9"/>
          <p:cNvSpPr txBox="1"/>
          <p:nvPr/>
        </p:nvSpPr>
        <p:spPr>
          <a:xfrm>
            <a:off x="4595518" y="242498"/>
            <a:ext cx="7250513" cy="6393160"/>
          </a:xfrm>
          <a:prstGeom prst="rect">
            <a:avLst/>
          </a:prstGeom>
        </p:spPr>
        <p:txBody>
          <a:bodyPr lIns="0" tIns="0" rIns="0" bIns="0" rtlCol="0" anchor="t">
            <a:spAutoFit/>
          </a:bodyPr>
          <a:lstStyle/>
          <a:p>
            <a:pPr algn="just">
              <a:lnSpc>
                <a:spcPts val="2003"/>
              </a:lnSpc>
            </a:pPr>
            <a:r>
              <a:rPr lang="en-US" sz="1431">
                <a:solidFill>
                  <a:srgbClr val="000000"/>
                </a:solidFill>
                <a:latin typeface="Montserrat"/>
              </a:rPr>
              <a:t>  Инвестиционным критерием, преобладающим над всеми другими связанными с проектом деловыми целями, является </a:t>
            </a:r>
            <a:r>
              <a:rPr lang="en-US" sz="1431">
                <a:solidFill>
                  <a:srgbClr val="000000"/>
                </a:solidFill>
                <a:latin typeface="Montserrat Bold Italics"/>
              </a:rPr>
              <a:t>финансовая осуществимость проекта</a:t>
            </a:r>
            <a:r>
              <a:rPr lang="en-US" sz="1431">
                <a:solidFill>
                  <a:srgbClr val="000000"/>
                </a:solidFill>
                <a:latin typeface="Montserrat Italics"/>
              </a:rPr>
              <a:t>.</a:t>
            </a:r>
            <a:r>
              <a:rPr lang="en-US" sz="1431">
                <a:solidFill>
                  <a:srgbClr val="000000"/>
                </a:solidFill>
                <a:latin typeface="Montserrat"/>
              </a:rPr>
              <a:t> Это означает, что финансовая прибыль на совокупный инвестированный капитал и на оплаченный акционерный капитал достаточно высока.</a:t>
            </a:r>
          </a:p>
          <a:p>
            <a:pPr algn="just">
              <a:lnSpc>
                <a:spcPts val="2003"/>
              </a:lnSpc>
            </a:pPr>
            <a:r>
              <a:rPr lang="en-US" sz="1431">
                <a:solidFill>
                  <a:srgbClr val="000000"/>
                </a:solidFill>
                <a:latin typeface="Montserrat"/>
              </a:rPr>
              <a:t> Для оценки инвестиций выгоды должны по возможности представляться в денежном выражении.</a:t>
            </a:r>
          </a:p>
          <a:p>
            <a:pPr algn="just">
              <a:lnSpc>
                <a:spcPts val="2003"/>
              </a:lnSpc>
            </a:pPr>
            <a:r>
              <a:rPr lang="en-US" sz="1431">
                <a:solidFill>
                  <a:srgbClr val="000000"/>
                </a:solidFill>
                <a:latin typeface="Montserrat"/>
              </a:rPr>
              <a:t>  Для финансирования проекта обычно используются различные источники средств. Каждая из сторон должна иметь свои собственные критерии оценки, в том числе приемлемую минимальную прибыль на соответствующую долю капитала. Поэтому финансовая оценка должна проводиться и представляться так, чтобы все стороны, участвующие в принятии решения об инвестировании и финансировании, получили информацию, требуемую для определения их доли в проектируемой прибыли по отношению к другим сторонам, а также по отношению к их вкладам и ожидаемым финансовым рискам по проекту.</a:t>
            </a:r>
          </a:p>
          <a:p>
            <a:pPr algn="just">
              <a:lnSpc>
                <a:spcPts val="2003"/>
              </a:lnSpc>
            </a:pPr>
            <a:r>
              <a:rPr lang="en-US" sz="1431">
                <a:solidFill>
                  <a:srgbClr val="000000"/>
                </a:solidFill>
                <a:latin typeface="Montserrat"/>
              </a:rPr>
              <a:t> Предприниматель финансирует проект частично с помощью акционерного капитала и частично - с помощью заемных средств.</a:t>
            </a:r>
          </a:p>
          <a:p>
            <a:pPr algn="just">
              <a:lnSpc>
                <a:spcPts val="2001"/>
              </a:lnSpc>
            </a:pPr>
            <a:r>
              <a:rPr lang="en-US" sz="1429">
                <a:solidFill>
                  <a:srgbClr val="000000"/>
                </a:solidFill>
                <a:latin typeface="Montserrat"/>
              </a:rPr>
              <a:t>    Степень прибыльности акционерного капитала полностью зависит от общей прибыльности совокупного инвестированного капитала и процентов, уплачиваемых по остаткам задолженности </a:t>
            </a:r>
            <a:r>
              <a:rPr lang="en-US" sz="1429">
                <a:solidFill>
                  <a:srgbClr val="000000"/>
                </a:solidFill>
                <a:latin typeface="Montserrat Bold Italics"/>
              </a:rPr>
              <a:t>(эффект финансового рычага)</a:t>
            </a:r>
            <a:r>
              <a:rPr lang="en-US" sz="1429">
                <a:solidFill>
                  <a:srgbClr val="000000"/>
                </a:solidFill>
                <a:latin typeface="Montserrat"/>
              </a:rPr>
              <a:t>. Поэтому необходимо сначала определить финансовую осуществимость инвестиционного проекта в целом и только потом оценивать индивидуальную осуществимость для каждого участвующего источника финансирования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175999" y="3728919"/>
            <a:ext cx="12367999" cy="0"/>
          </a:xfrm>
          <a:prstGeom prst="line">
            <a:avLst/>
          </a:prstGeom>
          <a:ln w="9525" cap="flat">
            <a:solidFill>
              <a:srgbClr val="E6E2D8"/>
            </a:solidFill>
            <a:prstDash val="solid"/>
            <a:headEnd type="none" w="sm" len="sm"/>
            <a:tailEnd type="none" w="sm" len="sm"/>
          </a:ln>
        </p:spPr>
      </p:sp>
      <p:sp>
        <p:nvSpPr>
          <p:cNvPr id="3" name="TextBox 3"/>
          <p:cNvSpPr txBox="1"/>
          <p:nvPr/>
        </p:nvSpPr>
        <p:spPr>
          <a:xfrm>
            <a:off x="941850" y="609600"/>
            <a:ext cx="10132301" cy="549446"/>
          </a:xfrm>
          <a:prstGeom prst="rect">
            <a:avLst/>
          </a:prstGeom>
        </p:spPr>
        <p:txBody>
          <a:bodyPr lIns="0" tIns="0" rIns="0" bIns="0" rtlCol="0" anchor="t">
            <a:spAutoFit/>
          </a:bodyPr>
          <a:lstStyle/>
          <a:p>
            <a:pPr algn="ctr">
              <a:lnSpc>
                <a:spcPts val="4667"/>
              </a:lnSpc>
            </a:pPr>
            <a:r>
              <a:rPr lang="en-US" sz="3334" dirty="0" err="1">
                <a:solidFill>
                  <a:srgbClr val="000000"/>
                </a:solidFill>
                <a:latin typeface="Forum"/>
              </a:rPr>
              <a:t>Концепция</a:t>
            </a:r>
            <a:r>
              <a:rPr lang="en-US" sz="3334" dirty="0">
                <a:solidFill>
                  <a:srgbClr val="000000"/>
                </a:solidFill>
                <a:latin typeface="Forum"/>
              </a:rPr>
              <a:t> </a:t>
            </a:r>
            <a:r>
              <a:rPr lang="en-US" sz="3334" dirty="0" err="1">
                <a:solidFill>
                  <a:srgbClr val="000000"/>
                </a:solidFill>
                <a:latin typeface="Forum"/>
              </a:rPr>
              <a:t>потока</a:t>
            </a:r>
            <a:r>
              <a:rPr lang="en-US" sz="3334" dirty="0">
                <a:solidFill>
                  <a:srgbClr val="000000"/>
                </a:solidFill>
                <a:latin typeface="Forum"/>
              </a:rPr>
              <a:t> </a:t>
            </a:r>
            <a:r>
              <a:rPr lang="en-US" sz="3334" dirty="0" err="1">
                <a:solidFill>
                  <a:srgbClr val="000000"/>
                </a:solidFill>
                <a:latin typeface="Forum"/>
              </a:rPr>
              <a:t>реальных</a:t>
            </a:r>
            <a:r>
              <a:rPr lang="en-US" sz="3334" dirty="0">
                <a:solidFill>
                  <a:srgbClr val="000000"/>
                </a:solidFill>
                <a:latin typeface="Forum"/>
              </a:rPr>
              <a:t> </a:t>
            </a:r>
            <a:r>
              <a:rPr lang="en-US" sz="3334" dirty="0" err="1">
                <a:solidFill>
                  <a:srgbClr val="000000"/>
                </a:solidFill>
                <a:latin typeface="Forum"/>
              </a:rPr>
              <a:t>денег</a:t>
            </a:r>
            <a:endParaRPr lang="en-US" sz="3334" dirty="0">
              <a:solidFill>
                <a:srgbClr val="000000"/>
              </a:solidFill>
              <a:latin typeface="Forum"/>
            </a:endParaRPr>
          </a:p>
        </p:txBody>
      </p:sp>
      <p:sp>
        <p:nvSpPr>
          <p:cNvPr id="4" name="TextBox 4"/>
          <p:cNvSpPr txBox="1"/>
          <p:nvPr/>
        </p:nvSpPr>
        <p:spPr>
          <a:xfrm>
            <a:off x="685800" y="1342643"/>
            <a:ext cx="10820400" cy="2237151"/>
          </a:xfrm>
          <a:prstGeom prst="rect">
            <a:avLst/>
          </a:prstGeom>
        </p:spPr>
        <p:txBody>
          <a:bodyPr lIns="0" tIns="0" rIns="0" bIns="0" rtlCol="0" anchor="t">
            <a:spAutoFit/>
          </a:bodyPr>
          <a:lstStyle/>
          <a:p>
            <a:pPr algn="just">
              <a:lnSpc>
                <a:spcPts val="2240"/>
              </a:lnSpc>
            </a:pPr>
            <a:r>
              <a:rPr lang="en-US" sz="1600" dirty="0">
                <a:solidFill>
                  <a:srgbClr val="000000"/>
                </a:solidFill>
                <a:latin typeface="Montserrat"/>
              </a:rPr>
              <a:t>       </a:t>
            </a:r>
            <a:r>
              <a:rPr lang="en-US" sz="1600" dirty="0" err="1">
                <a:solidFill>
                  <a:srgbClr val="000000"/>
                </a:solidFill>
                <a:latin typeface="Montserrat"/>
              </a:rPr>
              <a:t>Традиционные</a:t>
            </a:r>
            <a:r>
              <a:rPr lang="en-US" sz="1600" dirty="0">
                <a:solidFill>
                  <a:srgbClr val="000000"/>
                </a:solidFill>
                <a:latin typeface="Montserrat"/>
              </a:rPr>
              <a:t> </a:t>
            </a:r>
            <a:r>
              <a:rPr lang="en-US" sz="1600" dirty="0" err="1">
                <a:solidFill>
                  <a:srgbClr val="000000"/>
                </a:solidFill>
                <a:latin typeface="Montserrat"/>
              </a:rPr>
              <a:t>методы</a:t>
            </a:r>
            <a:r>
              <a:rPr lang="en-US" sz="1600" dirty="0">
                <a:solidFill>
                  <a:srgbClr val="000000"/>
                </a:solidFill>
                <a:latin typeface="Montserrat"/>
              </a:rPr>
              <a:t> </a:t>
            </a:r>
            <a:r>
              <a:rPr lang="en-US" sz="1600" dirty="0" err="1">
                <a:solidFill>
                  <a:srgbClr val="000000"/>
                </a:solidFill>
                <a:latin typeface="Montserrat"/>
              </a:rPr>
              <a:t>оценки</a:t>
            </a:r>
            <a:r>
              <a:rPr lang="en-US" sz="1600" dirty="0">
                <a:solidFill>
                  <a:srgbClr val="000000"/>
                </a:solidFill>
                <a:latin typeface="Montserrat"/>
              </a:rPr>
              <a:t> </a:t>
            </a:r>
            <a:r>
              <a:rPr lang="en-US" sz="1600" dirty="0" err="1">
                <a:solidFill>
                  <a:srgbClr val="000000"/>
                </a:solidFill>
                <a:latin typeface="Montserrat"/>
              </a:rPr>
              <a:t>инвестиций</a:t>
            </a:r>
            <a:r>
              <a:rPr lang="en-US" sz="1600" dirty="0">
                <a:solidFill>
                  <a:srgbClr val="000000"/>
                </a:solidFill>
                <a:latin typeface="Montserrat"/>
              </a:rPr>
              <a:t> </a:t>
            </a:r>
            <a:r>
              <a:rPr lang="en-US" sz="1600" dirty="0" err="1">
                <a:solidFill>
                  <a:srgbClr val="000000"/>
                </a:solidFill>
                <a:latin typeface="Montserrat"/>
              </a:rPr>
              <a:t>по</a:t>
            </a:r>
            <a:r>
              <a:rPr lang="en-US" sz="1600" dirty="0">
                <a:solidFill>
                  <a:srgbClr val="000000"/>
                </a:solidFill>
                <a:latin typeface="Montserrat"/>
              </a:rPr>
              <a:t> </a:t>
            </a:r>
            <a:r>
              <a:rPr lang="en-US" sz="1600" dirty="0" err="1">
                <a:solidFill>
                  <a:srgbClr val="000000"/>
                </a:solidFill>
                <a:latin typeface="Montserrat"/>
              </a:rPr>
              <a:t>существу</a:t>
            </a:r>
            <a:r>
              <a:rPr lang="en-US" sz="1600" dirty="0">
                <a:solidFill>
                  <a:srgbClr val="000000"/>
                </a:solidFill>
                <a:latin typeface="Montserrat"/>
              </a:rPr>
              <a:t> </a:t>
            </a:r>
            <a:r>
              <a:rPr lang="en-US" sz="1600" dirty="0" err="1">
                <a:solidFill>
                  <a:srgbClr val="000000"/>
                </a:solidFill>
                <a:latin typeface="Montserrat"/>
              </a:rPr>
              <a:t>оценивают</a:t>
            </a:r>
            <a:r>
              <a:rPr lang="en-US" sz="1600" dirty="0">
                <a:solidFill>
                  <a:srgbClr val="000000"/>
                </a:solidFill>
                <a:latin typeface="Montserrat"/>
              </a:rPr>
              <a:t> </a:t>
            </a:r>
            <a:r>
              <a:rPr lang="en-US" sz="1600" dirty="0" err="1">
                <a:solidFill>
                  <a:srgbClr val="000000"/>
                </a:solidFill>
                <a:latin typeface="Montserrat"/>
              </a:rPr>
              <a:t>ожидаемую</a:t>
            </a:r>
            <a:r>
              <a:rPr lang="en-US" sz="1600" dirty="0">
                <a:solidFill>
                  <a:srgbClr val="000000"/>
                </a:solidFill>
                <a:latin typeface="Montserrat"/>
              </a:rPr>
              <a:t> </a:t>
            </a:r>
            <a:r>
              <a:rPr lang="en-US" sz="1600" dirty="0" err="1">
                <a:solidFill>
                  <a:srgbClr val="000000"/>
                </a:solidFill>
                <a:latin typeface="Montserrat"/>
              </a:rPr>
              <a:t>чистую</a:t>
            </a:r>
            <a:r>
              <a:rPr lang="en-US" sz="1600" dirty="0">
                <a:solidFill>
                  <a:srgbClr val="000000"/>
                </a:solidFill>
                <a:latin typeface="Montserrat"/>
              </a:rPr>
              <a:t> </a:t>
            </a:r>
            <a:r>
              <a:rPr lang="en-US" sz="1600" dirty="0" err="1">
                <a:solidFill>
                  <a:srgbClr val="000000"/>
                </a:solidFill>
                <a:latin typeface="Montserrat"/>
              </a:rPr>
              <a:t>прибыль</a:t>
            </a:r>
            <a:r>
              <a:rPr lang="en-US" sz="1600" dirty="0">
                <a:solidFill>
                  <a:srgbClr val="000000"/>
                </a:solidFill>
                <a:latin typeface="Montserrat"/>
              </a:rPr>
              <a:t> (</a:t>
            </a:r>
            <a:r>
              <a:rPr lang="en-US" sz="1600" dirty="0" err="1">
                <a:solidFill>
                  <a:srgbClr val="000000"/>
                </a:solidFill>
                <a:latin typeface="Montserrat"/>
              </a:rPr>
              <a:t>доход</a:t>
            </a:r>
            <a:r>
              <a:rPr lang="en-US" sz="1600" dirty="0">
                <a:solidFill>
                  <a:srgbClr val="000000"/>
                </a:solidFill>
                <a:latin typeface="Montserrat"/>
              </a:rPr>
              <a:t> </a:t>
            </a:r>
            <a:r>
              <a:rPr lang="en-US" sz="1600" dirty="0" err="1">
                <a:solidFill>
                  <a:srgbClr val="000000"/>
                </a:solidFill>
                <a:latin typeface="Montserrat"/>
              </a:rPr>
              <a:t>от</a:t>
            </a:r>
            <a:r>
              <a:rPr lang="en-US" sz="1600" dirty="0">
                <a:solidFill>
                  <a:srgbClr val="000000"/>
                </a:solidFill>
                <a:latin typeface="Montserrat"/>
              </a:rPr>
              <a:t> </a:t>
            </a:r>
            <a:r>
              <a:rPr lang="en-US" sz="1600" dirty="0" err="1">
                <a:solidFill>
                  <a:srgbClr val="000000"/>
                </a:solidFill>
                <a:latin typeface="Montserrat"/>
              </a:rPr>
              <a:t>продаж</a:t>
            </a:r>
            <a:r>
              <a:rPr lang="en-US" sz="1600" dirty="0">
                <a:solidFill>
                  <a:srgbClr val="000000"/>
                </a:solidFill>
                <a:latin typeface="Montserrat"/>
              </a:rPr>
              <a:t> </a:t>
            </a:r>
            <a:r>
              <a:rPr lang="en-US" sz="1600" dirty="0" err="1">
                <a:solidFill>
                  <a:srgbClr val="000000"/>
                </a:solidFill>
                <a:latin typeface="Montserrat"/>
              </a:rPr>
              <a:t>минус</a:t>
            </a:r>
            <a:r>
              <a:rPr lang="en-US" sz="1600" dirty="0">
                <a:solidFill>
                  <a:srgbClr val="000000"/>
                </a:solidFill>
                <a:latin typeface="Montserrat"/>
              </a:rPr>
              <a:t> </a:t>
            </a:r>
            <a:r>
              <a:rPr lang="en-US" sz="1600" dirty="0" err="1">
                <a:solidFill>
                  <a:srgbClr val="000000"/>
                </a:solidFill>
                <a:latin typeface="Montserrat"/>
              </a:rPr>
              <a:t>издержки</a:t>
            </a:r>
            <a:r>
              <a:rPr lang="en-US" sz="1600" dirty="0">
                <a:solidFill>
                  <a:srgbClr val="000000"/>
                </a:solidFill>
                <a:latin typeface="Montserrat"/>
              </a:rPr>
              <a:t> и </a:t>
            </a:r>
            <a:r>
              <a:rPr lang="en-US" sz="1600" dirty="0" err="1">
                <a:solidFill>
                  <a:srgbClr val="000000"/>
                </a:solidFill>
                <a:latin typeface="Montserrat"/>
              </a:rPr>
              <a:t>подоходный</a:t>
            </a:r>
            <a:r>
              <a:rPr lang="en-US" sz="1600" dirty="0">
                <a:solidFill>
                  <a:srgbClr val="000000"/>
                </a:solidFill>
                <a:latin typeface="Montserrat"/>
              </a:rPr>
              <a:t> </a:t>
            </a:r>
            <a:r>
              <a:rPr lang="en-US" sz="1600" dirty="0" err="1">
                <a:solidFill>
                  <a:srgbClr val="000000"/>
                </a:solidFill>
                <a:latin typeface="Montserrat"/>
              </a:rPr>
              <a:t>налог</a:t>
            </a:r>
            <a:r>
              <a:rPr lang="en-US" sz="1600" dirty="0">
                <a:solidFill>
                  <a:srgbClr val="000000"/>
                </a:solidFill>
                <a:latin typeface="Montserrat"/>
              </a:rPr>
              <a:t>) </a:t>
            </a:r>
            <a:r>
              <a:rPr lang="en-US" sz="1600" dirty="0" err="1">
                <a:solidFill>
                  <a:srgbClr val="000000"/>
                </a:solidFill>
                <a:latin typeface="Montserrat"/>
              </a:rPr>
              <a:t>по</a:t>
            </a:r>
            <a:r>
              <a:rPr lang="en-US" sz="1600" dirty="0">
                <a:solidFill>
                  <a:srgbClr val="000000"/>
                </a:solidFill>
                <a:latin typeface="Montserrat"/>
              </a:rPr>
              <a:t> </a:t>
            </a:r>
            <a:r>
              <a:rPr lang="en-US" sz="1600" dirty="0" err="1">
                <a:solidFill>
                  <a:srgbClr val="000000"/>
                </a:solidFill>
                <a:latin typeface="Montserrat"/>
              </a:rPr>
              <a:t>отношению</a:t>
            </a:r>
            <a:r>
              <a:rPr lang="en-US" sz="1600" dirty="0">
                <a:solidFill>
                  <a:srgbClr val="000000"/>
                </a:solidFill>
                <a:latin typeface="Montserrat"/>
              </a:rPr>
              <a:t> к </a:t>
            </a:r>
            <a:r>
              <a:rPr lang="en-US" sz="1600" dirty="0" err="1">
                <a:solidFill>
                  <a:srgbClr val="000000"/>
                </a:solidFill>
                <a:latin typeface="Montserrat"/>
              </a:rPr>
              <a:t>инвестированному</a:t>
            </a:r>
            <a:r>
              <a:rPr lang="en-US" sz="1600" dirty="0">
                <a:solidFill>
                  <a:srgbClr val="000000"/>
                </a:solidFill>
                <a:latin typeface="Montserrat"/>
              </a:rPr>
              <a:t> </a:t>
            </a:r>
            <a:r>
              <a:rPr lang="en-US" sz="1600" dirty="0" err="1">
                <a:solidFill>
                  <a:srgbClr val="000000"/>
                </a:solidFill>
                <a:latin typeface="Montserrat"/>
              </a:rPr>
              <a:t>капиталу</a:t>
            </a:r>
            <a:r>
              <a:rPr lang="en-US" sz="1600" dirty="0">
                <a:solidFill>
                  <a:srgbClr val="000000"/>
                </a:solidFill>
                <a:latin typeface="Montserrat"/>
              </a:rPr>
              <a:t>. </a:t>
            </a:r>
            <a:r>
              <a:rPr lang="en-US" sz="1600" dirty="0" err="1">
                <a:solidFill>
                  <a:srgbClr val="000000"/>
                </a:solidFill>
                <a:latin typeface="Montserrat"/>
              </a:rPr>
              <a:t>Для</a:t>
            </a:r>
            <a:r>
              <a:rPr lang="en-US" sz="1600" dirty="0">
                <a:solidFill>
                  <a:srgbClr val="000000"/>
                </a:solidFill>
                <a:latin typeface="Montserrat"/>
              </a:rPr>
              <a:t> </a:t>
            </a:r>
            <a:r>
              <a:rPr lang="en-US" sz="1600" dirty="0" err="1">
                <a:solidFill>
                  <a:srgbClr val="000000"/>
                </a:solidFill>
                <a:latin typeface="Montserrat"/>
              </a:rPr>
              <a:t>оценки</a:t>
            </a:r>
            <a:r>
              <a:rPr lang="en-US" sz="1600" dirty="0">
                <a:solidFill>
                  <a:srgbClr val="000000"/>
                </a:solidFill>
                <a:latin typeface="Montserrat"/>
              </a:rPr>
              <a:t> </a:t>
            </a:r>
            <a:r>
              <a:rPr lang="en-US" sz="1600" dirty="0" err="1">
                <a:solidFill>
                  <a:srgbClr val="000000"/>
                </a:solidFill>
                <a:latin typeface="Montserrat"/>
              </a:rPr>
              <a:t>инвестиций</a:t>
            </a:r>
            <a:r>
              <a:rPr lang="en-US" sz="1600" dirty="0">
                <a:solidFill>
                  <a:srgbClr val="000000"/>
                </a:solidFill>
                <a:latin typeface="Montserrat"/>
              </a:rPr>
              <a:t> </a:t>
            </a:r>
            <a:r>
              <a:rPr lang="en-US" sz="1600" dirty="0" err="1">
                <a:solidFill>
                  <a:srgbClr val="000000"/>
                </a:solidFill>
                <a:latin typeface="Montserrat"/>
              </a:rPr>
              <a:t>необходимо</a:t>
            </a:r>
            <a:r>
              <a:rPr lang="en-US" sz="1600" dirty="0">
                <a:solidFill>
                  <a:srgbClr val="000000"/>
                </a:solidFill>
                <a:latin typeface="Montserrat"/>
              </a:rPr>
              <a:t> </a:t>
            </a:r>
            <a:r>
              <a:rPr lang="en-US" sz="1600" dirty="0" err="1">
                <a:solidFill>
                  <a:srgbClr val="000000"/>
                </a:solidFill>
                <a:latin typeface="Montserrat"/>
              </a:rPr>
              <a:t>все</a:t>
            </a:r>
            <a:r>
              <a:rPr lang="en-US" sz="1600" dirty="0">
                <a:solidFill>
                  <a:srgbClr val="000000"/>
                </a:solidFill>
                <a:latin typeface="Montserrat"/>
              </a:rPr>
              <a:t> </a:t>
            </a:r>
            <a:r>
              <a:rPr lang="en-US" sz="1600" dirty="0" err="1">
                <a:solidFill>
                  <a:srgbClr val="000000"/>
                </a:solidFill>
                <a:latin typeface="Montserrat"/>
              </a:rPr>
              <a:t>требуемые</a:t>
            </a:r>
            <a:r>
              <a:rPr lang="en-US" sz="1600" dirty="0">
                <a:solidFill>
                  <a:srgbClr val="000000"/>
                </a:solidFill>
                <a:latin typeface="Montserrat"/>
              </a:rPr>
              <a:t> </a:t>
            </a:r>
            <a:r>
              <a:rPr lang="en-US" sz="1600" dirty="0" err="1">
                <a:solidFill>
                  <a:srgbClr val="000000"/>
                </a:solidFill>
                <a:latin typeface="Montserrat"/>
              </a:rPr>
              <a:t>вложения</a:t>
            </a:r>
            <a:r>
              <a:rPr lang="en-US" sz="1600" dirty="0">
                <a:solidFill>
                  <a:srgbClr val="000000"/>
                </a:solidFill>
                <a:latin typeface="Montserrat"/>
              </a:rPr>
              <a:t> и </a:t>
            </a:r>
            <a:r>
              <a:rPr lang="en-US" sz="1600" dirty="0" err="1">
                <a:solidFill>
                  <a:srgbClr val="000000"/>
                </a:solidFill>
                <a:latin typeface="Montserrat"/>
              </a:rPr>
              <a:t>всю</a:t>
            </a:r>
            <a:r>
              <a:rPr lang="en-US" sz="1600" dirty="0">
                <a:solidFill>
                  <a:srgbClr val="000000"/>
                </a:solidFill>
                <a:latin typeface="Montserrat"/>
              </a:rPr>
              <a:t> </a:t>
            </a:r>
            <a:r>
              <a:rPr lang="en-US" sz="1600" dirty="0" err="1">
                <a:solidFill>
                  <a:srgbClr val="000000"/>
                </a:solidFill>
                <a:latin typeface="Montserrat"/>
              </a:rPr>
              <a:t>отдачу</a:t>
            </a:r>
            <a:r>
              <a:rPr lang="en-US" sz="1600" dirty="0">
                <a:solidFill>
                  <a:srgbClr val="000000"/>
                </a:solidFill>
                <a:latin typeface="Montserrat"/>
              </a:rPr>
              <a:t> </a:t>
            </a:r>
            <a:r>
              <a:rPr lang="en-US" sz="1600" dirty="0" err="1">
                <a:solidFill>
                  <a:srgbClr val="000000"/>
                </a:solidFill>
                <a:latin typeface="Montserrat"/>
              </a:rPr>
              <a:t>по</a:t>
            </a:r>
            <a:r>
              <a:rPr lang="en-US" sz="1600" dirty="0">
                <a:solidFill>
                  <a:srgbClr val="000000"/>
                </a:solidFill>
                <a:latin typeface="Montserrat"/>
              </a:rPr>
              <a:t> </a:t>
            </a:r>
            <a:r>
              <a:rPr lang="en-US" sz="1600" dirty="0" err="1">
                <a:solidFill>
                  <a:srgbClr val="000000"/>
                </a:solidFill>
                <a:latin typeface="Montserrat"/>
              </a:rPr>
              <a:t>проекту</a:t>
            </a:r>
            <a:r>
              <a:rPr lang="en-US" sz="1600" dirty="0">
                <a:solidFill>
                  <a:srgbClr val="000000"/>
                </a:solidFill>
                <a:latin typeface="Montserrat"/>
              </a:rPr>
              <a:t> </a:t>
            </a:r>
            <a:r>
              <a:rPr lang="en-US" sz="1600" dirty="0" err="1">
                <a:solidFill>
                  <a:srgbClr val="000000"/>
                </a:solidFill>
                <a:latin typeface="Montserrat"/>
              </a:rPr>
              <a:t>оценить</a:t>
            </a:r>
            <a:r>
              <a:rPr lang="en-US" sz="1600" dirty="0">
                <a:solidFill>
                  <a:srgbClr val="000000"/>
                </a:solidFill>
                <a:latin typeface="Montserrat"/>
              </a:rPr>
              <a:t> </a:t>
            </a:r>
            <a:r>
              <a:rPr lang="en-US" sz="1600" dirty="0" err="1">
                <a:solidFill>
                  <a:srgbClr val="000000"/>
                </a:solidFill>
                <a:latin typeface="Montserrat"/>
              </a:rPr>
              <a:t>на</a:t>
            </a:r>
            <a:r>
              <a:rPr lang="en-US" sz="1600" dirty="0">
                <a:solidFill>
                  <a:srgbClr val="000000"/>
                </a:solidFill>
                <a:latin typeface="Montserrat"/>
              </a:rPr>
              <a:t> </a:t>
            </a:r>
            <a:r>
              <a:rPr lang="en-US" sz="1600" dirty="0" err="1">
                <a:solidFill>
                  <a:srgbClr val="000000"/>
                </a:solidFill>
                <a:latin typeface="Montserrat"/>
              </a:rPr>
              <a:t>конкретный</a:t>
            </a:r>
            <a:r>
              <a:rPr lang="en-US" sz="1600" dirty="0">
                <a:solidFill>
                  <a:srgbClr val="000000"/>
                </a:solidFill>
                <a:latin typeface="Montserrat"/>
              </a:rPr>
              <a:t> </a:t>
            </a:r>
            <a:r>
              <a:rPr lang="en-US" sz="1600" dirty="0" err="1">
                <a:solidFill>
                  <a:srgbClr val="000000"/>
                </a:solidFill>
                <a:latin typeface="Montserrat"/>
              </a:rPr>
              <a:t>период</a:t>
            </a:r>
            <a:r>
              <a:rPr lang="en-US" sz="1600" dirty="0">
                <a:solidFill>
                  <a:srgbClr val="000000"/>
                </a:solidFill>
                <a:latin typeface="Montserrat"/>
              </a:rPr>
              <a:t>. </a:t>
            </a:r>
            <a:r>
              <a:rPr lang="en-US" sz="1600" dirty="0" err="1">
                <a:solidFill>
                  <a:srgbClr val="000000"/>
                </a:solidFill>
                <a:latin typeface="Montserrat"/>
              </a:rPr>
              <a:t>Но</a:t>
            </a:r>
            <a:r>
              <a:rPr lang="en-US" sz="1600" dirty="0">
                <a:solidFill>
                  <a:srgbClr val="000000"/>
                </a:solidFill>
                <a:latin typeface="Montserrat"/>
              </a:rPr>
              <a:t> </a:t>
            </a:r>
            <a:r>
              <a:rPr lang="en-US" sz="1600" dirty="0" err="1">
                <a:solidFill>
                  <a:srgbClr val="000000"/>
                </a:solidFill>
                <a:latin typeface="Montserrat"/>
              </a:rPr>
              <a:t>информация</a:t>
            </a:r>
            <a:r>
              <a:rPr lang="en-US" sz="1600" dirty="0">
                <a:solidFill>
                  <a:srgbClr val="000000"/>
                </a:solidFill>
                <a:latin typeface="Montserrat"/>
              </a:rPr>
              <a:t>, </a:t>
            </a:r>
            <a:r>
              <a:rPr lang="en-US" sz="1600" dirty="0" err="1">
                <a:solidFill>
                  <a:srgbClr val="000000"/>
                </a:solidFill>
                <a:latin typeface="Montserrat"/>
              </a:rPr>
              <a:t>содержащаяся</a:t>
            </a:r>
            <a:r>
              <a:rPr lang="en-US" sz="1600" dirty="0">
                <a:solidFill>
                  <a:srgbClr val="000000"/>
                </a:solidFill>
                <a:latin typeface="Montserrat"/>
              </a:rPr>
              <a:t> в </a:t>
            </a:r>
            <a:r>
              <a:rPr lang="en-US" sz="1600" dirty="0" err="1">
                <a:solidFill>
                  <a:srgbClr val="000000"/>
                </a:solidFill>
                <a:latin typeface="Montserrat"/>
              </a:rPr>
              <a:t>отчетах</a:t>
            </a:r>
            <a:r>
              <a:rPr lang="en-US" sz="1600" dirty="0">
                <a:solidFill>
                  <a:srgbClr val="000000"/>
                </a:solidFill>
                <a:latin typeface="Montserrat"/>
              </a:rPr>
              <a:t> о </a:t>
            </a:r>
            <a:r>
              <a:rPr lang="en-US" sz="1600" dirty="0" err="1">
                <a:solidFill>
                  <a:srgbClr val="000000"/>
                </a:solidFill>
                <a:latin typeface="Montserrat"/>
              </a:rPr>
              <a:t>чистом</a:t>
            </a:r>
            <a:r>
              <a:rPr lang="en-US" sz="1600" dirty="0">
                <a:solidFill>
                  <a:srgbClr val="000000"/>
                </a:solidFill>
                <a:latin typeface="Montserrat"/>
              </a:rPr>
              <a:t> </a:t>
            </a:r>
            <a:r>
              <a:rPr lang="en-US" sz="1600" dirty="0" err="1">
                <a:solidFill>
                  <a:srgbClr val="000000"/>
                </a:solidFill>
                <a:latin typeface="Montserrat"/>
              </a:rPr>
              <a:t>доходе</a:t>
            </a:r>
            <a:r>
              <a:rPr lang="en-US" sz="1600" dirty="0">
                <a:solidFill>
                  <a:srgbClr val="000000"/>
                </a:solidFill>
                <a:latin typeface="Montserrat"/>
              </a:rPr>
              <a:t> и </a:t>
            </a:r>
            <a:r>
              <a:rPr lang="en-US" sz="1600" dirty="0" err="1">
                <a:solidFill>
                  <a:srgbClr val="000000"/>
                </a:solidFill>
                <a:latin typeface="Montserrat"/>
              </a:rPr>
              <a:t>проектируемых</a:t>
            </a:r>
            <a:r>
              <a:rPr lang="en-US" sz="1600" dirty="0">
                <a:solidFill>
                  <a:srgbClr val="000000"/>
                </a:solidFill>
                <a:latin typeface="Montserrat"/>
              </a:rPr>
              <a:t> </a:t>
            </a:r>
            <a:r>
              <a:rPr lang="en-US" sz="1600" dirty="0" err="1">
                <a:solidFill>
                  <a:srgbClr val="000000"/>
                </a:solidFill>
                <a:latin typeface="Montserrat"/>
              </a:rPr>
              <a:t>балансовых</a:t>
            </a:r>
            <a:r>
              <a:rPr lang="en-US" sz="1600" dirty="0">
                <a:solidFill>
                  <a:srgbClr val="000000"/>
                </a:solidFill>
                <a:latin typeface="Montserrat"/>
              </a:rPr>
              <a:t> </a:t>
            </a:r>
            <a:r>
              <a:rPr lang="en-US" sz="1600" dirty="0" err="1">
                <a:solidFill>
                  <a:srgbClr val="000000"/>
                </a:solidFill>
                <a:latin typeface="Montserrat"/>
              </a:rPr>
              <a:t>отчетах</a:t>
            </a:r>
            <a:r>
              <a:rPr lang="en-US" sz="1600" dirty="0">
                <a:solidFill>
                  <a:srgbClr val="000000"/>
                </a:solidFill>
                <a:latin typeface="Montserrat"/>
              </a:rPr>
              <a:t>, </a:t>
            </a:r>
            <a:r>
              <a:rPr lang="en-US" sz="1600" dirty="0" err="1">
                <a:solidFill>
                  <a:srgbClr val="000000"/>
                </a:solidFill>
                <a:latin typeface="Montserrat"/>
              </a:rPr>
              <a:t>является</a:t>
            </a:r>
            <a:r>
              <a:rPr lang="en-US" sz="1600" dirty="0">
                <a:solidFill>
                  <a:srgbClr val="000000"/>
                </a:solidFill>
                <a:latin typeface="Montserrat"/>
              </a:rPr>
              <a:t> </a:t>
            </a:r>
            <a:r>
              <a:rPr lang="en-US" sz="1600" dirty="0" err="1">
                <a:solidFill>
                  <a:srgbClr val="000000"/>
                </a:solidFill>
                <a:latin typeface="Montserrat"/>
              </a:rPr>
              <a:t>недостаточной</a:t>
            </a:r>
            <a:r>
              <a:rPr lang="en-US" sz="1600" dirty="0">
                <a:solidFill>
                  <a:srgbClr val="000000"/>
                </a:solidFill>
                <a:latin typeface="Montserrat"/>
              </a:rPr>
              <a:t> </a:t>
            </a:r>
            <a:r>
              <a:rPr lang="en-US" sz="1600" dirty="0" err="1">
                <a:solidFill>
                  <a:srgbClr val="000000"/>
                </a:solidFill>
                <a:latin typeface="Montserrat"/>
              </a:rPr>
              <a:t>для</a:t>
            </a:r>
            <a:r>
              <a:rPr lang="en-US" sz="1600" dirty="0">
                <a:solidFill>
                  <a:srgbClr val="000000"/>
                </a:solidFill>
                <a:latin typeface="Montserrat"/>
              </a:rPr>
              <a:t> </a:t>
            </a:r>
            <a:r>
              <a:rPr lang="en-US" sz="1600" dirty="0" err="1">
                <a:solidFill>
                  <a:srgbClr val="000000"/>
                </a:solidFill>
                <a:latin typeface="Montserrat"/>
              </a:rPr>
              <a:t>этой</a:t>
            </a:r>
            <a:r>
              <a:rPr lang="en-US" sz="1600" dirty="0">
                <a:solidFill>
                  <a:srgbClr val="000000"/>
                </a:solidFill>
                <a:latin typeface="Montserrat"/>
              </a:rPr>
              <a:t> </a:t>
            </a:r>
            <a:r>
              <a:rPr lang="en-US" sz="1600" dirty="0" err="1">
                <a:solidFill>
                  <a:srgbClr val="000000"/>
                </a:solidFill>
                <a:latin typeface="Montserrat"/>
              </a:rPr>
              <a:t>цели</a:t>
            </a:r>
            <a:r>
              <a:rPr lang="en-US" sz="1600" dirty="0">
                <a:solidFill>
                  <a:srgbClr val="000000"/>
                </a:solidFill>
                <a:latin typeface="Montserrat"/>
              </a:rPr>
              <a:t>, и </a:t>
            </a:r>
            <a:r>
              <a:rPr lang="en-US" sz="1600" dirty="0" err="1">
                <a:solidFill>
                  <a:srgbClr val="000000"/>
                </a:solidFill>
                <a:latin typeface="Montserrat"/>
              </a:rPr>
              <a:t>поэтому</a:t>
            </a:r>
            <a:r>
              <a:rPr lang="en-US" sz="1600" dirty="0">
                <a:solidFill>
                  <a:srgbClr val="000000"/>
                </a:solidFill>
                <a:latin typeface="Montserrat"/>
              </a:rPr>
              <a:t> </a:t>
            </a:r>
            <a:r>
              <a:rPr lang="en-US" sz="1600" dirty="0" err="1">
                <a:solidFill>
                  <a:srgbClr val="000000"/>
                </a:solidFill>
                <a:latin typeface="Montserrat"/>
              </a:rPr>
              <a:t>концепция</a:t>
            </a:r>
            <a:r>
              <a:rPr lang="en-US" sz="1600" dirty="0">
                <a:solidFill>
                  <a:srgbClr val="000000"/>
                </a:solidFill>
                <a:latin typeface="Montserrat"/>
              </a:rPr>
              <a:t> </a:t>
            </a:r>
            <a:r>
              <a:rPr lang="en-US" sz="1600" dirty="0" err="1">
                <a:solidFill>
                  <a:srgbClr val="000000"/>
                </a:solidFill>
                <a:latin typeface="Montserrat"/>
              </a:rPr>
              <a:t>дисконтированного</a:t>
            </a:r>
            <a:r>
              <a:rPr lang="en-US" sz="1600" dirty="0">
                <a:solidFill>
                  <a:srgbClr val="000000"/>
                </a:solidFill>
                <a:latin typeface="Montserrat"/>
              </a:rPr>
              <a:t> </a:t>
            </a:r>
            <a:r>
              <a:rPr lang="en-US" sz="1600" dirty="0" err="1">
                <a:solidFill>
                  <a:srgbClr val="000000"/>
                </a:solidFill>
                <a:latin typeface="Montserrat"/>
              </a:rPr>
              <a:t>потока</a:t>
            </a:r>
            <a:r>
              <a:rPr lang="en-US" sz="1600" dirty="0">
                <a:solidFill>
                  <a:srgbClr val="000000"/>
                </a:solidFill>
                <a:latin typeface="Montserrat"/>
              </a:rPr>
              <a:t> </a:t>
            </a:r>
            <a:r>
              <a:rPr lang="en-US" sz="1600" dirty="0" err="1">
                <a:solidFill>
                  <a:srgbClr val="000000"/>
                </a:solidFill>
                <a:latin typeface="Montserrat"/>
              </a:rPr>
              <a:t>реальных</a:t>
            </a:r>
            <a:r>
              <a:rPr lang="en-US" sz="1600" dirty="0">
                <a:solidFill>
                  <a:srgbClr val="000000"/>
                </a:solidFill>
                <a:latin typeface="Montserrat"/>
              </a:rPr>
              <a:t> </a:t>
            </a:r>
            <a:r>
              <a:rPr lang="en-US" sz="1600" dirty="0" err="1">
                <a:solidFill>
                  <a:srgbClr val="000000"/>
                </a:solidFill>
                <a:latin typeface="Montserrat"/>
              </a:rPr>
              <a:t>денег</a:t>
            </a:r>
            <a:r>
              <a:rPr lang="en-US" sz="1600" dirty="0">
                <a:solidFill>
                  <a:srgbClr val="000000"/>
                </a:solidFill>
                <a:latin typeface="Montserrat"/>
              </a:rPr>
              <a:t> </a:t>
            </a:r>
            <a:r>
              <a:rPr lang="en-US" sz="1600" dirty="0" err="1">
                <a:solidFill>
                  <a:srgbClr val="000000"/>
                </a:solidFill>
                <a:latin typeface="Montserrat"/>
              </a:rPr>
              <a:t>стала</a:t>
            </a:r>
            <a:r>
              <a:rPr lang="en-US" sz="1600" dirty="0">
                <a:solidFill>
                  <a:srgbClr val="000000"/>
                </a:solidFill>
                <a:latin typeface="Montserrat"/>
              </a:rPr>
              <a:t> </a:t>
            </a:r>
            <a:r>
              <a:rPr lang="en-US" sz="1600" dirty="0" err="1">
                <a:solidFill>
                  <a:srgbClr val="000000"/>
                </a:solidFill>
                <a:latin typeface="Montserrat"/>
              </a:rPr>
              <a:t>общепринятым</a:t>
            </a:r>
            <a:r>
              <a:rPr lang="en-US" sz="1600" dirty="0">
                <a:solidFill>
                  <a:srgbClr val="000000"/>
                </a:solidFill>
                <a:latin typeface="Montserrat"/>
              </a:rPr>
              <a:t> </a:t>
            </a:r>
            <a:r>
              <a:rPr lang="en-US" sz="1600" dirty="0" err="1">
                <a:solidFill>
                  <a:srgbClr val="000000"/>
                </a:solidFill>
                <a:latin typeface="Montserrat"/>
              </a:rPr>
              <a:t>методом</a:t>
            </a:r>
            <a:r>
              <a:rPr lang="en-US" sz="1600" dirty="0">
                <a:solidFill>
                  <a:srgbClr val="000000"/>
                </a:solidFill>
                <a:latin typeface="Montserrat"/>
              </a:rPr>
              <a:t> </a:t>
            </a:r>
            <a:r>
              <a:rPr lang="en-US" sz="1600" dirty="0" err="1">
                <a:solidFill>
                  <a:srgbClr val="000000"/>
                </a:solidFill>
                <a:latin typeface="Montserrat"/>
              </a:rPr>
              <a:t>оценки</a:t>
            </a:r>
            <a:r>
              <a:rPr lang="en-US" sz="1600" dirty="0">
                <a:solidFill>
                  <a:srgbClr val="000000"/>
                </a:solidFill>
                <a:latin typeface="Montserrat"/>
              </a:rPr>
              <a:t> </a:t>
            </a:r>
            <a:r>
              <a:rPr lang="en-US" sz="1600" dirty="0" err="1">
                <a:solidFill>
                  <a:srgbClr val="000000"/>
                </a:solidFill>
                <a:latin typeface="Montserrat"/>
              </a:rPr>
              <a:t>инвестиций</a:t>
            </a:r>
            <a:r>
              <a:rPr lang="en-US" sz="1600" dirty="0">
                <a:solidFill>
                  <a:srgbClr val="000000"/>
                </a:solidFill>
                <a:latin typeface="Montserrat"/>
              </a:rPr>
              <a:t>. </a:t>
            </a:r>
          </a:p>
          <a:p>
            <a:pPr algn="just">
              <a:lnSpc>
                <a:spcPts val="2240"/>
              </a:lnSpc>
            </a:pPr>
            <a:r>
              <a:rPr lang="en-US" sz="1600" dirty="0">
                <a:solidFill>
                  <a:srgbClr val="000000"/>
                </a:solidFill>
                <a:latin typeface="Montserrat"/>
              </a:rPr>
              <a:t>      </a:t>
            </a:r>
            <a:r>
              <a:rPr lang="en-US" sz="1600" dirty="0" err="1">
                <a:solidFill>
                  <a:srgbClr val="000000"/>
                </a:solidFill>
                <a:latin typeface="Montserrat"/>
              </a:rPr>
              <a:t>Подобным</a:t>
            </a:r>
            <a:r>
              <a:rPr lang="en-US" sz="1600" dirty="0">
                <a:solidFill>
                  <a:srgbClr val="000000"/>
                </a:solidFill>
                <a:latin typeface="Montserrat"/>
              </a:rPr>
              <a:t> </a:t>
            </a:r>
            <a:r>
              <a:rPr lang="en-US" sz="1600" dirty="0" err="1">
                <a:solidFill>
                  <a:srgbClr val="000000"/>
                </a:solidFill>
                <a:latin typeface="Montserrat"/>
              </a:rPr>
              <a:t>же</a:t>
            </a:r>
            <a:r>
              <a:rPr lang="en-US" sz="1600" dirty="0">
                <a:solidFill>
                  <a:srgbClr val="000000"/>
                </a:solidFill>
                <a:latin typeface="Montserrat"/>
              </a:rPr>
              <a:t> </a:t>
            </a:r>
            <a:r>
              <a:rPr lang="en-US" sz="1600" dirty="0" err="1">
                <a:solidFill>
                  <a:srgbClr val="000000"/>
                </a:solidFill>
                <a:latin typeface="Montserrat"/>
              </a:rPr>
              <a:t>образом</a:t>
            </a:r>
            <a:r>
              <a:rPr lang="en-US" sz="1600" dirty="0">
                <a:solidFill>
                  <a:srgbClr val="000000"/>
                </a:solidFill>
                <a:latin typeface="Montserrat"/>
              </a:rPr>
              <a:t> </a:t>
            </a:r>
            <a:r>
              <a:rPr lang="en-US" sz="1600" dirty="0" err="1">
                <a:solidFill>
                  <a:srgbClr val="000000"/>
                </a:solidFill>
                <a:latin typeface="Montserrat"/>
              </a:rPr>
              <a:t>концепция</a:t>
            </a:r>
            <a:r>
              <a:rPr lang="en-US" sz="1600" dirty="0">
                <a:solidFill>
                  <a:srgbClr val="000000"/>
                </a:solidFill>
                <a:latin typeface="Montserrat"/>
              </a:rPr>
              <a:t> </a:t>
            </a:r>
            <a:r>
              <a:rPr lang="en-US" sz="1600" dirty="0" err="1">
                <a:solidFill>
                  <a:srgbClr val="000000"/>
                </a:solidFill>
                <a:latin typeface="Montserrat"/>
              </a:rPr>
              <a:t>потока</a:t>
            </a:r>
            <a:r>
              <a:rPr lang="en-US" sz="1600" dirty="0">
                <a:solidFill>
                  <a:srgbClr val="000000"/>
                </a:solidFill>
                <a:latin typeface="Montserrat"/>
              </a:rPr>
              <a:t> </a:t>
            </a:r>
            <a:r>
              <a:rPr lang="en-US" sz="1600" dirty="0" err="1">
                <a:solidFill>
                  <a:srgbClr val="000000"/>
                </a:solidFill>
                <a:latin typeface="Montserrat"/>
              </a:rPr>
              <a:t>реальных</a:t>
            </a:r>
            <a:r>
              <a:rPr lang="en-US" sz="1600" dirty="0">
                <a:solidFill>
                  <a:srgbClr val="000000"/>
                </a:solidFill>
                <a:latin typeface="Montserrat"/>
              </a:rPr>
              <a:t> </a:t>
            </a:r>
            <a:r>
              <a:rPr lang="en-US" sz="1600" dirty="0" err="1">
                <a:solidFill>
                  <a:srgbClr val="000000"/>
                </a:solidFill>
                <a:latin typeface="Montserrat"/>
              </a:rPr>
              <a:t>денег</a:t>
            </a:r>
            <a:r>
              <a:rPr lang="en-US" sz="1600" dirty="0">
                <a:solidFill>
                  <a:srgbClr val="000000"/>
                </a:solidFill>
                <a:latin typeface="Montserrat"/>
              </a:rPr>
              <a:t> </a:t>
            </a:r>
            <a:r>
              <a:rPr lang="en-US" sz="1600" dirty="0" err="1">
                <a:solidFill>
                  <a:srgbClr val="000000"/>
                </a:solidFill>
                <a:latin typeface="Montserrat"/>
              </a:rPr>
              <a:t>необходима</a:t>
            </a:r>
            <a:r>
              <a:rPr lang="en-US" sz="1600" dirty="0">
                <a:solidFill>
                  <a:srgbClr val="000000"/>
                </a:solidFill>
                <a:latin typeface="Montserrat"/>
              </a:rPr>
              <a:t> </a:t>
            </a:r>
            <a:r>
              <a:rPr lang="en-US" sz="1600" dirty="0" err="1">
                <a:solidFill>
                  <a:srgbClr val="000000"/>
                </a:solidFill>
                <a:latin typeface="Montserrat"/>
              </a:rPr>
              <a:t>для</a:t>
            </a:r>
            <a:r>
              <a:rPr lang="en-US" sz="1600" dirty="0">
                <a:solidFill>
                  <a:srgbClr val="000000"/>
                </a:solidFill>
                <a:latin typeface="Montserrat"/>
              </a:rPr>
              <a:t> </a:t>
            </a:r>
            <a:r>
              <a:rPr lang="en-US" sz="1600" dirty="0" err="1">
                <a:solidFill>
                  <a:srgbClr val="000000"/>
                </a:solidFill>
                <a:latin typeface="Montserrat"/>
              </a:rPr>
              <a:t>планирования</a:t>
            </a:r>
            <a:r>
              <a:rPr lang="en-US" sz="1600" dirty="0">
                <a:solidFill>
                  <a:srgbClr val="000000"/>
                </a:solidFill>
                <a:latin typeface="Montserrat"/>
              </a:rPr>
              <a:t> </a:t>
            </a:r>
            <a:r>
              <a:rPr lang="en-US" sz="1600" dirty="0" err="1">
                <a:solidFill>
                  <a:srgbClr val="000000"/>
                </a:solidFill>
                <a:latin typeface="Montserrat"/>
              </a:rPr>
              <a:t>потока</a:t>
            </a:r>
            <a:r>
              <a:rPr lang="en-US" sz="1600" dirty="0">
                <a:solidFill>
                  <a:srgbClr val="000000"/>
                </a:solidFill>
                <a:latin typeface="Montserrat"/>
              </a:rPr>
              <a:t> </a:t>
            </a:r>
            <a:r>
              <a:rPr lang="en-US" sz="1600" dirty="0" err="1">
                <a:solidFill>
                  <a:srgbClr val="000000"/>
                </a:solidFill>
                <a:latin typeface="Montserrat"/>
              </a:rPr>
              <a:t>финансовых</a:t>
            </a:r>
            <a:r>
              <a:rPr lang="en-US" sz="1600" dirty="0">
                <a:solidFill>
                  <a:srgbClr val="000000"/>
                </a:solidFill>
                <a:latin typeface="Montserrat"/>
              </a:rPr>
              <a:t> </a:t>
            </a:r>
            <a:r>
              <a:rPr lang="en-US" sz="1600" dirty="0" err="1">
                <a:solidFill>
                  <a:srgbClr val="000000"/>
                </a:solidFill>
                <a:latin typeface="Montserrat"/>
              </a:rPr>
              <a:t>средств</a:t>
            </a:r>
            <a:r>
              <a:rPr lang="en-US" sz="1600" dirty="0">
                <a:solidFill>
                  <a:srgbClr val="000000"/>
                </a:solidFill>
                <a:latin typeface="Montserrat"/>
              </a:rPr>
              <a:t>, </a:t>
            </a:r>
            <a:r>
              <a:rPr lang="en-US" sz="1600" dirty="0" err="1">
                <a:solidFill>
                  <a:srgbClr val="000000"/>
                </a:solidFill>
                <a:latin typeface="Montserrat"/>
              </a:rPr>
              <a:t>другими</a:t>
            </a:r>
            <a:r>
              <a:rPr lang="en-US" sz="1600" dirty="0">
                <a:solidFill>
                  <a:srgbClr val="000000"/>
                </a:solidFill>
                <a:latin typeface="Montserrat"/>
              </a:rPr>
              <a:t> </a:t>
            </a:r>
            <a:r>
              <a:rPr lang="en-US" sz="1600" dirty="0" err="1">
                <a:solidFill>
                  <a:srgbClr val="000000"/>
                </a:solidFill>
                <a:latin typeface="Montserrat"/>
              </a:rPr>
              <a:t>словами</a:t>
            </a:r>
            <a:r>
              <a:rPr lang="en-US" sz="1600" dirty="0">
                <a:solidFill>
                  <a:srgbClr val="000000"/>
                </a:solidFill>
                <a:latin typeface="Montserrat"/>
              </a:rPr>
              <a:t> - </a:t>
            </a:r>
            <a:r>
              <a:rPr lang="en-US" sz="1600" dirty="0" err="1">
                <a:solidFill>
                  <a:srgbClr val="000000"/>
                </a:solidFill>
                <a:latin typeface="Montserrat"/>
              </a:rPr>
              <a:t>для</a:t>
            </a:r>
            <a:r>
              <a:rPr lang="en-US" sz="1600" dirty="0">
                <a:solidFill>
                  <a:srgbClr val="000000"/>
                </a:solidFill>
                <a:latin typeface="Montserrat"/>
              </a:rPr>
              <a:t> </a:t>
            </a:r>
            <a:r>
              <a:rPr lang="en-US" sz="1600" dirty="0" err="1">
                <a:solidFill>
                  <a:srgbClr val="000000"/>
                </a:solidFill>
                <a:latin typeface="Montserrat"/>
              </a:rPr>
              <a:t>планирования</a:t>
            </a:r>
            <a:r>
              <a:rPr lang="en-US" sz="1600" dirty="0">
                <a:solidFill>
                  <a:srgbClr val="000000"/>
                </a:solidFill>
                <a:latin typeface="Montserrat"/>
              </a:rPr>
              <a:t> </a:t>
            </a:r>
            <a:r>
              <a:rPr lang="en-US" sz="1600" dirty="0" err="1">
                <a:solidFill>
                  <a:srgbClr val="000000"/>
                </a:solidFill>
                <a:latin typeface="Montserrat"/>
              </a:rPr>
              <a:t>источников</a:t>
            </a:r>
            <a:r>
              <a:rPr lang="en-US" sz="1600" dirty="0">
                <a:solidFill>
                  <a:srgbClr val="000000"/>
                </a:solidFill>
                <a:latin typeface="Montserrat"/>
              </a:rPr>
              <a:t> и </a:t>
            </a:r>
            <a:r>
              <a:rPr lang="en-US" sz="1600" dirty="0" err="1">
                <a:solidFill>
                  <a:srgbClr val="000000"/>
                </a:solidFill>
                <a:latin typeface="Montserrat"/>
              </a:rPr>
              <a:t>применения</a:t>
            </a:r>
            <a:r>
              <a:rPr lang="en-US" sz="1600" dirty="0">
                <a:solidFill>
                  <a:srgbClr val="000000"/>
                </a:solidFill>
                <a:latin typeface="Montserrat"/>
              </a:rPr>
              <a:t> </a:t>
            </a:r>
            <a:r>
              <a:rPr lang="en-US" sz="1600" dirty="0" err="1">
                <a:solidFill>
                  <a:srgbClr val="000000"/>
                </a:solidFill>
                <a:latin typeface="Montserrat"/>
              </a:rPr>
              <a:t>средств</a:t>
            </a:r>
            <a:r>
              <a:rPr lang="en-US" sz="1600" dirty="0">
                <a:solidFill>
                  <a:srgbClr val="000000"/>
                </a:solidFill>
                <a:latin typeface="Montserrat"/>
              </a:rPr>
              <a:t>. </a:t>
            </a:r>
          </a:p>
        </p:txBody>
      </p:sp>
      <p:sp>
        <p:nvSpPr>
          <p:cNvPr id="5" name="TextBox 5"/>
          <p:cNvSpPr txBox="1"/>
          <p:nvPr/>
        </p:nvSpPr>
        <p:spPr>
          <a:xfrm>
            <a:off x="1944986" y="3766948"/>
            <a:ext cx="8302030" cy="1152175"/>
          </a:xfrm>
          <a:prstGeom prst="rect">
            <a:avLst/>
          </a:prstGeom>
        </p:spPr>
        <p:txBody>
          <a:bodyPr lIns="0" tIns="0" rIns="0" bIns="0" rtlCol="0" anchor="t">
            <a:spAutoFit/>
          </a:bodyPr>
          <a:lstStyle/>
          <a:p>
            <a:pPr algn="ctr">
              <a:lnSpc>
                <a:spcPts val="4667"/>
              </a:lnSpc>
            </a:pPr>
            <a:r>
              <a:rPr lang="en-US" sz="3334" dirty="0" err="1">
                <a:solidFill>
                  <a:srgbClr val="000000"/>
                </a:solidFill>
                <a:latin typeface="Forum"/>
              </a:rPr>
              <a:t>Определение</a:t>
            </a:r>
            <a:r>
              <a:rPr lang="en-US" sz="3334" dirty="0">
                <a:solidFill>
                  <a:srgbClr val="000000"/>
                </a:solidFill>
                <a:latin typeface="Forum"/>
              </a:rPr>
              <a:t> и </a:t>
            </a:r>
            <a:r>
              <a:rPr lang="en-US" sz="3334" dirty="0" err="1">
                <a:solidFill>
                  <a:srgbClr val="000000"/>
                </a:solidFill>
                <a:latin typeface="Forum"/>
              </a:rPr>
              <a:t>расчет</a:t>
            </a:r>
            <a:r>
              <a:rPr lang="en-US" sz="3334" dirty="0">
                <a:solidFill>
                  <a:srgbClr val="000000"/>
                </a:solidFill>
                <a:latin typeface="Forum"/>
              </a:rPr>
              <a:t> </a:t>
            </a:r>
            <a:r>
              <a:rPr lang="en-US" sz="3200" dirty="0" err="1">
                <a:solidFill>
                  <a:srgbClr val="000000"/>
                </a:solidFill>
                <a:latin typeface="Forum"/>
              </a:rPr>
              <a:t>потока</a:t>
            </a:r>
            <a:r>
              <a:rPr lang="en-US" sz="3334" dirty="0">
                <a:solidFill>
                  <a:srgbClr val="000000"/>
                </a:solidFill>
                <a:latin typeface="Forum"/>
              </a:rPr>
              <a:t> </a:t>
            </a:r>
            <a:r>
              <a:rPr lang="en-US" sz="3334" dirty="0" err="1">
                <a:solidFill>
                  <a:srgbClr val="000000"/>
                </a:solidFill>
                <a:latin typeface="Forum"/>
              </a:rPr>
              <a:t>реальных</a:t>
            </a:r>
            <a:r>
              <a:rPr lang="en-US" sz="3334" dirty="0">
                <a:solidFill>
                  <a:srgbClr val="000000"/>
                </a:solidFill>
                <a:latin typeface="Forum"/>
              </a:rPr>
              <a:t> </a:t>
            </a:r>
            <a:r>
              <a:rPr lang="en-US" sz="3334" dirty="0" err="1">
                <a:solidFill>
                  <a:srgbClr val="000000"/>
                </a:solidFill>
                <a:latin typeface="Forum"/>
              </a:rPr>
              <a:t>денег</a:t>
            </a:r>
            <a:endParaRPr lang="en-US" sz="3334" dirty="0">
              <a:solidFill>
                <a:srgbClr val="000000"/>
              </a:solidFill>
              <a:latin typeface="Forum"/>
            </a:endParaRPr>
          </a:p>
        </p:txBody>
      </p:sp>
      <p:sp>
        <p:nvSpPr>
          <p:cNvPr id="6" name="TextBox 6"/>
          <p:cNvSpPr txBox="1"/>
          <p:nvPr/>
        </p:nvSpPr>
        <p:spPr>
          <a:xfrm>
            <a:off x="685800" y="4418573"/>
            <a:ext cx="10820400" cy="1672894"/>
          </a:xfrm>
          <a:prstGeom prst="rect">
            <a:avLst/>
          </a:prstGeom>
        </p:spPr>
        <p:txBody>
          <a:bodyPr lIns="0" tIns="0" rIns="0" bIns="0" rtlCol="0" anchor="t">
            <a:spAutoFit/>
          </a:bodyPr>
          <a:lstStyle/>
          <a:p>
            <a:pPr algn="just">
              <a:lnSpc>
                <a:spcPts val="2240"/>
              </a:lnSpc>
            </a:pPr>
            <a:r>
              <a:rPr lang="en-US" sz="1600" dirty="0">
                <a:solidFill>
                  <a:srgbClr val="000000"/>
                </a:solidFill>
                <a:latin typeface="Montserrat"/>
              </a:rPr>
              <a:t>     </a:t>
            </a:r>
            <a:r>
              <a:rPr lang="en-US" sz="1600" dirty="0" err="1">
                <a:solidFill>
                  <a:srgbClr val="000000"/>
                </a:solidFill>
                <a:latin typeface="Montserrat"/>
              </a:rPr>
              <a:t>Потоки</a:t>
            </a:r>
            <a:r>
              <a:rPr lang="en-US" sz="1600" dirty="0">
                <a:solidFill>
                  <a:srgbClr val="000000"/>
                </a:solidFill>
                <a:latin typeface="Montserrat"/>
              </a:rPr>
              <a:t> </a:t>
            </a:r>
            <a:r>
              <a:rPr lang="en-US" sz="1600" dirty="0" err="1">
                <a:solidFill>
                  <a:srgbClr val="000000"/>
                </a:solidFill>
                <a:latin typeface="Montserrat"/>
              </a:rPr>
              <a:t>реальных</a:t>
            </a:r>
            <a:r>
              <a:rPr lang="en-US" sz="1600" dirty="0">
                <a:solidFill>
                  <a:srgbClr val="000000"/>
                </a:solidFill>
                <a:latin typeface="Montserrat"/>
              </a:rPr>
              <a:t> </a:t>
            </a:r>
            <a:r>
              <a:rPr lang="en-US" sz="1600" dirty="0" err="1">
                <a:solidFill>
                  <a:srgbClr val="000000"/>
                </a:solidFill>
                <a:latin typeface="Montserrat"/>
              </a:rPr>
              <a:t>денег</a:t>
            </a:r>
            <a:r>
              <a:rPr lang="en-US" sz="1600" dirty="0">
                <a:solidFill>
                  <a:srgbClr val="000000"/>
                </a:solidFill>
                <a:latin typeface="Montserrat"/>
              </a:rPr>
              <a:t> </a:t>
            </a:r>
            <a:r>
              <a:rPr lang="en-US" sz="1600" dirty="0" err="1">
                <a:solidFill>
                  <a:srgbClr val="000000"/>
                </a:solidFill>
                <a:latin typeface="Montserrat"/>
              </a:rPr>
              <a:t>представляют</a:t>
            </a:r>
            <a:r>
              <a:rPr lang="en-US" sz="1600" dirty="0">
                <a:solidFill>
                  <a:srgbClr val="000000"/>
                </a:solidFill>
                <a:latin typeface="Montserrat"/>
              </a:rPr>
              <a:t> </a:t>
            </a:r>
            <a:r>
              <a:rPr lang="en-US" sz="1600" dirty="0" err="1">
                <a:solidFill>
                  <a:srgbClr val="000000"/>
                </a:solidFill>
                <a:latin typeface="Montserrat"/>
              </a:rPr>
              <a:t>собой</a:t>
            </a:r>
            <a:r>
              <a:rPr lang="en-US" sz="1600" dirty="0">
                <a:solidFill>
                  <a:srgbClr val="000000"/>
                </a:solidFill>
                <a:latin typeface="Montserrat"/>
              </a:rPr>
              <a:t> </a:t>
            </a:r>
            <a:r>
              <a:rPr lang="en-US" sz="1600" dirty="0" err="1">
                <a:solidFill>
                  <a:srgbClr val="000000"/>
                </a:solidFill>
                <a:latin typeface="Montserrat"/>
              </a:rPr>
              <a:t>по</a:t>
            </a:r>
            <a:r>
              <a:rPr lang="en-US" sz="1600" dirty="0">
                <a:solidFill>
                  <a:srgbClr val="000000"/>
                </a:solidFill>
                <a:latin typeface="Montserrat"/>
              </a:rPr>
              <a:t> </a:t>
            </a:r>
            <a:r>
              <a:rPr lang="en-US" sz="1600" dirty="0" err="1">
                <a:solidFill>
                  <a:srgbClr val="000000"/>
                </a:solidFill>
                <a:latin typeface="Montserrat"/>
              </a:rPr>
              <a:t>существу</a:t>
            </a:r>
            <a:r>
              <a:rPr lang="en-US" sz="1600" dirty="0">
                <a:solidFill>
                  <a:srgbClr val="000000"/>
                </a:solidFill>
                <a:latin typeface="Montserrat"/>
              </a:rPr>
              <a:t> </a:t>
            </a:r>
            <a:r>
              <a:rPr lang="en-US" sz="1600" dirty="0" err="1">
                <a:solidFill>
                  <a:srgbClr val="000000"/>
                </a:solidFill>
                <a:latin typeface="Montserrat"/>
              </a:rPr>
              <a:t>или</a:t>
            </a:r>
            <a:r>
              <a:rPr lang="en-US" sz="1600" dirty="0">
                <a:solidFill>
                  <a:srgbClr val="000000"/>
                </a:solidFill>
                <a:latin typeface="Montserrat"/>
              </a:rPr>
              <a:t> </a:t>
            </a:r>
            <a:r>
              <a:rPr lang="en-US" sz="1600" dirty="0" err="1">
                <a:solidFill>
                  <a:srgbClr val="000000"/>
                </a:solidFill>
                <a:latin typeface="Montserrat"/>
              </a:rPr>
              <a:t>поступления</a:t>
            </a:r>
            <a:r>
              <a:rPr lang="en-US" sz="1600" dirty="0">
                <a:solidFill>
                  <a:srgbClr val="000000"/>
                </a:solidFill>
                <a:latin typeface="Montserrat"/>
              </a:rPr>
              <a:t> </a:t>
            </a:r>
            <a:r>
              <a:rPr lang="en-US" sz="1600" dirty="0" err="1">
                <a:solidFill>
                  <a:srgbClr val="000000"/>
                </a:solidFill>
                <a:latin typeface="Montserrat"/>
              </a:rPr>
              <a:t>наличности</a:t>
            </a:r>
            <a:r>
              <a:rPr lang="en-US" sz="1600" dirty="0">
                <a:solidFill>
                  <a:srgbClr val="000000"/>
                </a:solidFill>
                <a:latin typeface="Montserrat"/>
              </a:rPr>
              <a:t> (</a:t>
            </a:r>
            <a:r>
              <a:rPr lang="en-US" sz="1600" dirty="0" err="1">
                <a:solidFill>
                  <a:srgbClr val="000000"/>
                </a:solidFill>
                <a:latin typeface="Montserrat"/>
              </a:rPr>
              <a:t>притоки</a:t>
            </a:r>
            <a:r>
              <a:rPr lang="en-US" sz="1600" dirty="0">
                <a:solidFill>
                  <a:srgbClr val="000000"/>
                </a:solidFill>
                <a:latin typeface="Montserrat"/>
              </a:rPr>
              <a:t> </a:t>
            </a:r>
            <a:r>
              <a:rPr lang="en-US" sz="1600" dirty="0" err="1">
                <a:solidFill>
                  <a:srgbClr val="000000"/>
                </a:solidFill>
                <a:latin typeface="Montserrat"/>
              </a:rPr>
              <a:t>реальных</a:t>
            </a:r>
            <a:r>
              <a:rPr lang="en-US" sz="1600" dirty="0">
                <a:solidFill>
                  <a:srgbClr val="000000"/>
                </a:solidFill>
                <a:latin typeface="Montserrat"/>
              </a:rPr>
              <a:t> </a:t>
            </a:r>
            <a:r>
              <a:rPr lang="en-US" sz="1600" dirty="0" err="1">
                <a:solidFill>
                  <a:srgbClr val="000000"/>
                </a:solidFill>
                <a:latin typeface="Montserrat"/>
              </a:rPr>
              <a:t>денег</a:t>
            </a:r>
            <a:r>
              <a:rPr lang="en-US" sz="1600" dirty="0">
                <a:solidFill>
                  <a:srgbClr val="000000"/>
                </a:solidFill>
                <a:latin typeface="Montserrat"/>
              </a:rPr>
              <a:t>), </a:t>
            </a:r>
            <a:r>
              <a:rPr lang="en-US" sz="1600" dirty="0" err="1">
                <a:solidFill>
                  <a:srgbClr val="000000"/>
                </a:solidFill>
                <a:latin typeface="Montserrat"/>
              </a:rPr>
              <a:t>или</a:t>
            </a:r>
            <a:r>
              <a:rPr lang="en-US" sz="1600" dirty="0">
                <a:solidFill>
                  <a:srgbClr val="000000"/>
                </a:solidFill>
                <a:latin typeface="Montserrat"/>
              </a:rPr>
              <a:t> </a:t>
            </a:r>
            <a:r>
              <a:rPr lang="en-US" sz="1600" dirty="0" err="1">
                <a:solidFill>
                  <a:srgbClr val="000000"/>
                </a:solidFill>
                <a:latin typeface="Montserrat"/>
              </a:rPr>
              <a:t>платежи</a:t>
            </a:r>
            <a:r>
              <a:rPr lang="en-US" sz="1600" dirty="0">
                <a:solidFill>
                  <a:srgbClr val="000000"/>
                </a:solidFill>
                <a:latin typeface="Montserrat"/>
              </a:rPr>
              <a:t> (</a:t>
            </a:r>
            <a:r>
              <a:rPr lang="en-US" sz="1600" dirty="0" err="1">
                <a:solidFill>
                  <a:srgbClr val="000000"/>
                </a:solidFill>
                <a:latin typeface="Montserrat"/>
              </a:rPr>
              <a:t>оттоки</a:t>
            </a:r>
            <a:r>
              <a:rPr lang="en-US" sz="1600" dirty="0">
                <a:solidFill>
                  <a:srgbClr val="000000"/>
                </a:solidFill>
                <a:latin typeface="Montserrat"/>
              </a:rPr>
              <a:t> </a:t>
            </a:r>
            <a:r>
              <a:rPr lang="en-US" sz="1600" dirty="0" err="1">
                <a:solidFill>
                  <a:srgbClr val="000000"/>
                </a:solidFill>
                <a:latin typeface="Montserrat"/>
              </a:rPr>
              <a:t>реальных</a:t>
            </a:r>
            <a:r>
              <a:rPr lang="en-US" sz="1600" dirty="0">
                <a:solidFill>
                  <a:srgbClr val="000000"/>
                </a:solidFill>
                <a:latin typeface="Montserrat"/>
              </a:rPr>
              <a:t> </a:t>
            </a:r>
            <a:r>
              <a:rPr lang="en-US" sz="1600" dirty="0" err="1">
                <a:solidFill>
                  <a:srgbClr val="000000"/>
                </a:solidFill>
                <a:latin typeface="Montserrat"/>
              </a:rPr>
              <a:t>денег</a:t>
            </a:r>
            <a:r>
              <a:rPr lang="en-US" sz="1600" dirty="0">
                <a:solidFill>
                  <a:srgbClr val="000000"/>
                </a:solidFill>
                <a:latin typeface="Montserrat"/>
              </a:rPr>
              <a:t>). </a:t>
            </a:r>
            <a:r>
              <a:rPr lang="en-US" sz="1600" dirty="0" err="1">
                <a:solidFill>
                  <a:srgbClr val="000000"/>
                </a:solidFill>
                <a:latin typeface="Montserrat"/>
              </a:rPr>
              <a:t>Для</a:t>
            </a:r>
            <a:r>
              <a:rPr lang="en-US" sz="1600" dirty="0">
                <a:solidFill>
                  <a:srgbClr val="000000"/>
                </a:solidFill>
                <a:latin typeface="Montserrat"/>
              </a:rPr>
              <a:t> </a:t>
            </a:r>
            <a:r>
              <a:rPr lang="en-US" sz="1600" dirty="0" err="1">
                <a:solidFill>
                  <a:srgbClr val="000000"/>
                </a:solidFill>
                <a:latin typeface="Montserrat"/>
              </a:rPr>
              <a:t>финансового</a:t>
            </a:r>
            <a:r>
              <a:rPr lang="en-US" sz="1600" dirty="0">
                <a:solidFill>
                  <a:srgbClr val="000000"/>
                </a:solidFill>
                <a:latin typeface="Montserrat"/>
              </a:rPr>
              <a:t> </a:t>
            </a:r>
            <a:r>
              <a:rPr lang="en-US" sz="1600" dirty="0" err="1">
                <a:solidFill>
                  <a:srgbClr val="000000"/>
                </a:solidFill>
                <a:latin typeface="Montserrat"/>
              </a:rPr>
              <a:t>планирования</a:t>
            </a:r>
            <a:r>
              <a:rPr lang="en-US" sz="1600" dirty="0">
                <a:solidFill>
                  <a:srgbClr val="000000"/>
                </a:solidFill>
                <a:latin typeface="Montserrat"/>
              </a:rPr>
              <a:t> и </a:t>
            </a:r>
            <a:r>
              <a:rPr lang="en-US" sz="1600" dirty="0" err="1">
                <a:solidFill>
                  <a:srgbClr val="000000"/>
                </a:solidFill>
                <a:latin typeface="Montserrat"/>
              </a:rPr>
              <a:t>определения</a:t>
            </a:r>
            <a:r>
              <a:rPr lang="en-US" sz="1600" dirty="0">
                <a:solidFill>
                  <a:srgbClr val="000000"/>
                </a:solidFill>
                <a:latin typeface="Montserrat"/>
              </a:rPr>
              <a:t> </a:t>
            </a:r>
            <a:r>
              <a:rPr lang="en-US" sz="1600" dirty="0" err="1">
                <a:solidFill>
                  <a:srgbClr val="000000"/>
                </a:solidFill>
                <a:latin typeface="Montserrat"/>
              </a:rPr>
              <a:t>чистых</a:t>
            </a:r>
            <a:r>
              <a:rPr lang="en-US" sz="1600" dirty="0">
                <a:solidFill>
                  <a:srgbClr val="000000"/>
                </a:solidFill>
                <a:latin typeface="Montserrat"/>
              </a:rPr>
              <a:t> </a:t>
            </a:r>
            <a:r>
              <a:rPr lang="en-US" sz="1600" dirty="0" err="1">
                <a:solidFill>
                  <a:srgbClr val="000000"/>
                </a:solidFill>
                <a:latin typeface="Montserrat"/>
              </a:rPr>
              <a:t>наличных</a:t>
            </a:r>
            <a:r>
              <a:rPr lang="en-US" sz="1600" dirty="0">
                <a:solidFill>
                  <a:srgbClr val="000000"/>
                </a:solidFill>
                <a:latin typeface="Montserrat"/>
              </a:rPr>
              <a:t> </a:t>
            </a:r>
            <a:r>
              <a:rPr lang="en-US" sz="1600" dirty="0" err="1">
                <a:solidFill>
                  <a:srgbClr val="000000"/>
                </a:solidFill>
                <a:latin typeface="Montserrat"/>
              </a:rPr>
              <a:t>прибылей</a:t>
            </a:r>
            <a:r>
              <a:rPr lang="en-US" sz="1600" dirty="0">
                <a:solidFill>
                  <a:srgbClr val="000000"/>
                </a:solidFill>
                <a:latin typeface="Montserrat"/>
              </a:rPr>
              <a:t> </a:t>
            </a:r>
            <a:r>
              <a:rPr lang="en-US" sz="1600" dirty="0" err="1">
                <a:solidFill>
                  <a:srgbClr val="000000"/>
                </a:solidFill>
                <a:latin typeface="Montserrat"/>
              </a:rPr>
              <a:t>на</a:t>
            </a:r>
            <a:r>
              <a:rPr lang="en-US" sz="1600" dirty="0">
                <a:solidFill>
                  <a:srgbClr val="000000"/>
                </a:solidFill>
                <a:latin typeface="Montserrat"/>
              </a:rPr>
              <a:t> </a:t>
            </a:r>
            <a:r>
              <a:rPr lang="en-US" sz="1600" dirty="0" err="1">
                <a:solidFill>
                  <a:srgbClr val="000000"/>
                </a:solidFill>
                <a:latin typeface="Montserrat"/>
              </a:rPr>
              <a:t>инвестиции</a:t>
            </a:r>
            <a:r>
              <a:rPr lang="en-US" sz="1600" dirty="0">
                <a:solidFill>
                  <a:srgbClr val="000000"/>
                </a:solidFill>
                <a:latin typeface="Montserrat"/>
              </a:rPr>
              <a:t>, </a:t>
            </a:r>
            <a:r>
              <a:rPr lang="en-US" sz="1600" dirty="0" err="1">
                <a:solidFill>
                  <a:srgbClr val="000000"/>
                </a:solidFill>
                <a:latin typeface="Montserrat"/>
              </a:rPr>
              <a:t>необходимо</a:t>
            </a:r>
            <a:r>
              <a:rPr lang="en-US" sz="1600" dirty="0">
                <a:solidFill>
                  <a:srgbClr val="000000"/>
                </a:solidFill>
                <a:latin typeface="Montserrat"/>
              </a:rPr>
              <a:t> </a:t>
            </a:r>
            <a:r>
              <a:rPr lang="en-US" sz="1600" dirty="0" err="1">
                <a:solidFill>
                  <a:srgbClr val="000000"/>
                </a:solidFill>
                <a:latin typeface="Montserrat"/>
              </a:rPr>
              <a:t>делать</a:t>
            </a:r>
            <a:r>
              <a:rPr lang="en-US" sz="1600" dirty="0">
                <a:solidFill>
                  <a:srgbClr val="000000"/>
                </a:solidFill>
                <a:latin typeface="Montserrat"/>
              </a:rPr>
              <a:t> </a:t>
            </a:r>
            <a:r>
              <a:rPr lang="en-US" sz="1600" dirty="0" err="1">
                <a:solidFill>
                  <a:srgbClr val="000000"/>
                </a:solidFill>
                <a:latin typeface="Montserrat"/>
              </a:rPr>
              <a:t>разграничения</a:t>
            </a:r>
            <a:r>
              <a:rPr lang="en-US" sz="1600" dirty="0">
                <a:solidFill>
                  <a:srgbClr val="000000"/>
                </a:solidFill>
                <a:latin typeface="Montserrat"/>
              </a:rPr>
              <a:t> </a:t>
            </a:r>
            <a:r>
              <a:rPr lang="en-US" sz="1600" dirty="0" err="1">
                <a:solidFill>
                  <a:srgbClr val="000000"/>
                </a:solidFill>
                <a:latin typeface="Montserrat"/>
              </a:rPr>
              <a:t>между</a:t>
            </a:r>
            <a:r>
              <a:rPr lang="en-US" sz="1600" dirty="0">
                <a:solidFill>
                  <a:srgbClr val="000000"/>
                </a:solidFill>
                <a:latin typeface="Montserrat"/>
              </a:rPr>
              <a:t> </a:t>
            </a:r>
            <a:r>
              <a:rPr lang="en-US" sz="1600" dirty="0" err="1">
                <a:solidFill>
                  <a:srgbClr val="000000"/>
                </a:solidFill>
                <a:latin typeface="Montserrat"/>
              </a:rPr>
              <a:t>финансовыми</a:t>
            </a:r>
            <a:r>
              <a:rPr lang="en-US" sz="1600" dirty="0">
                <a:solidFill>
                  <a:srgbClr val="000000"/>
                </a:solidFill>
                <a:latin typeface="Montserrat"/>
              </a:rPr>
              <a:t> </a:t>
            </a:r>
            <a:r>
              <a:rPr lang="en-US" sz="1600" dirty="0" err="1">
                <a:solidFill>
                  <a:srgbClr val="000000"/>
                </a:solidFill>
                <a:latin typeface="Montserrat"/>
              </a:rPr>
              <a:t>потоками</a:t>
            </a:r>
            <a:r>
              <a:rPr lang="en-US" sz="1600" dirty="0">
                <a:solidFill>
                  <a:srgbClr val="000000"/>
                </a:solidFill>
                <a:latin typeface="Montserrat"/>
              </a:rPr>
              <a:t>, </a:t>
            </a:r>
            <a:r>
              <a:rPr lang="en-US" sz="1600" dirty="0" err="1">
                <a:solidFill>
                  <a:srgbClr val="000000"/>
                </a:solidFill>
                <a:latin typeface="Montserrat"/>
              </a:rPr>
              <a:t>которые</a:t>
            </a:r>
            <a:r>
              <a:rPr lang="en-US" sz="1600" dirty="0">
                <a:solidFill>
                  <a:srgbClr val="000000"/>
                </a:solidFill>
                <a:latin typeface="Montserrat"/>
              </a:rPr>
              <a:t> </a:t>
            </a:r>
            <a:r>
              <a:rPr lang="en-US" sz="1600" dirty="0" err="1">
                <a:solidFill>
                  <a:srgbClr val="000000"/>
                </a:solidFill>
                <a:latin typeface="Montserrat"/>
              </a:rPr>
              <a:t>связаны</a:t>
            </a:r>
            <a:r>
              <a:rPr lang="en-US" sz="1600" dirty="0">
                <a:solidFill>
                  <a:srgbClr val="000000"/>
                </a:solidFill>
                <a:latin typeface="Montserrat"/>
              </a:rPr>
              <a:t> с </a:t>
            </a:r>
            <a:r>
              <a:rPr lang="en-US" sz="1600" dirty="0" err="1">
                <a:solidFill>
                  <a:srgbClr val="000000"/>
                </a:solidFill>
                <a:latin typeface="Montserrat"/>
              </a:rPr>
              <a:t>финансированием</a:t>
            </a:r>
            <a:r>
              <a:rPr lang="en-US" sz="1600" dirty="0">
                <a:solidFill>
                  <a:srgbClr val="000000"/>
                </a:solidFill>
                <a:latin typeface="Montserrat"/>
              </a:rPr>
              <a:t> </a:t>
            </a:r>
            <a:r>
              <a:rPr lang="en-US" sz="1600" dirty="0" err="1">
                <a:solidFill>
                  <a:srgbClr val="000000"/>
                </a:solidFill>
                <a:latin typeface="Montserrat"/>
              </a:rPr>
              <a:t>инвестиции</a:t>
            </a:r>
            <a:r>
              <a:rPr lang="en-US" sz="1600" dirty="0">
                <a:solidFill>
                  <a:srgbClr val="000000"/>
                </a:solidFill>
                <a:latin typeface="Montserrat"/>
              </a:rPr>
              <a:t>, и </a:t>
            </a:r>
            <a:r>
              <a:rPr lang="en-US" sz="1600" dirty="0" err="1">
                <a:solidFill>
                  <a:srgbClr val="000000"/>
                </a:solidFill>
                <a:latin typeface="Montserrat"/>
              </a:rPr>
              <a:t>потоками</a:t>
            </a:r>
            <a:r>
              <a:rPr lang="en-US" sz="1600" dirty="0">
                <a:solidFill>
                  <a:srgbClr val="000000"/>
                </a:solidFill>
                <a:latin typeface="Montserrat"/>
              </a:rPr>
              <a:t> </a:t>
            </a:r>
            <a:r>
              <a:rPr lang="en-US" sz="1600" dirty="0" err="1">
                <a:solidFill>
                  <a:srgbClr val="000000"/>
                </a:solidFill>
                <a:latin typeface="Montserrat"/>
              </a:rPr>
              <a:t>реальных</a:t>
            </a:r>
            <a:r>
              <a:rPr lang="en-US" sz="1600" dirty="0">
                <a:solidFill>
                  <a:srgbClr val="000000"/>
                </a:solidFill>
                <a:latin typeface="Montserrat"/>
              </a:rPr>
              <a:t> </a:t>
            </a:r>
            <a:r>
              <a:rPr lang="en-US" sz="1600" dirty="0" err="1">
                <a:solidFill>
                  <a:srgbClr val="000000"/>
                </a:solidFill>
                <a:latin typeface="Montserrat"/>
              </a:rPr>
              <a:t>денег</a:t>
            </a:r>
            <a:r>
              <a:rPr lang="en-US" sz="1600" dirty="0">
                <a:solidFill>
                  <a:srgbClr val="000000"/>
                </a:solidFill>
                <a:latin typeface="Montserrat"/>
              </a:rPr>
              <a:t> (</a:t>
            </a:r>
            <a:r>
              <a:rPr lang="en-US" sz="1600" dirty="0" err="1">
                <a:solidFill>
                  <a:srgbClr val="000000"/>
                </a:solidFill>
                <a:latin typeface="Montserrat"/>
              </a:rPr>
              <a:t>расходами</a:t>
            </a:r>
            <a:r>
              <a:rPr lang="en-US" sz="1600" dirty="0">
                <a:solidFill>
                  <a:srgbClr val="000000"/>
                </a:solidFill>
                <a:latin typeface="Montserrat"/>
              </a:rPr>
              <a:t> и </a:t>
            </a:r>
            <a:r>
              <a:rPr lang="en-US" sz="1600" dirty="0" err="1">
                <a:solidFill>
                  <a:srgbClr val="000000"/>
                </a:solidFill>
                <a:latin typeface="Montserrat"/>
              </a:rPr>
              <a:t>поступлениями</a:t>
            </a:r>
            <a:r>
              <a:rPr lang="en-US" sz="1600" dirty="0">
                <a:solidFill>
                  <a:srgbClr val="000000"/>
                </a:solidFill>
                <a:latin typeface="Montserrat"/>
              </a:rPr>
              <a:t>), </a:t>
            </a:r>
            <a:r>
              <a:rPr lang="en-US" sz="1600" dirty="0" err="1">
                <a:solidFill>
                  <a:srgbClr val="000000"/>
                </a:solidFill>
                <a:latin typeface="Montserrat"/>
              </a:rPr>
              <a:t>которые</a:t>
            </a:r>
            <a:r>
              <a:rPr lang="en-US" sz="1600" dirty="0">
                <a:solidFill>
                  <a:srgbClr val="000000"/>
                </a:solidFill>
                <a:latin typeface="Montserrat"/>
              </a:rPr>
              <a:t> </a:t>
            </a:r>
            <a:r>
              <a:rPr lang="en-US" sz="1600" dirty="0" err="1">
                <a:solidFill>
                  <a:srgbClr val="000000"/>
                </a:solidFill>
                <a:latin typeface="Montserrat"/>
              </a:rPr>
              <a:t>отражают</a:t>
            </a:r>
            <a:r>
              <a:rPr lang="en-US" sz="1600" dirty="0">
                <a:solidFill>
                  <a:srgbClr val="000000"/>
                </a:solidFill>
                <a:latin typeface="Montserrat"/>
              </a:rPr>
              <a:t> </a:t>
            </a:r>
            <a:r>
              <a:rPr lang="en-US" sz="1600" dirty="0" err="1">
                <a:solidFill>
                  <a:srgbClr val="000000"/>
                </a:solidFill>
                <a:latin typeface="Montserrat"/>
              </a:rPr>
              <a:t>функционирование</a:t>
            </a:r>
            <a:r>
              <a:rPr lang="en-US" sz="1600" dirty="0">
                <a:solidFill>
                  <a:srgbClr val="000000"/>
                </a:solidFill>
                <a:latin typeface="Montserrat"/>
              </a:rPr>
              <a:t> </a:t>
            </a:r>
            <a:r>
              <a:rPr lang="en-US" sz="1600" dirty="0" err="1">
                <a:solidFill>
                  <a:srgbClr val="000000"/>
                </a:solidFill>
                <a:latin typeface="Montserrat"/>
              </a:rPr>
              <a:t>объекта</a:t>
            </a:r>
            <a:r>
              <a:rPr lang="en-US" sz="1600" dirty="0">
                <a:solidFill>
                  <a:srgbClr val="000000"/>
                </a:solidFill>
                <a:latin typeface="Montserrat"/>
              </a:rPr>
              <a:t>, </a:t>
            </a:r>
            <a:r>
              <a:rPr lang="en-US" sz="1600" dirty="0" err="1">
                <a:solidFill>
                  <a:srgbClr val="000000"/>
                </a:solidFill>
                <a:latin typeface="Montserrat"/>
              </a:rPr>
              <a:t>созданного</a:t>
            </a:r>
            <a:r>
              <a:rPr lang="en-US" sz="1600" dirty="0">
                <a:solidFill>
                  <a:srgbClr val="000000"/>
                </a:solidFill>
                <a:latin typeface="Montserrat"/>
              </a:rPr>
              <a:t> в </a:t>
            </a:r>
            <a:r>
              <a:rPr lang="en-US" sz="1600" dirty="0" err="1">
                <a:solidFill>
                  <a:srgbClr val="000000"/>
                </a:solidFill>
                <a:latin typeface="Montserrat"/>
              </a:rPr>
              <a:t>результате</a:t>
            </a:r>
            <a:r>
              <a:rPr lang="en-US" sz="1600" dirty="0">
                <a:solidFill>
                  <a:srgbClr val="000000"/>
                </a:solidFill>
                <a:latin typeface="Montserrat"/>
              </a:rPr>
              <a:t> </a:t>
            </a:r>
            <a:r>
              <a:rPr lang="en-US" sz="1600" dirty="0" err="1">
                <a:solidFill>
                  <a:srgbClr val="000000"/>
                </a:solidFill>
                <a:latin typeface="Montserrat"/>
              </a:rPr>
              <a:t>реализации</a:t>
            </a:r>
            <a:r>
              <a:rPr lang="en-US" sz="1600" dirty="0">
                <a:solidFill>
                  <a:srgbClr val="000000"/>
                </a:solidFill>
                <a:latin typeface="Montserrat"/>
              </a:rPr>
              <a:t> </a:t>
            </a:r>
            <a:r>
              <a:rPr lang="en-US" sz="1600" dirty="0" err="1">
                <a:solidFill>
                  <a:srgbClr val="000000"/>
                </a:solidFill>
                <a:latin typeface="Montserrat"/>
              </a:rPr>
              <a:t>проекта</a:t>
            </a:r>
            <a:r>
              <a:rPr lang="en-US" sz="1600" dirty="0">
                <a:solidFill>
                  <a:srgbClr val="000000"/>
                </a:solidFill>
                <a:latin typeface="Montserrat"/>
              </a:rPr>
              <a:t> (</a:t>
            </a:r>
            <a:r>
              <a:rPr lang="en-US" sz="1600" dirty="0" err="1">
                <a:solidFill>
                  <a:srgbClr val="000000"/>
                </a:solidFill>
                <a:latin typeface="Montserrat"/>
              </a:rPr>
              <a:t>операционные</a:t>
            </a:r>
            <a:r>
              <a:rPr lang="en-US" sz="1600" dirty="0">
                <a:solidFill>
                  <a:srgbClr val="000000"/>
                </a:solidFill>
                <a:latin typeface="Montserrat"/>
              </a:rPr>
              <a:t> </a:t>
            </a:r>
            <a:r>
              <a:rPr lang="en-US" sz="1600" dirty="0" err="1">
                <a:solidFill>
                  <a:srgbClr val="000000"/>
                </a:solidFill>
                <a:latin typeface="Montserrat"/>
              </a:rPr>
              <a:t>потоки</a:t>
            </a:r>
            <a:r>
              <a:rPr lang="en-US" sz="1600" dirty="0">
                <a:solidFill>
                  <a:srgbClr val="000000"/>
                </a:solidFill>
                <a:latin typeface="Montserrat"/>
              </a:rPr>
              <a:t> </a:t>
            </a:r>
            <a:r>
              <a:rPr lang="en-US" sz="1600" dirty="0" err="1">
                <a:solidFill>
                  <a:srgbClr val="000000"/>
                </a:solidFill>
                <a:latin typeface="Montserrat"/>
              </a:rPr>
              <a:t>реальных</a:t>
            </a:r>
            <a:r>
              <a:rPr lang="en-US" sz="1600" dirty="0">
                <a:solidFill>
                  <a:srgbClr val="000000"/>
                </a:solidFill>
                <a:latin typeface="Montserrat"/>
              </a:rPr>
              <a:t> </a:t>
            </a:r>
            <a:r>
              <a:rPr lang="en-US" sz="1600" dirty="0" err="1">
                <a:solidFill>
                  <a:srgbClr val="000000"/>
                </a:solidFill>
                <a:latin typeface="Montserrat"/>
              </a:rPr>
              <a:t>денег</a:t>
            </a:r>
            <a:r>
              <a:rPr lang="en-US" sz="1600" dirty="0">
                <a:solidFill>
                  <a:srgbClr val="000000"/>
                </a:solidFill>
                <a:latin typeface="Montserrat"/>
              </a:rPr>
              <a:t>).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90" t="1202" r="586" b="1202"/>
          <a:stretch>
            <a:fillRect/>
          </a:stretch>
        </p:blipFill>
        <p:spPr>
          <a:xfrm>
            <a:off x="2330241" y="1509383"/>
            <a:ext cx="7808895" cy="2501899"/>
          </a:xfrm>
          <a:prstGeom prst="rect">
            <a:avLst/>
          </a:prstGeom>
        </p:spPr>
      </p:pic>
      <p:pic>
        <p:nvPicPr>
          <p:cNvPr id="3" name="Picture 3"/>
          <p:cNvPicPr>
            <a:picLocks noChangeAspect="1"/>
          </p:cNvPicPr>
          <p:nvPr/>
        </p:nvPicPr>
        <p:blipFill>
          <a:blip r:embed="rId3"/>
          <a:srcRect/>
          <a:stretch>
            <a:fillRect/>
          </a:stretch>
        </p:blipFill>
        <p:spPr>
          <a:xfrm>
            <a:off x="2210560" y="4555071"/>
            <a:ext cx="8088456" cy="1826832"/>
          </a:xfrm>
          <a:prstGeom prst="rect">
            <a:avLst/>
          </a:prstGeom>
        </p:spPr>
      </p:pic>
      <p:sp>
        <p:nvSpPr>
          <p:cNvPr id="4" name="TextBox 4"/>
          <p:cNvSpPr txBox="1"/>
          <p:nvPr/>
        </p:nvSpPr>
        <p:spPr>
          <a:xfrm>
            <a:off x="685800" y="356659"/>
            <a:ext cx="10820400" cy="549446"/>
          </a:xfrm>
          <a:prstGeom prst="rect">
            <a:avLst/>
          </a:prstGeom>
        </p:spPr>
        <p:txBody>
          <a:bodyPr lIns="0" tIns="0" rIns="0" bIns="0" rtlCol="0" anchor="t">
            <a:spAutoFit/>
          </a:bodyPr>
          <a:lstStyle/>
          <a:p>
            <a:pPr algn="ctr">
              <a:lnSpc>
                <a:spcPts val="4667"/>
              </a:lnSpc>
            </a:pPr>
            <a:r>
              <a:rPr lang="en-US" sz="3334">
                <a:solidFill>
                  <a:srgbClr val="000000"/>
                </a:solidFill>
                <a:latin typeface="Forum"/>
              </a:rPr>
              <a:t>Определение и расчет потока реальных денег</a:t>
            </a:r>
          </a:p>
        </p:txBody>
      </p:sp>
      <p:sp>
        <p:nvSpPr>
          <p:cNvPr id="5" name="TextBox 5"/>
          <p:cNvSpPr txBox="1"/>
          <p:nvPr/>
        </p:nvSpPr>
        <p:spPr>
          <a:xfrm>
            <a:off x="593333" y="1075647"/>
            <a:ext cx="10912867" cy="246734"/>
          </a:xfrm>
          <a:prstGeom prst="rect">
            <a:avLst/>
          </a:prstGeom>
        </p:spPr>
        <p:txBody>
          <a:bodyPr lIns="0" tIns="0" rIns="0" bIns="0" rtlCol="0" anchor="t">
            <a:spAutoFit/>
          </a:bodyPr>
          <a:lstStyle/>
          <a:p>
            <a:pPr algn="ctr">
              <a:lnSpc>
                <a:spcPts val="2147"/>
              </a:lnSpc>
            </a:pPr>
            <a:r>
              <a:rPr lang="en-US" sz="1533">
                <a:solidFill>
                  <a:srgbClr val="000000"/>
                </a:solidFill>
                <a:latin typeface="Montserrat Bold"/>
              </a:rPr>
              <a:t>   Финансовые потоки реальных денег включают в себя:</a:t>
            </a:r>
          </a:p>
        </p:txBody>
      </p:sp>
      <p:sp>
        <p:nvSpPr>
          <p:cNvPr id="6" name="TextBox 6"/>
          <p:cNvSpPr txBox="1"/>
          <p:nvPr/>
        </p:nvSpPr>
        <p:spPr>
          <a:xfrm>
            <a:off x="685800" y="4157038"/>
            <a:ext cx="10820400" cy="258276"/>
          </a:xfrm>
          <a:prstGeom prst="rect">
            <a:avLst/>
          </a:prstGeom>
        </p:spPr>
        <p:txBody>
          <a:bodyPr lIns="0" tIns="0" rIns="0" bIns="0" rtlCol="0" anchor="t">
            <a:spAutoFit/>
          </a:bodyPr>
          <a:lstStyle/>
          <a:p>
            <a:pPr algn="ctr">
              <a:lnSpc>
                <a:spcPts val="2240"/>
              </a:lnSpc>
            </a:pPr>
            <a:r>
              <a:rPr lang="en-US" sz="1600">
                <a:solidFill>
                  <a:srgbClr val="000000"/>
                </a:solidFill>
                <a:latin typeface="Montserrat Bold"/>
              </a:rPr>
              <a:t>Операционные потоки реальных денег.</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Хотя это Руководство посвящено новым промышленным проектам, оно также применимо для расширения существующих производственных предприятий. Определяются следующие возможности:…"/>
          <p:cNvSpPr txBox="1">
            <a:spLocks noGrp="1"/>
          </p:cNvSpPr>
          <p:nvPr>
            <p:ph type="body" idx="1"/>
          </p:nvPr>
        </p:nvSpPr>
        <p:spPr>
          <a:xfrm>
            <a:off x="158748" y="395459"/>
            <a:ext cx="11874504" cy="6352490"/>
          </a:xfrm>
          <a:prstGeom prst="rect">
            <a:avLst/>
          </a:prstGeom>
        </p:spPr>
        <p:txBody>
          <a:bodyPr>
            <a:normAutofit fontScale="62500" lnSpcReduction="20000"/>
          </a:bodyPr>
          <a:lstStyle/>
          <a:p>
            <a:pPr marL="0" indent="0" algn="just" defTabSz="177800">
              <a:lnSpc>
                <a:spcPct val="100000"/>
              </a:lnSpc>
              <a:spcBef>
                <a:spcPts val="0"/>
              </a:spcBef>
              <a:buNone/>
              <a:defRPr sz="2500">
                <a:latin typeface="Helvetica Neue"/>
                <a:ea typeface="Helvetica Neue"/>
                <a:cs typeface="Helvetica Neue"/>
                <a:sym typeface="Helvetica Neue"/>
              </a:defRPr>
            </a:pPr>
            <a:r>
              <a:t>Хотя это Руководство посвящено новым промышленным проектам, оно также применимо для расширения существующих производственных предприятий. Определяются следующие возможности: </a:t>
            </a:r>
          </a:p>
          <a:p>
            <a:pPr marL="0" indent="0" algn="just" defTabSz="177800">
              <a:lnSpc>
                <a:spcPct val="100000"/>
              </a:lnSpc>
              <a:spcBef>
                <a:spcPts val="0"/>
              </a:spcBef>
              <a:buNone/>
              <a:defRPr sz="2500">
                <a:latin typeface="Helvetica Neue"/>
                <a:ea typeface="Helvetica Neue"/>
                <a:cs typeface="Helvetica Neue"/>
                <a:sym typeface="Helvetica Neue"/>
              </a:defRPr>
            </a:pPr>
            <a:endParaRPr/>
          </a:p>
          <a:p>
            <a:pPr marL="0" indent="0" algn="just" defTabSz="177800">
              <a:lnSpc>
                <a:spcPct val="100000"/>
              </a:lnSpc>
              <a:spcBef>
                <a:spcPts val="0"/>
              </a:spcBef>
              <a:buNone/>
              <a:defRPr sz="2500">
                <a:latin typeface="Helvetica Neue"/>
                <a:ea typeface="Helvetica Neue"/>
                <a:cs typeface="Helvetica Neue"/>
                <a:sym typeface="Helvetica Neue"/>
              </a:defRPr>
            </a:pPr>
            <a:endParaRPr/>
          </a:p>
          <a:p>
            <a:pPr marL="0" indent="0" algn="just" defTabSz="177800">
              <a:lnSpc>
                <a:spcPct val="100000"/>
              </a:lnSpc>
              <a:spcBef>
                <a:spcPts val="0"/>
              </a:spcBef>
              <a:buNone/>
              <a:defRPr sz="2500">
                <a:latin typeface="Helvetica Neue"/>
                <a:ea typeface="Helvetica Neue"/>
                <a:cs typeface="Helvetica Neue"/>
                <a:sym typeface="Helvetica Neue"/>
              </a:defRPr>
            </a:pPr>
            <a:endParaRPr/>
          </a:p>
          <a:p>
            <a:pPr marL="0" indent="0" algn="just" defTabSz="177800">
              <a:lnSpc>
                <a:spcPct val="100000"/>
              </a:lnSpc>
              <a:spcBef>
                <a:spcPts val="0"/>
              </a:spcBef>
              <a:buNone/>
              <a:defRPr sz="2500">
                <a:latin typeface="Helvetica Neue"/>
                <a:ea typeface="Helvetica Neue"/>
                <a:cs typeface="Helvetica Neue"/>
                <a:sym typeface="Helvetica Neue"/>
              </a:defRPr>
            </a:pPr>
            <a:endParaRPr/>
          </a:p>
          <a:p>
            <a:pPr marL="0" indent="0" algn="just" defTabSz="177800">
              <a:lnSpc>
                <a:spcPct val="100000"/>
              </a:lnSpc>
              <a:spcBef>
                <a:spcPts val="0"/>
              </a:spcBef>
              <a:buNone/>
              <a:defRPr sz="2500">
                <a:latin typeface="Helvetica Neue"/>
                <a:ea typeface="Helvetica Neue"/>
                <a:cs typeface="Helvetica Neue"/>
                <a:sym typeface="Helvetica Neue"/>
              </a:defRPr>
            </a:pPr>
            <a:endParaRPr/>
          </a:p>
          <a:p>
            <a:pPr marL="0" indent="0" algn="just" defTabSz="177800">
              <a:lnSpc>
                <a:spcPct val="100000"/>
              </a:lnSpc>
              <a:spcBef>
                <a:spcPts val="0"/>
              </a:spcBef>
              <a:buNone/>
              <a:defRPr sz="2500">
                <a:latin typeface="Helvetica Neue"/>
                <a:ea typeface="Helvetica Neue"/>
                <a:cs typeface="Helvetica Neue"/>
                <a:sym typeface="Helvetica Neue"/>
              </a:defRPr>
            </a:pPr>
            <a:endParaRPr/>
          </a:p>
          <a:p>
            <a:pPr marL="0" indent="0" algn="just" defTabSz="177800">
              <a:lnSpc>
                <a:spcPct val="100000"/>
              </a:lnSpc>
              <a:spcBef>
                <a:spcPts val="0"/>
              </a:spcBef>
              <a:buNone/>
              <a:defRPr sz="2500">
                <a:latin typeface="Helvetica Neue"/>
                <a:ea typeface="Helvetica Neue"/>
                <a:cs typeface="Helvetica Neue"/>
                <a:sym typeface="Helvetica Neue"/>
              </a:defRPr>
            </a:pPr>
            <a:endParaRPr/>
          </a:p>
          <a:p>
            <a:pPr marL="0" indent="0" algn="just" defTabSz="177800">
              <a:lnSpc>
                <a:spcPct val="100000"/>
              </a:lnSpc>
              <a:spcBef>
                <a:spcPts val="0"/>
              </a:spcBef>
              <a:buNone/>
              <a:defRPr sz="2500">
                <a:latin typeface="Helvetica Neue"/>
                <a:ea typeface="Helvetica Neue"/>
                <a:cs typeface="Helvetica Neue"/>
                <a:sym typeface="Helvetica Neue"/>
              </a:defRPr>
            </a:pPr>
            <a:r>
              <a:t>Количественное расширение может быть достигнуто следующими способами:</a:t>
            </a:r>
          </a:p>
          <a:p>
            <a:pPr marL="0" indent="0" algn="just" defTabSz="177800">
              <a:lnSpc>
                <a:spcPct val="100000"/>
              </a:lnSpc>
              <a:spcBef>
                <a:spcPts val="0"/>
              </a:spcBef>
              <a:buNone/>
              <a:defRPr sz="2500">
                <a:latin typeface="Helvetica Neue"/>
                <a:ea typeface="Helvetica Neue"/>
                <a:cs typeface="Helvetica Neue"/>
                <a:sym typeface="Helvetica Neue"/>
              </a:defRPr>
            </a:pPr>
            <a:endParaRPr/>
          </a:p>
          <a:p>
            <a:pPr marL="0" indent="0" algn="just" defTabSz="177800">
              <a:lnSpc>
                <a:spcPct val="100000"/>
              </a:lnSpc>
              <a:spcBef>
                <a:spcPts val="0"/>
              </a:spcBef>
              <a:buNone/>
              <a:defRPr sz="2500">
                <a:latin typeface="Helvetica Neue"/>
                <a:ea typeface="Helvetica Neue"/>
                <a:cs typeface="Helvetica Neue"/>
                <a:sym typeface="Helvetica Neue"/>
              </a:defRPr>
            </a:pPr>
            <a:endParaRPr/>
          </a:p>
          <a:p>
            <a:pPr marL="0" indent="0" algn="just" defTabSz="177800">
              <a:lnSpc>
                <a:spcPct val="100000"/>
              </a:lnSpc>
              <a:spcBef>
                <a:spcPts val="0"/>
              </a:spcBef>
              <a:buNone/>
              <a:defRPr sz="2500">
                <a:latin typeface="Helvetica Neue"/>
                <a:ea typeface="Helvetica Neue"/>
                <a:cs typeface="Helvetica Neue"/>
                <a:sym typeface="Helvetica Neue"/>
              </a:defRPr>
            </a:pPr>
            <a:endParaRPr/>
          </a:p>
          <a:p>
            <a:pPr marL="0" indent="0" algn="just" defTabSz="177800">
              <a:lnSpc>
                <a:spcPct val="100000"/>
              </a:lnSpc>
              <a:spcBef>
                <a:spcPts val="0"/>
              </a:spcBef>
              <a:buNone/>
              <a:defRPr sz="2500">
                <a:latin typeface="Helvetica Neue"/>
                <a:ea typeface="Helvetica Neue"/>
                <a:cs typeface="Helvetica Neue"/>
                <a:sym typeface="Helvetica Neue"/>
              </a:defRPr>
            </a:pPr>
            <a:endParaRPr/>
          </a:p>
          <a:p>
            <a:pPr marL="0" indent="0" algn="just" defTabSz="177800">
              <a:lnSpc>
                <a:spcPct val="100000"/>
              </a:lnSpc>
              <a:spcBef>
                <a:spcPts val="0"/>
              </a:spcBef>
              <a:buNone/>
              <a:defRPr sz="2500">
                <a:latin typeface="Helvetica Neue"/>
                <a:ea typeface="Helvetica Neue"/>
                <a:cs typeface="Helvetica Neue"/>
                <a:sym typeface="Helvetica Neue"/>
              </a:defRPr>
            </a:pPr>
            <a:endParaRPr/>
          </a:p>
          <a:p>
            <a:pPr marL="0" indent="0" algn="just" defTabSz="177800">
              <a:lnSpc>
                <a:spcPct val="100000"/>
              </a:lnSpc>
              <a:spcBef>
                <a:spcPts val="0"/>
              </a:spcBef>
              <a:buNone/>
              <a:defRPr sz="2500">
                <a:latin typeface="Helvetica Neue"/>
                <a:ea typeface="Helvetica Neue"/>
                <a:cs typeface="Helvetica Neue"/>
                <a:sym typeface="Helvetica Neue"/>
              </a:defRPr>
            </a:pPr>
            <a:endParaRPr/>
          </a:p>
          <a:p>
            <a:pPr marL="0" indent="0" algn="just" defTabSz="177800">
              <a:lnSpc>
                <a:spcPct val="100000"/>
              </a:lnSpc>
              <a:spcBef>
                <a:spcPts val="0"/>
              </a:spcBef>
              <a:buNone/>
              <a:defRPr sz="2500">
                <a:latin typeface="Helvetica Neue"/>
                <a:ea typeface="Helvetica Neue"/>
                <a:cs typeface="Helvetica Neue"/>
                <a:sym typeface="Helvetica Neue"/>
              </a:defRPr>
            </a:pPr>
            <a:endParaRPr/>
          </a:p>
          <a:p>
            <a:pPr marL="0" indent="0" algn="just" defTabSz="177800">
              <a:lnSpc>
                <a:spcPct val="100000"/>
              </a:lnSpc>
              <a:spcBef>
                <a:spcPts val="0"/>
              </a:spcBef>
              <a:buNone/>
              <a:defRPr sz="2500">
                <a:latin typeface="Helvetica Neue"/>
                <a:ea typeface="Helvetica Neue"/>
                <a:cs typeface="Helvetica Neue"/>
                <a:sym typeface="Helvetica Neue"/>
              </a:defRPr>
            </a:pPr>
            <a:r>
              <a:t>Внедрение новой продукции может привести к установке новых производственных линий внутри существующего предприятия или, в зависимости от масштаба производства, - к строительству новых цехов на отдельном участке. Такое расширение, однако, следует рассматривать как новый проект. Процедура подготовки ТЭО для проектов расширения существующих производств аналогична предлагаемой в этом Руководстве, но с учетом важных факторов, характерных для существующего предприятия. Для того чтобы сформулировать полное проектное предложение, необходимо согласовать и объединить данные для проекта расширения с данными о существующем предприятии. В зависимости от масштаба проекта расширения следует выяснить, удовлетворительны ли существующие внутренняя организационная структура и средства обеспечения (например, коммунальные услуги, административное и сбытовое подразделения) или они нуждаются в улучшении, либо предложение о расширении позволит создать новую Структуру, которая поглотит все существующие. В крайнем случае может быть даже выбрано новое месторасположение. Финансовое воздействие расширения может быть выражено исходя из предельных издержек и выгод, а также путем сравнения общих экономических результатов при осуществлении проекта расширения и без него. Перечень данных, которые необходимо собрать о существующем предприятии, приведен в Приложении 5. Чтобы облегчить интеграцию информации в ТЭО, контрольный перечень построен по схеме ТЭО.</a:t>
            </a:r>
          </a:p>
        </p:txBody>
      </p:sp>
      <p:sp>
        <p:nvSpPr>
          <p:cNvPr id="196" name="Исследование возможностей расширения"/>
          <p:cNvSpPr txBox="1">
            <a:spLocks noGrp="1"/>
          </p:cNvSpPr>
          <p:nvPr>
            <p:ph type="body" idx="21"/>
          </p:nvPr>
        </p:nvSpPr>
        <p:spPr>
          <a:xfrm>
            <a:off x="609600" y="45935"/>
            <a:ext cx="10972801" cy="41630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70000" lnSpcReduction="20000"/>
          </a:bodyPr>
          <a:lstStyle>
            <a:lvl1pPr defTabSz="355600">
              <a:defRPr sz="3500" spc="0">
                <a:latin typeface="Helvetica Neue"/>
                <a:ea typeface="Helvetica Neue"/>
                <a:cs typeface="Helvetica Neue"/>
                <a:sym typeface="Helvetica Neue"/>
              </a:defRPr>
            </a:lvl1pPr>
          </a:lstStyle>
          <a:p>
            <a:r>
              <a:t>Исследование возможностей расширения</a:t>
            </a:r>
          </a:p>
        </p:txBody>
      </p:sp>
      <p:sp>
        <p:nvSpPr>
          <p:cNvPr id="197" name="Увеличение количества выпускаемой основной и побочной продукции без изменения номенклатуры"/>
          <p:cNvSpPr/>
          <p:nvPr/>
        </p:nvSpPr>
        <p:spPr>
          <a:xfrm>
            <a:off x="100466" y="794941"/>
            <a:ext cx="2043252" cy="1198374"/>
          </a:xfrm>
          <a:prstGeom prst="roundRect">
            <a:avLst>
              <a:gd name="adj" fmla="val 23797"/>
            </a:avLst>
          </a:prstGeom>
          <a:solidFill>
            <a:schemeClr val="accent1">
              <a:hueOff val="-245591"/>
              <a:satOff val="13830"/>
              <a:lumOff val="17557"/>
            </a:schemeClr>
          </a:solidFill>
          <a:ln w="12700">
            <a:miter lim="400000"/>
          </a:ln>
          <a:effectLst>
            <a:outerShdw blurRad="381000" dist="190500" rotWithShape="0">
              <a:srgbClr val="000000">
                <a:alpha val="8961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2500">
                <a:latin typeface="Helvetica Neue"/>
                <a:ea typeface="Helvetica Neue"/>
                <a:cs typeface="Helvetica Neue"/>
                <a:sym typeface="Helvetica Neue"/>
              </a:defRPr>
            </a:lvl1pPr>
          </a:lstStyle>
          <a:p>
            <a:r>
              <a:rPr sz="1250"/>
              <a:t>Увеличение количества выпускаемой основной и побочной продукции без изменения номенклатуры </a:t>
            </a:r>
          </a:p>
        </p:txBody>
      </p:sp>
      <p:sp>
        <p:nvSpPr>
          <p:cNvPr id="198" name="Комбинация вышеуказанных вариантов"/>
          <p:cNvSpPr/>
          <p:nvPr/>
        </p:nvSpPr>
        <p:spPr>
          <a:xfrm>
            <a:off x="10048282" y="794941"/>
            <a:ext cx="2043252" cy="1031396"/>
          </a:xfrm>
          <a:prstGeom prst="roundRect">
            <a:avLst>
              <a:gd name="adj" fmla="val 27649"/>
            </a:avLst>
          </a:prstGeom>
          <a:solidFill>
            <a:schemeClr val="accent1">
              <a:hueOff val="-245591"/>
              <a:satOff val="13830"/>
              <a:lumOff val="17557"/>
            </a:schemeClr>
          </a:solidFill>
          <a:ln w="12700">
            <a:miter lim="400000"/>
          </a:ln>
          <a:effectLst>
            <a:outerShdw blurRad="381000" dist="190500" rotWithShape="0">
              <a:srgbClr val="000000">
                <a:alpha val="8961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500">
                <a:latin typeface="Helvetica Neue"/>
                <a:ea typeface="Helvetica Neue"/>
                <a:cs typeface="Helvetica Neue"/>
                <a:sym typeface="Helvetica Neue"/>
              </a:defRPr>
            </a:lvl1pPr>
          </a:lstStyle>
          <a:p>
            <a:r>
              <a:rPr sz="1750"/>
              <a:t>Комбинация вышеуказанных вариантов </a:t>
            </a:r>
          </a:p>
        </p:txBody>
      </p:sp>
      <p:sp>
        <p:nvSpPr>
          <p:cNvPr id="199" name="Изменение производственной программы путем добавления новой однотипной продукции"/>
          <p:cNvSpPr/>
          <p:nvPr/>
        </p:nvSpPr>
        <p:spPr>
          <a:xfrm>
            <a:off x="5074374" y="794941"/>
            <a:ext cx="2043252" cy="1031396"/>
          </a:xfrm>
          <a:prstGeom prst="roundRect">
            <a:avLst>
              <a:gd name="adj" fmla="val 27649"/>
            </a:avLst>
          </a:prstGeom>
          <a:solidFill>
            <a:schemeClr val="accent1">
              <a:hueOff val="-245591"/>
              <a:satOff val="13830"/>
              <a:lumOff val="17557"/>
            </a:schemeClr>
          </a:solidFill>
          <a:ln w="12700">
            <a:miter lim="400000"/>
          </a:ln>
          <a:effectLst>
            <a:outerShdw blurRad="381000" dist="190500" rotWithShape="0">
              <a:srgbClr val="000000">
                <a:alpha val="8961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a:latin typeface="Helvetica Neue"/>
                <a:ea typeface="Helvetica Neue"/>
                <a:cs typeface="Helvetica Neue"/>
                <a:sym typeface="Helvetica Neue"/>
              </a:defRPr>
            </a:lvl1pPr>
          </a:lstStyle>
          <a:p>
            <a:r>
              <a:rPr sz="900"/>
              <a:t>Изменение производственной программы путем добавления новой однотипной продукции </a:t>
            </a:r>
          </a:p>
        </p:txBody>
      </p:sp>
      <p:sp>
        <p:nvSpPr>
          <p:cNvPr id="200" name="Введение сменного графика работы"/>
          <p:cNvSpPr/>
          <p:nvPr/>
        </p:nvSpPr>
        <p:spPr>
          <a:xfrm>
            <a:off x="100466" y="2463801"/>
            <a:ext cx="2043252" cy="1031396"/>
          </a:xfrm>
          <a:prstGeom prst="roundRect">
            <a:avLst>
              <a:gd name="adj" fmla="val 27649"/>
            </a:avLst>
          </a:prstGeom>
          <a:solidFill>
            <a:schemeClr val="accent1">
              <a:hueOff val="-245591"/>
              <a:satOff val="13830"/>
              <a:lumOff val="17557"/>
            </a:schemeClr>
          </a:solidFill>
          <a:ln w="12700">
            <a:miter lim="400000"/>
          </a:ln>
          <a:effectLst>
            <a:outerShdw blurRad="381000" dist="190500" rotWithShape="0">
              <a:srgbClr val="000000">
                <a:alpha val="8961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3100">
                <a:latin typeface="Helvetica Neue"/>
                <a:ea typeface="Helvetica Neue"/>
                <a:cs typeface="Helvetica Neue"/>
                <a:sym typeface="Helvetica Neue"/>
              </a:defRPr>
            </a:lvl1pPr>
          </a:lstStyle>
          <a:p>
            <a:r>
              <a:rPr sz="1550"/>
              <a:t> Введение сменного графика работы</a:t>
            </a:r>
          </a:p>
        </p:txBody>
      </p:sp>
      <p:sp>
        <p:nvSpPr>
          <p:cNvPr id="201" name="Совершенствование технологии или повышение мощности всего производства"/>
          <p:cNvSpPr/>
          <p:nvPr/>
        </p:nvSpPr>
        <p:spPr>
          <a:xfrm>
            <a:off x="10048282" y="2463801"/>
            <a:ext cx="2043252" cy="1031396"/>
          </a:xfrm>
          <a:prstGeom prst="roundRect">
            <a:avLst>
              <a:gd name="adj" fmla="val 27649"/>
            </a:avLst>
          </a:prstGeom>
          <a:solidFill>
            <a:schemeClr val="accent1">
              <a:hueOff val="-245591"/>
              <a:satOff val="13830"/>
              <a:lumOff val="17557"/>
            </a:schemeClr>
          </a:solidFill>
          <a:ln w="12700">
            <a:miter lim="400000"/>
          </a:ln>
          <a:effectLst>
            <a:outerShdw blurRad="381000" dist="190500" rotWithShape="0">
              <a:srgbClr val="000000">
                <a:alpha val="8961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sz="2800">
                <a:latin typeface="Helvetica Neue"/>
                <a:ea typeface="Helvetica Neue"/>
                <a:cs typeface="Helvetica Neue"/>
                <a:sym typeface="Helvetica Neue"/>
              </a:defRPr>
            </a:lvl1pPr>
          </a:lstStyle>
          <a:p>
            <a:r>
              <a:rPr sz="1400"/>
              <a:t>Совершенствование технологии или повышение мощности всего производства</a:t>
            </a:r>
          </a:p>
        </p:txBody>
      </p:sp>
      <p:sp>
        <p:nvSpPr>
          <p:cNvPr id="202" name="Повышение мощности самых слабых звеньев производственной цепи для увеличения общей мощности"/>
          <p:cNvSpPr/>
          <p:nvPr/>
        </p:nvSpPr>
        <p:spPr>
          <a:xfrm>
            <a:off x="5074374" y="2463801"/>
            <a:ext cx="2043252" cy="1031396"/>
          </a:xfrm>
          <a:prstGeom prst="roundRect">
            <a:avLst>
              <a:gd name="adj" fmla="val 27649"/>
            </a:avLst>
          </a:prstGeom>
          <a:solidFill>
            <a:schemeClr val="accent1">
              <a:hueOff val="-245591"/>
              <a:satOff val="13830"/>
              <a:lumOff val="17557"/>
            </a:schemeClr>
          </a:solidFill>
          <a:ln w="12700">
            <a:miter lim="400000"/>
          </a:ln>
          <a:effectLst>
            <a:outerShdw blurRad="381000" dist="190500" rotWithShape="0">
              <a:srgbClr val="000000">
                <a:alpha val="8961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355600">
              <a:lnSpc>
                <a:spcPct val="100000"/>
              </a:lnSpc>
              <a:defRPr>
                <a:latin typeface="Helvetica Neue"/>
                <a:ea typeface="Helvetica Neue"/>
                <a:cs typeface="Helvetica Neue"/>
                <a:sym typeface="Helvetica Neue"/>
              </a:defRPr>
            </a:lvl1pPr>
          </a:lstStyle>
          <a:p>
            <a:r>
              <a:rPr sz="900"/>
              <a:t>Повышение мощности самых слабых звеньев производственной цепи для увеличения общей мощности</a:t>
            </a:r>
          </a:p>
        </p:txBody>
      </p:sp>
    </p:spTree>
  </p:cSld>
  <p:clrMapOvr>
    <a:masterClrMapping/>
  </p:clrMapOvr>
  <p:transition spd="med"/>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611389" y="3484611"/>
            <a:ext cx="6975573" cy="0"/>
          </a:xfrm>
          <a:prstGeom prst="line">
            <a:avLst/>
          </a:prstGeom>
          <a:ln w="9525" cap="flat">
            <a:solidFill>
              <a:srgbClr val="E6E2D8"/>
            </a:solidFill>
            <a:prstDash val="solid"/>
            <a:headEnd type="none" w="sm" len="sm"/>
            <a:tailEnd type="none" w="sm" len="sm"/>
          </a:ln>
        </p:spPr>
      </p:sp>
      <p:sp>
        <p:nvSpPr>
          <p:cNvPr id="3" name="TextBox 3"/>
          <p:cNvSpPr txBox="1"/>
          <p:nvPr/>
        </p:nvSpPr>
        <p:spPr>
          <a:xfrm>
            <a:off x="122641" y="228177"/>
            <a:ext cx="5850719" cy="1306383"/>
          </a:xfrm>
          <a:prstGeom prst="rect">
            <a:avLst/>
          </a:prstGeom>
        </p:spPr>
        <p:txBody>
          <a:bodyPr lIns="0" tIns="0" rIns="0" bIns="0" rtlCol="0" anchor="t">
            <a:spAutoFit/>
          </a:bodyPr>
          <a:lstStyle/>
          <a:p>
            <a:pPr algn="ctr">
              <a:lnSpc>
                <a:spcPts val="3454"/>
              </a:lnSpc>
            </a:pPr>
            <a:r>
              <a:rPr lang="en-US" sz="2467">
                <a:solidFill>
                  <a:srgbClr val="000000"/>
                </a:solidFill>
                <a:latin typeface="Forum"/>
              </a:rPr>
              <a:t>Основные допущения, лежащие в основе дисконтирования потока реальных денег</a:t>
            </a:r>
          </a:p>
        </p:txBody>
      </p:sp>
      <p:sp>
        <p:nvSpPr>
          <p:cNvPr id="4" name="TextBox 4"/>
          <p:cNvSpPr txBox="1"/>
          <p:nvPr/>
        </p:nvSpPr>
        <p:spPr>
          <a:xfrm>
            <a:off x="122641" y="1352187"/>
            <a:ext cx="5850719" cy="5362878"/>
          </a:xfrm>
          <a:prstGeom prst="rect">
            <a:avLst/>
          </a:prstGeom>
        </p:spPr>
        <p:txBody>
          <a:bodyPr lIns="0" tIns="0" rIns="0" bIns="0" rtlCol="0" anchor="t">
            <a:spAutoFit/>
          </a:bodyPr>
          <a:lstStyle/>
          <a:p>
            <a:pPr algn="just">
              <a:lnSpc>
                <a:spcPts val="1960"/>
              </a:lnSpc>
            </a:pPr>
            <a:r>
              <a:rPr lang="en-US" sz="1400">
                <a:solidFill>
                  <a:srgbClr val="000000"/>
                </a:solidFill>
                <a:latin typeface="Montserrat"/>
              </a:rPr>
              <a:t> Основная посылка, лежащая в основе понятия дисконтированного потока реальных денег, состоит в том, что деньги имеют временную цену, поскольку данная сумма денег, имеющаяся в наличии в настоящее время, обладает большей ценностью, чем такая же сумма в будущем. Эта разница может быть выражена как процентная ставка, характеризующая относительные изменения за определенный период времени, который, по практическим соображениям, принимается обычно равным году. Если, например, для проекта может быть получена определенная сумма средств С, и эта сумма погашается через год, включая выплату согласованного процента п, то полная сумма, подлежащая выплате спустя год, будет </a:t>
            </a:r>
            <a:r>
              <a:rPr lang="en-US" sz="1400">
                <a:solidFill>
                  <a:srgbClr val="000000"/>
                </a:solidFill>
                <a:latin typeface="Montserrat Bold Italics"/>
              </a:rPr>
              <a:t>(С + п)</a:t>
            </a:r>
            <a:r>
              <a:rPr lang="en-US" sz="1400">
                <a:solidFill>
                  <a:srgbClr val="000000"/>
                </a:solidFill>
                <a:latin typeface="Montserrat"/>
              </a:rPr>
              <a:t>, </a:t>
            </a:r>
          </a:p>
          <a:p>
            <a:pPr algn="just">
              <a:lnSpc>
                <a:spcPts val="1960"/>
              </a:lnSpc>
            </a:pPr>
            <a:r>
              <a:rPr lang="en-US" sz="1400">
                <a:solidFill>
                  <a:srgbClr val="000000"/>
                </a:solidFill>
                <a:latin typeface="Montserrat"/>
              </a:rPr>
              <a:t>где </a:t>
            </a:r>
            <a:r>
              <a:rPr lang="en-US" sz="1400">
                <a:solidFill>
                  <a:srgbClr val="000000"/>
                </a:solidFill>
                <a:latin typeface="Montserrat Bold Italics"/>
              </a:rPr>
              <a:t>С + п = C(I + р) и р</a:t>
            </a:r>
            <a:r>
              <a:rPr lang="en-US" sz="1400">
                <a:solidFill>
                  <a:srgbClr val="000000"/>
                </a:solidFill>
                <a:latin typeface="Montserrat"/>
              </a:rPr>
              <a:t> - процентная ставка (в процентах в год), деленная на 100 (если ставка составляет, например, 12,0%, то р равно 0,12). </a:t>
            </a:r>
          </a:p>
          <a:p>
            <a:pPr algn="just">
              <a:lnSpc>
                <a:spcPts val="1960"/>
              </a:lnSpc>
            </a:pPr>
            <a:r>
              <a:rPr lang="en-US" sz="1400">
                <a:solidFill>
                  <a:srgbClr val="000000"/>
                </a:solidFill>
                <a:latin typeface="Montserrat"/>
              </a:rPr>
              <a:t>   Предположим, что Ф(0 - номинальная цена будущего потока реальных денег в году t и Ф(0) - цена этого ожидаемого притока или оттока в настоящее время (текущая цена). Тогда (предполагая, что р - постоянная величина): </a:t>
            </a:r>
          </a:p>
          <a:p>
            <a:pPr algn="ctr">
              <a:lnSpc>
                <a:spcPts val="1960"/>
              </a:lnSpc>
            </a:pPr>
            <a:r>
              <a:rPr lang="en-US" sz="1400">
                <a:solidFill>
                  <a:srgbClr val="000000"/>
                </a:solidFill>
                <a:latin typeface="Montserrat Bold Italics"/>
              </a:rPr>
              <a:t>Ф(0) = Ф(t)/(l+p)t или Ф(0) = Ф(t)(l+p)-t </a:t>
            </a:r>
          </a:p>
        </p:txBody>
      </p:sp>
      <p:sp>
        <p:nvSpPr>
          <p:cNvPr id="5" name="TextBox 5"/>
          <p:cNvSpPr txBox="1"/>
          <p:nvPr/>
        </p:nvSpPr>
        <p:spPr>
          <a:xfrm>
            <a:off x="6194817" y="404707"/>
            <a:ext cx="5789132" cy="981423"/>
          </a:xfrm>
          <a:prstGeom prst="rect">
            <a:avLst/>
          </a:prstGeom>
        </p:spPr>
        <p:txBody>
          <a:bodyPr lIns="0" tIns="0" rIns="0" bIns="0" rtlCol="0" anchor="t">
            <a:spAutoFit/>
          </a:bodyPr>
          <a:lstStyle/>
          <a:p>
            <a:pPr algn="ctr">
              <a:lnSpc>
                <a:spcPts val="4014"/>
              </a:lnSpc>
            </a:pPr>
            <a:r>
              <a:rPr lang="en-US" sz="2867">
                <a:solidFill>
                  <a:srgbClr val="000000"/>
                </a:solidFill>
                <a:latin typeface="Forum"/>
              </a:rPr>
              <a:t>Основные методы дисконтирования</a:t>
            </a:r>
          </a:p>
        </p:txBody>
      </p:sp>
      <p:sp>
        <p:nvSpPr>
          <p:cNvPr id="6" name="TextBox 6"/>
          <p:cNvSpPr txBox="1"/>
          <p:nvPr/>
        </p:nvSpPr>
        <p:spPr>
          <a:xfrm>
            <a:off x="6194817" y="2050147"/>
            <a:ext cx="5789132" cy="2862322"/>
          </a:xfrm>
          <a:prstGeom prst="rect">
            <a:avLst/>
          </a:prstGeom>
        </p:spPr>
        <p:txBody>
          <a:bodyPr lIns="0" tIns="0" rIns="0" bIns="0" rtlCol="0" anchor="t">
            <a:spAutoFit/>
          </a:bodyPr>
          <a:lstStyle/>
          <a:p>
            <a:pPr algn="just">
              <a:lnSpc>
                <a:spcPts val="2520"/>
              </a:lnSpc>
            </a:pPr>
            <a:r>
              <a:rPr lang="en-US">
                <a:solidFill>
                  <a:srgbClr val="000000"/>
                </a:solidFill>
                <a:latin typeface="Montserrat"/>
              </a:rPr>
              <a:t> Существуют два основных метода дисконтирования, используемые в практике для оценки инвестиционных проектов с точки зрения их финансовой осуществимости: </a:t>
            </a:r>
          </a:p>
          <a:p>
            <a:pPr marL="388641" lvl="1" indent="-194321" algn="just">
              <a:lnSpc>
                <a:spcPts val="2520"/>
              </a:lnSpc>
              <a:buFont typeface="Arial"/>
              <a:buChar char="•"/>
            </a:pPr>
            <a:r>
              <a:rPr lang="en-US">
                <a:solidFill>
                  <a:srgbClr val="000000"/>
                </a:solidFill>
                <a:latin typeface="Montserrat"/>
              </a:rPr>
              <a:t>метод чистого дисконтированного дохода (часто называемый методом ЧДД) </a:t>
            </a:r>
          </a:p>
          <a:p>
            <a:pPr marL="388641" lvl="1" indent="-194321" algn="just">
              <a:lnSpc>
                <a:spcPts val="2520"/>
              </a:lnSpc>
              <a:buFont typeface="Arial"/>
              <a:buChar char="•"/>
            </a:pPr>
            <a:r>
              <a:rPr lang="en-US">
                <a:solidFill>
                  <a:srgbClr val="000000"/>
                </a:solidFill>
                <a:latin typeface="Montserrat"/>
              </a:rPr>
              <a:t>метод внутренней нормы доходности (ВНД),-иногда называемый также методом дисконтированного потока реальных денег.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969470" y="2935805"/>
            <a:ext cx="7041448" cy="2003756"/>
          </a:xfrm>
          <a:prstGeom prst="rect">
            <a:avLst/>
          </a:prstGeom>
        </p:spPr>
      </p:pic>
      <p:grpSp>
        <p:nvGrpSpPr>
          <p:cNvPr id="3" name="Group 3"/>
          <p:cNvGrpSpPr/>
          <p:nvPr/>
        </p:nvGrpSpPr>
        <p:grpSpPr>
          <a:xfrm>
            <a:off x="181082" y="186753"/>
            <a:ext cx="11829837" cy="1358726"/>
            <a:chOff x="0" y="19051"/>
            <a:chExt cx="23659674" cy="2717452"/>
          </a:xfrm>
        </p:grpSpPr>
        <p:sp>
          <p:nvSpPr>
            <p:cNvPr id="4" name="TextBox 4"/>
            <p:cNvSpPr txBox="1"/>
            <p:nvPr/>
          </p:nvSpPr>
          <p:spPr>
            <a:xfrm>
              <a:off x="0" y="19051"/>
              <a:ext cx="20522766" cy="1795364"/>
            </a:xfrm>
            <a:prstGeom prst="rect">
              <a:avLst/>
            </a:prstGeom>
          </p:spPr>
          <p:txBody>
            <a:bodyPr lIns="0" tIns="0" rIns="0" bIns="0" rtlCol="0" anchor="t">
              <a:spAutoFit/>
            </a:bodyPr>
            <a:lstStyle/>
            <a:p>
              <a:pPr>
                <a:lnSpc>
                  <a:spcPts val="3527"/>
                </a:lnSpc>
              </a:pPr>
              <a:r>
                <a:rPr lang="en-US" sz="3067">
                  <a:solidFill>
                    <a:srgbClr val="000000"/>
                  </a:solidFill>
                  <a:latin typeface="Forum"/>
                </a:rPr>
                <a:t>ЧИСТЫЙ </a:t>
              </a:r>
            </a:p>
            <a:p>
              <a:pPr>
                <a:lnSpc>
                  <a:spcPts val="3527"/>
                </a:lnSpc>
              </a:pPr>
              <a:r>
                <a:rPr lang="en-US" sz="3067">
                  <a:solidFill>
                    <a:srgbClr val="000000"/>
                  </a:solidFill>
                  <a:latin typeface="Forum"/>
                </a:rPr>
                <a:t>      ДИСКОНТИРОВАННЫЙ </a:t>
              </a:r>
            </a:p>
          </p:txBody>
        </p:sp>
        <p:sp>
          <p:nvSpPr>
            <p:cNvPr id="5" name="TextBox 5"/>
            <p:cNvSpPr txBox="1"/>
            <p:nvPr/>
          </p:nvSpPr>
          <p:spPr>
            <a:xfrm>
              <a:off x="3136908" y="1838821"/>
              <a:ext cx="20522766" cy="897682"/>
            </a:xfrm>
            <a:prstGeom prst="rect">
              <a:avLst/>
            </a:prstGeom>
          </p:spPr>
          <p:txBody>
            <a:bodyPr lIns="0" tIns="0" rIns="0" bIns="0" rtlCol="0" anchor="t">
              <a:spAutoFit/>
            </a:bodyPr>
            <a:lstStyle/>
            <a:p>
              <a:pPr>
                <a:lnSpc>
                  <a:spcPts val="3527"/>
                </a:lnSpc>
              </a:pPr>
              <a:r>
                <a:rPr lang="en-US" sz="3067">
                  <a:solidFill>
                    <a:srgbClr val="000000"/>
                  </a:solidFill>
                  <a:latin typeface="Forum"/>
                </a:rPr>
                <a:t>ДОХОД</a:t>
              </a:r>
            </a:p>
          </p:txBody>
        </p:sp>
      </p:grpSp>
      <p:sp>
        <p:nvSpPr>
          <p:cNvPr id="6" name="TextBox 6"/>
          <p:cNvSpPr txBox="1"/>
          <p:nvPr/>
        </p:nvSpPr>
        <p:spPr>
          <a:xfrm>
            <a:off x="181082" y="1629589"/>
            <a:ext cx="11829837" cy="1515415"/>
          </a:xfrm>
          <a:prstGeom prst="rect">
            <a:avLst/>
          </a:prstGeom>
        </p:spPr>
        <p:txBody>
          <a:bodyPr lIns="0" tIns="0" rIns="0" bIns="0" rtlCol="0" anchor="t">
            <a:spAutoFit/>
          </a:bodyPr>
          <a:lstStyle/>
          <a:p>
            <a:pPr algn="just">
              <a:lnSpc>
                <a:spcPts val="1960"/>
              </a:lnSpc>
            </a:pPr>
            <a:r>
              <a:rPr lang="en-US" sz="1400">
                <a:solidFill>
                  <a:srgbClr val="000000"/>
                </a:solidFill>
                <a:latin typeface="Montserrat Bold Italics"/>
              </a:rPr>
              <a:t>   Чистый дисконтированный доход </a:t>
            </a:r>
            <a:r>
              <a:rPr lang="en-US" sz="1400">
                <a:solidFill>
                  <a:srgbClr val="000000"/>
                </a:solidFill>
                <a:latin typeface="Montserrat"/>
              </a:rPr>
              <a:t>по проекту определяется как величина, полученная дисконтированием (при постоянной ставке процента и отдельно для каждого года) разницы между всеми годовыми оттоками и притоками реальных денег, накапливаемыми в течение жизни проекта. Эта разница дисконтируется к моменту времени, когда предполагается начало осуществления проекта. Чистые дисконтированные доходы, полученные для количества лет жизни проекта, складываются, чтобы получить ЧДД проекта в целом: </a:t>
            </a:r>
          </a:p>
          <a:p>
            <a:pPr algn="just">
              <a:lnSpc>
                <a:spcPts val="1960"/>
              </a:lnSpc>
            </a:pPr>
            <a:endParaRPr sz="1200"/>
          </a:p>
        </p:txBody>
      </p:sp>
      <p:sp>
        <p:nvSpPr>
          <p:cNvPr id="7" name="TextBox 7"/>
          <p:cNvSpPr txBox="1"/>
          <p:nvPr/>
        </p:nvSpPr>
        <p:spPr>
          <a:xfrm>
            <a:off x="181082" y="2910406"/>
            <a:ext cx="4694157" cy="3058017"/>
          </a:xfrm>
          <a:prstGeom prst="rect">
            <a:avLst/>
          </a:prstGeom>
        </p:spPr>
        <p:txBody>
          <a:bodyPr lIns="0" tIns="0" rIns="0" bIns="0" rtlCol="0" anchor="t">
            <a:spAutoFit/>
          </a:bodyPr>
          <a:lstStyle/>
          <a:p>
            <a:pPr algn="just">
              <a:lnSpc>
                <a:spcPts val="1960"/>
              </a:lnSpc>
            </a:pPr>
            <a:r>
              <a:rPr lang="en-US" sz="1400">
                <a:solidFill>
                  <a:srgbClr val="000000"/>
                </a:solidFill>
                <a:latin typeface="Montserrat"/>
              </a:rPr>
              <a:t>     Значения коэффициентов дисконтирования (αt) можно получать из таблиц дисконтированных величин.</a:t>
            </a:r>
          </a:p>
          <a:p>
            <a:pPr algn="just">
              <a:lnSpc>
                <a:spcPts val="1960"/>
              </a:lnSpc>
            </a:pPr>
            <a:r>
              <a:rPr lang="en-US" sz="1400">
                <a:solidFill>
                  <a:srgbClr val="000000"/>
                </a:solidFill>
                <a:latin typeface="Montserrat"/>
              </a:rPr>
              <a:t> </a:t>
            </a:r>
            <a:r>
              <a:rPr lang="en-US" sz="1400">
                <a:solidFill>
                  <a:srgbClr val="000000"/>
                </a:solidFill>
                <a:latin typeface="Montserrat Bold Italics"/>
              </a:rPr>
              <a:t>Норма дисконта (или минимальный коэффициент окупаемости)</a:t>
            </a:r>
            <a:r>
              <a:rPr lang="en-US" sz="1400">
                <a:solidFill>
                  <a:srgbClr val="000000"/>
                </a:solidFill>
                <a:latin typeface="Montserrat"/>
              </a:rPr>
              <a:t> должна быть равной фактической ставке процента по долгосрочным ссудам на рынке капитала или ставке процента (стоимости капитала), которая уплачивается получателем ссуды. Норма дисконта должна являться минимальной нормой прибыли, ниже которой предприниматель счел бы инвестиции невыгодными для себя. </a:t>
            </a:r>
          </a:p>
        </p:txBody>
      </p:sp>
      <p:sp>
        <p:nvSpPr>
          <p:cNvPr id="8" name="TextBox 8"/>
          <p:cNvSpPr txBox="1"/>
          <p:nvPr/>
        </p:nvSpPr>
        <p:spPr>
          <a:xfrm>
            <a:off x="4969470" y="4997651"/>
            <a:ext cx="7041448" cy="1775614"/>
          </a:xfrm>
          <a:prstGeom prst="rect">
            <a:avLst/>
          </a:prstGeom>
        </p:spPr>
        <p:txBody>
          <a:bodyPr lIns="0" tIns="0" rIns="0" bIns="0" rtlCol="0" anchor="t">
            <a:spAutoFit/>
          </a:bodyPr>
          <a:lstStyle/>
          <a:p>
            <a:pPr algn="just">
              <a:lnSpc>
                <a:spcPts val="1960"/>
              </a:lnSpc>
            </a:pPr>
            <a:r>
              <a:rPr lang="en-US" sz="1400">
                <a:solidFill>
                  <a:srgbClr val="000000"/>
                </a:solidFill>
                <a:latin typeface="Montserrat"/>
              </a:rPr>
              <a:t>  Если рассчитанный ЧДД положителен, то прибыльность инвестиций выше нормы дисконта (минимального коэффициента окупаемости). Если ЧДД равен нулю, прибыльность равна минимальному коэффициенту окупаемости. Если ЧДД отрицателен, то прибыльность ниже минимального коэффициента окупаемости (обычно - возможной стоимости капитала для этого вида проекта), и от проекта нужно отказаться.</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173" y="1135381"/>
            <a:ext cx="11991023" cy="2288575"/>
          </a:xfrm>
          <a:prstGeom prst="rect">
            <a:avLst/>
          </a:prstGeom>
        </p:spPr>
        <p:txBody>
          <a:bodyPr lIns="0" tIns="0" rIns="0" bIns="0" rtlCol="0" anchor="t">
            <a:spAutoFit/>
          </a:bodyPr>
          <a:lstStyle/>
          <a:p>
            <a:pPr algn="just">
              <a:lnSpc>
                <a:spcPts val="1960"/>
              </a:lnSpc>
            </a:pPr>
            <a:r>
              <a:rPr lang="en-US" sz="1400">
                <a:solidFill>
                  <a:srgbClr val="000000"/>
                </a:solidFill>
                <a:latin typeface="Montserrat"/>
              </a:rPr>
              <a:t>    Если нужно выбрать одну из нескольких альтернатив проекта, то следует выбрать тот проект, у которого наибольший ЧДД. Это требует некоторого уточнения, поскольку ЧДД является индикатором лишь положительных чистых потоков реальных денег или чистых выгод по проекту. Если существуют две или более альтернатив, целесообразно определить, какая сумма инвестиций потребуется для создания этих положительных ЧДД. Соотношение ЧДД и требуемой дисконтированной стоимости инвестиций (ДСИ) называется коэффициентом чистого дисконтированного дохода (КЧДД), или индексом доходности (ИД), который дает дисконтированную норму прибыли. Это соотношение должно использоваться для сравнения альтернативных проектов. Формула имеет вид:            </a:t>
            </a:r>
            <a:r>
              <a:rPr lang="en-US" sz="1400">
                <a:solidFill>
                  <a:srgbClr val="000000"/>
                </a:solidFill>
                <a:latin typeface="Montserrat Bold Italics"/>
              </a:rPr>
              <a:t>ИД, или КЧДД = ЧДД / ДСИ</a:t>
            </a:r>
          </a:p>
          <a:p>
            <a:pPr algn="just">
              <a:lnSpc>
                <a:spcPts val="1960"/>
              </a:lnSpc>
            </a:pPr>
            <a:r>
              <a:rPr lang="en-US" sz="1400">
                <a:solidFill>
                  <a:srgbClr val="000000"/>
                </a:solidFill>
                <a:latin typeface="Montserrat"/>
              </a:rPr>
              <a:t>Если период строительства не превышает одного года, стоимость инвестиций не следует дисконтировать. Сравнение двух альтернативных способов финансирования проекта дает значения ИД, показанные в табл. 1. расчет индексов доходности</a:t>
            </a:r>
          </a:p>
        </p:txBody>
      </p:sp>
      <p:pic>
        <p:nvPicPr>
          <p:cNvPr id="3" name="Picture 3"/>
          <p:cNvPicPr>
            <a:picLocks noChangeAspect="1"/>
          </p:cNvPicPr>
          <p:nvPr/>
        </p:nvPicPr>
        <p:blipFill>
          <a:blip r:embed="rId2"/>
          <a:srcRect/>
          <a:stretch>
            <a:fillRect/>
          </a:stretch>
        </p:blipFill>
        <p:spPr>
          <a:xfrm>
            <a:off x="2240719" y="3429000"/>
            <a:ext cx="7710562" cy="1428794"/>
          </a:xfrm>
          <a:prstGeom prst="rect">
            <a:avLst/>
          </a:prstGeom>
        </p:spPr>
      </p:pic>
      <p:sp>
        <p:nvSpPr>
          <p:cNvPr id="4" name="TextBox 4"/>
          <p:cNvSpPr txBox="1"/>
          <p:nvPr/>
        </p:nvSpPr>
        <p:spPr>
          <a:xfrm>
            <a:off x="492312" y="261619"/>
            <a:ext cx="11207377" cy="872034"/>
          </a:xfrm>
          <a:prstGeom prst="rect">
            <a:avLst/>
          </a:prstGeom>
        </p:spPr>
        <p:txBody>
          <a:bodyPr lIns="0" tIns="0" rIns="0" bIns="0" rtlCol="0" anchor="t">
            <a:spAutoFit/>
          </a:bodyPr>
          <a:lstStyle/>
          <a:p>
            <a:pPr algn="ctr">
              <a:lnSpc>
                <a:spcPts val="3400"/>
              </a:lnSpc>
              <a:spcBef>
                <a:spcPts val="2550"/>
              </a:spcBef>
            </a:pPr>
            <a:r>
              <a:rPr lang="en-US" sz="3400">
                <a:solidFill>
                  <a:srgbClr val="000000"/>
                </a:solidFill>
                <a:latin typeface="Forum"/>
              </a:rPr>
              <a:t>КОЭФФИЦИЕНТ ЧИСТОГО ДИСКОНТИРОВАННОГО ДОХОДА (ИНДЕКС ДОХОДНОСТИ)</a:t>
            </a:r>
          </a:p>
        </p:txBody>
      </p:sp>
      <p:sp>
        <p:nvSpPr>
          <p:cNvPr id="5" name="TextBox 5"/>
          <p:cNvSpPr txBox="1"/>
          <p:nvPr/>
        </p:nvSpPr>
        <p:spPr>
          <a:xfrm>
            <a:off x="100173" y="5020403"/>
            <a:ext cx="11991023" cy="1775614"/>
          </a:xfrm>
          <a:prstGeom prst="rect">
            <a:avLst/>
          </a:prstGeom>
        </p:spPr>
        <p:txBody>
          <a:bodyPr lIns="0" tIns="0" rIns="0" bIns="0" rtlCol="0" anchor="t">
            <a:spAutoFit/>
          </a:bodyPr>
          <a:lstStyle/>
          <a:p>
            <a:pPr algn="just">
              <a:lnSpc>
                <a:spcPts val="1960"/>
              </a:lnSpc>
            </a:pPr>
            <a:r>
              <a:rPr lang="en-US" sz="1400">
                <a:solidFill>
                  <a:srgbClr val="000000"/>
                </a:solidFill>
                <a:latin typeface="Montserrat"/>
              </a:rPr>
              <a:t>   Метод ЧДД имеет явно выраженные преимущества по сравнению с методами, основанными на определении срока окупаемости или годовой нормы прибыли, которые рассматриваются ниже, поскольку он учитывает весь срок жизни проекта и распределение во времени потоков реальных денег. ИД можно также рассматривать как рассчитанную норму инвестирования, которую должна, по меньшей мере, достичь норма прибыли проекта. Недостатки метода ЧДД - сложность выбора соответствующей нормы дисконта и то, что ЧДД не показывает точной прибыльности проекта. По этой причине ЧДД не всегда понимают бизнесмены, привыкшие мыслить категориями нормы прибыли на капитал. Поэтому рекомендуется использовать показатель внутренней нормы доходности.</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8197" y="407459"/>
            <a:ext cx="11572194" cy="602729"/>
          </a:xfrm>
          <a:prstGeom prst="rect">
            <a:avLst/>
          </a:prstGeom>
        </p:spPr>
        <p:txBody>
          <a:bodyPr lIns="0" tIns="0" rIns="0" bIns="0" rtlCol="0" anchor="t">
            <a:spAutoFit/>
          </a:bodyPr>
          <a:lstStyle/>
          <a:p>
            <a:pPr algn="ctr">
              <a:lnSpc>
                <a:spcPts val="4667"/>
              </a:lnSpc>
              <a:spcBef>
                <a:spcPts val="3500"/>
              </a:spcBef>
            </a:pPr>
            <a:r>
              <a:rPr lang="en-US" sz="4667">
                <a:solidFill>
                  <a:srgbClr val="000000"/>
                </a:solidFill>
                <a:latin typeface="Forum"/>
              </a:rPr>
              <a:t>ВНУТРЕННЯЯ НОРМА ДОХОДНОСТИ</a:t>
            </a:r>
          </a:p>
        </p:txBody>
      </p:sp>
      <p:sp>
        <p:nvSpPr>
          <p:cNvPr id="3" name="TextBox 3"/>
          <p:cNvSpPr txBox="1"/>
          <p:nvPr/>
        </p:nvSpPr>
        <p:spPr>
          <a:xfrm>
            <a:off x="188197" y="1142154"/>
            <a:ext cx="11849691" cy="5898025"/>
          </a:xfrm>
          <a:prstGeom prst="rect">
            <a:avLst/>
          </a:prstGeom>
        </p:spPr>
        <p:txBody>
          <a:bodyPr lIns="0" tIns="0" rIns="0" bIns="0" rtlCol="0" anchor="t">
            <a:spAutoFit/>
          </a:bodyPr>
          <a:lstStyle/>
          <a:p>
            <a:pPr algn="just">
              <a:lnSpc>
                <a:spcPts val="2053"/>
              </a:lnSpc>
            </a:pPr>
            <a:r>
              <a:rPr lang="en-US" sz="1467">
                <a:solidFill>
                  <a:srgbClr val="000000"/>
                </a:solidFill>
                <a:latin typeface="Montserrat"/>
              </a:rPr>
              <a:t>     Внутренняя норма доходности - это норма дисконта, при которой дисконтированная стоимость притоков реальных денег равна дисконтированной стоимости оттоков. Другими словами, это норма дисконта, для которой дисконтированная стоимость чистых поступлений от проекта равна дисконтированной стоимости инвестиций и ЧДД равен нулю. Решение получают посредством итеративного процесса, с использованием или таблиц дисконтирования, или соответствующей компьютерной программы. </a:t>
            </a:r>
          </a:p>
          <a:p>
            <a:pPr algn="just">
              <a:lnSpc>
                <a:spcPts val="2053"/>
              </a:lnSpc>
            </a:pPr>
            <a:r>
              <a:rPr lang="en-US" sz="1467">
                <a:solidFill>
                  <a:srgbClr val="000000"/>
                </a:solidFill>
                <a:latin typeface="Montserrat"/>
              </a:rPr>
              <a:t>   Процедура, используемая для расчета ВНД, - та, же, что и для вычисления ЧДД. Можно использовать такие же таблицы, но вместо дисконтирования потоков реальных денег при заданном минимальном коэффициенте окупаемости, нужно опробовать несколько норм дисконта - до тех пор, пока не будет найдена величина, при которой ЧДД равен нулю. Эта норма и есть ВИД, и она представляет точную величину прибыльности проекта.</a:t>
            </a:r>
          </a:p>
          <a:p>
            <a:pPr algn="just">
              <a:lnSpc>
                <a:spcPts val="2053"/>
              </a:lnSpc>
            </a:pPr>
            <a:r>
              <a:rPr lang="en-US" sz="1467">
                <a:solidFill>
                  <a:srgbClr val="000000"/>
                </a:solidFill>
                <a:latin typeface="Montserrat"/>
              </a:rPr>
              <a:t>   Процедура расчета начинается с составления таблицы потока реальных денег. Затем подставляемая искомая норма дисконта используется для приведения чистого потока реальных денег к сегодняшней (начальной) стоимости. Если ЧДД положителен, используется более высокая норма дисконта. Если же ЧДД отрицателен при этой более высокой норме, ВНД должна находиться между этими двумя значениями. Однако, если более высокая норма дисконта все еще дает положительный ЧДД, ее следует увеличивать до тех пор, пока ЧДД не станет отрицательным. Если положительные и отрицательные значения ЧДД близки к нулю, можно получить вполне приемлемую аппроксимацию величины ВНД с помощью следующей формулы линейной интерполяции:      </a:t>
            </a:r>
            <a:r>
              <a:rPr lang="en-US" sz="1467">
                <a:solidFill>
                  <a:srgbClr val="000000"/>
                </a:solidFill>
                <a:latin typeface="Montserrat Bold Italics"/>
              </a:rPr>
              <a:t>Евн = Е1 + ПЗ(Е2-Е1) / ПЗ + ОЗ,</a:t>
            </a:r>
          </a:p>
          <a:p>
            <a:pPr algn="just">
              <a:lnSpc>
                <a:spcPts val="2053"/>
              </a:lnSpc>
            </a:pPr>
            <a:r>
              <a:rPr lang="en-US" sz="1467">
                <a:solidFill>
                  <a:srgbClr val="000000"/>
                </a:solidFill>
                <a:latin typeface="Montserrat"/>
              </a:rPr>
              <a:t>где Евн представляет собой ВНД, ПЗ - положительное значение ЧДД (при меньшей величине нормы дисконта Ej), 03 - отрицательное значение ЧДД (при большей величине нормы дисконта Е2).</a:t>
            </a:r>
          </a:p>
          <a:p>
            <a:pPr algn="just">
              <a:lnSpc>
                <a:spcPts val="2053"/>
              </a:lnSpc>
            </a:pPr>
            <a:r>
              <a:rPr lang="en-US" sz="1467">
                <a:solidFill>
                  <a:srgbClr val="000000"/>
                </a:solidFill>
                <a:latin typeface="Montserrat"/>
              </a:rPr>
              <a:t>    В указанной формуле используются абсолютные величины как ПЗ, так и 03. Следует отметить, что E1 и Е2 не должны различаться более, чем на один или два процентных пункта (в абсолютном выражении). Формула не дает достоверных результатов, если это различие слишком велико, поскольку норма дисконта и ЧДД не связаны между собой линейно. </a:t>
            </a:r>
          </a:p>
          <a:p>
            <a:pPr algn="just">
              <a:lnSpc>
                <a:spcPts val="2053"/>
              </a:lnSpc>
            </a:pPr>
            <a:endParaRPr sz="1200"/>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713288" y="2225818"/>
            <a:ext cx="6478713" cy="3552511"/>
          </a:xfrm>
          <a:prstGeom prst="rect">
            <a:avLst/>
          </a:prstGeom>
        </p:spPr>
      </p:pic>
      <p:sp>
        <p:nvSpPr>
          <p:cNvPr id="3" name="TextBox 3"/>
          <p:cNvSpPr txBox="1"/>
          <p:nvPr/>
        </p:nvSpPr>
        <p:spPr>
          <a:xfrm>
            <a:off x="0" y="421036"/>
            <a:ext cx="12192000" cy="948978"/>
          </a:xfrm>
          <a:prstGeom prst="rect">
            <a:avLst/>
          </a:prstGeom>
        </p:spPr>
        <p:txBody>
          <a:bodyPr lIns="0" tIns="0" rIns="0" bIns="0" rtlCol="0" anchor="t">
            <a:spAutoFit/>
          </a:bodyPr>
          <a:lstStyle/>
          <a:p>
            <a:pPr algn="ctr">
              <a:lnSpc>
                <a:spcPts val="3667"/>
              </a:lnSpc>
              <a:spcBef>
                <a:spcPts val="2750"/>
              </a:spcBef>
            </a:pPr>
            <a:r>
              <a:rPr lang="en-US" sz="3667">
                <a:solidFill>
                  <a:srgbClr val="000000"/>
                </a:solidFill>
                <a:latin typeface="Forum"/>
              </a:rPr>
              <a:t>ИНТЕРПРЕТАЦИЯ ВНУТРЕННЕЙ НОРМЫ ДОХОДНОСТИ</a:t>
            </a:r>
          </a:p>
        </p:txBody>
      </p:sp>
      <p:sp>
        <p:nvSpPr>
          <p:cNvPr id="4" name="TextBox 4"/>
          <p:cNvSpPr txBox="1"/>
          <p:nvPr/>
        </p:nvSpPr>
        <p:spPr>
          <a:xfrm>
            <a:off x="123290" y="997728"/>
            <a:ext cx="11945420" cy="1262653"/>
          </a:xfrm>
          <a:prstGeom prst="rect">
            <a:avLst/>
          </a:prstGeom>
        </p:spPr>
        <p:txBody>
          <a:bodyPr lIns="0" tIns="0" rIns="0" bIns="0" rtlCol="0" anchor="t">
            <a:spAutoFit/>
          </a:bodyPr>
          <a:lstStyle/>
          <a:p>
            <a:pPr>
              <a:lnSpc>
                <a:spcPts val="1960"/>
              </a:lnSpc>
            </a:pPr>
            <a:r>
              <a:rPr lang="en-US" sz="1400">
                <a:solidFill>
                  <a:srgbClr val="000000"/>
                </a:solidFill>
                <a:latin typeface="Montserrat"/>
              </a:rPr>
              <a:t>       ВНД может интерпретироваться как годовые чистые наличные поступления, создаваемые на капитал, не реализованный в течение определенного периода, или, иными словами, ее можно трактовать как наивысшую ставку аннуитета после уплаты налога (годовую норму погашения долга), при которой проект может наращивать средства - при условии, что годовые потоки реальных денег более или менее постоянны. </a:t>
            </a:r>
          </a:p>
          <a:p>
            <a:pPr>
              <a:lnSpc>
                <a:spcPts val="1960"/>
              </a:lnSpc>
            </a:pPr>
            <a:r>
              <a:rPr lang="en-US" sz="1400">
                <a:solidFill>
                  <a:srgbClr val="000000"/>
                </a:solidFill>
                <a:latin typeface="Montserrat"/>
              </a:rPr>
              <a:t>      </a:t>
            </a:r>
          </a:p>
        </p:txBody>
      </p:sp>
      <p:sp>
        <p:nvSpPr>
          <p:cNvPr id="5" name="TextBox 5"/>
          <p:cNvSpPr txBox="1"/>
          <p:nvPr/>
        </p:nvSpPr>
        <p:spPr>
          <a:xfrm>
            <a:off x="123290" y="2076517"/>
            <a:ext cx="5438633" cy="4610814"/>
          </a:xfrm>
          <a:prstGeom prst="rect">
            <a:avLst/>
          </a:prstGeom>
        </p:spPr>
        <p:txBody>
          <a:bodyPr lIns="0" tIns="0" rIns="0" bIns="0" rtlCol="0" anchor="t">
            <a:spAutoFit/>
          </a:bodyPr>
          <a:lstStyle/>
          <a:p>
            <a:pPr algn="just">
              <a:lnSpc>
                <a:spcPts val="1867"/>
              </a:lnSpc>
            </a:pPr>
            <a:r>
              <a:rPr lang="en-US" sz="1333">
                <a:solidFill>
                  <a:srgbClr val="000000"/>
                </a:solidFill>
                <a:latin typeface="Montserrat"/>
              </a:rPr>
              <a:t>  При анализе уравнений для расчета чистого дисконтированного дохода ряда годовых потоков реальных денег Ф(t), легко показать, что один и тот же ЧДД может быть получен для разных рядов потока, и, аналогично, для инвестиционных проектов с совершенно различными структурами потока реальных денег может быть получена одна и та же ВНД (см. табл. 3). Кроме того, рассчитанная величина ЧДД зависит также от длин ряда потока реальных денег. Поэтому ВНД или ЧДД никогда не должны использоваться как единственный критерий решения, а финансовая оценка инвестиционных проектов должна всегда включать критический анализ структуры и распределения по времени дисконтированных потоков реальных денег.</a:t>
            </a:r>
          </a:p>
          <a:p>
            <a:pPr algn="just">
              <a:lnSpc>
                <a:spcPts val="1867"/>
              </a:lnSpc>
            </a:pPr>
            <a:r>
              <a:rPr lang="en-US" sz="1333">
                <a:solidFill>
                  <a:srgbClr val="000000"/>
                </a:solidFill>
                <a:latin typeface="Montserrat"/>
              </a:rPr>
              <a:t>Инвестиционное предложение может быть принято, если ВНД больше минимального коэффициента окупаемости (стоимость капитала плюс какая-то надбавка за риск), который является самой низкой приемлемой ставкой процента на инвестированный капитал.</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8701" y="1238392"/>
            <a:ext cx="11922304" cy="1262653"/>
          </a:xfrm>
          <a:prstGeom prst="rect">
            <a:avLst/>
          </a:prstGeom>
        </p:spPr>
        <p:txBody>
          <a:bodyPr lIns="0" tIns="0" rIns="0" bIns="0" rtlCol="0" anchor="t">
            <a:spAutoFit/>
          </a:bodyPr>
          <a:lstStyle/>
          <a:p>
            <a:pPr algn="just">
              <a:lnSpc>
                <a:spcPts val="1960"/>
              </a:lnSpc>
            </a:pPr>
            <a:r>
              <a:rPr lang="en-US" sz="1400">
                <a:solidFill>
                  <a:srgbClr val="000000"/>
                </a:solidFill>
                <a:latin typeface="Montserrat"/>
              </a:rPr>
              <a:t>     Различные ряды потока реальных денег могут создавать одинаковую ВНД; кроме того, возможно, что проекту с меньшей ВНД (но все еще превышающей минимальный коэффициент окупаемости) следует отдать предпочтение перед проектом с более высокой ВНД, но с нежелательной структурой потоков реальных денег. Более того, проекты могут ранжироваться по-разному, если применяется метод ЧДД. Эта проблема проиллюстрирована ниже на рис. </a:t>
            </a:r>
          </a:p>
          <a:p>
            <a:pPr algn="just">
              <a:lnSpc>
                <a:spcPts val="1960"/>
              </a:lnSpc>
            </a:pPr>
            <a:r>
              <a:rPr lang="en-US" sz="1400">
                <a:solidFill>
                  <a:srgbClr val="000000"/>
                </a:solidFill>
                <a:latin typeface="Montserrat"/>
              </a:rPr>
              <a:t>   </a:t>
            </a:r>
          </a:p>
        </p:txBody>
      </p:sp>
      <p:pic>
        <p:nvPicPr>
          <p:cNvPr id="3" name="Picture 3"/>
          <p:cNvPicPr>
            <a:picLocks noChangeAspect="1"/>
          </p:cNvPicPr>
          <p:nvPr/>
        </p:nvPicPr>
        <p:blipFill>
          <a:blip r:embed="rId2"/>
          <a:srcRect/>
          <a:stretch>
            <a:fillRect/>
          </a:stretch>
        </p:blipFill>
        <p:spPr>
          <a:xfrm>
            <a:off x="6125342" y="2485287"/>
            <a:ext cx="5935664" cy="3836704"/>
          </a:xfrm>
          <a:prstGeom prst="rect">
            <a:avLst/>
          </a:prstGeom>
        </p:spPr>
      </p:pic>
      <p:grpSp>
        <p:nvGrpSpPr>
          <p:cNvPr id="4" name="Group 4"/>
          <p:cNvGrpSpPr/>
          <p:nvPr/>
        </p:nvGrpSpPr>
        <p:grpSpPr>
          <a:xfrm>
            <a:off x="287481" y="117335"/>
            <a:ext cx="11624747" cy="1142249"/>
            <a:chOff x="0" y="19051"/>
            <a:chExt cx="23249494" cy="2284498"/>
          </a:xfrm>
        </p:grpSpPr>
        <p:sp>
          <p:nvSpPr>
            <p:cNvPr id="5" name="TextBox 5"/>
            <p:cNvSpPr txBox="1"/>
            <p:nvPr/>
          </p:nvSpPr>
          <p:spPr>
            <a:xfrm>
              <a:off x="0" y="19051"/>
              <a:ext cx="20166970" cy="1128514"/>
            </a:xfrm>
            <a:prstGeom prst="rect">
              <a:avLst/>
            </a:prstGeom>
          </p:spPr>
          <p:txBody>
            <a:bodyPr lIns="0" tIns="0" rIns="0" bIns="0" rtlCol="0" anchor="t">
              <a:spAutoFit/>
            </a:bodyPr>
            <a:lstStyle/>
            <a:p>
              <a:pPr>
                <a:lnSpc>
                  <a:spcPts val="4370"/>
                </a:lnSpc>
              </a:pPr>
              <a:r>
                <a:rPr lang="en-US" sz="3800">
                  <a:solidFill>
                    <a:srgbClr val="000000"/>
                  </a:solidFill>
                  <a:latin typeface="Forum"/>
                </a:rPr>
                <a:t>ПРОБЛЕМА </a:t>
              </a:r>
            </a:p>
          </p:txBody>
        </p:sp>
        <p:sp>
          <p:nvSpPr>
            <p:cNvPr id="6" name="TextBox 6"/>
            <p:cNvSpPr txBox="1"/>
            <p:nvPr/>
          </p:nvSpPr>
          <p:spPr>
            <a:xfrm>
              <a:off x="3082524" y="1175035"/>
              <a:ext cx="20166970" cy="1128514"/>
            </a:xfrm>
            <a:prstGeom prst="rect">
              <a:avLst/>
            </a:prstGeom>
          </p:spPr>
          <p:txBody>
            <a:bodyPr lIns="0" tIns="0" rIns="0" bIns="0" rtlCol="0" anchor="t">
              <a:spAutoFit/>
            </a:bodyPr>
            <a:lstStyle/>
            <a:p>
              <a:pPr>
                <a:lnSpc>
                  <a:spcPts val="4370"/>
                </a:lnSpc>
              </a:pPr>
              <a:r>
                <a:rPr lang="en-US" sz="3800">
                  <a:solidFill>
                    <a:srgbClr val="000000"/>
                  </a:solidFill>
                  <a:latin typeface="Forum"/>
                </a:rPr>
                <a:t>РАНЖИРОВАНИЯ</a:t>
              </a:r>
            </a:p>
          </p:txBody>
        </p:sp>
      </p:grpSp>
      <p:sp>
        <p:nvSpPr>
          <p:cNvPr id="7" name="TextBox 7"/>
          <p:cNvSpPr txBox="1"/>
          <p:nvPr/>
        </p:nvSpPr>
        <p:spPr>
          <a:xfrm>
            <a:off x="138702" y="2290995"/>
            <a:ext cx="5841741" cy="4340419"/>
          </a:xfrm>
          <a:prstGeom prst="rect">
            <a:avLst/>
          </a:prstGeom>
        </p:spPr>
        <p:txBody>
          <a:bodyPr lIns="0" tIns="0" rIns="0" bIns="0" rtlCol="0" anchor="t">
            <a:spAutoFit/>
          </a:bodyPr>
          <a:lstStyle/>
          <a:p>
            <a:pPr algn="just">
              <a:lnSpc>
                <a:spcPts val="1960"/>
              </a:lnSpc>
            </a:pPr>
            <a:r>
              <a:rPr lang="en-US" sz="1400">
                <a:solidFill>
                  <a:srgbClr val="000000"/>
                </a:solidFill>
                <a:latin typeface="Montserrat"/>
              </a:rPr>
              <a:t>    Внутренняя норма доходности проекта Б (ВНДб) выше, чем проекта А (ВНДа), и для любой нормы дисконта между Е2 и ВНД, ЧДД проекта Б выше, чем проекта А. Если минимальный коэффициент окупаемости ниже Ег, тогда оба проекта будут все еще приемлемыми с точки зрения прибыльности. Однако в этом случае приоритет должен быть отдан проекту А, если на выбор проекта доминирующее влияние оказывает ЧДД. Норма дисконта, при которой ЧДД обоих проектов одинаков, называется нормой пересечения (Е2). При достаточно абстрактных условиях совершенно одинаковых проектных рисков, одинаковых сроков жизни проектов и сравнимых размеров инвестиций, проект с более высоким доходом обычно получает приоритет. Поскольку эти допущения редко возможны в реальной жизни, окончательное принятие инвестиционного решения будет обусловлено оценкой инвестором различных проектных рисков и возможных стратегий их минимизации.</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3429000"/>
            <a:ext cx="12562622" cy="0"/>
          </a:xfrm>
          <a:prstGeom prst="line">
            <a:avLst/>
          </a:prstGeom>
          <a:ln w="9525" cap="flat">
            <a:solidFill>
              <a:srgbClr val="E6E2D8"/>
            </a:solidFill>
            <a:prstDash val="solid"/>
            <a:headEnd type="none" w="sm" len="sm"/>
            <a:tailEnd type="none" w="sm" len="sm"/>
          </a:ln>
        </p:spPr>
      </p:sp>
      <p:sp>
        <p:nvSpPr>
          <p:cNvPr id="3" name="TextBox 3"/>
          <p:cNvSpPr txBox="1"/>
          <p:nvPr/>
        </p:nvSpPr>
        <p:spPr>
          <a:xfrm>
            <a:off x="0" y="271356"/>
            <a:ext cx="12192000" cy="397545"/>
          </a:xfrm>
          <a:prstGeom prst="rect">
            <a:avLst/>
          </a:prstGeom>
        </p:spPr>
        <p:txBody>
          <a:bodyPr lIns="0" tIns="0" rIns="0" bIns="0" rtlCol="0" anchor="t">
            <a:spAutoFit/>
          </a:bodyPr>
          <a:lstStyle/>
          <a:p>
            <a:pPr algn="ctr">
              <a:lnSpc>
                <a:spcPts val="3067"/>
              </a:lnSpc>
              <a:spcBef>
                <a:spcPts val="2300"/>
              </a:spcBef>
            </a:pPr>
            <a:r>
              <a:rPr lang="en-US" sz="3067">
                <a:solidFill>
                  <a:srgbClr val="000000"/>
                </a:solidFill>
                <a:latin typeface="Forum"/>
              </a:rPr>
              <a:t>ВЗАИМОИСКЛЮЧАЮЩИЕ ПРОЕКТЫ</a:t>
            </a:r>
          </a:p>
        </p:txBody>
      </p:sp>
      <p:sp>
        <p:nvSpPr>
          <p:cNvPr id="4" name="TextBox 4"/>
          <p:cNvSpPr txBox="1"/>
          <p:nvPr/>
        </p:nvSpPr>
        <p:spPr>
          <a:xfrm>
            <a:off x="123290" y="660400"/>
            <a:ext cx="11930009" cy="3054298"/>
          </a:xfrm>
          <a:prstGeom prst="rect">
            <a:avLst/>
          </a:prstGeom>
        </p:spPr>
        <p:txBody>
          <a:bodyPr lIns="0" tIns="0" rIns="0" bIns="0" rtlCol="0" anchor="t">
            <a:spAutoFit/>
          </a:bodyPr>
          <a:lstStyle/>
          <a:p>
            <a:pPr algn="just">
              <a:lnSpc>
                <a:spcPts val="1960"/>
              </a:lnSpc>
            </a:pPr>
            <a:r>
              <a:rPr lang="en-US" sz="1400">
                <a:solidFill>
                  <a:srgbClr val="000000"/>
                </a:solidFill>
                <a:latin typeface="Montserrat"/>
              </a:rPr>
              <a:t>     Метод ВНД также нужно использовать с осторожностью в случае двух или более исключающих друг друга проектов. Проекты являются взаимоисключающими, если принятие одного из них означает отклонение другого. Эта ситуация типична, например, в том случае, если в распоряжении инвесторов имеется только один строительный участок или если они могут выбирать между расширением существующего завода и созданием дополнительных, но меньших по размеру промышленных предприятий в отдаленном месте (полная производственная мощность ограничивается полным спросом). Эта проблема является не вопросом принятия или отклонения проекта, а вопросом определения, какую из двух осуществимых альтернатив нужно выбрать. Рис. 30 также можно использовать для иллюстрации этой проблемы.</a:t>
            </a:r>
          </a:p>
          <a:p>
            <a:pPr algn="just">
              <a:lnSpc>
                <a:spcPts val="1960"/>
              </a:lnSpc>
            </a:pPr>
            <a:r>
              <a:rPr lang="en-US" sz="1400">
                <a:solidFill>
                  <a:srgbClr val="000000"/>
                </a:solidFill>
                <a:latin typeface="Montserrat"/>
              </a:rPr>
              <a:t>     Дисконтированная чистая наличная прибыль на акционерный капитал (ЧДД и ВНД) рассчитывается путем вычитания из чистых потоков реальных денег (для всего проекта) соответствующих финансовых потоков, связанных с займами (внешним финансированием), то есть с погашением долга (проценты и возврат ссуды), а также с выплатой всех остатков задолженности на конец периода планирования </a:t>
            </a:r>
          </a:p>
          <a:p>
            <a:pPr algn="just">
              <a:lnSpc>
                <a:spcPts val="1960"/>
              </a:lnSpc>
            </a:pPr>
            <a:endParaRPr sz="1200"/>
          </a:p>
        </p:txBody>
      </p:sp>
      <p:sp>
        <p:nvSpPr>
          <p:cNvPr id="5" name="TextBox 5"/>
          <p:cNvSpPr txBox="1"/>
          <p:nvPr/>
        </p:nvSpPr>
        <p:spPr>
          <a:xfrm>
            <a:off x="123290" y="3371850"/>
            <a:ext cx="11930009" cy="503151"/>
          </a:xfrm>
          <a:prstGeom prst="rect">
            <a:avLst/>
          </a:prstGeom>
        </p:spPr>
        <p:txBody>
          <a:bodyPr lIns="0" tIns="0" rIns="0" bIns="0" rtlCol="0" anchor="t">
            <a:spAutoFit/>
          </a:bodyPr>
          <a:lstStyle/>
          <a:p>
            <a:pPr algn="ctr">
              <a:lnSpc>
                <a:spcPts val="4294"/>
              </a:lnSpc>
            </a:pPr>
            <a:r>
              <a:rPr lang="en-US" sz="3067">
                <a:solidFill>
                  <a:srgbClr val="000000"/>
                </a:solidFill>
                <a:latin typeface="Forum"/>
              </a:rPr>
              <a:t>Дисконтированная прибыль на акцинернвй капитал</a:t>
            </a:r>
          </a:p>
        </p:txBody>
      </p:sp>
      <p:sp>
        <p:nvSpPr>
          <p:cNvPr id="6" name="TextBox 6"/>
          <p:cNvSpPr txBox="1"/>
          <p:nvPr/>
        </p:nvSpPr>
        <p:spPr>
          <a:xfrm>
            <a:off x="130996" y="3871807"/>
            <a:ext cx="11930009" cy="2801536"/>
          </a:xfrm>
          <a:prstGeom prst="rect">
            <a:avLst/>
          </a:prstGeom>
        </p:spPr>
        <p:txBody>
          <a:bodyPr lIns="0" tIns="0" rIns="0" bIns="0" rtlCol="0" anchor="t">
            <a:spAutoFit/>
          </a:bodyPr>
          <a:lstStyle/>
          <a:p>
            <a:pPr algn="just">
              <a:lnSpc>
                <a:spcPts val="1960"/>
              </a:lnSpc>
            </a:pPr>
            <a:r>
              <a:rPr lang="en-US" sz="1400">
                <a:solidFill>
                  <a:srgbClr val="000000"/>
                </a:solidFill>
                <a:latin typeface="Montserrat"/>
              </a:rPr>
              <a:t>   Концепция дисконтирования потока реальных денег также может быть применена для определения ЧДД инвестиций с точки зрения владельцев акций. Различают два положения: </a:t>
            </a:r>
          </a:p>
          <a:p>
            <a:pPr algn="just">
              <a:lnSpc>
                <a:spcPts val="1960"/>
              </a:lnSpc>
            </a:pPr>
            <a:r>
              <a:rPr lang="en-US" sz="1400">
                <a:solidFill>
                  <a:srgbClr val="000000"/>
                </a:solidFill>
                <a:latin typeface="Montserrat"/>
              </a:rPr>
              <a:t> · </a:t>
            </a:r>
            <a:r>
              <a:rPr lang="en-US" sz="1400">
                <a:solidFill>
                  <a:srgbClr val="000000"/>
                </a:solidFill>
                <a:latin typeface="Montserrat Bold Italics"/>
              </a:rPr>
              <a:t>Наличная прибыль на акционерный капитал</a:t>
            </a:r>
            <a:r>
              <a:rPr lang="en-US" sz="1400">
                <a:solidFill>
                  <a:srgbClr val="000000"/>
                </a:solidFill>
                <a:latin typeface="Montserrat"/>
              </a:rPr>
              <a:t>, представленная годовыми выплатами дивидендов, дисконтируется по возможной стоимости капитала владельцев акций. ЧДД для последних определяется путем вычитания полного дисконтированного оплаченного акционерного капитала из накопленных дисконтированных выплат дивидендов. Если этот ЧДД положителен для периода планирования владельцев акций, инвестиции смогут обеспечивать выплату требуемой прибыли. ВНД для этого потока реальных денег показывает прибыльность акционерного капитала, представляемую выплачиваемыми дивидендами </a:t>
            </a:r>
          </a:p>
          <a:p>
            <a:pPr algn="just">
              <a:lnSpc>
                <a:spcPts val="1960"/>
              </a:lnSpc>
            </a:pPr>
            <a:r>
              <a:rPr lang="en-US" sz="1400">
                <a:solidFill>
                  <a:srgbClr val="000000"/>
                </a:solidFill>
                <a:latin typeface="Montserrat"/>
              </a:rPr>
              <a:t>  · </a:t>
            </a:r>
            <a:r>
              <a:rPr lang="en-US" sz="1400">
                <a:solidFill>
                  <a:srgbClr val="000000"/>
                </a:solidFill>
                <a:latin typeface="Montserrat Bold Italics"/>
              </a:rPr>
              <a:t>Дисконтируются избытки наличности</a:t>
            </a:r>
            <a:r>
              <a:rPr lang="en-US" sz="1400">
                <a:solidFill>
                  <a:srgbClr val="000000"/>
                </a:solidFill>
                <a:latin typeface="Montserrat"/>
              </a:rPr>
              <a:t>, создаваемые ежегодно. Дисконтированный чистый поток реальных денег, с точки зрения владельцев акций, получается путем вычитания полного дисконтированного оплаченного акционерного капитала из накопленных дисконтированных остатков наличности (то есть накопленной дисконтированной прибыли на акционерный капитал).</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611389" y="3583247"/>
            <a:ext cx="6975573" cy="0"/>
          </a:xfrm>
          <a:prstGeom prst="line">
            <a:avLst/>
          </a:prstGeom>
          <a:ln w="9525" cap="flat">
            <a:solidFill>
              <a:srgbClr val="E6E2D8"/>
            </a:solidFill>
            <a:prstDash val="solid"/>
            <a:headEnd type="none" w="sm" len="sm"/>
            <a:tailEnd type="none" w="sm" len="sm"/>
          </a:ln>
        </p:spPr>
      </p:sp>
      <p:sp>
        <p:nvSpPr>
          <p:cNvPr id="3" name="TextBox 3"/>
          <p:cNvSpPr txBox="1"/>
          <p:nvPr/>
        </p:nvSpPr>
        <p:spPr>
          <a:xfrm>
            <a:off x="0" y="162136"/>
            <a:ext cx="12192000" cy="500137"/>
          </a:xfrm>
          <a:prstGeom prst="rect">
            <a:avLst/>
          </a:prstGeom>
        </p:spPr>
        <p:txBody>
          <a:bodyPr lIns="0" tIns="0" rIns="0" bIns="0" rtlCol="0" anchor="t">
            <a:spAutoFit/>
          </a:bodyPr>
          <a:lstStyle/>
          <a:p>
            <a:pPr algn="ctr">
              <a:lnSpc>
                <a:spcPts val="3867"/>
              </a:lnSpc>
              <a:spcBef>
                <a:spcPts val="2900"/>
              </a:spcBef>
            </a:pPr>
            <a:r>
              <a:rPr lang="en-US" sz="3867">
                <a:solidFill>
                  <a:srgbClr val="000000"/>
                </a:solidFill>
                <a:latin typeface="Forum"/>
              </a:rPr>
              <a:t>ТРАДИЦИОННЫЕ МЕТОДЫ</a:t>
            </a:r>
          </a:p>
        </p:txBody>
      </p:sp>
      <p:sp>
        <p:nvSpPr>
          <p:cNvPr id="4" name="TextBox 4"/>
          <p:cNvSpPr txBox="1"/>
          <p:nvPr/>
        </p:nvSpPr>
        <p:spPr>
          <a:xfrm>
            <a:off x="421653" y="562610"/>
            <a:ext cx="5306144" cy="433773"/>
          </a:xfrm>
          <a:prstGeom prst="rect">
            <a:avLst/>
          </a:prstGeom>
        </p:spPr>
        <p:txBody>
          <a:bodyPr lIns="0" tIns="0" rIns="0" bIns="0" rtlCol="0" anchor="t">
            <a:spAutoFit/>
          </a:bodyPr>
          <a:lstStyle/>
          <a:p>
            <a:pPr algn="ctr">
              <a:lnSpc>
                <a:spcPts val="3734"/>
              </a:lnSpc>
            </a:pPr>
            <a:r>
              <a:rPr lang="en-US" sz="2667">
                <a:solidFill>
                  <a:srgbClr val="000000"/>
                </a:solidFill>
                <a:latin typeface="Forum"/>
              </a:rPr>
              <a:t>Период окупаемости</a:t>
            </a:r>
          </a:p>
        </p:txBody>
      </p:sp>
      <p:sp>
        <p:nvSpPr>
          <p:cNvPr id="5" name="TextBox 5"/>
          <p:cNvSpPr txBox="1"/>
          <p:nvPr/>
        </p:nvSpPr>
        <p:spPr>
          <a:xfrm>
            <a:off x="115558" y="1002876"/>
            <a:ext cx="5857153" cy="5622821"/>
          </a:xfrm>
          <a:prstGeom prst="rect">
            <a:avLst/>
          </a:prstGeom>
        </p:spPr>
        <p:txBody>
          <a:bodyPr lIns="0" tIns="0" rIns="0" bIns="0" rtlCol="0" anchor="t">
            <a:spAutoFit/>
          </a:bodyPr>
          <a:lstStyle/>
          <a:p>
            <a:pPr algn="just">
              <a:lnSpc>
                <a:spcPts val="1960"/>
              </a:lnSpc>
            </a:pPr>
            <a:r>
              <a:rPr lang="en-US" sz="1400">
                <a:solidFill>
                  <a:srgbClr val="000000"/>
                </a:solidFill>
                <a:latin typeface="Montserrat"/>
              </a:rPr>
              <a:t>    Период окупаемости определяется как период, требуемый для возврата первоначальных инвестиционных расходов посредством накопленных чистых потоков реальных денег, полученных с помощью проекта. Важно отметить, что для расчета окупаемости используются потоки реальных денег по проекту. Было бы совершенно неправильным рассчитывать окупаемость на основе накопленной чистой прибыли после уплаты налога. Даже если накопленные проценты и амортизация добавляются вновь, существует опасность, что не будут включены в расчеты инвестиции для замены оборудования, обычно необходимые для продолжения эксплуатации предприятия. </a:t>
            </a:r>
          </a:p>
          <a:p>
            <a:pPr algn="just">
              <a:lnSpc>
                <a:spcPts val="1960"/>
              </a:lnSpc>
            </a:pPr>
            <a:r>
              <a:rPr lang="en-US" sz="1400">
                <a:solidFill>
                  <a:srgbClr val="000000"/>
                </a:solidFill>
                <a:latin typeface="Montserrat"/>
              </a:rPr>
              <a:t>   Метод расчета окупаемости обычно критикуют за его концентрирование на начальной фазе периода производства без учета (для решения об инвестировании) работы завода после периода окупаемости. Этот критический аргумент был бы справедлив, если бы инвестиционное решение целиком основывалось на методе расчета окупаемости. Однако если его применять для оценки риска и ликвидности в сочетании с показателями прибыльности, как это рассматривается в настоящем Руководстве, этот метод может быть очень практичным и полезным инструментом.</a:t>
            </a:r>
          </a:p>
        </p:txBody>
      </p:sp>
      <p:sp>
        <p:nvSpPr>
          <p:cNvPr id="6" name="TextBox 6"/>
          <p:cNvSpPr txBox="1"/>
          <p:nvPr/>
        </p:nvSpPr>
        <p:spPr>
          <a:xfrm>
            <a:off x="6310715" y="562610"/>
            <a:ext cx="5413037" cy="433773"/>
          </a:xfrm>
          <a:prstGeom prst="rect">
            <a:avLst/>
          </a:prstGeom>
        </p:spPr>
        <p:txBody>
          <a:bodyPr lIns="0" tIns="0" rIns="0" bIns="0" rtlCol="0" anchor="t">
            <a:spAutoFit/>
          </a:bodyPr>
          <a:lstStyle/>
          <a:p>
            <a:pPr algn="ctr">
              <a:lnSpc>
                <a:spcPts val="3734"/>
              </a:lnSpc>
            </a:pPr>
            <a:r>
              <a:rPr lang="en-US" sz="2667">
                <a:solidFill>
                  <a:srgbClr val="000000"/>
                </a:solidFill>
                <a:latin typeface="Forum"/>
              </a:rPr>
              <a:t>Интерпретация "окупаемости"</a:t>
            </a:r>
          </a:p>
        </p:txBody>
      </p:sp>
      <p:sp>
        <p:nvSpPr>
          <p:cNvPr id="7" name="TextBox 7"/>
          <p:cNvSpPr txBox="1"/>
          <p:nvPr/>
        </p:nvSpPr>
        <p:spPr>
          <a:xfrm>
            <a:off x="6199572" y="1002877"/>
            <a:ext cx="5897315" cy="5829096"/>
          </a:xfrm>
          <a:prstGeom prst="rect">
            <a:avLst/>
          </a:prstGeom>
        </p:spPr>
        <p:txBody>
          <a:bodyPr lIns="0" tIns="0" rIns="0" bIns="0" rtlCol="0" anchor="t">
            <a:spAutoFit/>
          </a:bodyPr>
          <a:lstStyle/>
          <a:p>
            <a:pPr algn="just">
              <a:lnSpc>
                <a:spcPts val="1867"/>
              </a:lnSpc>
            </a:pPr>
            <a:r>
              <a:rPr lang="en-US" sz="1333">
                <a:solidFill>
                  <a:srgbClr val="000000"/>
                </a:solidFill>
                <a:latin typeface="Montserrat"/>
              </a:rPr>
              <a:t>    </a:t>
            </a:r>
            <a:r>
              <a:rPr lang="en-US" sz="1333">
                <a:solidFill>
                  <a:srgbClr val="000000"/>
                </a:solidFill>
                <a:latin typeface="Montserrat Bold Italics"/>
              </a:rPr>
              <a:t>Риск. </a:t>
            </a:r>
            <a:r>
              <a:rPr lang="en-US" sz="1333">
                <a:solidFill>
                  <a:srgbClr val="000000"/>
                </a:solidFill>
                <a:latin typeface="Montserrat"/>
              </a:rPr>
              <a:t>Окупаемость применима, если новый проект предполагает быстрое технологическое изменение в промышленном секторе, в особенности, когда технологический жизненный цикл значительно короче технического жизненного цикла проекта или его основных компонентов. Другая типичная ситуация, когда входные барьеры на рынке с высокой конкуренцией относительно низки. В такой деловой среде инвесторы могут выбрать ту стратегию проекта, которая позволяет возместить инвестиционные затраты с получением некоторого минимального процента в течение периода времени, связанного с фазой жизненного цикла промышленного сектора, а также с жизненным циклом ожидаемой технологии и продукта.</a:t>
            </a:r>
          </a:p>
          <a:p>
            <a:pPr algn="just">
              <a:lnSpc>
                <a:spcPts val="1867"/>
              </a:lnSpc>
            </a:pPr>
            <a:r>
              <a:rPr lang="en-US" sz="1333">
                <a:solidFill>
                  <a:srgbClr val="000000"/>
                </a:solidFill>
                <a:latin typeface="Montserrat"/>
              </a:rPr>
              <a:t>  </a:t>
            </a:r>
            <a:r>
              <a:rPr lang="en-US" sz="1333">
                <a:solidFill>
                  <a:srgbClr val="000000"/>
                </a:solidFill>
                <a:latin typeface="Montserrat Bold Italics"/>
              </a:rPr>
              <a:t>Приблизительная мера прибыльности.</a:t>
            </a:r>
            <a:r>
              <a:rPr lang="en-US" sz="1333">
                <a:solidFill>
                  <a:srgbClr val="000000"/>
                </a:solidFill>
                <a:latin typeface="Montserrat"/>
              </a:rPr>
              <a:t> Короткий период окупаемости обычно соответствует высокому годовому чистому потоку реальных денег. Поэтому величина, обратная периоду окупаемости, может использоваться как приблизительная мера прибыльности инвестиций. Длительный период окупаемости означает также, что соотношение между годовыми чистыми потоками реальных денег и начальными инвестициями относительно неблагоприятное. Если к тому же низка и капиталоотдача (выражающая стоимость годового объема продукции, созданного благодаря вложению единицы капитала), то проект, вероятно, будет непривлекательным для инвесторов и финансистов.</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598304" y="2089110"/>
            <a:ext cx="6995393" cy="1662637"/>
          </a:xfrm>
          <a:prstGeom prst="rect">
            <a:avLst/>
          </a:prstGeom>
        </p:spPr>
      </p:pic>
      <p:sp>
        <p:nvSpPr>
          <p:cNvPr id="3" name="TextBox 3"/>
          <p:cNvSpPr txBox="1"/>
          <p:nvPr/>
        </p:nvSpPr>
        <p:spPr>
          <a:xfrm>
            <a:off x="0" y="88054"/>
            <a:ext cx="12192000" cy="572529"/>
          </a:xfrm>
          <a:prstGeom prst="rect">
            <a:avLst/>
          </a:prstGeom>
        </p:spPr>
        <p:txBody>
          <a:bodyPr lIns="0" tIns="0" rIns="0" bIns="0" rtlCol="0" anchor="t">
            <a:spAutoFit/>
          </a:bodyPr>
          <a:lstStyle/>
          <a:p>
            <a:pPr algn="ctr">
              <a:lnSpc>
                <a:spcPts val="4853"/>
              </a:lnSpc>
            </a:pPr>
            <a:r>
              <a:rPr lang="en-US" sz="3466">
                <a:solidFill>
                  <a:srgbClr val="000000"/>
                </a:solidFill>
                <a:latin typeface="Forum"/>
              </a:rPr>
              <a:t>ПРОСТАЯ, ИЛИ ГОДОВАЯ, НОРМА ПРИБЫЛИ</a:t>
            </a:r>
          </a:p>
        </p:txBody>
      </p:sp>
      <p:sp>
        <p:nvSpPr>
          <p:cNvPr id="4" name="TextBox 4"/>
          <p:cNvSpPr txBox="1"/>
          <p:nvPr/>
        </p:nvSpPr>
        <p:spPr>
          <a:xfrm>
            <a:off x="138702" y="752072"/>
            <a:ext cx="11930009" cy="1519134"/>
          </a:xfrm>
          <a:prstGeom prst="rect">
            <a:avLst/>
          </a:prstGeom>
        </p:spPr>
        <p:txBody>
          <a:bodyPr lIns="0" tIns="0" rIns="0" bIns="0" rtlCol="0" anchor="t">
            <a:spAutoFit/>
          </a:bodyPr>
          <a:lstStyle/>
          <a:p>
            <a:pPr algn="just">
              <a:lnSpc>
                <a:spcPts val="1960"/>
              </a:lnSpc>
            </a:pPr>
            <a:r>
              <a:rPr lang="en-US" sz="1400">
                <a:solidFill>
                  <a:srgbClr val="000000"/>
                </a:solidFill>
                <a:latin typeface="Montserrat"/>
              </a:rPr>
              <a:t>    Метод расчета простой нормы прибыли основан на операционных счетах53 . Эта норма определяется как коэффициент годовой чистой прибыли на капитал. Данный показатель часто рассчитывают только для одного года, обычно - года производства на полную мощность. Однако он может также рассчитываться для различных степеней использования производственных мощностей (анализ чувствительности) или для различных лет на этапе начала производства. Для оценки инвестиций обычно представляют интерес две нормы прибыли: на полный используемый капитал (полные инвестиции) и на акционерный капитал.</a:t>
            </a:r>
          </a:p>
        </p:txBody>
      </p:sp>
      <p:sp>
        <p:nvSpPr>
          <p:cNvPr id="5" name="TextBox 5"/>
          <p:cNvSpPr txBox="1"/>
          <p:nvPr/>
        </p:nvSpPr>
        <p:spPr>
          <a:xfrm>
            <a:off x="138702" y="3896361"/>
            <a:ext cx="11930009" cy="3054298"/>
          </a:xfrm>
          <a:prstGeom prst="rect">
            <a:avLst/>
          </a:prstGeom>
        </p:spPr>
        <p:txBody>
          <a:bodyPr lIns="0" tIns="0" rIns="0" bIns="0" rtlCol="0" anchor="t">
            <a:spAutoFit/>
          </a:bodyPr>
          <a:lstStyle/>
          <a:p>
            <a:pPr algn="just">
              <a:lnSpc>
                <a:spcPts val="1960"/>
              </a:lnSpc>
            </a:pPr>
            <a:r>
              <a:rPr lang="en-US" sz="1400">
                <a:solidFill>
                  <a:srgbClr val="000000"/>
                </a:solidFill>
                <a:latin typeface="Montserrat"/>
              </a:rPr>
              <a:t>где ЧП - чистая прибыль (после амортизационных отчислений, уплаты процентов и налогов), </a:t>
            </a:r>
          </a:p>
          <a:p>
            <a:pPr algn="just">
              <a:lnSpc>
                <a:spcPts val="1960"/>
              </a:lnSpc>
            </a:pPr>
            <a:r>
              <a:rPr lang="en-US" sz="1400">
                <a:solidFill>
                  <a:srgbClr val="000000"/>
                </a:solidFill>
                <a:latin typeface="Montserrat"/>
              </a:rPr>
              <a:t>п - проценты, </a:t>
            </a:r>
          </a:p>
          <a:p>
            <a:pPr algn="just">
              <a:lnSpc>
                <a:spcPts val="1960"/>
              </a:lnSpc>
            </a:pPr>
            <a:r>
              <a:rPr lang="en-US" sz="1400">
                <a:solidFill>
                  <a:srgbClr val="000000"/>
                </a:solidFill>
                <a:latin typeface="Montserrat"/>
              </a:rPr>
              <a:t>К - полные инвестиционные издержки (основной и оборотный капитал), </a:t>
            </a:r>
          </a:p>
          <a:p>
            <a:pPr algn="just">
              <a:lnSpc>
                <a:spcPts val="1960"/>
              </a:lnSpc>
            </a:pPr>
            <a:r>
              <a:rPr lang="en-US" sz="1400">
                <a:solidFill>
                  <a:srgbClr val="000000"/>
                </a:solidFill>
                <a:latin typeface="Montserrat"/>
              </a:rPr>
              <a:t>AK - акционерный капитал. </a:t>
            </a:r>
          </a:p>
          <a:p>
            <a:pPr algn="just">
              <a:lnSpc>
                <a:spcPts val="1960"/>
              </a:lnSpc>
            </a:pPr>
            <a:r>
              <a:rPr lang="en-US" sz="1400">
                <a:solidFill>
                  <a:srgbClr val="000000"/>
                </a:solidFill>
                <a:latin typeface="Montserrat"/>
              </a:rPr>
              <a:t>   Однако нераспределенная прибыль (резервы, накопленные фирмой) должна учитываться при расчете эффективности финансовой доли инвестора. Сумма акционерного капитала и нераспределенной прибыли (нП) известна также как собственный капитал компании. Для расчета прибыли на собственный капитал в вышеприведенной формуле AK нужно заменить на AK + нП. Владелец акций, если он заинтересован в основном в получении дивидендов, будет оценивать прибыльность своего участия путем сравнения годового (среднего) дивиденда за вычетом налога с величиной капиталовложений. Таким образом, величина простой нормы прибыли зависит от того, как определены термины „прибыль" и „капитал". Поэтому, прежде чем делать окончательные оценки, нужно объяснить содержание применяемых соотношений.</a:t>
            </a:r>
          </a:p>
          <a:p>
            <a:pPr algn="just">
              <a:lnSpc>
                <a:spcPts val="1960"/>
              </a:lnSpc>
            </a:pPr>
            <a:endParaRPr sz="1200"/>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110067"/>
            <a:ext cx="12192000" cy="549381"/>
          </a:xfrm>
          <a:prstGeom prst="rect">
            <a:avLst/>
          </a:prstGeom>
        </p:spPr>
        <p:txBody>
          <a:bodyPr lIns="0" tIns="0" rIns="0" bIns="0" rtlCol="0" anchor="t">
            <a:spAutoFit/>
          </a:bodyPr>
          <a:lstStyle/>
          <a:p>
            <a:pPr algn="ctr">
              <a:lnSpc>
                <a:spcPts val="4666"/>
              </a:lnSpc>
            </a:pPr>
            <a:r>
              <a:rPr lang="en-US" sz="3333">
                <a:solidFill>
                  <a:srgbClr val="000000"/>
                </a:solidFill>
                <a:latin typeface="Forum"/>
              </a:rPr>
              <a:t>ФИНАНСИРОВАНИЕ ПРОЕКТА</a:t>
            </a:r>
          </a:p>
        </p:txBody>
      </p:sp>
      <p:sp>
        <p:nvSpPr>
          <p:cNvPr id="3" name="TextBox 3"/>
          <p:cNvSpPr txBox="1"/>
          <p:nvPr/>
        </p:nvSpPr>
        <p:spPr>
          <a:xfrm>
            <a:off x="100174" y="768279"/>
            <a:ext cx="11991653" cy="5829096"/>
          </a:xfrm>
          <a:prstGeom prst="rect">
            <a:avLst/>
          </a:prstGeom>
        </p:spPr>
        <p:txBody>
          <a:bodyPr lIns="0" tIns="0" rIns="0" bIns="0" rtlCol="0" anchor="t">
            <a:spAutoFit/>
          </a:bodyPr>
          <a:lstStyle/>
          <a:p>
            <a:pPr algn="just">
              <a:lnSpc>
                <a:spcPts val="1867"/>
              </a:lnSpc>
            </a:pPr>
            <a:r>
              <a:rPr lang="en-US" sz="1333">
                <a:solidFill>
                  <a:srgbClr val="000000"/>
                </a:solidFill>
                <a:latin typeface="Montserrat"/>
              </a:rPr>
              <a:t>   Выделение финансовых ресурсов для проекта является очевидной и основной предпосылкой для принятия инвестиционных решений, формулирования проекта и предынвестиционного анализа, а также для определения затрат капитала. Если выводы ТЭО по проекту будут положительными и удовлетворительными, в то время как нет достаточных гарантий наличия ресурсов, то такое ТЭО будет малорезультативным. В большинстве случаев предварительная оценка возможностей финансирования проекта должна проводиться до подготовки ТЭО. Это особенно справедливо, если предварительно проведены исследования возможностей или ПТЭО, поскольку такие исследования могут показать порядок величины требуемых капиталовложений. ТЭО следует проводить лишь в том случае, если перспективы изыскания средств в объемах, определенных такими предшествующими исследованиями, могут быть обрисованы с достаточной четкостью.</a:t>
            </a:r>
          </a:p>
          <a:p>
            <a:pPr algn="just">
              <a:lnSpc>
                <a:spcPts val="1867"/>
              </a:lnSpc>
            </a:pPr>
            <a:r>
              <a:rPr lang="en-US" sz="1333">
                <a:solidFill>
                  <a:srgbClr val="000000"/>
                </a:solidFill>
                <a:latin typeface="Montserrat"/>
              </a:rPr>
              <a:t>    Ресурсные ограничения могут определить параметры проекта задолго до принятия инвестиционного решения, а также на различных этапах формулирования проекта. Крупный сталелитейный завод не может быть эффективным в небольшой стране с богатыми залежами железной руды, но очень ограниченными финансовыми ресурсами. Такие ресурсные ограничения могут лимитировать рассмотрение некоторых проектов или ограничивать производственные мощности проекта до минимальных, экономически целесообразных уровней. Финансовые ограничения могут существовать на всех уровнях спонсорства проекта и иметь место независимо от того, рассматривается конкретный проект отдельным предпринимателем, крупной промышленной группой (иностранной или местной), государственной или полугосударственной организацией.</a:t>
            </a:r>
          </a:p>
          <a:p>
            <a:pPr algn="just">
              <a:lnSpc>
                <a:spcPts val="1867"/>
              </a:lnSpc>
            </a:pPr>
            <a:r>
              <a:rPr lang="en-US" sz="1333">
                <a:solidFill>
                  <a:srgbClr val="000000"/>
                </a:solidFill>
                <a:latin typeface="Montserrat"/>
              </a:rPr>
              <a:t>    Так же необходимо определить финансовые потребности проекта в оборотном капитале для этапа эксплуатации, хотя зачастую этим пренебрегают. Это можно сделать лишь после того, как произведена оценка издержек производства, с одной стороны, и объема продаж и доходов - с другой. Эти оценки должны охватывать определенный период времени и отражаться в анализе потока реальных денег. Если обе эти оценки не сделаны и если имеющиеся ресурсы недостаточны для удовлетворения потребностей в средствах, а именно в начальных капиталовложениях и оборотном капитале на определенный период времени, то было бы неразумным переходить к решению о финансировании и осуществлению проекта. Существует бесчисленное множество примеров, когда проекты сталкиваются с серьезными проблемами финансирования из-за неадекватных оценок потребностей в средствах на этапах первоначального инвестирования или эксплуатации, поскольку либо инвестиционные затраты, издержки производства и маркетинга были недооценены, либо объем продаж и доходы были переоценены.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РОЛЬ ОРГАНИЗАЦИЙ, КОНСУЛЬТАЦИОННЫХ СЛУЖБ И ИНФОРМАЦИОННЫХ СИСТЕМ"/>
          <p:cNvSpPr txBox="1">
            <a:spLocks noGrp="1"/>
          </p:cNvSpPr>
          <p:nvPr>
            <p:ph type="title"/>
          </p:nvPr>
        </p:nvSpPr>
        <p:spPr>
          <a:xfrm>
            <a:off x="609600" y="62023"/>
            <a:ext cx="10972800" cy="863601"/>
          </a:xfrm>
          <a:prstGeom prst="rect">
            <a:avLst/>
          </a:prstGeom>
        </p:spPr>
        <p:txBody>
          <a:bodyPr>
            <a:normAutofit/>
          </a:bodyPr>
          <a:lstStyle>
            <a:lvl1pPr defTabSz="355600">
              <a:lnSpc>
                <a:spcPct val="100000"/>
              </a:lnSpc>
              <a:defRPr sz="4000" spc="0">
                <a:latin typeface="Helvetica Neue"/>
                <a:ea typeface="Helvetica Neue"/>
                <a:cs typeface="Helvetica Neue"/>
                <a:sym typeface="Helvetica Neue"/>
              </a:defRPr>
            </a:lvl1pPr>
          </a:lstStyle>
          <a:p>
            <a:pPr algn="ctr"/>
            <a:r>
              <a:rPr sz="1800" dirty="0"/>
              <a:t>РОЛЬ ОРГАНИЗАЦИЙ, КОНСУЛЬТАЦИОННЫХ СЛУЖБ И ИНФОРМАЦИОННЫХ СИСТЕМ</a:t>
            </a:r>
          </a:p>
        </p:txBody>
      </p:sp>
      <p:sp>
        <p:nvSpPr>
          <p:cNvPr id="205" name="Все участники инвестиционного процесса должны быть заинтересованы в обеспечении благоприятных условий для консультирования в области инвестирования как в развивающихся, так и в развитых странах. В связи с этим следует принимать во внимание, особенно в ра"/>
          <p:cNvSpPr txBox="1">
            <a:spLocks noGrp="1"/>
          </p:cNvSpPr>
          <p:nvPr>
            <p:ph type="body" sz="quarter" idx="1"/>
          </p:nvPr>
        </p:nvSpPr>
        <p:spPr>
          <a:xfrm>
            <a:off x="238124" y="925624"/>
            <a:ext cx="11797589" cy="838383"/>
          </a:xfrm>
          <a:prstGeom prst="rect">
            <a:avLst/>
          </a:prstGeom>
        </p:spPr>
        <p:txBody>
          <a:bodyPr>
            <a:normAutofit fontScale="47500" lnSpcReduction="20000"/>
          </a:bodyPr>
          <a:lstStyle>
            <a:lvl1pPr marL="0" indent="0" algn="just" defTabSz="355600">
              <a:lnSpc>
                <a:spcPct val="100000"/>
              </a:lnSpc>
              <a:spcBef>
                <a:spcPts val="0"/>
              </a:spcBef>
              <a:buSzTx/>
              <a:buNone/>
              <a:defRPr sz="2500">
                <a:latin typeface="Helvetica Neue"/>
                <a:ea typeface="Helvetica Neue"/>
                <a:cs typeface="Helvetica Neue"/>
                <a:sym typeface="Helvetica Neue"/>
              </a:defRPr>
            </a:lvl1pPr>
          </a:lstStyle>
          <a:p>
            <a:r>
              <a:rPr dirty="0" err="1"/>
              <a:t>Все</a:t>
            </a:r>
            <a:r>
              <a:rPr dirty="0"/>
              <a:t> </a:t>
            </a:r>
            <a:r>
              <a:rPr dirty="0" err="1"/>
              <a:t>участники</a:t>
            </a:r>
            <a:r>
              <a:rPr dirty="0"/>
              <a:t> </a:t>
            </a:r>
            <a:r>
              <a:rPr dirty="0" err="1"/>
              <a:t>инвестиционного</a:t>
            </a:r>
            <a:r>
              <a:rPr dirty="0"/>
              <a:t> </a:t>
            </a:r>
            <a:r>
              <a:rPr dirty="0" err="1"/>
              <a:t>процесса</a:t>
            </a:r>
            <a:r>
              <a:rPr dirty="0"/>
              <a:t> </a:t>
            </a:r>
            <a:r>
              <a:rPr dirty="0" err="1"/>
              <a:t>должны</a:t>
            </a:r>
            <a:r>
              <a:rPr dirty="0"/>
              <a:t> </a:t>
            </a:r>
            <a:r>
              <a:rPr dirty="0" err="1"/>
              <a:t>быть</a:t>
            </a:r>
            <a:r>
              <a:rPr dirty="0"/>
              <a:t> </a:t>
            </a:r>
            <a:r>
              <a:rPr dirty="0" err="1"/>
              <a:t>заинтересованы</a:t>
            </a:r>
            <a:r>
              <a:rPr dirty="0"/>
              <a:t> в </a:t>
            </a:r>
            <a:r>
              <a:rPr dirty="0" err="1"/>
              <a:t>обеспечении</a:t>
            </a:r>
            <a:r>
              <a:rPr dirty="0"/>
              <a:t> </a:t>
            </a:r>
            <a:r>
              <a:rPr dirty="0" err="1"/>
              <a:t>благоприятных</a:t>
            </a:r>
            <a:r>
              <a:rPr dirty="0"/>
              <a:t> </a:t>
            </a:r>
            <a:r>
              <a:rPr dirty="0" err="1"/>
              <a:t>условий</a:t>
            </a:r>
            <a:r>
              <a:rPr dirty="0"/>
              <a:t> </a:t>
            </a:r>
            <a:r>
              <a:rPr dirty="0" err="1"/>
              <a:t>для</a:t>
            </a:r>
            <a:r>
              <a:rPr dirty="0"/>
              <a:t> </a:t>
            </a:r>
            <a:r>
              <a:rPr dirty="0" err="1"/>
              <a:t>консультирования</a:t>
            </a:r>
            <a:r>
              <a:rPr dirty="0"/>
              <a:t> в </a:t>
            </a:r>
            <a:r>
              <a:rPr dirty="0" err="1"/>
              <a:t>области</a:t>
            </a:r>
            <a:r>
              <a:rPr dirty="0"/>
              <a:t> </a:t>
            </a:r>
            <a:r>
              <a:rPr dirty="0" err="1"/>
              <a:t>инвестирования</a:t>
            </a:r>
            <a:r>
              <a:rPr dirty="0"/>
              <a:t> </a:t>
            </a:r>
            <a:r>
              <a:rPr dirty="0" err="1"/>
              <a:t>как</a:t>
            </a:r>
            <a:r>
              <a:rPr dirty="0"/>
              <a:t> в </a:t>
            </a:r>
            <a:r>
              <a:rPr dirty="0" err="1"/>
              <a:t>развивающихся</a:t>
            </a:r>
            <a:r>
              <a:rPr dirty="0"/>
              <a:t>, </a:t>
            </a:r>
            <a:r>
              <a:rPr dirty="0" err="1"/>
              <a:t>так</a:t>
            </a:r>
            <a:r>
              <a:rPr dirty="0"/>
              <a:t> и в </a:t>
            </a:r>
            <a:r>
              <a:rPr dirty="0" err="1"/>
              <a:t>развитых</a:t>
            </a:r>
            <a:r>
              <a:rPr dirty="0"/>
              <a:t> </a:t>
            </a:r>
            <a:r>
              <a:rPr dirty="0" err="1"/>
              <a:t>странах</a:t>
            </a:r>
            <a:r>
              <a:rPr dirty="0"/>
              <a:t>. В </a:t>
            </a:r>
            <a:r>
              <a:rPr dirty="0" err="1"/>
              <a:t>связи</a:t>
            </a:r>
            <a:r>
              <a:rPr dirty="0"/>
              <a:t> с </a:t>
            </a:r>
            <a:r>
              <a:rPr dirty="0" err="1"/>
              <a:t>этим</a:t>
            </a:r>
            <a:r>
              <a:rPr dirty="0"/>
              <a:t> </a:t>
            </a:r>
            <a:r>
              <a:rPr dirty="0" err="1"/>
              <a:t>следует</a:t>
            </a:r>
            <a:r>
              <a:rPr dirty="0"/>
              <a:t> </a:t>
            </a:r>
            <a:r>
              <a:rPr dirty="0" err="1"/>
              <a:t>принимать</a:t>
            </a:r>
            <a:r>
              <a:rPr dirty="0"/>
              <a:t> </a:t>
            </a:r>
            <a:r>
              <a:rPr dirty="0" err="1"/>
              <a:t>во</a:t>
            </a:r>
            <a:r>
              <a:rPr dirty="0"/>
              <a:t> </a:t>
            </a:r>
            <a:r>
              <a:rPr dirty="0" err="1"/>
              <a:t>внимание</a:t>
            </a:r>
            <a:r>
              <a:rPr dirty="0"/>
              <a:t>, </a:t>
            </a:r>
            <a:r>
              <a:rPr dirty="0" err="1"/>
              <a:t>особенно</a:t>
            </a:r>
            <a:r>
              <a:rPr dirty="0"/>
              <a:t> в </a:t>
            </a:r>
            <a:r>
              <a:rPr dirty="0" err="1"/>
              <a:t>развивающихся</a:t>
            </a:r>
            <a:r>
              <a:rPr dirty="0"/>
              <a:t> </a:t>
            </a:r>
            <a:r>
              <a:rPr dirty="0" err="1"/>
              <a:t>странах</a:t>
            </a:r>
            <a:r>
              <a:rPr dirty="0"/>
              <a:t>, </a:t>
            </a:r>
            <a:r>
              <a:rPr dirty="0" err="1"/>
              <a:t>что</a:t>
            </a:r>
            <a:r>
              <a:rPr dirty="0"/>
              <a:t> в </a:t>
            </a:r>
            <a:r>
              <a:rPr dirty="0" err="1"/>
              <a:t>большой</a:t>
            </a:r>
            <a:r>
              <a:rPr dirty="0"/>
              <a:t> </a:t>
            </a:r>
            <a:r>
              <a:rPr dirty="0" err="1"/>
              <a:t>степени</a:t>
            </a:r>
            <a:r>
              <a:rPr dirty="0"/>
              <a:t> </a:t>
            </a:r>
            <a:r>
              <a:rPr dirty="0" err="1"/>
              <a:t>все</a:t>
            </a:r>
            <a:r>
              <a:rPr dirty="0"/>
              <a:t> </a:t>
            </a:r>
            <a:r>
              <a:rPr dirty="0" err="1"/>
              <a:t>еще</a:t>
            </a:r>
            <a:r>
              <a:rPr dirty="0"/>
              <a:t> </a:t>
            </a:r>
            <a:r>
              <a:rPr dirty="0" err="1"/>
              <a:t>приходится</a:t>
            </a:r>
            <a:r>
              <a:rPr dirty="0"/>
              <a:t> </a:t>
            </a:r>
            <a:r>
              <a:rPr dirty="0" err="1"/>
              <a:t>пользоваться</a:t>
            </a:r>
            <a:r>
              <a:rPr dirty="0"/>
              <a:t> </a:t>
            </a:r>
            <a:r>
              <a:rPr dirty="0" err="1"/>
              <a:t>услугами</a:t>
            </a:r>
            <a:r>
              <a:rPr dirty="0"/>
              <a:t> </a:t>
            </a:r>
            <a:r>
              <a:rPr dirty="0" err="1"/>
              <a:t>зарубежных</a:t>
            </a:r>
            <a:r>
              <a:rPr dirty="0"/>
              <a:t> </a:t>
            </a:r>
            <a:r>
              <a:rPr dirty="0" err="1"/>
              <a:t>консультантов</a:t>
            </a:r>
            <a:r>
              <a:rPr dirty="0"/>
              <a:t>. </a:t>
            </a:r>
            <a:r>
              <a:rPr dirty="0" err="1"/>
              <a:t>Следовательно</a:t>
            </a:r>
            <a:r>
              <a:rPr dirty="0"/>
              <a:t>, </a:t>
            </a:r>
            <a:r>
              <a:rPr dirty="0" err="1"/>
              <a:t>задача</a:t>
            </a:r>
            <a:r>
              <a:rPr dirty="0"/>
              <a:t> </a:t>
            </a:r>
            <a:r>
              <a:rPr dirty="0" err="1"/>
              <a:t>технической</a:t>
            </a:r>
            <a:r>
              <a:rPr dirty="0"/>
              <a:t> </a:t>
            </a:r>
            <a:r>
              <a:rPr dirty="0" err="1"/>
              <a:t>кооперации</a:t>
            </a:r>
            <a:r>
              <a:rPr dirty="0"/>
              <a:t>, </a:t>
            </a:r>
            <a:r>
              <a:rPr dirty="0" err="1"/>
              <a:t>особенно</a:t>
            </a:r>
            <a:r>
              <a:rPr dirty="0"/>
              <a:t> в </a:t>
            </a:r>
            <a:r>
              <a:rPr dirty="0" err="1"/>
              <a:t>части</a:t>
            </a:r>
            <a:r>
              <a:rPr dirty="0"/>
              <a:t> </a:t>
            </a:r>
            <a:r>
              <a:rPr dirty="0" err="1"/>
              <a:t>международных</a:t>
            </a:r>
            <a:r>
              <a:rPr dirty="0"/>
              <a:t> </a:t>
            </a:r>
            <a:r>
              <a:rPr dirty="0" err="1"/>
              <a:t>организаций</a:t>
            </a:r>
            <a:r>
              <a:rPr dirty="0"/>
              <a:t>, - </a:t>
            </a:r>
            <a:r>
              <a:rPr dirty="0" err="1"/>
              <a:t>усиление</a:t>
            </a:r>
            <a:r>
              <a:rPr dirty="0"/>
              <a:t>, </a:t>
            </a:r>
            <a:r>
              <a:rPr dirty="0" err="1"/>
              <a:t>или</a:t>
            </a:r>
            <a:r>
              <a:rPr dirty="0"/>
              <a:t> </a:t>
            </a:r>
            <a:r>
              <a:rPr dirty="0" err="1"/>
              <a:t>даже</a:t>
            </a:r>
            <a:r>
              <a:rPr dirty="0"/>
              <a:t> </a:t>
            </a:r>
            <a:r>
              <a:rPr dirty="0" err="1"/>
              <a:t>формирование</a:t>
            </a:r>
            <a:r>
              <a:rPr dirty="0"/>
              <a:t>, </a:t>
            </a:r>
            <a:r>
              <a:rPr dirty="0" err="1"/>
              <a:t>национального</a:t>
            </a:r>
            <a:r>
              <a:rPr dirty="0"/>
              <a:t> </a:t>
            </a:r>
            <a:r>
              <a:rPr dirty="0" err="1"/>
              <a:t>консультационного</a:t>
            </a:r>
            <a:r>
              <a:rPr dirty="0"/>
              <a:t> </a:t>
            </a:r>
            <a:r>
              <a:rPr dirty="0" err="1"/>
              <a:t>потенциала</a:t>
            </a:r>
            <a:r>
              <a:rPr dirty="0"/>
              <a:t>, с </a:t>
            </a:r>
            <a:r>
              <a:rPr dirty="0" err="1"/>
              <a:t>особенным</a:t>
            </a:r>
            <a:r>
              <a:rPr dirty="0"/>
              <a:t> </a:t>
            </a:r>
            <a:r>
              <a:rPr dirty="0" err="1"/>
              <a:t>акцентом</a:t>
            </a:r>
            <a:r>
              <a:rPr dirty="0"/>
              <a:t> </a:t>
            </a:r>
            <a:r>
              <a:rPr dirty="0" err="1"/>
              <a:t>на</a:t>
            </a:r>
            <a:r>
              <a:rPr dirty="0"/>
              <a:t> </a:t>
            </a:r>
            <a:r>
              <a:rPr dirty="0" err="1"/>
              <a:t>вопросы</a:t>
            </a:r>
            <a:r>
              <a:rPr dirty="0"/>
              <a:t> </a:t>
            </a:r>
            <a:r>
              <a:rPr dirty="0" err="1"/>
              <a:t>инвестиций</a:t>
            </a:r>
            <a:r>
              <a:rPr dirty="0"/>
              <a:t>.</a:t>
            </a:r>
          </a:p>
        </p:txBody>
      </p:sp>
      <p:sp>
        <p:nvSpPr>
          <p:cNvPr id="206" name="Институциональная инфраструктура и консультирование"/>
          <p:cNvSpPr txBox="1">
            <a:spLocks noGrp="1"/>
          </p:cNvSpPr>
          <p:nvPr>
            <p:ph type="body" idx="21"/>
          </p:nvPr>
        </p:nvSpPr>
        <p:spPr>
          <a:xfrm>
            <a:off x="447675" y="-33481"/>
            <a:ext cx="11477625" cy="8636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defTabSz="355600">
              <a:defRPr sz="4000" spc="0">
                <a:latin typeface="Helvetica Neue"/>
                <a:ea typeface="Helvetica Neue"/>
                <a:cs typeface="Helvetica Neue"/>
                <a:sym typeface="Helvetica Neue"/>
              </a:defRPr>
            </a:lvl1pPr>
          </a:lstStyle>
          <a:p>
            <a:r>
              <a:rPr sz="2400" dirty="0" err="1"/>
              <a:t>Институциональная</a:t>
            </a:r>
            <a:r>
              <a:rPr sz="2400" dirty="0"/>
              <a:t> </a:t>
            </a:r>
            <a:r>
              <a:rPr sz="2400" dirty="0" err="1"/>
              <a:t>инфраструктура</a:t>
            </a:r>
            <a:r>
              <a:rPr sz="2400" dirty="0"/>
              <a:t> и </a:t>
            </a:r>
            <a:r>
              <a:rPr sz="2400" dirty="0" err="1"/>
              <a:t>консультирование</a:t>
            </a:r>
            <a:endParaRPr sz="2400" dirty="0"/>
          </a:p>
        </p:txBody>
      </p:sp>
      <p:sp>
        <p:nvSpPr>
          <p:cNvPr id="207" name="Национальные агентства по содействию и развитию инвестирования…"/>
          <p:cNvSpPr/>
          <p:nvPr/>
        </p:nvSpPr>
        <p:spPr>
          <a:xfrm>
            <a:off x="168352" y="1971675"/>
            <a:ext cx="5660948" cy="4746344"/>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just" defTabSz="177800">
              <a:defRPr sz="2600" b="1">
                <a:latin typeface="Helvetica Neue"/>
                <a:ea typeface="Helvetica Neue"/>
                <a:cs typeface="Helvetica Neue"/>
                <a:sym typeface="Helvetica Neue"/>
              </a:defRPr>
            </a:pPr>
            <a:r>
              <a:rPr sz="1300" dirty="0" err="1"/>
              <a:t>Национальные</a:t>
            </a:r>
            <a:r>
              <a:rPr sz="1300" dirty="0"/>
              <a:t> </a:t>
            </a:r>
            <a:r>
              <a:rPr sz="1300" dirty="0" err="1"/>
              <a:t>агентства</a:t>
            </a:r>
            <a:r>
              <a:rPr sz="1300" dirty="0"/>
              <a:t> </a:t>
            </a:r>
            <a:r>
              <a:rPr sz="1300" dirty="0" err="1"/>
              <a:t>по</a:t>
            </a:r>
            <a:r>
              <a:rPr sz="1300" dirty="0"/>
              <a:t> </a:t>
            </a:r>
            <a:r>
              <a:rPr sz="1300" dirty="0" err="1"/>
              <a:t>содействию</a:t>
            </a:r>
            <a:r>
              <a:rPr sz="1300" dirty="0"/>
              <a:t> и </a:t>
            </a:r>
            <a:r>
              <a:rPr sz="1300" dirty="0" err="1"/>
              <a:t>развитию</a:t>
            </a:r>
            <a:r>
              <a:rPr sz="1300" dirty="0"/>
              <a:t> </a:t>
            </a:r>
            <a:r>
              <a:rPr sz="1300" dirty="0" err="1"/>
              <a:t>инвестирования</a:t>
            </a:r>
            <a:endParaRPr sz="1300" dirty="0"/>
          </a:p>
          <a:p>
            <a:pPr algn="just" defTabSz="177800">
              <a:defRPr sz="2600">
                <a:latin typeface="Helvetica Neue"/>
                <a:ea typeface="Helvetica Neue"/>
                <a:cs typeface="Helvetica Neue"/>
                <a:sym typeface="Helvetica Neue"/>
              </a:defRPr>
            </a:pPr>
            <a:endParaRPr sz="1300" dirty="0"/>
          </a:p>
          <a:p>
            <a:pPr algn="just" defTabSz="177800">
              <a:defRPr sz="2600">
                <a:latin typeface="Helvetica Neue"/>
                <a:ea typeface="Helvetica Neue"/>
                <a:cs typeface="Helvetica Neue"/>
                <a:sym typeface="Helvetica Neue"/>
              </a:defRPr>
            </a:pPr>
            <a:r>
              <a:rPr sz="1300" dirty="0"/>
              <a:t>В </a:t>
            </a:r>
            <a:r>
              <a:rPr sz="1300" dirty="0" err="1"/>
              <a:t>большинстве</a:t>
            </a:r>
            <a:r>
              <a:rPr sz="1300" dirty="0"/>
              <a:t> </a:t>
            </a:r>
            <a:r>
              <a:rPr sz="1300" dirty="0" err="1"/>
              <a:t>развивающихся</a:t>
            </a:r>
            <a:r>
              <a:rPr sz="1300" dirty="0"/>
              <a:t> </a:t>
            </a:r>
            <a:r>
              <a:rPr sz="1300" dirty="0" err="1"/>
              <a:t>стран</a:t>
            </a:r>
            <a:r>
              <a:rPr sz="1300" dirty="0"/>
              <a:t> </a:t>
            </a:r>
            <a:r>
              <a:rPr sz="1300" dirty="0" err="1"/>
              <a:t>агентства</a:t>
            </a:r>
            <a:r>
              <a:rPr sz="1300" dirty="0"/>
              <a:t> </a:t>
            </a:r>
            <a:r>
              <a:rPr sz="1300" dirty="0" err="1"/>
              <a:t>развития</a:t>
            </a:r>
            <a:r>
              <a:rPr sz="1300" dirty="0"/>
              <a:t> </a:t>
            </a:r>
            <a:r>
              <a:rPr sz="1300" dirty="0" err="1"/>
              <a:t>были</a:t>
            </a:r>
            <a:r>
              <a:rPr sz="1300" dirty="0"/>
              <a:t> </a:t>
            </a:r>
            <a:r>
              <a:rPr sz="1300" dirty="0" err="1"/>
              <a:t>созданы</a:t>
            </a:r>
            <a:r>
              <a:rPr sz="1300" dirty="0"/>
              <a:t> в </a:t>
            </a:r>
            <a:r>
              <a:rPr sz="1300" dirty="0" err="1"/>
              <a:t>прошлом</a:t>
            </a:r>
            <a:r>
              <a:rPr sz="1300" dirty="0"/>
              <a:t> </a:t>
            </a:r>
            <a:r>
              <a:rPr sz="1300" dirty="0" err="1"/>
              <a:t>для</a:t>
            </a:r>
            <a:r>
              <a:rPr sz="1300" dirty="0"/>
              <a:t> </a:t>
            </a:r>
            <a:r>
              <a:rPr sz="1300" dirty="0" err="1"/>
              <a:t>решений</a:t>
            </a:r>
            <a:r>
              <a:rPr sz="1300" dirty="0"/>
              <a:t> </a:t>
            </a:r>
            <a:r>
              <a:rPr sz="1300" dirty="0" err="1"/>
              <a:t>основной</a:t>
            </a:r>
            <a:r>
              <a:rPr sz="1300" dirty="0"/>
              <a:t> </a:t>
            </a:r>
            <a:r>
              <a:rPr sz="1300" dirty="0" err="1"/>
              <a:t>задачи</a:t>
            </a:r>
            <a:r>
              <a:rPr sz="1300" dirty="0"/>
              <a:t> </a:t>
            </a:r>
            <a:r>
              <a:rPr sz="1300" dirty="0" err="1"/>
              <a:t>идентификации</a:t>
            </a:r>
            <a:r>
              <a:rPr sz="1300" dirty="0"/>
              <a:t> </a:t>
            </a:r>
            <a:r>
              <a:rPr sz="1300" dirty="0" err="1"/>
              <a:t>инвестиционных</a:t>
            </a:r>
            <a:r>
              <a:rPr sz="1300" dirty="0"/>
              <a:t> </a:t>
            </a:r>
            <a:r>
              <a:rPr sz="1300" dirty="0" err="1"/>
              <a:t>проектов</a:t>
            </a:r>
            <a:r>
              <a:rPr sz="1300" dirty="0"/>
              <a:t>, </a:t>
            </a:r>
            <a:r>
              <a:rPr sz="1300" dirty="0" err="1"/>
              <a:t>формулирования</a:t>
            </a:r>
            <a:r>
              <a:rPr sz="1300" dirty="0"/>
              <a:t> </a:t>
            </a:r>
            <a:r>
              <a:rPr sz="1300" dirty="0" err="1"/>
              <a:t>их</a:t>
            </a:r>
            <a:r>
              <a:rPr sz="1300" dirty="0"/>
              <a:t> в </a:t>
            </a:r>
            <a:r>
              <a:rPr sz="1300" dirty="0" err="1"/>
              <a:t>виде</a:t>
            </a:r>
            <a:r>
              <a:rPr sz="1300" dirty="0"/>
              <a:t> „</a:t>
            </a:r>
            <a:r>
              <a:rPr sz="1300" dirty="0" err="1"/>
              <a:t>профилей</a:t>
            </a:r>
            <a:r>
              <a:rPr sz="1300" dirty="0"/>
              <a:t>" </a:t>
            </a:r>
            <a:r>
              <a:rPr sz="1300" dirty="0" err="1"/>
              <a:t>проектов</a:t>
            </a:r>
            <a:r>
              <a:rPr sz="1300" dirty="0"/>
              <a:t> </a:t>
            </a:r>
            <a:r>
              <a:rPr sz="1300" dirty="0" err="1"/>
              <a:t>или</a:t>
            </a:r>
            <a:r>
              <a:rPr sz="1300" dirty="0"/>
              <a:t> </a:t>
            </a:r>
            <a:r>
              <a:rPr sz="1300" dirty="0" err="1"/>
              <a:t>исследования</a:t>
            </a:r>
            <a:r>
              <a:rPr sz="1300" dirty="0"/>
              <a:t> </a:t>
            </a:r>
            <a:r>
              <a:rPr sz="1300" dirty="0" err="1"/>
              <a:t>возможностей</a:t>
            </a:r>
            <a:r>
              <a:rPr sz="1300" dirty="0"/>
              <a:t>, а </a:t>
            </a:r>
            <a:r>
              <a:rPr sz="1300" dirty="0" err="1"/>
              <a:t>также</a:t>
            </a:r>
            <a:r>
              <a:rPr sz="1300" dirty="0"/>
              <a:t> </a:t>
            </a:r>
            <a:r>
              <a:rPr sz="1300" dirty="0" err="1"/>
              <a:t>поиска</a:t>
            </a:r>
            <a:r>
              <a:rPr sz="1300" dirty="0"/>
              <a:t> </a:t>
            </a:r>
            <a:r>
              <a:rPr sz="1300" dirty="0" err="1"/>
              <a:t>предполагаемых</a:t>
            </a:r>
            <a:r>
              <a:rPr sz="1300" dirty="0"/>
              <a:t> </a:t>
            </a:r>
            <a:r>
              <a:rPr sz="1300" dirty="0" err="1"/>
              <a:t>проектоустроителей</a:t>
            </a:r>
            <a:r>
              <a:rPr sz="1300" dirty="0"/>
              <a:t> в </a:t>
            </a:r>
            <a:r>
              <a:rPr sz="1300" dirty="0" err="1"/>
              <a:t>стране</a:t>
            </a:r>
            <a:r>
              <a:rPr sz="1300" dirty="0"/>
              <a:t> и </a:t>
            </a:r>
            <a:r>
              <a:rPr sz="1300" dirty="0" err="1"/>
              <a:t>за</a:t>
            </a:r>
            <a:r>
              <a:rPr sz="1300" dirty="0"/>
              <a:t> </a:t>
            </a:r>
            <a:r>
              <a:rPr sz="1300" dirty="0" err="1"/>
              <a:t>рубежом</a:t>
            </a:r>
            <a:r>
              <a:rPr sz="1300" dirty="0"/>
              <a:t>. </a:t>
            </a:r>
            <a:r>
              <a:rPr sz="1300" dirty="0" err="1"/>
              <a:t>Для</a:t>
            </a:r>
            <a:r>
              <a:rPr sz="1300" dirty="0"/>
              <a:t> </a:t>
            </a:r>
            <a:r>
              <a:rPr sz="1300" dirty="0" err="1"/>
              <a:t>поиска</a:t>
            </a:r>
            <a:r>
              <a:rPr sz="1300" dirty="0"/>
              <a:t> </a:t>
            </a:r>
            <a:r>
              <a:rPr sz="1300" dirty="0" err="1"/>
              <a:t>проектов</a:t>
            </a:r>
            <a:r>
              <a:rPr sz="1300" dirty="0"/>
              <a:t> </a:t>
            </a:r>
            <a:r>
              <a:rPr sz="1300" dirty="0" err="1"/>
              <a:t>агентства</a:t>
            </a:r>
            <a:r>
              <a:rPr sz="1300" dirty="0"/>
              <a:t> </a:t>
            </a:r>
            <a:r>
              <a:rPr sz="1300" dirty="0" err="1"/>
              <a:t>используют</a:t>
            </a:r>
            <a:r>
              <a:rPr sz="1300" dirty="0"/>
              <a:t>, в </a:t>
            </a:r>
            <a:r>
              <a:rPr sz="1300" dirty="0" err="1"/>
              <a:t>частности</a:t>
            </a:r>
            <a:r>
              <a:rPr sz="1300" dirty="0"/>
              <a:t>, </a:t>
            </a:r>
            <a:r>
              <a:rPr sz="1300" dirty="0" err="1"/>
              <a:t>региональные</a:t>
            </a:r>
            <a:r>
              <a:rPr sz="1300" dirty="0"/>
              <a:t> </a:t>
            </a:r>
            <a:r>
              <a:rPr sz="1300" dirty="0" err="1"/>
              <a:t>исследования</a:t>
            </a:r>
            <a:r>
              <a:rPr sz="1300" dirty="0"/>
              <a:t>, а </a:t>
            </a:r>
            <a:r>
              <a:rPr sz="1300" dirty="0" err="1"/>
              <a:t>также</a:t>
            </a:r>
            <a:r>
              <a:rPr sz="1300" dirty="0"/>
              <a:t> </a:t>
            </a:r>
            <a:r>
              <a:rPr sz="1300" dirty="0" err="1"/>
              <a:t>необходимые</a:t>
            </a:r>
            <a:r>
              <a:rPr sz="1300" dirty="0"/>
              <a:t> </a:t>
            </a:r>
            <a:r>
              <a:rPr sz="1300" dirty="0" err="1"/>
              <a:t>для</a:t>
            </a:r>
            <a:r>
              <a:rPr sz="1300" dirty="0"/>
              <a:t> </a:t>
            </a:r>
            <a:r>
              <a:rPr sz="1300" dirty="0" err="1"/>
              <a:t>проекта</a:t>
            </a:r>
            <a:r>
              <a:rPr sz="1300" dirty="0"/>
              <a:t> </a:t>
            </a:r>
            <a:r>
              <a:rPr sz="1300" dirty="0" err="1"/>
              <a:t>исследования</a:t>
            </a:r>
            <a:r>
              <a:rPr sz="1300" dirty="0"/>
              <a:t> </a:t>
            </a:r>
            <a:r>
              <a:rPr sz="1300" dirty="0" err="1"/>
              <a:t>рынка</a:t>
            </a:r>
            <a:r>
              <a:rPr sz="1300" dirty="0"/>
              <a:t>, </a:t>
            </a:r>
            <a:r>
              <a:rPr sz="1300" dirty="0" err="1"/>
              <a:t>промышленности</a:t>
            </a:r>
            <a:r>
              <a:rPr sz="1300" dirty="0"/>
              <a:t> и </a:t>
            </a:r>
            <a:r>
              <a:rPr sz="1300" dirty="0" err="1"/>
              <a:t>ресурсов</a:t>
            </a:r>
            <a:r>
              <a:rPr sz="1300" dirty="0"/>
              <a:t>. </a:t>
            </a:r>
            <a:r>
              <a:rPr sz="1300" dirty="0" err="1"/>
              <a:t>Однако</a:t>
            </a:r>
            <a:r>
              <a:rPr sz="1300" dirty="0"/>
              <a:t> </a:t>
            </a:r>
            <a:r>
              <a:rPr sz="1300" dirty="0" err="1"/>
              <a:t>во</a:t>
            </a:r>
            <a:r>
              <a:rPr sz="1300" dirty="0"/>
              <a:t> </a:t>
            </a:r>
            <a:r>
              <a:rPr sz="1300" dirty="0" err="1"/>
              <a:t>многих</a:t>
            </a:r>
            <a:r>
              <a:rPr sz="1300" dirty="0"/>
              <a:t> </a:t>
            </a:r>
            <a:r>
              <a:rPr sz="1300" dirty="0" err="1"/>
              <a:t>странах</a:t>
            </a:r>
            <a:r>
              <a:rPr sz="1300" dirty="0"/>
              <a:t> </a:t>
            </a:r>
            <a:r>
              <a:rPr sz="1300" dirty="0" err="1"/>
              <a:t>такие</a:t>
            </a:r>
            <a:r>
              <a:rPr sz="1300" dirty="0"/>
              <a:t> </a:t>
            </a:r>
            <a:r>
              <a:rPr sz="1300" dirty="0" err="1"/>
              <a:t>агентства</a:t>
            </a:r>
            <a:r>
              <a:rPr sz="1300" dirty="0"/>
              <a:t> </a:t>
            </a:r>
            <a:r>
              <a:rPr sz="1300" dirty="0" err="1"/>
              <a:t>также</a:t>
            </a:r>
            <a:r>
              <a:rPr sz="1300" dirty="0"/>
              <a:t> </a:t>
            </a:r>
            <a:r>
              <a:rPr sz="1300" dirty="0" err="1"/>
              <a:t>предлагают</a:t>
            </a:r>
            <a:r>
              <a:rPr sz="1300" dirty="0"/>
              <a:t> </a:t>
            </a:r>
            <a:r>
              <a:rPr sz="1300" dirty="0" err="1"/>
              <a:t>консультационные</a:t>
            </a:r>
            <a:r>
              <a:rPr sz="1300" dirty="0"/>
              <a:t> </a:t>
            </a:r>
            <a:r>
              <a:rPr sz="1300" dirty="0" err="1"/>
              <a:t>услуги</a:t>
            </a:r>
            <a:r>
              <a:rPr sz="1300" dirty="0"/>
              <a:t> </a:t>
            </a:r>
            <a:r>
              <a:rPr sz="1300" dirty="0" err="1"/>
              <a:t>для</a:t>
            </a:r>
            <a:r>
              <a:rPr sz="1300" dirty="0"/>
              <a:t> </a:t>
            </a:r>
            <a:r>
              <a:rPr sz="1300" dirty="0" err="1"/>
              <a:t>подготовки</a:t>
            </a:r>
            <a:r>
              <a:rPr sz="1300" dirty="0"/>
              <a:t> </a:t>
            </a:r>
            <a:r>
              <a:rPr sz="1300" dirty="0" err="1"/>
              <a:t>прединвестиционных</a:t>
            </a:r>
            <a:r>
              <a:rPr sz="1300" dirty="0"/>
              <a:t> </a:t>
            </a:r>
            <a:r>
              <a:rPr sz="1300" dirty="0" err="1"/>
              <a:t>исследований</a:t>
            </a:r>
            <a:r>
              <a:rPr sz="1300" dirty="0"/>
              <a:t>, </a:t>
            </a:r>
            <a:r>
              <a:rPr sz="1300" dirty="0" err="1"/>
              <a:t>охватывающих</a:t>
            </a:r>
            <a:r>
              <a:rPr sz="1300" dirty="0"/>
              <a:t> </a:t>
            </a:r>
            <a:r>
              <a:rPr sz="1300" dirty="0" err="1"/>
              <a:t>технические</a:t>
            </a:r>
            <a:r>
              <a:rPr sz="1300" dirty="0"/>
              <a:t>, </a:t>
            </a:r>
            <a:r>
              <a:rPr sz="1300" dirty="0" err="1"/>
              <a:t>финансовые</a:t>
            </a:r>
            <a:r>
              <a:rPr sz="1300" dirty="0"/>
              <a:t> и </a:t>
            </a:r>
            <a:r>
              <a:rPr sz="1300" dirty="0" err="1"/>
              <a:t>экономические</a:t>
            </a:r>
            <a:r>
              <a:rPr sz="1300" dirty="0"/>
              <a:t> </a:t>
            </a:r>
            <a:r>
              <a:rPr sz="1300" dirty="0" err="1"/>
              <a:t>аспекты</a:t>
            </a:r>
            <a:r>
              <a:rPr sz="1300" dirty="0"/>
              <a:t> </a:t>
            </a:r>
            <a:r>
              <a:rPr sz="1300" dirty="0" err="1"/>
              <a:t>проектного</a:t>
            </a:r>
            <a:r>
              <a:rPr sz="1300" dirty="0"/>
              <a:t> </a:t>
            </a:r>
            <a:r>
              <a:rPr sz="1300" dirty="0" err="1"/>
              <a:t>предложения</a:t>
            </a:r>
            <a:r>
              <a:rPr sz="1300" dirty="0"/>
              <a:t>. В </a:t>
            </a:r>
            <a:r>
              <a:rPr sz="1300" dirty="0" err="1"/>
              <a:t>этой</a:t>
            </a:r>
            <a:r>
              <a:rPr sz="1300" dirty="0"/>
              <a:t> </a:t>
            </a:r>
            <a:r>
              <a:rPr sz="1300" dirty="0" err="1"/>
              <a:t>связи</a:t>
            </a:r>
            <a:r>
              <a:rPr sz="1300" dirty="0"/>
              <a:t> </a:t>
            </a:r>
            <a:r>
              <a:rPr sz="1300" dirty="0" err="1"/>
              <a:t>как</a:t>
            </a:r>
            <a:r>
              <a:rPr sz="1300" dirty="0"/>
              <a:t> ПТЭО, </a:t>
            </a:r>
            <a:r>
              <a:rPr sz="1300" dirty="0" err="1"/>
              <a:t>так</a:t>
            </a:r>
            <a:r>
              <a:rPr sz="1300" dirty="0"/>
              <a:t> и ТЭО </a:t>
            </a:r>
            <a:r>
              <a:rPr sz="1300" dirty="0" err="1"/>
              <a:t>используются</a:t>
            </a:r>
            <a:r>
              <a:rPr sz="1300" dirty="0"/>
              <a:t> в </a:t>
            </a:r>
            <a:r>
              <a:rPr sz="1300" dirty="0" err="1"/>
              <a:t>качестве</a:t>
            </a:r>
            <a:r>
              <a:rPr sz="1300" dirty="0"/>
              <a:t> </a:t>
            </a:r>
            <a:r>
              <a:rPr sz="1300" dirty="0" err="1"/>
              <a:t>инструментов</a:t>
            </a:r>
            <a:r>
              <a:rPr sz="1300" dirty="0"/>
              <a:t> </a:t>
            </a:r>
            <a:r>
              <a:rPr sz="1300" dirty="0" err="1"/>
              <a:t>инвестиционного</a:t>
            </a:r>
            <a:r>
              <a:rPr sz="1300" dirty="0"/>
              <a:t> </a:t>
            </a:r>
            <a:r>
              <a:rPr sz="1300" dirty="0" err="1"/>
              <a:t>консультирования</a:t>
            </a:r>
            <a:r>
              <a:rPr sz="1300" dirty="0"/>
              <a:t>. С </a:t>
            </a:r>
            <a:r>
              <a:rPr sz="1300" dirty="0" err="1"/>
              <a:t>ростом</a:t>
            </a:r>
            <a:r>
              <a:rPr sz="1300" dirty="0"/>
              <a:t> </a:t>
            </a:r>
            <a:r>
              <a:rPr sz="1300" dirty="0" err="1"/>
              <a:t>инвестиционной</a:t>
            </a:r>
            <a:r>
              <a:rPr sz="1300" dirty="0"/>
              <a:t> </a:t>
            </a:r>
            <a:r>
              <a:rPr sz="1300" dirty="0" err="1"/>
              <a:t>активности</a:t>
            </a:r>
            <a:r>
              <a:rPr sz="1300" dirty="0"/>
              <a:t> </a:t>
            </a:r>
            <a:r>
              <a:rPr sz="1300" dirty="0" err="1"/>
              <a:t>многие</a:t>
            </a:r>
            <a:r>
              <a:rPr sz="1300" dirty="0"/>
              <a:t> </a:t>
            </a:r>
            <a:r>
              <a:rPr sz="1300" dirty="0" err="1"/>
              <a:t>из</a:t>
            </a:r>
            <a:r>
              <a:rPr sz="1300" dirty="0"/>
              <a:t> </a:t>
            </a:r>
            <a:r>
              <a:rPr sz="1300" dirty="0" err="1"/>
              <a:t>таких</a:t>
            </a:r>
            <a:r>
              <a:rPr sz="1300" dirty="0"/>
              <a:t> </a:t>
            </a:r>
            <a:r>
              <a:rPr sz="1300" dirty="0" err="1"/>
              <a:t>агентств</a:t>
            </a:r>
            <a:r>
              <a:rPr sz="1300" dirty="0"/>
              <a:t> </a:t>
            </a:r>
            <a:r>
              <a:rPr sz="1300" dirty="0" err="1"/>
              <a:t>стали</a:t>
            </a:r>
            <a:r>
              <a:rPr sz="1300" dirty="0"/>
              <a:t> </a:t>
            </a:r>
            <a:r>
              <a:rPr sz="1300" dirty="0" err="1"/>
              <a:t>также</a:t>
            </a:r>
            <a:r>
              <a:rPr sz="1300" dirty="0"/>
              <a:t> </a:t>
            </a:r>
            <a:r>
              <a:rPr sz="1300" dirty="0" err="1"/>
              <a:t>выполнять</a:t>
            </a:r>
            <a:r>
              <a:rPr sz="1300" dirty="0"/>
              <a:t> </a:t>
            </a:r>
            <a:r>
              <a:rPr sz="1300" dirty="0" err="1"/>
              <a:t>функции</a:t>
            </a:r>
            <a:r>
              <a:rPr sz="1300" dirty="0"/>
              <a:t> </a:t>
            </a:r>
            <a:r>
              <a:rPr sz="1300" dirty="0" err="1"/>
              <a:t>надзора</a:t>
            </a:r>
            <a:r>
              <a:rPr sz="1300" dirty="0"/>
              <a:t> </a:t>
            </a:r>
            <a:r>
              <a:rPr sz="1300" dirty="0" err="1"/>
              <a:t>за</a:t>
            </a:r>
            <a:r>
              <a:rPr sz="1300" dirty="0"/>
              <a:t> </a:t>
            </a:r>
            <a:r>
              <a:rPr sz="1300" dirty="0" err="1"/>
              <a:t>ходом</a:t>
            </a:r>
            <a:r>
              <a:rPr sz="1300" dirty="0"/>
              <a:t> </a:t>
            </a:r>
            <a:r>
              <a:rPr sz="1300" dirty="0" err="1"/>
              <a:t>проекта</a:t>
            </a:r>
            <a:r>
              <a:rPr sz="1300" dirty="0"/>
              <a:t> в </a:t>
            </a:r>
            <a:r>
              <a:rPr sz="1300" dirty="0" err="1"/>
              <a:t>течение</a:t>
            </a:r>
            <a:r>
              <a:rPr sz="1300" dirty="0"/>
              <a:t> </a:t>
            </a:r>
            <a:r>
              <a:rPr sz="1300" dirty="0" err="1"/>
              <a:t>инвестиционной</a:t>
            </a:r>
            <a:r>
              <a:rPr sz="1300" dirty="0"/>
              <a:t> </a:t>
            </a:r>
            <a:r>
              <a:rPr sz="1300" dirty="0" err="1"/>
              <a:t>фазы</a:t>
            </a:r>
            <a:r>
              <a:rPr sz="1300" dirty="0"/>
              <a:t>. </a:t>
            </a:r>
            <a:r>
              <a:rPr sz="1300" dirty="0" err="1"/>
              <a:t>Во</a:t>
            </a:r>
            <a:r>
              <a:rPr sz="1300" dirty="0"/>
              <a:t> </a:t>
            </a:r>
            <a:r>
              <a:rPr sz="1300" dirty="0" err="1"/>
              <a:t>многих</a:t>
            </a:r>
            <a:r>
              <a:rPr sz="1300" dirty="0"/>
              <a:t> </a:t>
            </a:r>
            <a:r>
              <a:rPr sz="1300" dirty="0" err="1"/>
              <a:t>случаях</a:t>
            </a:r>
            <a:r>
              <a:rPr sz="1300" dirty="0"/>
              <a:t> </a:t>
            </a:r>
            <a:r>
              <a:rPr sz="1300" dirty="0" err="1"/>
              <a:t>такие</a:t>
            </a:r>
            <a:r>
              <a:rPr sz="1300" dirty="0"/>
              <a:t> </a:t>
            </a:r>
            <a:r>
              <a:rPr sz="1300" dirty="0" err="1"/>
              <a:t>агентства</a:t>
            </a:r>
            <a:r>
              <a:rPr sz="1300" dirty="0"/>
              <a:t>, </a:t>
            </a:r>
            <a:r>
              <a:rPr sz="1300" dirty="0" err="1"/>
              <a:t>развиваясь</a:t>
            </a:r>
            <a:r>
              <a:rPr sz="1300" dirty="0"/>
              <a:t>, </a:t>
            </a:r>
            <a:r>
              <a:rPr sz="1300" dirty="0" err="1"/>
              <a:t>трансформировались</a:t>
            </a:r>
            <a:r>
              <a:rPr sz="1300" dirty="0"/>
              <a:t> в </a:t>
            </a:r>
            <a:r>
              <a:rPr sz="1300" dirty="0" err="1"/>
              <a:t>национальные</a:t>
            </a:r>
            <a:r>
              <a:rPr sz="1300" dirty="0"/>
              <a:t> </a:t>
            </a:r>
            <a:r>
              <a:rPr sz="1300" dirty="0" err="1"/>
              <a:t>консультационные</a:t>
            </a:r>
            <a:r>
              <a:rPr sz="1300" dirty="0"/>
              <a:t> </a:t>
            </a:r>
            <a:r>
              <a:rPr sz="1300" dirty="0" err="1"/>
              <a:t>фирмы</a:t>
            </a:r>
            <a:r>
              <a:rPr sz="1300" dirty="0"/>
              <a:t> </a:t>
            </a:r>
            <a:r>
              <a:rPr sz="1300" dirty="0" err="1"/>
              <a:t>со</a:t>
            </a:r>
            <a:r>
              <a:rPr sz="1300" dirty="0"/>
              <a:t> </a:t>
            </a:r>
            <a:r>
              <a:rPr sz="1300" dirty="0" err="1"/>
              <a:t>своей</a:t>
            </a:r>
            <a:r>
              <a:rPr sz="1300" dirty="0"/>
              <a:t> </a:t>
            </a:r>
            <a:r>
              <a:rPr sz="1300" dirty="0" err="1"/>
              <a:t>собственной</a:t>
            </a:r>
            <a:r>
              <a:rPr sz="1300" dirty="0"/>
              <a:t> </a:t>
            </a:r>
            <a:r>
              <a:rPr sz="1300" dirty="0" err="1"/>
              <a:t>сферой</a:t>
            </a:r>
            <a:r>
              <a:rPr sz="1300" dirty="0"/>
              <a:t> </a:t>
            </a:r>
            <a:r>
              <a:rPr sz="1300" dirty="0" err="1"/>
              <a:t>специализации</a:t>
            </a:r>
            <a:r>
              <a:rPr sz="1300" dirty="0"/>
              <a:t>.</a:t>
            </a:r>
          </a:p>
        </p:txBody>
      </p:sp>
      <p:sp>
        <p:nvSpPr>
          <p:cNvPr id="208" name="Национальные финансовые агентства…"/>
          <p:cNvSpPr/>
          <p:nvPr/>
        </p:nvSpPr>
        <p:spPr>
          <a:xfrm>
            <a:off x="6279061" y="1971675"/>
            <a:ext cx="5756652" cy="4746344"/>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just" defTabSz="177800">
              <a:defRPr sz="2100" b="1">
                <a:latin typeface="Helvetica Neue"/>
                <a:ea typeface="Helvetica Neue"/>
                <a:cs typeface="Helvetica Neue"/>
                <a:sym typeface="Helvetica Neue"/>
              </a:defRPr>
            </a:pPr>
            <a:r>
              <a:rPr sz="1050" dirty="0" err="1"/>
              <a:t>Национальные</a:t>
            </a:r>
            <a:r>
              <a:rPr sz="1050" dirty="0"/>
              <a:t> </a:t>
            </a:r>
            <a:r>
              <a:rPr sz="1050" dirty="0" err="1"/>
              <a:t>финансовые</a:t>
            </a:r>
            <a:r>
              <a:rPr sz="1050" dirty="0"/>
              <a:t> </a:t>
            </a:r>
            <a:r>
              <a:rPr sz="1050" dirty="0" err="1"/>
              <a:t>агентства</a:t>
            </a:r>
            <a:endParaRPr sz="1050" dirty="0"/>
          </a:p>
          <a:p>
            <a:pPr algn="just" defTabSz="177800">
              <a:defRPr sz="2100">
                <a:latin typeface="Helvetica Neue"/>
                <a:ea typeface="Helvetica Neue"/>
                <a:cs typeface="Helvetica Neue"/>
                <a:sym typeface="Helvetica Neue"/>
              </a:defRPr>
            </a:pPr>
            <a:endParaRPr sz="1050" dirty="0"/>
          </a:p>
          <a:p>
            <a:pPr algn="just" defTabSz="177800">
              <a:defRPr sz="2200">
                <a:latin typeface="Helvetica Neue"/>
                <a:ea typeface="Helvetica Neue"/>
                <a:cs typeface="Helvetica Neue"/>
                <a:sym typeface="Helvetica Neue"/>
              </a:defRPr>
            </a:pPr>
            <a:r>
              <a:rPr sz="1100" dirty="0" err="1"/>
              <a:t>Услуги</a:t>
            </a:r>
            <a:r>
              <a:rPr sz="1100" dirty="0"/>
              <a:t> </a:t>
            </a:r>
            <a:r>
              <a:rPr sz="1100" dirty="0" err="1"/>
              <a:t>по</a:t>
            </a:r>
            <a:r>
              <a:rPr sz="1100" dirty="0"/>
              <a:t> </a:t>
            </a:r>
            <a:r>
              <a:rPr sz="1100" dirty="0" err="1"/>
              <a:t>инвестиционному</a:t>
            </a:r>
            <a:r>
              <a:rPr sz="1100" dirty="0"/>
              <a:t> </a:t>
            </a:r>
            <a:r>
              <a:rPr sz="1100" dirty="0" err="1"/>
              <a:t>консультированию</a:t>
            </a:r>
            <a:r>
              <a:rPr sz="1100" dirty="0"/>
              <a:t> </a:t>
            </a:r>
            <a:r>
              <a:rPr sz="1100" dirty="0" err="1"/>
              <a:t>предлагаются</a:t>
            </a:r>
            <a:r>
              <a:rPr sz="1100" dirty="0"/>
              <a:t> </a:t>
            </a:r>
            <a:r>
              <a:rPr sz="1100" dirty="0" err="1"/>
              <a:t>также</a:t>
            </a:r>
            <a:r>
              <a:rPr sz="1100" dirty="0"/>
              <a:t> </a:t>
            </a:r>
            <a:r>
              <a:rPr sz="1100" dirty="0" err="1"/>
              <a:t>национальными</a:t>
            </a:r>
            <a:r>
              <a:rPr sz="1100" dirty="0"/>
              <a:t> </a:t>
            </a:r>
            <a:r>
              <a:rPr sz="1100" dirty="0" err="1"/>
              <a:t>банками</a:t>
            </a:r>
            <a:r>
              <a:rPr sz="1100" dirty="0"/>
              <a:t> </a:t>
            </a:r>
            <a:r>
              <a:rPr sz="1100" dirty="0" err="1"/>
              <a:t>развития</a:t>
            </a:r>
            <a:r>
              <a:rPr sz="1100" dirty="0"/>
              <a:t> и </a:t>
            </a:r>
            <a:r>
              <a:rPr sz="1100" dirty="0" err="1"/>
              <a:t>коммерческими</a:t>
            </a:r>
            <a:r>
              <a:rPr sz="1100" dirty="0"/>
              <a:t> </a:t>
            </a:r>
            <a:r>
              <a:rPr sz="1100" dirty="0" err="1"/>
              <a:t>банками</a:t>
            </a:r>
            <a:r>
              <a:rPr sz="1100" dirty="0"/>
              <a:t>, </a:t>
            </a:r>
            <a:r>
              <a:rPr sz="1100" dirty="0" err="1"/>
              <a:t>принимающими</a:t>
            </a:r>
            <a:r>
              <a:rPr sz="1100" dirty="0"/>
              <a:t> </a:t>
            </a:r>
            <a:r>
              <a:rPr sz="1100" dirty="0" err="1"/>
              <a:t>участие</a:t>
            </a:r>
            <a:r>
              <a:rPr sz="1100" dirty="0"/>
              <a:t> в </a:t>
            </a:r>
            <a:r>
              <a:rPr sz="1100" dirty="0" err="1"/>
              <a:t>финансировании</a:t>
            </a:r>
            <a:r>
              <a:rPr sz="1100" dirty="0"/>
              <a:t> </a:t>
            </a:r>
            <a:r>
              <a:rPr sz="1100" dirty="0" err="1"/>
              <a:t>проектов</a:t>
            </a:r>
            <a:r>
              <a:rPr sz="1100" dirty="0"/>
              <a:t>. </a:t>
            </a:r>
            <a:r>
              <a:rPr sz="1100" dirty="0" err="1"/>
              <a:t>Главным</a:t>
            </a:r>
            <a:r>
              <a:rPr sz="1100" dirty="0"/>
              <a:t> </a:t>
            </a:r>
            <a:r>
              <a:rPr sz="1100" dirty="0" err="1"/>
              <a:t>моментом</a:t>
            </a:r>
            <a:r>
              <a:rPr sz="1100" dirty="0"/>
              <a:t> </a:t>
            </a:r>
            <a:r>
              <a:rPr sz="1100" dirty="0" err="1"/>
              <a:t>консультирования</a:t>
            </a:r>
            <a:r>
              <a:rPr sz="1100" dirty="0"/>
              <a:t> </a:t>
            </a:r>
            <a:r>
              <a:rPr sz="1100" dirty="0" err="1"/>
              <a:t>коммерческими</a:t>
            </a:r>
            <a:r>
              <a:rPr sz="1100" dirty="0"/>
              <a:t> </a:t>
            </a:r>
            <a:r>
              <a:rPr sz="1100" dirty="0" err="1"/>
              <a:t>банками</a:t>
            </a:r>
            <a:r>
              <a:rPr sz="1100" dirty="0"/>
              <a:t> </a:t>
            </a:r>
            <a:r>
              <a:rPr sz="1100" dirty="0" err="1"/>
              <a:t>остается</a:t>
            </a:r>
            <a:r>
              <a:rPr sz="1100" dirty="0"/>
              <a:t> </a:t>
            </a:r>
            <a:r>
              <a:rPr sz="1100" dirty="0" err="1"/>
              <a:t>изучение</a:t>
            </a:r>
            <a:r>
              <a:rPr sz="1100" dirty="0"/>
              <a:t> </a:t>
            </a:r>
            <a:r>
              <a:rPr sz="1100" dirty="0" err="1"/>
              <a:t>проекта</a:t>
            </a:r>
            <a:r>
              <a:rPr sz="1100" dirty="0"/>
              <a:t> с </a:t>
            </a:r>
            <a:r>
              <a:rPr sz="1100" dirty="0" err="1"/>
              <a:t>точки</a:t>
            </a:r>
            <a:r>
              <a:rPr sz="1100" dirty="0"/>
              <a:t> </a:t>
            </a:r>
            <a:r>
              <a:rPr sz="1100" dirty="0" err="1"/>
              <a:t>зрения</a:t>
            </a:r>
            <a:r>
              <a:rPr sz="1100" dirty="0"/>
              <a:t> </a:t>
            </a:r>
            <a:r>
              <a:rPr sz="1100" dirty="0" err="1"/>
              <a:t>его</a:t>
            </a:r>
            <a:r>
              <a:rPr sz="1100" dirty="0"/>
              <a:t> </a:t>
            </a:r>
            <a:r>
              <a:rPr sz="1100" dirty="0" err="1"/>
              <a:t>залогового</a:t>
            </a:r>
            <a:r>
              <a:rPr sz="1100" dirty="0"/>
              <a:t> </a:t>
            </a:r>
            <a:r>
              <a:rPr sz="1100" dirty="0" err="1"/>
              <a:t>обеспечения</a:t>
            </a:r>
            <a:r>
              <a:rPr sz="1100" dirty="0"/>
              <a:t>. </a:t>
            </a:r>
            <a:r>
              <a:rPr sz="1100" dirty="0" err="1"/>
              <a:t>Только</a:t>
            </a:r>
            <a:r>
              <a:rPr sz="1100" dirty="0"/>
              <a:t> в </a:t>
            </a:r>
            <a:r>
              <a:rPr sz="1100" dirty="0" err="1"/>
              <a:t>самых</a:t>
            </a:r>
            <a:r>
              <a:rPr sz="1100" dirty="0"/>
              <a:t> </a:t>
            </a:r>
            <a:r>
              <a:rPr sz="1100" dirty="0" err="1"/>
              <a:t>редких</a:t>
            </a:r>
            <a:r>
              <a:rPr sz="1100" dirty="0"/>
              <a:t> </a:t>
            </a:r>
            <a:r>
              <a:rPr sz="1100" dirty="0" err="1"/>
              <a:t>случаях</a:t>
            </a:r>
            <a:r>
              <a:rPr sz="1100" dirty="0"/>
              <a:t> </a:t>
            </a:r>
            <a:r>
              <a:rPr sz="1100" dirty="0" err="1"/>
              <a:t>проведение</a:t>
            </a:r>
            <a:r>
              <a:rPr sz="1100" dirty="0"/>
              <a:t> </a:t>
            </a:r>
            <a:r>
              <a:rPr sz="1100" dirty="0" err="1"/>
              <a:t>инвестиционных</a:t>
            </a:r>
            <a:r>
              <a:rPr sz="1100" dirty="0"/>
              <a:t> </a:t>
            </a:r>
            <a:r>
              <a:rPr sz="1100" dirty="0" err="1"/>
              <a:t>исследований</a:t>
            </a:r>
            <a:r>
              <a:rPr sz="1100" dirty="0"/>
              <a:t> </a:t>
            </a:r>
            <a:r>
              <a:rPr sz="1100" dirty="0" err="1"/>
              <a:t>осуществляется</a:t>
            </a:r>
            <a:r>
              <a:rPr sz="1100" dirty="0"/>
              <a:t> </a:t>
            </a:r>
            <a:r>
              <a:rPr sz="1100" dirty="0" err="1"/>
              <a:t>таким</a:t>
            </a:r>
            <a:r>
              <a:rPr sz="1100" dirty="0"/>
              <a:t> </a:t>
            </a:r>
            <a:r>
              <a:rPr sz="1100" dirty="0" err="1"/>
              <a:t>образом</a:t>
            </a:r>
            <a:r>
              <a:rPr sz="1100" dirty="0"/>
              <a:t>, </a:t>
            </a:r>
            <a:r>
              <a:rPr sz="1100" dirty="0" err="1"/>
              <a:t>как</a:t>
            </a:r>
            <a:r>
              <a:rPr sz="1100" dirty="0"/>
              <a:t> </a:t>
            </a:r>
            <a:r>
              <a:rPr sz="1100" dirty="0" err="1"/>
              <a:t>описано</a:t>
            </a:r>
            <a:r>
              <a:rPr sz="1100" dirty="0"/>
              <a:t> в </a:t>
            </a:r>
            <a:r>
              <a:rPr sz="1100" dirty="0" err="1"/>
              <a:t>данном</a:t>
            </a:r>
            <a:r>
              <a:rPr sz="1100" dirty="0"/>
              <a:t> </a:t>
            </a:r>
            <a:r>
              <a:rPr sz="1100" dirty="0" err="1"/>
              <a:t>Руководстве</a:t>
            </a:r>
            <a:r>
              <a:rPr sz="1100" dirty="0"/>
              <a:t>. </a:t>
            </a:r>
            <a:r>
              <a:rPr sz="1100" dirty="0" err="1"/>
              <a:t>Коммерческие</a:t>
            </a:r>
            <a:r>
              <a:rPr sz="1100" dirty="0"/>
              <a:t> </a:t>
            </a:r>
            <a:r>
              <a:rPr sz="1100" dirty="0" err="1"/>
              <a:t>банки</a:t>
            </a:r>
            <a:r>
              <a:rPr sz="1100" dirty="0"/>
              <a:t>, </a:t>
            </a:r>
            <a:r>
              <a:rPr sz="1100" dirty="0" err="1"/>
              <a:t>как</a:t>
            </a:r>
            <a:r>
              <a:rPr sz="1100" dirty="0"/>
              <a:t> </a:t>
            </a:r>
            <a:r>
              <a:rPr sz="1100" dirty="0" err="1"/>
              <a:t>правило</a:t>
            </a:r>
            <a:r>
              <a:rPr sz="1100" dirty="0"/>
              <a:t>, </a:t>
            </a:r>
            <a:r>
              <a:rPr sz="1100" dirty="0" err="1"/>
              <a:t>изучают</a:t>
            </a:r>
            <a:r>
              <a:rPr sz="1100" dirty="0"/>
              <a:t> </a:t>
            </a:r>
            <a:r>
              <a:rPr sz="1100" dirty="0" err="1"/>
              <a:t>инвестиционные</a:t>
            </a:r>
            <a:r>
              <a:rPr sz="1100" dirty="0"/>
              <a:t> </a:t>
            </a:r>
            <a:r>
              <a:rPr sz="1100" dirty="0" err="1"/>
              <a:t>проекты</a:t>
            </a:r>
            <a:r>
              <a:rPr sz="1100" dirty="0"/>
              <a:t> с </a:t>
            </a:r>
            <a:r>
              <a:rPr sz="1100" dirty="0" err="1"/>
              <a:t>точки</a:t>
            </a:r>
            <a:r>
              <a:rPr sz="1100" dirty="0"/>
              <a:t> </a:t>
            </a:r>
            <a:r>
              <a:rPr sz="1100" dirty="0" err="1"/>
              <a:t>зрения</a:t>
            </a:r>
            <a:r>
              <a:rPr sz="1100" dirty="0"/>
              <a:t> </a:t>
            </a:r>
            <a:r>
              <a:rPr sz="1100" dirty="0" err="1"/>
              <a:t>их</a:t>
            </a:r>
            <a:r>
              <a:rPr sz="1100" dirty="0"/>
              <a:t> </a:t>
            </a:r>
            <a:r>
              <a:rPr sz="1100" dirty="0" err="1"/>
              <a:t>возможностей</a:t>
            </a:r>
            <a:r>
              <a:rPr sz="1100" dirty="0"/>
              <a:t> </a:t>
            </a:r>
            <a:r>
              <a:rPr sz="1100" dirty="0" err="1"/>
              <a:t>для</a:t>
            </a:r>
            <a:r>
              <a:rPr sz="1100" dirty="0"/>
              <a:t> </a:t>
            </a:r>
            <a:r>
              <a:rPr sz="1100" dirty="0" err="1"/>
              <a:t>банков</a:t>
            </a:r>
            <a:r>
              <a:rPr sz="1100" dirty="0"/>
              <a:t>. </a:t>
            </a:r>
            <a:r>
              <a:rPr sz="1100" dirty="0" err="1"/>
              <a:t>Платежеспособность</a:t>
            </a:r>
            <a:r>
              <a:rPr sz="1100" dirty="0"/>
              <a:t> </a:t>
            </a:r>
            <a:r>
              <a:rPr sz="1100" dirty="0" err="1"/>
              <a:t>клиента</a:t>
            </a:r>
            <a:r>
              <a:rPr sz="1100" dirty="0"/>
              <a:t> и </a:t>
            </a:r>
            <a:r>
              <a:rPr sz="1100" dirty="0" err="1"/>
              <a:t>проверка</a:t>
            </a:r>
            <a:r>
              <a:rPr sz="1100" dirty="0"/>
              <a:t> </a:t>
            </a:r>
            <a:r>
              <a:rPr sz="1100" dirty="0" err="1"/>
              <a:t>банком</a:t>
            </a:r>
            <a:r>
              <a:rPr sz="1100" dirty="0"/>
              <a:t> </a:t>
            </a:r>
            <a:r>
              <a:rPr sz="1100" dirty="0" err="1"/>
              <a:t>предлагаемого</a:t>
            </a:r>
            <a:r>
              <a:rPr sz="1100" dirty="0"/>
              <a:t> </a:t>
            </a:r>
            <a:r>
              <a:rPr sz="1100" dirty="0" err="1"/>
              <a:t>обеспечения</a:t>
            </a:r>
            <a:r>
              <a:rPr sz="1100" dirty="0"/>
              <a:t> </a:t>
            </a:r>
            <a:r>
              <a:rPr sz="1100" dirty="0" err="1"/>
              <a:t>обычно</a:t>
            </a:r>
            <a:r>
              <a:rPr sz="1100" dirty="0"/>
              <a:t> </a:t>
            </a:r>
            <a:r>
              <a:rPr sz="1100" dirty="0" err="1"/>
              <a:t>более</a:t>
            </a:r>
            <a:r>
              <a:rPr sz="1100" dirty="0"/>
              <a:t> </a:t>
            </a:r>
            <a:r>
              <a:rPr sz="1100" dirty="0" err="1"/>
              <a:t>важны</a:t>
            </a:r>
            <a:r>
              <a:rPr sz="1100" dirty="0"/>
              <a:t> </a:t>
            </a:r>
            <a:r>
              <a:rPr sz="1100" dirty="0" err="1"/>
              <a:t>для</a:t>
            </a:r>
            <a:r>
              <a:rPr sz="1100" dirty="0"/>
              <a:t> </a:t>
            </a:r>
            <a:r>
              <a:rPr sz="1100" dirty="0" err="1"/>
              <a:t>банка</a:t>
            </a:r>
            <a:r>
              <a:rPr sz="1100" dirty="0"/>
              <a:t>, </a:t>
            </a:r>
            <a:r>
              <a:rPr sz="1100" dirty="0" err="1"/>
              <a:t>чем</a:t>
            </a:r>
            <a:r>
              <a:rPr sz="1100" dirty="0"/>
              <a:t> </a:t>
            </a:r>
            <a:r>
              <a:rPr sz="1100" dirty="0" err="1"/>
              <a:t>принятие</a:t>
            </a:r>
            <a:r>
              <a:rPr sz="1100" dirty="0"/>
              <a:t> </a:t>
            </a:r>
            <a:r>
              <a:rPr sz="1100" dirty="0" err="1"/>
              <a:t>на</a:t>
            </a:r>
            <a:r>
              <a:rPr sz="1100" dirty="0"/>
              <a:t> </a:t>
            </a:r>
            <a:r>
              <a:rPr sz="1100" dirty="0" err="1"/>
              <a:t>себя</a:t>
            </a:r>
            <a:r>
              <a:rPr sz="1100" dirty="0"/>
              <a:t> </a:t>
            </a:r>
            <a:r>
              <a:rPr sz="1100" dirty="0" err="1"/>
              <a:t>функции</a:t>
            </a:r>
            <a:r>
              <a:rPr sz="1100" dirty="0"/>
              <a:t> </a:t>
            </a:r>
            <a:r>
              <a:rPr sz="1100" dirty="0" err="1"/>
              <a:t>анализа</a:t>
            </a:r>
            <a:r>
              <a:rPr sz="1100" dirty="0"/>
              <a:t> и </a:t>
            </a:r>
            <a:r>
              <a:rPr sz="1100" dirty="0" err="1"/>
              <a:t>оценки</a:t>
            </a:r>
            <a:r>
              <a:rPr sz="1100" dirty="0"/>
              <a:t> </a:t>
            </a:r>
            <a:r>
              <a:rPr sz="1100" dirty="0" err="1"/>
              <a:t>инвестиционных</a:t>
            </a:r>
            <a:r>
              <a:rPr sz="1100" dirty="0"/>
              <a:t> </a:t>
            </a:r>
            <a:r>
              <a:rPr sz="1100" dirty="0" err="1"/>
              <a:t>проектов</a:t>
            </a:r>
            <a:r>
              <a:rPr sz="1100" dirty="0"/>
              <a:t> в </a:t>
            </a:r>
            <a:r>
              <a:rPr sz="1100" dirty="0" err="1"/>
              <a:t>качестве</a:t>
            </a:r>
            <a:r>
              <a:rPr sz="1100" dirty="0"/>
              <a:t> </a:t>
            </a:r>
            <a:r>
              <a:rPr sz="1100" dirty="0" err="1"/>
              <a:t>основного</a:t>
            </a:r>
            <a:r>
              <a:rPr sz="1100" dirty="0"/>
              <a:t> </a:t>
            </a:r>
            <a:r>
              <a:rPr sz="1100" dirty="0" err="1"/>
              <a:t>вклада</a:t>
            </a:r>
            <a:r>
              <a:rPr sz="1100" dirty="0"/>
              <a:t> в </a:t>
            </a:r>
            <a:r>
              <a:rPr sz="1100" dirty="0" err="1"/>
              <a:t>инвестиционное</a:t>
            </a:r>
            <a:r>
              <a:rPr sz="1100" dirty="0"/>
              <a:t> </a:t>
            </a:r>
            <a:r>
              <a:rPr sz="1100" dirty="0" err="1"/>
              <a:t>консультирование</a:t>
            </a:r>
            <a:r>
              <a:rPr sz="1100" dirty="0"/>
              <a:t>. </a:t>
            </a:r>
            <a:r>
              <a:rPr sz="1100" dirty="0" err="1"/>
              <a:t>Такие</a:t>
            </a:r>
            <a:r>
              <a:rPr sz="1100" dirty="0"/>
              <a:t> </a:t>
            </a:r>
            <a:r>
              <a:rPr sz="1100" dirty="0" err="1"/>
              <a:t>услуги</a:t>
            </a:r>
            <a:r>
              <a:rPr sz="1100" dirty="0"/>
              <a:t> </a:t>
            </a:r>
            <a:r>
              <a:rPr sz="1100" dirty="0" err="1"/>
              <a:t>позволяют</a:t>
            </a:r>
            <a:r>
              <a:rPr sz="1100" dirty="0"/>
              <a:t> </a:t>
            </a:r>
            <a:r>
              <a:rPr sz="1100" dirty="0" err="1"/>
              <a:t>снизить</a:t>
            </a:r>
            <a:r>
              <a:rPr sz="1100" dirty="0"/>
              <a:t> </a:t>
            </a:r>
            <a:r>
              <a:rPr sz="1100" dirty="0" err="1"/>
              <a:t>риск</a:t>
            </a:r>
            <a:r>
              <a:rPr sz="1100" dirty="0"/>
              <a:t> </a:t>
            </a:r>
            <a:r>
              <a:rPr sz="1100" dirty="0" err="1"/>
              <a:t>как</a:t>
            </a:r>
            <a:r>
              <a:rPr sz="1100" dirty="0"/>
              <a:t> </a:t>
            </a:r>
            <a:r>
              <a:rPr sz="1100" dirty="0" err="1"/>
              <a:t>для</a:t>
            </a:r>
            <a:r>
              <a:rPr sz="1100" dirty="0"/>
              <a:t> </a:t>
            </a:r>
            <a:r>
              <a:rPr sz="1100" dirty="0" err="1"/>
              <a:t>коммерческих</a:t>
            </a:r>
            <a:r>
              <a:rPr sz="1100" dirty="0"/>
              <a:t> </a:t>
            </a:r>
            <a:r>
              <a:rPr sz="1100" dirty="0" err="1"/>
              <a:t>банков</a:t>
            </a:r>
            <a:r>
              <a:rPr sz="1100" dirty="0"/>
              <a:t>, </a:t>
            </a:r>
            <a:r>
              <a:rPr sz="1100" dirty="0" err="1"/>
              <a:t>так</a:t>
            </a:r>
            <a:r>
              <a:rPr sz="1100" dirty="0"/>
              <a:t> и </a:t>
            </a:r>
            <a:r>
              <a:rPr sz="1100" dirty="0" err="1"/>
              <a:t>для</a:t>
            </a:r>
            <a:r>
              <a:rPr sz="1100" dirty="0"/>
              <a:t> </a:t>
            </a:r>
            <a:r>
              <a:rPr sz="1100" dirty="0" err="1"/>
              <a:t>их</a:t>
            </a:r>
            <a:r>
              <a:rPr sz="1100" dirty="0"/>
              <a:t> </a:t>
            </a:r>
            <a:r>
              <a:rPr sz="1100" dirty="0" err="1"/>
              <a:t>клиентов</a:t>
            </a:r>
            <a:r>
              <a:rPr sz="1100" dirty="0"/>
              <a:t>, </a:t>
            </a:r>
            <a:r>
              <a:rPr sz="1100" dirty="0" err="1"/>
              <a:t>поскольку</a:t>
            </a:r>
            <a:r>
              <a:rPr sz="1100" dirty="0"/>
              <a:t> </a:t>
            </a:r>
            <a:r>
              <a:rPr sz="1100" dirty="0" err="1"/>
              <a:t>ясное</a:t>
            </a:r>
            <a:r>
              <a:rPr sz="1100" dirty="0"/>
              <a:t> </a:t>
            </a:r>
            <a:r>
              <a:rPr sz="1100" dirty="0" err="1"/>
              <a:t>представление</a:t>
            </a:r>
            <a:r>
              <a:rPr sz="1100" dirty="0"/>
              <a:t> о </a:t>
            </a:r>
            <a:r>
              <a:rPr sz="1100" dirty="0" err="1"/>
              <a:t>проекте</a:t>
            </a:r>
            <a:r>
              <a:rPr sz="1100" dirty="0"/>
              <a:t> </a:t>
            </a:r>
            <a:r>
              <a:rPr sz="1100" dirty="0" err="1"/>
              <a:t>улучшает</a:t>
            </a:r>
            <a:r>
              <a:rPr sz="1100" dirty="0"/>
              <a:t> </a:t>
            </a:r>
            <a:r>
              <a:rPr sz="1100" dirty="0" err="1"/>
              <a:t>его</a:t>
            </a:r>
            <a:r>
              <a:rPr sz="1100" dirty="0"/>
              <a:t> </a:t>
            </a:r>
            <a:r>
              <a:rPr sz="1100" dirty="0" err="1"/>
              <a:t>результат</a:t>
            </a:r>
            <a:r>
              <a:rPr sz="1100" dirty="0"/>
              <a:t>, а </a:t>
            </a:r>
            <a:r>
              <a:rPr sz="1100" dirty="0" err="1"/>
              <a:t>неопределенность</a:t>
            </a:r>
            <a:r>
              <a:rPr sz="1100" dirty="0"/>
              <a:t> </a:t>
            </a:r>
            <a:r>
              <a:rPr sz="1100" dirty="0" err="1"/>
              <a:t>снижает</a:t>
            </a:r>
            <a:r>
              <a:rPr sz="1100" dirty="0"/>
              <a:t> </a:t>
            </a:r>
            <a:r>
              <a:rPr sz="1100" dirty="0" err="1"/>
              <a:t>его</a:t>
            </a:r>
            <a:r>
              <a:rPr sz="1100" dirty="0"/>
              <a:t>. В </a:t>
            </a:r>
            <a:r>
              <a:rPr sz="1100" dirty="0" err="1"/>
              <a:t>связи</a:t>
            </a:r>
            <a:r>
              <a:rPr sz="1100" dirty="0"/>
              <a:t> с </a:t>
            </a:r>
            <a:r>
              <a:rPr sz="1100" dirty="0" err="1"/>
              <a:t>этим</a:t>
            </a:r>
            <a:r>
              <a:rPr sz="1100" dirty="0"/>
              <a:t> в </a:t>
            </a:r>
            <a:r>
              <a:rPr sz="1100" dirty="0" err="1"/>
              <a:t>последние</a:t>
            </a:r>
            <a:r>
              <a:rPr sz="1100" dirty="0"/>
              <a:t> </a:t>
            </a:r>
            <a:r>
              <a:rPr sz="1100" dirty="0" err="1"/>
              <a:t>годы</a:t>
            </a:r>
            <a:r>
              <a:rPr sz="1100" dirty="0"/>
              <a:t> </a:t>
            </a:r>
            <a:r>
              <a:rPr sz="1100" dirty="0" err="1"/>
              <a:t>коммерческие</a:t>
            </a:r>
            <a:r>
              <a:rPr sz="1100" dirty="0"/>
              <a:t> </a:t>
            </a:r>
            <a:r>
              <a:rPr sz="1100" dirty="0" err="1"/>
              <a:t>банки</a:t>
            </a:r>
            <a:r>
              <a:rPr sz="1100" dirty="0"/>
              <a:t> в </a:t>
            </a:r>
            <a:r>
              <a:rPr sz="1100" dirty="0" err="1"/>
              <a:t>основном</a:t>
            </a:r>
            <a:r>
              <a:rPr sz="1100" dirty="0"/>
              <a:t> </a:t>
            </a:r>
            <a:r>
              <a:rPr sz="1100" dirty="0" err="1"/>
              <a:t>финансировали</a:t>
            </a:r>
            <a:r>
              <a:rPr sz="1100" dirty="0"/>
              <a:t> </a:t>
            </a:r>
            <a:r>
              <a:rPr sz="1100" dirty="0" err="1"/>
              <a:t>оборотный</a:t>
            </a:r>
            <a:r>
              <a:rPr sz="1100" dirty="0"/>
              <a:t> </a:t>
            </a:r>
            <a:r>
              <a:rPr sz="1100" dirty="0" err="1"/>
              <a:t>капитал</a:t>
            </a:r>
            <a:r>
              <a:rPr sz="1100" dirty="0"/>
              <a:t> и в </a:t>
            </a:r>
            <a:r>
              <a:rPr sz="1100" dirty="0" err="1"/>
              <a:t>меньшей</a:t>
            </a:r>
            <a:r>
              <a:rPr sz="1100" dirty="0"/>
              <a:t> </a:t>
            </a:r>
            <a:r>
              <a:rPr sz="1100" dirty="0" err="1"/>
              <a:t>степени</a:t>
            </a:r>
            <a:r>
              <a:rPr sz="1100" dirty="0"/>
              <a:t> </a:t>
            </a:r>
            <a:r>
              <a:rPr sz="1100" dirty="0" err="1"/>
              <a:t>занимались</a:t>
            </a:r>
            <a:r>
              <a:rPr sz="1100" dirty="0"/>
              <a:t> </a:t>
            </a:r>
            <a:r>
              <a:rPr sz="1100" dirty="0" err="1"/>
              <a:t>вложениями</a:t>
            </a:r>
            <a:r>
              <a:rPr sz="1100" dirty="0"/>
              <a:t> в </a:t>
            </a:r>
            <a:r>
              <a:rPr sz="1100" dirty="0" err="1"/>
              <a:t>основной</a:t>
            </a:r>
            <a:r>
              <a:rPr sz="1100" dirty="0"/>
              <a:t> </a:t>
            </a:r>
            <a:r>
              <a:rPr sz="1100" dirty="0" err="1"/>
              <a:t>капитал</a:t>
            </a:r>
            <a:r>
              <a:rPr sz="1100" dirty="0"/>
              <a:t>, </a:t>
            </a:r>
            <a:r>
              <a:rPr sz="1100" dirty="0" err="1"/>
              <a:t>пренебрегая</a:t>
            </a:r>
            <a:r>
              <a:rPr sz="1100" dirty="0"/>
              <a:t>, </a:t>
            </a:r>
            <a:r>
              <a:rPr sz="1100" dirty="0" err="1"/>
              <a:t>таким</a:t>
            </a:r>
            <a:r>
              <a:rPr sz="1100" dirty="0"/>
              <a:t> </a:t>
            </a:r>
            <a:r>
              <a:rPr sz="1100" dirty="0" err="1"/>
              <a:t>образом</a:t>
            </a:r>
            <a:r>
              <a:rPr sz="1100" dirty="0"/>
              <a:t>, </a:t>
            </a:r>
            <a:r>
              <a:rPr sz="1100" dirty="0" err="1"/>
              <a:t>обширной</a:t>
            </a:r>
            <a:r>
              <a:rPr sz="1100" dirty="0"/>
              <a:t> </a:t>
            </a:r>
            <a:r>
              <a:rPr sz="1100" dirty="0" err="1"/>
              <a:t>сферой</a:t>
            </a:r>
            <a:r>
              <a:rPr sz="1100" dirty="0"/>
              <a:t> </a:t>
            </a:r>
            <a:r>
              <a:rPr sz="1100" dirty="0" err="1"/>
              <a:t>делового</a:t>
            </a:r>
            <a:r>
              <a:rPr sz="1100" dirty="0"/>
              <a:t> и </a:t>
            </a:r>
            <a:r>
              <a:rPr sz="1100" dirty="0" err="1"/>
              <a:t>промышленного</a:t>
            </a:r>
            <a:r>
              <a:rPr sz="1100" dirty="0"/>
              <a:t> </a:t>
            </a:r>
            <a:r>
              <a:rPr sz="1100" dirty="0" err="1"/>
              <a:t>развития</a:t>
            </a:r>
            <a:r>
              <a:rPr sz="1100" dirty="0"/>
              <a:t>. </a:t>
            </a:r>
            <a:r>
              <a:rPr sz="1100" dirty="0" err="1"/>
              <a:t>Банки</a:t>
            </a:r>
            <a:r>
              <a:rPr sz="1100" dirty="0"/>
              <a:t> </a:t>
            </a:r>
            <a:r>
              <a:rPr sz="1100" dirty="0" err="1"/>
              <a:t>развития</a:t>
            </a:r>
            <a:r>
              <a:rPr sz="1100" dirty="0"/>
              <a:t>, </a:t>
            </a:r>
            <a:r>
              <a:rPr sz="1100" dirty="0" err="1"/>
              <a:t>напротив</a:t>
            </a:r>
            <a:r>
              <a:rPr sz="1100" dirty="0"/>
              <a:t>, </a:t>
            </a:r>
            <a:r>
              <a:rPr sz="1100" dirty="0" err="1"/>
              <a:t>очень</a:t>
            </a:r>
            <a:r>
              <a:rPr sz="1100" dirty="0"/>
              <a:t> </a:t>
            </a:r>
            <a:r>
              <a:rPr sz="1100" dirty="0" err="1"/>
              <a:t>активно</a:t>
            </a:r>
            <a:r>
              <a:rPr sz="1100" dirty="0"/>
              <a:t> </a:t>
            </a:r>
            <a:r>
              <a:rPr sz="1100" dirty="0" err="1"/>
              <a:t>выступают</a:t>
            </a:r>
            <a:r>
              <a:rPr sz="1100" dirty="0"/>
              <a:t> в </a:t>
            </a:r>
            <a:r>
              <a:rPr sz="1100" dirty="0" err="1"/>
              <a:t>качестве</a:t>
            </a:r>
            <a:r>
              <a:rPr sz="1100" dirty="0"/>
              <a:t> </a:t>
            </a:r>
            <a:r>
              <a:rPr sz="1100" dirty="0" err="1"/>
              <a:t>инвестиционных</a:t>
            </a:r>
            <a:r>
              <a:rPr sz="1100" dirty="0"/>
              <a:t> </a:t>
            </a:r>
            <a:r>
              <a:rPr sz="1100" dirty="0" err="1"/>
              <a:t>консультантов</a:t>
            </a:r>
            <a:r>
              <a:rPr sz="1100" dirty="0"/>
              <a:t>. В </a:t>
            </a:r>
            <a:r>
              <a:rPr sz="1100" dirty="0" err="1"/>
              <a:t>этой</a:t>
            </a:r>
            <a:r>
              <a:rPr sz="1100" dirty="0"/>
              <a:t> </a:t>
            </a:r>
            <a:r>
              <a:rPr sz="1100" dirty="0" err="1"/>
              <a:t>роли</a:t>
            </a:r>
            <a:r>
              <a:rPr sz="1100" dirty="0"/>
              <a:t> </a:t>
            </a:r>
            <a:r>
              <a:rPr sz="1100" dirty="0" err="1"/>
              <a:t>они</a:t>
            </a:r>
            <a:r>
              <a:rPr sz="1100" dirty="0"/>
              <a:t> </a:t>
            </a:r>
            <a:r>
              <a:rPr sz="1100" dirty="0" err="1"/>
              <a:t>не</a:t>
            </a:r>
            <a:r>
              <a:rPr sz="1100" dirty="0"/>
              <a:t> </a:t>
            </a:r>
            <a:r>
              <a:rPr sz="1100" dirty="0" err="1"/>
              <a:t>только</a:t>
            </a:r>
            <a:r>
              <a:rPr sz="1100" dirty="0"/>
              <a:t> </a:t>
            </a:r>
            <a:r>
              <a:rPr sz="1100" dirty="0" err="1"/>
              <a:t>оценивают</a:t>
            </a:r>
            <a:r>
              <a:rPr sz="1100" dirty="0"/>
              <a:t> </a:t>
            </a:r>
            <a:r>
              <a:rPr sz="1100" dirty="0" err="1"/>
              <a:t>возможности</a:t>
            </a:r>
            <a:r>
              <a:rPr sz="1100" dirty="0"/>
              <a:t> </a:t>
            </a:r>
            <a:r>
              <a:rPr sz="1100" dirty="0" err="1"/>
              <a:t>проектов</a:t>
            </a:r>
            <a:r>
              <a:rPr sz="1100" dirty="0"/>
              <a:t> </a:t>
            </a:r>
            <a:r>
              <a:rPr sz="1100" dirty="0" err="1"/>
              <a:t>для</a:t>
            </a:r>
            <a:r>
              <a:rPr sz="1100" dirty="0"/>
              <a:t> </a:t>
            </a:r>
            <a:r>
              <a:rPr sz="1100" dirty="0" err="1"/>
              <a:t>банков</a:t>
            </a:r>
            <a:r>
              <a:rPr sz="1100" dirty="0"/>
              <a:t>, </a:t>
            </a:r>
            <a:r>
              <a:rPr sz="1100" dirty="0" err="1"/>
              <a:t>но</a:t>
            </a:r>
            <a:r>
              <a:rPr sz="1100" dirty="0"/>
              <a:t> </a:t>
            </a:r>
            <a:r>
              <a:rPr sz="1100" dirty="0" err="1"/>
              <a:t>часто</a:t>
            </a:r>
            <a:r>
              <a:rPr sz="1100" dirty="0"/>
              <a:t> </a:t>
            </a:r>
            <a:r>
              <a:rPr sz="1100" dirty="0" err="1"/>
              <a:t>осуществляют</a:t>
            </a:r>
            <a:r>
              <a:rPr sz="1100" dirty="0"/>
              <a:t> </a:t>
            </a:r>
            <a:r>
              <a:rPr sz="1100" dirty="0" err="1"/>
              <a:t>инвестиционные</a:t>
            </a:r>
            <a:r>
              <a:rPr sz="1100" dirty="0"/>
              <a:t> </a:t>
            </a:r>
            <a:r>
              <a:rPr sz="1100" dirty="0" err="1"/>
              <a:t>расчеты</a:t>
            </a:r>
            <a:r>
              <a:rPr sz="1100" dirty="0"/>
              <a:t> и </a:t>
            </a:r>
            <a:r>
              <a:rPr sz="1100" dirty="0" err="1"/>
              <a:t>расчеты</a:t>
            </a:r>
            <a:r>
              <a:rPr sz="1100" dirty="0"/>
              <a:t> </a:t>
            </a:r>
            <a:r>
              <a:rPr sz="1100" dirty="0" err="1"/>
              <a:t>прибыльности</a:t>
            </a:r>
            <a:r>
              <a:rPr sz="1100" dirty="0"/>
              <a:t> </a:t>
            </a:r>
            <a:r>
              <a:rPr sz="1100" dirty="0" err="1"/>
              <a:t>для</a:t>
            </a:r>
            <a:r>
              <a:rPr sz="1100" dirty="0"/>
              <a:t> </a:t>
            </a:r>
            <a:r>
              <a:rPr sz="1100" dirty="0" err="1"/>
              <a:t>тех</a:t>
            </a:r>
            <a:r>
              <a:rPr sz="1100" dirty="0"/>
              <a:t> </a:t>
            </a:r>
            <a:r>
              <a:rPr sz="1100" dirty="0" err="1"/>
              <a:t>клиентов</a:t>
            </a:r>
            <a:r>
              <a:rPr sz="1100" dirty="0"/>
              <a:t>, </a:t>
            </a:r>
            <a:r>
              <a:rPr sz="1100" dirty="0" err="1"/>
              <a:t>которые</a:t>
            </a:r>
            <a:r>
              <a:rPr sz="1100" dirty="0"/>
              <a:t> </a:t>
            </a:r>
            <a:r>
              <a:rPr sz="1100" dirty="0" err="1"/>
              <a:t>не</a:t>
            </a:r>
            <a:r>
              <a:rPr sz="1100" dirty="0"/>
              <a:t> </a:t>
            </a:r>
            <a:r>
              <a:rPr sz="1100" dirty="0" err="1"/>
              <a:t>могут</a:t>
            </a:r>
            <a:r>
              <a:rPr sz="1100" dirty="0"/>
              <a:t> </a:t>
            </a:r>
            <a:r>
              <a:rPr sz="1100" dirty="0" err="1"/>
              <a:t>решать</a:t>
            </a:r>
            <a:r>
              <a:rPr sz="1100" dirty="0"/>
              <a:t> </a:t>
            </a:r>
            <a:r>
              <a:rPr sz="1100" dirty="0" err="1"/>
              <a:t>такие</a:t>
            </a:r>
            <a:r>
              <a:rPr sz="1100" dirty="0"/>
              <a:t> </a:t>
            </a:r>
            <a:r>
              <a:rPr sz="1100" dirty="0" err="1"/>
              <a:t>задачи</a:t>
            </a:r>
            <a:r>
              <a:rPr sz="1100" dirty="0"/>
              <a:t> </a:t>
            </a:r>
            <a:r>
              <a:rPr sz="1100" dirty="0" err="1"/>
              <a:t>самостоятельно</a:t>
            </a:r>
            <a:r>
              <a:rPr sz="1100" dirty="0"/>
              <a:t>. </a:t>
            </a:r>
            <a:r>
              <a:rPr sz="1100" dirty="0" err="1"/>
              <a:t>Только</a:t>
            </a:r>
            <a:r>
              <a:rPr sz="1100" dirty="0"/>
              <a:t> </a:t>
            </a:r>
            <a:r>
              <a:rPr sz="1100" dirty="0" err="1"/>
              <a:t>через</a:t>
            </a:r>
            <a:r>
              <a:rPr sz="1100" dirty="0"/>
              <a:t> </a:t>
            </a:r>
            <a:r>
              <a:rPr sz="1100" dirty="0" err="1"/>
              <a:t>более</a:t>
            </a:r>
            <a:r>
              <a:rPr sz="1100" dirty="0"/>
              <a:t> </a:t>
            </a:r>
            <a:r>
              <a:rPr sz="1100" dirty="0" err="1"/>
              <a:t>тесное</a:t>
            </a:r>
            <a:r>
              <a:rPr sz="1100" dirty="0"/>
              <a:t> </a:t>
            </a:r>
            <a:r>
              <a:rPr sz="1100" dirty="0" err="1"/>
              <a:t>сотрудничество</a:t>
            </a:r>
            <a:r>
              <a:rPr sz="1100" dirty="0"/>
              <a:t> </a:t>
            </a:r>
            <a:r>
              <a:rPr sz="1100" dirty="0" err="1"/>
              <a:t>между</a:t>
            </a:r>
            <a:r>
              <a:rPr sz="1100" dirty="0"/>
              <a:t> </a:t>
            </a:r>
            <a:r>
              <a:rPr sz="1100" dirty="0" err="1"/>
              <a:t>банками</a:t>
            </a:r>
            <a:r>
              <a:rPr sz="1100" dirty="0"/>
              <a:t> </a:t>
            </a:r>
            <a:r>
              <a:rPr sz="1100" dirty="0" err="1"/>
              <a:t>развития</a:t>
            </a:r>
            <a:r>
              <a:rPr sz="1100" dirty="0"/>
              <a:t> и </a:t>
            </a:r>
            <a:r>
              <a:rPr sz="1100" dirty="0" err="1"/>
              <a:t>коммерческими</a:t>
            </a:r>
            <a:r>
              <a:rPr sz="1100" dirty="0"/>
              <a:t> </a:t>
            </a:r>
            <a:r>
              <a:rPr sz="1100" dirty="0" err="1"/>
              <a:t>банками</a:t>
            </a:r>
            <a:r>
              <a:rPr sz="1100" dirty="0"/>
              <a:t> </a:t>
            </a:r>
            <a:r>
              <a:rPr sz="1100" dirty="0" err="1"/>
              <a:t>станет</a:t>
            </a:r>
            <a:r>
              <a:rPr sz="1100" dirty="0"/>
              <a:t> </a:t>
            </a:r>
            <a:r>
              <a:rPr sz="1100" dirty="0" err="1"/>
              <a:t>возможным</a:t>
            </a:r>
            <a:r>
              <a:rPr sz="1100" dirty="0"/>
              <a:t> в </a:t>
            </a:r>
            <a:r>
              <a:rPr sz="1100" dirty="0" err="1"/>
              <a:t>будущем</a:t>
            </a:r>
            <a:r>
              <a:rPr sz="1100" dirty="0"/>
              <a:t> </a:t>
            </a:r>
            <a:r>
              <a:rPr sz="1100" dirty="0" err="1"/>
              <a:t>сбалансировать</a:t>
            </a:r>
            <a:r>
              <a:rPr sz="1100" dirty="0"/>
              <a:t> </a:t>
            </a:r>
            <a:r>
              <a:rPr sz="1100" dirty="0" err="1"/>
              <a:t>более</a:t>
            </a:r>
            <a:r>
              <a:rPr sz="1100" dirty="0"/>
              <a:t> </a:t>
            </a:r>
            <a:r>
              <a:rPr sz="1100" dirty="0" err="1"/>
              <a:t>узкий</a:t>
            </a:r>
            <a:r>
              <a:rPr sz="1100" dirty="0"/>
              <a:t> </a:t>
            </a:r>
            <a:r>
              <a:rPr sz="1100" dirty="0" err="1"/>
              <a:t>подход</a:t>
            </a:r>
            <a:r>
              <a:rPr sz="1100" dirty="0"/>
              <a:t> к </a:t>
            </a:r>
            <a:r>
              <a:rPr sz="1100" dirty="0" err="1"/>
              <a:t>этой</a:t>
            </a:r>
            <a:r>
              <a:rPr sz="1100" dirty="0"/>
              <a:t> </a:t>
            </a:r>
            <a:r>
              <a:rPr sz="1100" dirty="0" err="1"/>
              <a:t>проблеме</a:t>
            </a:r>
            <a:r>
              <a:rPr sz="1100" dirty="0"/>
              <a:t> </a:t>
            </a:r>
            <a:r>
              <a:rPr sz="1100" dirty="0" err="1"/>
              <a:t>со</a:t>
            </a:r>
            <a:r>
              <a:rPr sz="1100" dirty="0"/>
              <a:t> </a:t>
            </a:r>
            <a:r>
              <a:rPr sz="1100" dirty="0" err="1"/>
              <a:t>стороны</a:t>
            </a:r>
            <a:r>
              <a:rPr sz="1100" dirty="0"/>
              <a:t> </a:t>
            </a:r>
            <a:r>
              <a:rPr sz="1100" dirty="0" err="1"/>
              <a:t>последних</a:t>
            </a:r>
            <a:r>
              <a:rPr sz="1100" dirty="0"/>
              <a:t> и </a:t>
            </a:r>
            <a:r>
              <a:rPr sz="1100" dirty="0" err="1"/>
              <a:t>использовать</a:t>
            </a:r>
            <a:r>
              <a:rPr sz="1100" dirty="0"/>
              <a:t> </a:t>
            </a:r>
            <a:r>
              <a:rPr sz="1100" dirty="0" err="1"/>
              <a:t>более</a:t>
            </a:r>
            <a:r>
              <a:rPr sz="1100" dirty="0"/>
              <a:t> </a:t>
            </a:r>
            <a:r>
              <a:rPr sz="1100" dirty="0" err="1"/>
              <a:t>глубокую</a:t>
            </a:r>
            <a:r>
              <a:rPr sz="1100" dirty="0"/>
              <a:t> </a:t>
            </a:r>
            <a:r>
              <a:rPr sz="1100" dirty="0" err="1"/>
              <a:t>проектную</a:t>
            </a:r>
            <a:r>
              <a:rPr sz="1100" dirty="0"/>
              <a:t> </a:t>
            </a:r>
            <a:r>
              <a:rPr sz="1100" dirty="0" err="1"/>
              <a:t>специализацию</a:t>
            </a:r>
            <a:r>
              <a:rPr sz="1100" dirty="0"/>
              <a:t> </a:t>
            </a:r>
            <a:r>
              <a:rPr sz="1100" dirty="0" err="1"/>
              <a:t>банков</a:t>
            </a:r>
            <a:r>
              <a:rPr sz="1100" dirty="0"/>
              <a:t> </a:t>
            </a:r>
            <a:r>
              <a:rPr sz="1100" dirty="0" err="1"/>
              <a:t>развития</a:t>
            </a:r>
            <a:r>
              <a:rPr sz="1100" dirty="0"/>
              <a:t> </a:t>
            </a:r>
            <a:r>
              <a:rPr sz="1100" dirty="0" err="1"/>
              <a:t>как</a:t>
            </a:r>
            <a:r>
              <a:rPr sz="1100" dirty="0"/>
              <a:t> </a:t>
            </a:r>
            <a:r>
              <a:rPr sz="1100" dirty="0" err="1"/>
              <a:t>современную</a:t>
            </a:r>
            <a:r>
              <a:rPr sz="1100" dirty="0"/>
              <a:t> </a:t>
            </a:r>
            <a:r>
              <a:rPr sz="1100" dirty="0" err="1"/>
              <a:t>форму</a:t>
            </a:r>
            <a:r>
              <a:rPr sz="1100" dirty="0"/>
              <a:t> </a:t>
            </a:r>
            <a:r>
              <a:rPr sz="1100" dirty="0" err="1"/>
              <a:t>инвестиционного</a:t>
            </a:r>
            <a:r>
              <a:rPr sz="1100" dirty="0"/>
              <a:t> </a:t>
            </a:r>
            <a:r>
              <a:rPr sz="1100" dirty="0" err="1"/>
              <a:t>консультирования</a:t>
            </a:r>
            <a:r>
              <a:rPr sz="1100" dirty="0"/>
              <a:t>.</a:t>
            </a:r>
          </a:p>
        </p:txBody>
      </p:sp>
    </p:spTree>
  </p:cSld>
  <p:clrMapOvr>
    <a:masterClrMapping/>
  </p:clrMapOvr>
  <p:transition spd="med"/>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1001224" y="3367039"/>
            <a:ext cx="6975573" cy="0"/>
          </a:xfrm>
          <a:prstGeom prst="line">
            <a:avLst/>
          </a:prstGeom>
          <a:ln w="9525" cap="flat">
            <a:solidFill>
              <a:srgbClr val="E6E2D8"/>
            </a:solidFill>
            <a:prstDash val="solid"/>
            <a:headEnd type="none" w="sm" len="sm"/>
            <a:tailEnd type="none" w="sm" len="sm"/>
          </a:ln>
        </p:spPr>
      </p:sp>
      <p:sp>
        <p:nvSpPr>
          <p:cNvPr id="3" name="AutoShape 3"/>
          <p:cNvSpPr/>
          <p:nvPr/>
        </p:nvSpPr>
        <p:spPr>
          <a:xfrm rot="-5400000">
            <a:off x="5066014" y="3484611"/>
            <a:ext cx="6975573" cy="0"/>
          </a:xfrm>
          <a:prstGeom prst="line">
            <a:avLst/>
          </a:prstGeom>
          <a:ln w="9525" cap="flat">
            <a:solidFill>
              <a:srgbClr val="E6E2D8"/>
            </a:solidFill>
            <a:prstDash val="solid"/>
            <a:headEnd type="none" w="sm" len="sm"/>
            <a:tailEnd type="none" w="sm" len="sm"/>
          </a:ln>
        </p:spPr>
      </p:sp>
      <p:sp>
        <p:nvSpPr>
          <p:cNvPr id="4" name="TextBox 4"/>
          <p:cNvSpPr txBox="1"/>
          <p:nvPr/>
        </p:nvSpPr>
        <p:spPr>
          <a:xfrm>
            <a:off x="0" y="159044"/>
            <a:ext cx="12192000" cy="512961"/>
          </a:xfrm>
          <a:prstGeom prst="rect">
            <a:avLst/>
          </a:prstGeom>
        </p:spPr>
        <p:txBody>
          <a:bodyPr lIns="0" tIns="0" rIns="0" bIns="0" rtlCol="0" anchor="t">
            <a:spAutoFit/>
          </a:bodyPr>
          <a:lstStyle/>
          <a:p>
            <a:pPr algn="ctr">
              <a:lnSpc>
                <a:spcPts val="4000"/>
              </a:lnSpc>
              <a:spcBef>
                <a:spcPts val="3000"/>
              </a:spcBef>
            </a:pPr>
            <a:r>
              <a:rPr lang="en-US" sz="4000">
                <a:solidFill>
                  <a:srgbClr val="000000"/>
                </a:solidFill>
                <a:latin typeface="Forum"/>
              </a:rPr>
              <a:t>ИСТОЧНИКИ ФИНАНСИРОВАНИЯ</a:t>
            </a:r>
          </a:p>
        </p:txBody>
      </p:sp>
      <p:sp>
        <p:nvSpPr>
          <p:cNvPr id="5" name="TextBox 5"/>
          <p:cNvSpPr txBox="1"/>
          <p:nvPr/>
        </p:nvSpPr>
        <p:spPr>
          <a:xfrm>
            <a:off x="470044" y="641350"/>
            <a:ext cx="3761505" cy="362407"/>
          </a:xfrm>
          <a:prstGeom prst="rect">
            <a:avLst/>
          </a:prstGeom>
        </p:spPr>
        <p:txBody>
          <a:bodyPr lIns="0" tIns="0" rIns="0" bIns="0" rtlCol="0" anchor="t">
            <a:spAutoFit/>
          </a:bodyPr>
          <a:lstStyle/>
          <a:p>
            <a:pPr algn="ctr">
              <a:lnSpc>
                <a:spcPts val="3080"/>
              </a:lnSpc>
            </a:pPr>
            <a:r>
              <a:rPr lang="en-US" sz="2200">
                <a:solidFill>
                  <a:srgbClr val="000000"/>
                </a:solidFill>
                <a:latin typeface="Montserrat Bold"/>
              </a:rPr>
              <a:t>Акционерный капитал</a:t>
            </a:r>
          </a:p>
        </p:txBody>
      </p:sp>
      <p:sp>
        <p:nvSpPr>
          <p:cNvPr id="6" name="TextBox 6"/>
          <p:cNvSpPr txBox="1"/>
          <p:nvPr/>
        </p:nvSpPr>
        <p:spPr>
          <a:xfrm>
            <a:off x="4338073" y="689058"/>
            <a:ext cx="4428311" cy="350802"/>
          </a:xfrm>
          <a:prstGeom prst="rect">
            <a:avLst/>
          </a:prstGeom>
        </p:spPr>
        <p:txBody>
          <a:bodyPr lIns="0" tIns="0" rIns="0" bIns="0" rtlCol="0" anchor="t">
            <a:spAutoFit/>
          </a:bodyPr>
          <a:lstStyle/>
          <a:p>
            <a:pPr algn="ctr">
              <a:lnSpc>
                <a:spcPts val="2987"/>
              </a:lnSpc>
            </a:pPr>
            <a:r>
              <a:rPr lang="en-US" sz="2133">
                <a:solidFill>
                  <a:srgbClr val="000000"/>
                </a:solidFill>
                <a:latin typeface="Montserrat Bold"/>
              </a:rPr>
              <a:t>Заемное финансирование</a:t>
            </a:r>
          </a:p>
        </p:txBody>
      </p:sp>
      <p:sp>
        <p:nvSpPr>
          <p:cNvPr id="7" name="TextBox 7"/>
          <p:cNvSpPr txBox="1"/>
          <p:nvPr/>
        </p:nvSpPr>
        <p:spPr>
          <a:xfrm>
            <a:off x="8202517" y="660695"/>
            <a:ext cx="3989483" cy="373949"/>
          </a:xfrm>
          <a:prstGeom prst="rect">
            <a:avLst/>
          </a:prstGeom>
        </p:spPr>
        <p:txBody>
          <a:bodyPr lIns="0" tIns="0" rIns="0" bIns="0" rtlCol="0" anchor="t">
            <a:spAutoFit/>
          </a:bodyPr>
          <a:lstStyle/>
          <a:p>
            <a:pPr algn="ctr">
              <a:lnSpc>
                <a:spcPts val="3173"/>
              </a:lnSpc>
            </a:pPr>
            <a:r>
              <a:rPr lang="en-US" sz="2266">
                <a:solidFill>
                  <a:srgbClr val="000000"/>
                </a:solidFill>
                <a:latin typeface="Montserrat Bold"/>
              </a:rPr>
              <a:t>Лизинг</a:t>
            </a:r>
          </a:p>
        </p:txBody>
      </p:sp>
      <p:sp>
        <p:nvSpPr>
          <p:cNvPr id="8" name="TextBox 8"/>
          <p:cNvSpPr txBox="1"/>
          <p:nvPr/>
        </p:nvSpPr>
        <p:spPr>
          <a:xfrm>
            <a:off x="107879" y="1002030"/>
            <a:ext cx="4123670" cy="5934958"/>
          </a:xfrm>
          <a:prstGeom prst="rect">
            <a:avLst/>
          </a:prstGeom>
        </p:spPr>
        <p:txBody>
          <a:bodyPr lIns="0" tIns="0" rIns="0" bIns="0" rtlCol="0" anchor="t">
            <a:spAutoFit/>
          </a:bodyPr>
          <a:lstStyle/>
          <a:p>
            <a:pPr algn="just">
              <a:lnSpc>
                <a:spcPts val="1587"/>
              </a:lnSpc>
            </a:pPr>
            <a:r>
              <a:rPr lang="en-US" sz="1133">
                <a:solidFill>
                  <a:srgbClr val="000000"/>
                </a:solidFill>
                <a:latin typeface="Montserrat"/>
              </a:rPr>
              <a:t> Общепринятой схемой финансирования промышленного проекта является покрытие первоначальных капиталовложений с помощью акционерного капитала и долгосрочных ссуд в различном размере, а также удовлетворение потребностей в оборотном капитале с помощью дополнительных кратко- и среднесрочных ссуд от национальных банков. </a:t>
            </a:r>
          </a:p>
          <a:p>
            <a:pPr algn="just">
              <a:lnSpc>
                <a:spcPts val="1587"/>
              </a:lnSpc>
            </a:pPr>
            <a:r>
              <a:rPr lang="en-US" sz="1133">
                <a:solidFill>
                  <a:srgbClr val="000000"/>
                </a:solidFill>
                <a:latin typeface="Montserrat"/>
              </a:rPr>
              <a:t>   В некоторых проектах акционерный капитал покрывает не только начальные капиталовложения, но по большей части - и потребности в чистом оборотном капитале. </a:t>
            </a:r>
          </a:p>
          <a:p>
            <a:pPr algn="just">
              <a:lnSpc>
                <a:spcPts val="1587"/>
              </a:lnSpc>
            </a:pPr>
            <a:r>
              <a:rPr lang="en-US" sz="1133">
                <a:solidFill>
                  <a:srgbClr val="000000"/>
                </a:solidFill>
                <a:latin typeface="Montserrat"/>
              </a:rPr>
              <a:t>Во всех случаях следует поддерживать баланс между долгосрочными заемными средствами и акционерным капиталом. Чем выше доля акционерного капитала, тем меньше долговые обязательства и тем выше валовая прибыль перед уплатой налога.</a:t>
            </a:r>
          </a:p>
          <a:p>
            <a:pPr algn="just">
              <a:lnSpc>
                <a:spcPts val="1587"/>
              </a:lnSpc>
            </a:pPr>
            <a:r>
              <a:rPr lang="en-US" sz="1133">
                <a:solidFill>
                  <a:srgbClr val="000000"/>
                </a:solidFill>
                <a:latin typeface="Montserrat"/>
              </a:rPr>
              <a:t> Акционерный капитал может быть увеличен путем выпуска двух видов акций: простых и привилегированных. Привилегированные акции обычно приносят дивиденд, по крайней мере, частично независимый от прибыли, и не дают или весьма ограничивают право голоса. Привилегированные акции могут быть превращены в простые, они могут быть кумулятивными или некумулятивными в отношении дивидендов, выкупаемыми или невыкупаемыми, с периодом погашения от 5 до 15 лет. </a:t>
            </a:r>
          </a:p>
        </p:txBody>
      </p:sp>
      <p:sp>
        <p:nvSpPr>
          <p:cNvPr id="9" name="TextBox 9"/>
          <p:cNvSpPr txBox="1"/>
          <p:nvPr/>
        </p:nvSpPr>
        <p:spPr>
          <a:xfrm>
            <a:off x="4492185" y="1110699"/>
            <a:ext cx="3917984" cy="5730800"/>
          </a:xfrm>
          <a:prstGeom prst="rect">
            <a:avLst/>
          </a:prstGeom>
        </p:spPr>
        <p:txBody>
          <a:bodyPr lIns="0" tIns="0" rIns="0" bIns="0" rtlCol="0" anchor="t">
            <a:spAutoFit/>
          </a:bodyPr>
          <a:lstStyle/>
          <a:p>
            <a:pPr algn="just">
              <a:lnSpc>
                <a:spcPts val="1633"/>
              </a:lnSpc>
            </a:pPr>
            <a:r>
              <a:rPr lang="en-US" sz="1166">
                <a:solidFill>
                  <a:srgbClr val="000000"/>
                </a:solidFill>
                <a:latin typeface="Montserrat Bold Italics"/>
              </a:rPr>
              <a:t>Краткосрочные ссуды. </a:t>
            </a:r>
            <a:r>
              <a:rPr lang="en-US" sz="1166">
                <a:solidFill>
                  <a:srgbClr val="000000"/>
                </a:solidFill>
                <a:latin typeface="Montserrat"/>
              </a:rPr>
              <a:t>Краткосрочные ссуды у коммерческих банков и местных финансовых организаций можно получить в счет ипотеки или других видов имущественного залога. Пределы  обычно колеблются между 50 и 80%, остальные 20-50% товарно-материальных запасов должны финансироваться из других источников, предпочтительно за счет венчурного капитала.</a:t>
            </a:r>
          </a:p>
          <a:p>
            <a:pPr algn="just">
              <a:lnSpc>
                <a:spcPts val="1633"/>
              </a:lnSpc>
            </a:pPr>
            <a:r>
              <a:rPr lang="en-US" sz="1166">
                <a:solidFill>
                  <a:srgbClr val="000000"/>
                </a:solidFill>
                <a:latin typeface="Montserrat Bold Italics"/>
              </a:rPr>
              <a:t>Долгосрочные ссуды.</a:t>
            </a:r>
            <a:r>
              <a:rPr lang="en-US" sz="1166">
                <a:solidFill>
                  <a:srgbClr val="000000"/>
                </a:solidFill>
                <a:latin typeface="Montserrat"/>
              </a:rPr>
              <a:t> Заемное финансирование обычно регулируется определенными правилами: ограничения по конвертируемости акций и декларация о выплате дивидендов. Инвестиции могут также частично финансироваться выпуском облигаций и долговых обязательств. </a:t>
            </a:r>
          </a:p>
          <a:p>
            <a:pPr algn="just">
              <a:lnSpc>
                <a:spcPts val="1633"/>
              </a:lnSpc>
            </a:pPr>
            <a:r>
              <a:rPr lang="en-US" sz="1166">
                <a:solidFill>
                  <a:srgbClr val="000000"/>
                </a:solidFill>
                <a:latin typeface="Montserrat"/>
              </a:rPr>
              <a:t> Важный источник финансирования для многих развивающихся стран имеется также на межгосударственном уровне.</a:t>
            </a:r>
          </a:p>
          <a:p>
            <a:pPr algn="just">
              <a:lnSpc>
                <a:spcPts val="1633"/>
              </a:lnSpc>
            </a:pPr>
            <a:r>
              <a:rPr lang="en-US" sz="1166">
                <a:solidFill>
                  <a:srgbClr val="000000"/>
                </a:solidFill>
                <a:latin typeface="Montserrat"/>
              </a:rPr>
              <a:t>Важной финансовой категорией на стадии эксплуатации является внутренняя наличность, создаваемая самим проектом.</a:t>
            </a:r>
            <a:r>
              <a:rPr lang="en-US" sz="1166">
                <a:solidFill>
                  <a:srgbClr val="000000"/>
                </a:solidFill>
                <a:latin typeface="Montserrat Bold"/>
              </a:rPr>
              <a:t> </a:t>
            </a:r>
          </a:p>
          <a:p>
            <a:pPr algn="just">
              <a:lnSpc>
                <a:spcPts val="1633"/>
              </a:lnSpc>
            </a:pPr>
            <a:r>
              <a:rPr lang="en-US" sz="1166">
                <a:solidFill>
                  <a:srgbClr val="000000"/>
                </a:solidFill>
                <a:latin typeface="Montserrat Bold Italics"/>
              </a:rPr>
              <a:t>Кредиты поставщика.</a:t>
            </a:r>
            <a:r>
              <a:rPr lang="en-US" sz="1166">
                <a:solidFill>
                  <a:srgbClr val="000000"/>
                </a:solidFill>
                <a:latin typeface="Montserrat"/>
              </a:rPr>
              <a:t> Импортируемые машины и запчасти могут часто финансироваться на условиях кредита с отсрочкой платежа. Поставщики машин в промышленно развитых странах готовы продавать их на условиях отсроченного платежа; выплата при этом растягивается на 6-10 лет, иногда даже дольше</a:t>
            </a:r>
          </a:p>
        </p:txBody>
      </p:sp>
      <p:sp>
        <p:nvSpPr>
          <p:cNvPr id="10" name="TextBox 10"/>
          <p:cNvSpPr txBox="1"/>
          <p:nvPr/>
        </p:nvSpPr>
        <p:spPr>
          <a:xfrm>
            <a:off x="8673916" y="1117049"/>
            <a:ext cx="3373033" cy="5729774"/>
          </a:xfrm>
          <a:prstGeom prst="rect">
            <a:avLst/>
          </a:prstGeom>
        </p:spPr>
        <p:txBody>
          <a:bodyPr lIns="0" tIns="0" rIns="0" bIns="0" rtlCol="0" anchor="t">
            <a:spAutoFit/>
          </a:bodyPr>
          <a:lstStyle/>
          <a:p>
            <a:pPr algn="just">
              <a:lnSpc>
                <a:spcPts val="1587"/>
              </a:lnSpc>
            </a:pPr>
            <a:r>
              <a:rPr lang="en-US" sz="1133">
                <a:solidFill>
                  <a:srgbClr val="000000"/>
                </a:solidFill>
                <a:latin typeface="Montserrat"/>
              </a:rPr>
              <a:t>  Вместо займа финансовых средств иногда можно взять в аренду заводское оборудование или даже целые производственные единицы. Лизинг  обычно требует первоначального платежа и ежегодной арендной платы, то есть лизинговых платежей. Однако эти активы отражены в балансовом отчете арендодателя, а не арендующей фирмы.</a:t>
            </a:r>
          </a:p>
          <a:p>
            <a:pPr algn="just">
              <a:lnSpc>
                <a:spcPts val="1587"/>
              </a:lnSpc>
            </a:pPr>
            <a:r>
              <a:rPr lang="en-US" sz="1133">
                <a:solidFill>
                  <a:srgbClr val="000000"/>
                </a:solidFill>
                <a:latin typeface="Montserrat"/>
              </a:rPr>
              <a:t>Если инвестор имеет выбор между заемным и лизинговым финансированием он будет сравнивать оба ряда дисконтированных потоков реальных денег, чтобы определить, какая альтернатива принесет больший доход (ВНД, ЧДД), помня, однако, что нужно учитывать аспект ликвидности и риски. </a:t>
            </a:r>
          </a:p>
          <a:p>
            <a:pPr algn="just">
              <a:lnSpc>
                <a:spcPts val="1587"/>
              </a:lnSpc>
            </a:pPr>
            <a:r>
              <a:rPr lang="en-US" sz="1133">
                <a:solidFill>
                  <a:srgbClr val="000000"/>
                </a:solidFill>
                <a:latin typeface="Montserrat"/>
              </a:rPr>
              <a:t>Средства для финансирования лизинга могут быть получены у независимых лизинговых компаний (обслуживающих, финансовых, посреднических), банков, страховых компаний, пенсионных фондов и агентств по промышленному развитию. Лизинговое финансирование инвестиционных проектов в развивающихся странах было введено международными финансовыми организациями.</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605039" y="3484611"/>
            <a:ext cx="6975573" cy="0"/>
          </a:xfrm>
          <a:prstGeom prst="line">
            <a:avLst/>
          </a:prstGeom>
          <a:ln w="9525" cap="flat">
            <a:solidFill>
              <a:srgbClr val="E6E2D8"/>
            </a:solidFill>
            <a:prstDash val="solid"/>
            <a:headEnd type="none" w="sm" len="sm"/>
            <a:tailEnd type="none" w="sm" len="sm"/>
          </a:ln>
        </p:spPr>
      </p:sp>
      <p:sp>
        <p:nvSpPr>
          <p:cNvPr id="3" name="TextBox 3"/>
          <p:cNvSpPr txBox="1"/>
          <p:nvPr/>
        </p:nvSpPr>
        <p:spPr>
          <a:xfrm>
            <a:off x="0" y="94403"/>
            <a:ext cx="6089650" cy="468462"/>
          </a:xfrm>
          <a:prstGeom prst="rect">
            <a:avLst/>
          </a:prstGeom>
        </p:spPr>
        <p:txBody>
          <a:bodyPr lIns="0" tIns="0" rIns="0" bIns="0" rtlCol="0" anchor="t">
            <a:spAutoFit/>
          </a:bodyPr>
          <a:lstStyle/>
          <a:p>
            <a:pPr algn="ctr">
              <a:lnSpc>
                <a:spcPts val="4014"/>
              </a:lnSpc>
            </a:pPr>
            <a:r>
              <a:rPr lang="en-US" sz="2867">
                <a:solidFill>
                  <a:srgbClr val="000000"/>
                </a:solidFill>
                <a:latin typeface="Forum"/>
              </a:rPr>
              <a:t>СТОИМОСТЬ КАПИТАЛА</a:t>
            </a:r>
          </a:p>
        </p:txBody>
      </p:sp>
      <p:sp>
        <p:nvSpPr>
          <p:cNvPr id="4" name="TextBox 4"/>
          <p:cNvSpPr txBox="1"/>
          <p:nvPr/>
        </p:nvSpPr>
        <p:spPr>
          <a:xfrm>
            <a:off x="6096000" y="-57150"/>
            <a:ext cx="6096000" cy="956993"/>
          </a:xfrm>
          <a:prstGeom prst="rect">
            <a:avLst/>
          </a:prstGeom>
        </p:spPr>
        <p:txBody>
          <a:bodyPr lIns="0" tIns="0" rIns="0" bIns="0" rtlCol="0" anchor="t">
            <a:spAutoFit/>
          </a:bodyPr>
          <a:lstStyle/>
          <a:p>
            <a:pPr algn="ctr">
              <a:lnSpc>
                <a:spcPts val="3920"/>
              </a:lnSpc>
            </a:pPr>
            <a:r>
              <a:rPr lang="en-US" sz="2800">
                <a:solidFill>
                  <a:srgbClr val="000000"/>
                </a:solidFill>
                <a:latin typeface="Forum"/>
              </a:rPr>
              <a:t>Влияние издержек финансирования на финансовую политику</a:t>
            </a:r>
          </a:p>
        </p:txBody>
      </p:sp>
      <p:sp>
        <p:nvSpPr>
          <p:cNvPr id="5" name="TextBox 5"/>
          <p:cNvSpPr txBox="1"/>
          <p:nvPr/>
        </p:nvSpPr>
        <p:spPr>
          <a:xfrm>
            <a:off x="50765" y="556683"/>
            <a:ext cx="5988121" cy="6445739"/>
          </a:xfrm>
          <a:prstGeom prst="rect">
            <a:avLst/>
          </a:prstGeom>
        </p:spPr>
        <p:txBody>
          <a:bodyPr lIns="0" tIns="0" rIns="0" bIns="0" rtlCol="0" anchor="t">
            <a:spAutoFit/>
          </a:bodyPr>
          <a:lstStyle/>
          <a:p>
            <a:pPr algn="just">
              <a:lnSpc>
                <a:spcPts val="1773"/>
              </a:lnSpc>
            </a:pPr>
            <a:r>
              <a:rPr lang="en-US" sz="1267">
                <a:solidFill>
                  <a:srgbClr val="000000"/>
                </a:solidFill>
                <a:latin typeface="Montserrat"/>
              </a:rPr>
              <a:t>    Источником капитала для финансирования инвестиций могут быть частные и институциональные ресурсы (банки, страховые компании, фонды и т.д.). Однако за этими организациями также стоят частные инвесторы. Поэтому во всех случаях частные сбережения являются основным источником капитала. По существу, все сбережения делаются для удовлетворения будущих потребностей, но одно это не было бы стимулом для инвестирования или ссуживания денег инвестору, поскольку дача ссуды означает долго-, средне- или краткосрочное вложение средств (уменьшающее ликвидность кредитора), а также неопределенность относительно полного возмещения ссуженных средств. Следовательно, чтобы получить финансы, инвестор должен внести плату - стоимость капитала или финансов - за ссуженные средства. Эта плата включает в себя процентную ставку, обычно выражаемую как „проценты в год", а также определенные постоянные выплаты (комиссионные за обязательство, плату за неиспользованный капитал, прочие комиссионные и т.д.). Проценты обычно рассчитываются для неиспользованного остатка по соответствующим обязательствам фирмы, например, подлежащие уплате проценты по банковской ссуде, дивиденды на акционерный капитал (например, по привилегированным акциям) и проценты по текущему банковскому счету. </a:t>
            </a:r>
          </a:p>
          <a:p>
            <a:pPr algn="just">
              <a:lnSpc>
                <a:spcPts val="1773"/>
              </a:lnSpc>
            </a:pPr>
            <a:r>
              <a:rPr lang="en-US" sz="1267">
                <a:solidFill>
                  <a:srgbClr val="000000"/>
                </a:solidFill>
                <a:latin typeface="Montserrat"/>
              </a:rPr>
              <a:t>   Для инвестора стоимость капитала определяется условиями, которые могут быть получены для проекта на рынке капитала. За сумму, созданную за счет собственных средств (сбережений), инвесторы должны требовать свою возможную стоимость капитала, то есть проценты, которые они получили бы, вложив капитал в другое возможное предприятие (если такие альтернативы имеются).</a:t>
            </a:r>
          </a:p>
        </p:txBody>
      </p:sp>
      <p:sp>
        <p:nvSpPr>
          <p:cNvPr id="6" name="TextBox 6"/>
          <p:cNvSpPr txBox="1"/>
          <p:nvPr/>
        </p:nvSpPr>
        <p:spPr>
          <a:xfrm>
            <a:off x="6149940" y="894079"/>
            <a:ext cx="5988121" cy="5869748"/>
          </a:xfrm>
          <a:prstGeom prst="rect">
            <a:avLst/>
          </a:prstGeom>
        </p:spPr>
        <p:txBody>
          <a:bodyPr lIns="0" tIns="0" rIns="0" bIns="0" rtlCol="0" anchor="t">
            <a:spAutoFit/>
          </a:bodyPr>
          <a:lstStyle/>
          <a:p>
            <a:pPr algn="just">
              <a:lnSpc>
                <a:spcPts val="1680"/>
              </a:lnSpc>
            </a:pPr>
            <a:r>
              <a:rPr lang="en-US" sz="1200">
                <a:solidFill>
                  <a:srgbClr val="000000"/>
                </a:solidFill>
                <a:latin typeface="Montserrat"/>
              </a:rPr>
              <a:t>    Стоимость акционерного капитала для проекта или фирмы по существу определяется минимальной накопленной прибылью, выраженной как ЧДД будущего дохода владельцев акций, и минимальной годовой нормой прибыли, выраженной как норма прибыли на акционерный капитал.</a:t>
            </a:r>
          </a:p>
          <a:p>
            <a:pPr algn="just">
              <a:lnSpc>
                <a:spcPts val="1680"/>
              </a:lnSpc>
            </a:pPr>
            <a:r>
              <a:rPr lang="en-US" sz="1200">
                <a:solidFill>
                  <a:srgbClr val="000000"/>
                </a:solidFill>
                <a:latin typeface="Montserrat"/>
              </a:rPr>
              <a:t>  Цель функционирования акционерного капитала как такового - дать руководству фирмы больше гибкости для наилучшего использования годовой чистой прибыли в интересах акционеров (или владельцев) и фирмы.</a:t>
            </a:r>
          </a:p>
          <a:p>
            <a:pPr algn="just">
              <a:lnSpc>
                <a:spcPts val="1680"/>
              </a:lnSpc>
            </a:pPr>
            <a:r>
              <a:rPr lang="en-US" sz="1200">
                <a:solidFill>
                  <a:srgbClr val="000000"/>
                </a:solidFill>
                <a:latin typeface="Montserrat"/>
              </a:rPr>
              <a:t>  Выплата долга является обязательной, юридически закреплена за фирмой и должна производиться, даже если в определенные годы образуется дефицит наличности, тогда как выплата дивидендов, связана с достаточно высокой прибылью и созданием наличности.</a:t>
            </a:r>
          </a:p>
          <a:p>
            <a:pPr algn="just">
              <a:lnSpc>
                <a:spcPts val="1680"/>
              </a:lnSpc>
            </a:pPr>
            <a:r>
              <a:rPr lang="en-US" sz="1200">
                <a:solidFill>
                  <a:srgbClr val="000000"/>
                </a:solidFill>
                <a:latin typeface="Montserrat"/>
              </a:rPr>
              <a:t> Различные финансовые организации ставят разные условия финансирования. Иногда для комплексного финансирования требуется даже правительственная гарантия. Важно, что предприятие не обязано начинать выплаты ссуды до начала хозяйственной деятельности. Очень часто издержки финансирования капитализируются в период осуществления проекта, и уплата долгов начинается после образования достаточной суммы наличности, созданной благодаря эксплуатации новых производственных мощностей.</a:t>
            </a:r>
          </a:p>
          <a:p>
            <a:pPr algn="just">
              <a:lnSpc>
                <a:spcPts val="1680"/>
              </a:lnSpc>
            </a:pPr>
            <a:r>
              <a:rPr lang="en-US" sz="1200">
                <a:solidFill>
                  <a:srgbClr val="000000"/>
                </a:solidFill>
                <a:latin typeface="Montserrat"/>
              </a:rPr>
              <a:t> Возможно сочетание относительно краткосрочных кредитов поставщика  с более долгосрочным кредитованием со стороны банков, осуществляющих комплексное финансирование проекта. В этом случае кредиты поставщика могут быть получены в последнюю очередь и погашены — в первую. В результате могут быть получены приемлемые в целом условия заемного финансирования.</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56842" y="3422650"/>
            <a:ext cx="12505685" cy="0"/>
          </a:xfrm>
          <a:prstGeom prst="line">
            <a:avLst/>
          </a:prstGeom>
          <a:ln w="9525" cap="flat">
            <a:solidFill>
              <a:srgbClr val="F6F8F4"/>
            </a:solidFill>
            <a:prstDash val="solid"/>
            <a:headEnd type="none" w="sm" len="sm"/>
            <a:tailEnd type="none" w="sm" len="sm"/>
          </a:ln>
        </p:spPr>
      </p:sp>
      <p:sp>
        <p:nvSpPr>
          <p:cNvPr id="3" name="TextBox 3"/>
          <p:cNvSpPr txBox="1"/>
          <p:nvPr/>
        </p:nvSpPr>
        <p:spPr>
          <a:xfrm>
            <a:off x="0" y="96963"/>
            <a:ext cx="12192000" cy="883832"/>
          </a:xfrm>
          <a:prstGeom prst="rect">
            <a:avLst/>
          </a:prstGeom>
        </p:spPr>
        <p:txBody>
          <a:bodyPr lIns="0" tIns="0" rIns="0" bIns="0" rtlCol="0" anchor="t">
            <a:spAutoFit/>
          </a:bodyPr>
          <a:lstStyle/>
          <a:p>
            <a:pPr algn="ctr">
              <a:lnSpc>
                <a:spcPts val="3640"/>
              </a:lnSpc>
            </a:pPr>
            <a:r>
              <a:rPr lang="en-US" sz="2600">
                <a:solidFill>
                  <a:srgbClr val="000000"/>
                </a:solidFill>
                <a:latin typeface="Forum"/>
              </a:rPr>
              <a:t>ОБЩЕСТВЕННАЯ ПОЛИТИКА И ЗАКОНОДАТЕЛЬСТВО В ОБЛСТИ ФИНАНСИРОВАНИЯ</a:t>
            </a:r>
          </a:p>
        </p:txBody>
      </p:sp>
      <p:sp>
        <p:nvSpPr>
          <p:cNvPr id="4" name="TextBox 4"/>
          <p:cNvSpPr txBox="1"/>
          <p:nvPr/>
        </p:nvSpPr>
        <p:spPr>
          <a:xfrm>
            <a:off x="0" y="3371850"/>
            <a:ext cx="12192000" cy="422167"/>
          </a:xfrm>
          <a:prstGeom prst="rect">
            <a:avLst/>
          </a:prstGeom>
        </p:spPr>
        <p:txBody>
          <a:bodyPr lIns="0" tIns="0" rIns="0" bIns="0" rtlCol="0" anchor="t">
            <a:spAutoFit/>
          </a:bodyPr>
          <a:lstStyle/>
          <a:p>
            <a:pPr algn="ctr">
              <a:lnSpc>
                <a:spcPts val="3640"/>
              </a:lnSpc>
            </a:pPr>
            <a:r>
              <a:rPr lang="en-US" sz="2600">
                <a:solidFill>
                  <a:srgbClr val="000000"/>
                </a:solidFill>
                <a:latin typeface="Forum"/>
              </a:rPr>
              <a:t>ФИНАНСОВЫЕ ОРГАНИЗАЦИИ</a:t>
            </a:r>
          </a:p>
        </p:txBody>
      </p:sp>
      <p:sp>
        <p:nvSpPr>
          <p:cNvPr id="5" name="TextBox 5"/>
          <p:cNvSpPr txBox="1"/>
          <p:nvPr/>
        </p:nvSpPr>
        <p:spPr>
          <a:xfrm>
            <a:off x="92468" y="519872"/>
            <a:ext cx="11991653" cy="3035639"/>
          </a:xfrm>
          <a:prstGeom prst="rect">
            <a:avLst/>
          </a:prstGeom>
        </p:spPr>
        <p:txBody>
          <a:bodyPr lIns="0" tIns="0" rIns="0" bIns="0" rtlCol="0" anchor="t">
            <a:spAutoFit/>
          </a:bodyPr>
          <a:lstStyle/>
          <a:p>
            <a:pPr algn="just">
              <a:lnSpc>
                <a:spcPts val="1680"/>
              </a:lnSpc>
            </a:pPr>
            <a:r>
              <a:rPr lang="en-US" sz="1200">
                <a:solidFill>
                  <a:srgbClr val="000000"/>
                </a:solidFill>
                <a:latin typeface="Montserrat"/>
              </a:rPr>
              <a:t>   Главное в предпринимательском решении по поводу финансирования - выбор между таким акционерным капиталом, рост которого обусловлен продажей акций, и таким, который увеличивается за счет платежей спонсоров проекта. </a:t>
            </a:r>
          </a:p>
          <a:p>
            <a:pPr algn="just">
              <a:lnSpc>
                <a:spcPts val="1680"/>
              </a:lnSpc>
            </a:pPr>
            <a:r>
              <a:rPr lang="en-US" sz="1200">
                <a:solidFill>
                  <a:srgbClr val="000000"/>
                </a:solidFill>
                <a:latin typeface="Montserrat"/>
              </a:rPr>
              <a:t>  Если ожидается, что проект будет иметь высокую степень прибыльности, спонсоры будут стремиться к максимальному участию в рамках соответствующего соотношения акционерного и ссудного капитала и в зависимости от ограничений, касающихся средств. В случае любого дефицита ресурсов или стремления спонсоров ограничить свои риски до определенной доли акционерного капитала, можно пригласить участников со стороны, чтобы обеспечить дополнительный объем акционерного или заемного капитала. Средства могут быть мобилизованы либо из национальных источников (индивидуальных или институциональных), либо путем иностранного участия. Если в развивающейся стране есть достаточно развитый рынок капитала, акционерные средства могут быть увеличены путем выпуска акций</a:t>
            </a:r>
          </a:p>
          <a:p>
            <a:pPr algn="just">
              <a:lnSpc>
                <a:spcPts val="1680"/>
              </a:lnSpc>
            </a:pPr>
            <a:r>
              <a:rPr lang="en-US" sz="1200">
                <a:solidFill>
                  <a:srgbClr val="000000"/>
                </a:solidFill>
                <a:latin typeface="Montserrat"/>
              </a:rPr>
              <a:t> При рассмотрении иностранного участия в акционерном капитале может возникнуть серьезный политический вопрос в отношении степени иностранного влияния в результате такого участия (если оно будет). В ряде развивающихся стран - требует согласия правительства. В некоторых странах такое разрешение не дается, особенно это касается неприоритетных секторов капиталовложений. </a:t>
            </a:r>
          </a:p>
          <a:p>
            <a:pPr algn="just">
              <a:lnSpc>
                <a:spcPts val="1680"/>
              </a:lnSpc>
            </a:pPr>
            <a:r>
              <a:rPr lang="en-US" sz="1200">
                <a:solidFill>
                  <a:srgbClr val="000000"/>
                </a:solidFill>
                <a:latin typeface="Montserrat"/>
              </a:rPr>
              <a:t>Техническое руководство иногда может быть доверено иностранной компании, обычно лицензиару - в этом случае участие иностранного капитала будет желательным. Тем не менее, степень иностранного участия должна рассматриваться для каждого конкретного случая и определяться в рамках национальной политики</a:t>
            </a:r>
          </a:p>
        </p:txBody>
      </p:sp>
      <p:sp>
        <p:nvSpPr>
          <p:cNvPr id="6" name="TextBox 6"/>
          <p:cNvSpPr txBox="1"/>
          <p:nvPr/>
        </p:nvSpPr>
        <p:spPr>
          <a:xfrm>
            <a:off x="92468" y="3794760"/>
            <a:ext cx="11991653" cy="3035639"/>
          </a:xfrm>
          <a:prstGeom prst="rect">
            <a:avLst/>
          </a:prstGeom>
        </p:spPr>
        <p:txBody>
          <a:bodyPr lIns="0" tIns="0" rIns="0" bIns="0" rtlCol="0" anchor="t">
            <a:spAutoFit/>
          </a:bodyPr>
          <a:lstStyle/>
          <a:p>
            <a:pPr algn="just">
              <a:lnSpc>
                <a:spcPts val="1680"/>
              </a:lnSpc>
            </a:pPr>
            <a:r>
              <a:rPr lang="en-US" sz="1200">
                <a:solidFill>
                  <a:srgbClr val="000000"/>
                </a:solidFill>
                <a:latin typeface="Montserrat"/>
              </a:rPr>
              <a:t>  В большинстве развивающихся стран созданы организации, финансирующие экономическое развитие, обычно называемые промышленными финансовыми корпорациями или банками промышленного развития. В таких странах имеется более одной организации, способной финансировать проекты. В большинстве стран созданы финансовые организации на государственном и национальном уровнях. Некоторые из национальных учреждений предоставляют ссуды в иностранной валюте, которые финансируются международными организациями, такими как Всемирный банк и его филиалы.</a:t>
            </a:r>
          </a:p>
          <a:p>
            <a:pPr algn="just">
              <a:lnSpc>
                <a:spcPts val="1680"/>
              </a:lnSpc>
            </a:pPr>
            <a:r>
              <a:rPr lang="en-US" sz="1200">
                <a:solidFill>
                  <a:srgbClr val="000000"/>
                </a:solidFill>
                <a:latin typeface="Montserrat"/>
              </a:rPr>
              <a:t> Существуют также организации, работающие по региональному принципу, такие как Африканский банк развития, Азиатский банк развития, Европейский инвестиционный банк и Межамериканский банк развития. Странами-экспортерами нефти созданы такие фонды, как Арабский фонд экономического и социального развития и Исламский банк развития. В большинстве стран-членов Организации экономического сотрудничества и развития, а также в некоторых странах-экспортерах нефти, включая Кувейт, Объединенные Арабские Эмираты и Венесуэлу, были созданы организации на двусторонней основе.</a:t>
            </a:r>
          </a:p>
          <a:p>
            <a:pPr algn="just">
              <a:lnSpc>
                <a:spcPts val="1680"/>
              </a:lnSpc>
            </a:pPr>
            <a:r>
              <a:rPr lang="en-US" sz="1200">
                <a:solidFill>
                  <a:srgbClr val="000000"/>
                </a:solidFill>
                <a:latin typeface="Montserrat"/>
              </a:rPr>
              <a:t> В этой связи следует упомянуть роль агентств, финансирующих и гарантирующих экспорт. Главная задача таких агентств - обеспечение финансовой поддержки экспорта из промышленно развитых стран. Оказание помощи развивающимся странам они считают лишь вторичной задачей. Коммерческие банки, включая банки на рынке евровалюты и валютных рынках Ассоциации стран Юго-Восточной Азии, становятся все более активными в финансировании промышленного развития. Однако они дают ссуды только небольшому числу развивающихся стран.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DB0AA0-EAC5-4BF2-A61E-24BCC36AA272}"/>
              </a:ext>
            </a:extLst>
          </p:cNvPr>
          <p:cNvSpPr>
            <a:spLocks noGrp="1"/>
          </p:cNvSpPr>
          <p:nvPr>
            <p:ph type="ctrTitle"/>
          </p:nvPr>
        </p:nvSpPr>
        <p:spPr>
          <a:xfrm>
            <a:off x="1523999" y="1283360"/>
            <a:ext cx="9144000" cy="4227189"/>
          </a:xfrm>
        </p:spPr>
        <p:txBody>
          <a:bodyPr>
            <a:normAutofit fontScale="90000"/>
          </a:bodyPr>
          <a:lstStyle/>
          <a:p>
            <a:r>
              <a:rPr lang="ru-RU" sz="4000" b="1" i="0" dirty="0">
                <a:solidFill>
                  <a:srgbClr val="3E4447"/>
                </a:solidFill>
                <a:effectLst/>
                <a:latin typeface="Arial" panose="020B0604020202020204" pitchFamily="34" charset="0"/>
              </a:rPr>
              <a:t>Финансовые показатели и показатели экономической эффективности;</a:t>
            </a:r>
            <a:br>
              <a:rPr lang="ru-RU" sz="4000" b="1" i="0" dirty="0">
                <a:solidFill>
                  <a:srgbClr val="3E4447"/>
                </a:solidFill>
                <a:effectLst/>
                <a:latin typeface="Arial" panose="020B0604020202020204" pitchFamily="34" charset="0"/>
              </a:rPr>
            </a:br>
            <a:r>
              <a:rPr lang="ru-RU" sz="4000" b="1" i="0" dirty="0">
                <a:solidFill>
                  <a:srgbClr val="3E4447"/>
                </a:solidFill>
                <a:effectLst/>
                <a:latin typeface="Arial" panose="020B0604020202020204" pitchFamily="34" charset="0"/>
              </a:rPr>
              <a:t>Финансовая оценка в условиях неопределенности;</a:t>
            </a:r>
            <a:br>
              <a:rPr lang="ru-RU" sz="4000" b="1" i="0" dirty="0">
                <a:solidFill>
                  <a:srgbClr val="3E4447"/>
                </a:solidFill>
                <a:effectLst/>
                <a:latin typeface="Arial" panose="020B0604020202020204" pitchFamily="34" charset="0"/>
              </a:rPr>
            </a:br>
            <a:r>
              <a:rPr lang="ru-RU" sz="4000" b="1" i="0" dirty="0">
                <a:solidFill>
                  <a:srgbClr val="3E4447"/>
                </a:solidFill>
                <a:effectLst/>
                <a:latin typeface="Arial" panose="020B0604020202020204" pitchFamily="34" charset="0"/>
              </a:rPr>
              <a:t>Экономическая оценка</a:t>
            </a:r>
            <a:br>
              <a:rPr lang="ru-RU" b="1" i="0" dirty="0">
                <a:solidFill>
                  <a:srgbClr val="3E4447"/>
                </a:solidFill>
                <a:effectLst/>
                <a:latin typeface="Arial" panose="020B0604020202020204" pitchFamily="34" charset="0"/>
              </a:rPr>
            </a:br>
            <a:br>
              <a:rPr lang="ru-RU" b="1" i="0" dirty="0">
                <a:solidFill>
                  <a:srgbClr val="3E4447"/>
                </a:solidFill>
                <a:effectLst/>
                <a:latin typeface="Arial" panose="020B0604020202020204" pitchFamily="34" charset="0"/>
              </a:rPr>
            </a:br>
            <a:endParaRPr lang="ru-RU" dirty="0"/>
          </a:p>
        </p:txBody>
      </p:sp>
    </p:spTree>
    <p:extLst>
      <p:ext uri="{BB962C8B-B14F-4D97-AF65-F5344CB8AC3E}">
        <p14:creationId xmlns:p14="http://schemas.microsoft.com/office/powerpoint/2010/main" val="101886081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3D2A1C12-CB48-459A-B48D-41ECACCB1EA6}"/>
              </a:ext>
            </a:extLst>
          </p:cNvPr>
          <p:cNvGraphicFramePr>
            <a:graphicFrameLocks noGrp="1"/>
          </p:cNvGraphicFramePr>
          <p:nvPr>
            <p:ph idx="1"/>
          </p:nvPr>
        </p:nvGraphicFramePr>
        <p:xfrm>
          <a:off x="838200" y="167951"/>
          <a:ext cx="10515600" cy="6344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149375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F4AC15-2DFA-4F49-ABC9-0AAE19F771AC}"/>
              </a:ext>
            </a:extLst>
          </p:cNvPr>
          <p:cNvSpPr>
            <a:spLocks noGrp="1"/>
          </p:cNvSpPr>
          <p:nvPr>
            <p:ph type="title"/>
          </p:nvPr>
        </p:nvSpPr>
        <p:spPr>
          <a:xfrm>
            <a:off x="838200" y="298581"/>
            <a:ext cx="10515600" cy="1690688"/>
          </a:xfrm>
        </p:spPr>
        <p:txBody>
          <a:bodyPr>
            <a:noAutofit/>
          </a:bodyPr>
          <a:lstStyle/>
          <a:p>
            <a:r>
              <a:rPr lang="ru-RU" sz="2400" b="1" i="0" dirty="0">
                <a:solidFill>
                  <a:srgbClr val="3E4447"/>
                </a:solidFill>
                <a:effectLst/>
                <a:latin typeface="Arial" panose="020B0604020202020204" pitchFamily="34" charset="0"/>
              </a:rPr>
              <a:t>Финансовые показатели</a:t>
            </a:r>
            <a:br>
              <a:rPr lang="ru-RU" sz="2400" b="1" i="0" dirty="0">
                <a:solidFill>
                  <a:srgbClr val="3E4447"/>
                </a:solidFill>
                <a:effectLst/>
                <a:latin typeface="Arial" panose="020B0604020202020204" pitchFamily="34" charset="0"/>
              </a:rPr>
            </a:br>
            <a:r>
              <a:rPr lang="ru-RU" sz="2400" b="1" i="0" dirty="0">
                <a:solidFill>
                  <a:srgbClr val="3E4447"/>
                </a:solidFill>
                <a:effectLst/>
                <a:latin typeface="Arial" panose="020B0604020202020204" pitchFamily="34" charset="0"/>
              </a:rPr>
              <a:t>Коэффициент соотношения долгосрочных заемных средств и акционерного капитала и коэффициент соотношения долгосрочных заемных средств и собственного капитала</a:t>
            </a:r>
            <a:br>
              <a:rPr lang="ru-RU" sz="2400" b="0" i="0" dirty="0">
                <a:solidFill>
                  <a:srgbClr val="3E4447"/>
                </a:solidFill>
                <a:effectLst/>
                <a:latin typeface="Arial" panose="020B0604020202020204" pitchFamily="34" charset="0"/>
              </a:rPr>
            </a:br>
            <a:endParaRPr lang="ru-RU" sz="2400" dirty="0"/>
          </a:p>
        </p:txBody>
      </p:sp>
      <p:sp>
        <p:nvSpPr>
          <p:cNvPr id="3" name="Объект 2">
            <a:extLst>
              <a:ext uri="{FF2B5EF4-FFF2-40B4-BE49-F238E27FC236}">
                <a16:creationId xmlns:a16="http://schemas.microsoft.com/office/drawing/2014/main" id="{47976B1A-A3F6-4214-B088-2F43E7A7A498}"/>
              </a:ext>
            </a:extLst>
          </p:cNvPr>
          <p:cNvSpPr>
            <a:spLocks noGrp="1"/>
          </p:cNvSpPr>
          <p:nvPr>
            <p:ph idx="1"/>
          </p:nvPr>
        </p:nvSpPr>
        <p:spPr/>
        <p:txBody>
          <a:bodyPr>
            <a:noAutofit/>
          </a:bodyPr>
          <a:lstStyle/>
          <a:p>
            <a:r>
              <a:rPr lang="ru-RU" sz="1800" b="0" i="0" dirty="0">
                <a:solidFill>
                  <a:srgbClr val="3E4447"/>
                </a:solidFill>
                <a:effectLst/>
                <a:latin typeface="Arial" panose="020B0604020202020204" pitchFamily="34" charset="0"/>
              </a:rPr>
              <a:t>Коэффициент соотношения долгосрочных заемных средств и акционерного капитала - это показатель финансового риска проекта как для акционерного, так и для заемного капитала. Учитывая, что погашение долга является юридическим обязательством фирмы, финансовый риск тем выше для фирмы, а также для банка или финансирующей организации, чем выше задолженность по отношению к акционерному капиталу. Это соотношение показывает также, в какой степени остаток невыплаченного долга покрывается полными активами фирмы в случае ликвидации проектируемого предприятия, прежде чем оно начнет работать.</a:t>
            </a:r>
          </a:p>
          <a:p>
            <a:r>
              <a:rPr lang="ru-RU" sz="1800" b="0" i="0" dirty="0">
                <a:solidFill>
                  <a:srgbClr val="3E4447"/>
                </a:solidFill>
                <a:effectLst/>
                <a:latin typeface="Arial" panose="020B0604020202020204" pitchFamily="34" charset="0"/>
              </a:rPr>
              <a:t> В ряде крупных или средних проектов отмечается стремление к принятию идеального отношения задолженности к акционерному капиталу как 50:50, но такая структура ни в коем случае не является стандартной. ТЭО должно определить подходящую схему финансирования с полным учетом наличия ресурсов, а также характера средств и потребности в них.</a:t>
            </a:r>
          </a:p>
          <a:p>
            <a:r>
              <a:rPr lang="ru-RU" sz="1800" b="0" i="0" dirty="0">
                <a:solidFill>
                  <a:srgbClr val="3E4447"/>
                </a:solidFill>
                <a:effectLst/>
                <a:latin typeface="Arial" panose="020B0604020202020204" pitchFamily="34" charset="0"/>
              </a:rPr>
              <a:t>Отношение задолженности к акционерному капиталу является также мерой финансового рычага инвестора. Чем меньше акционерный капитал, тем выше доход на одну акцию. Поэтому с точки зрения прибыльности, владельцы акционерного капитала предпочитают высокие значения данного показателя, поскольку это дает возможность пользоваться акционерным капиталом как рычагом и позволяет его владельцам контролировать проекты даже при малой величине капитала.</a:t>
            </a:r>
            <a:endParaRPr lang="ru-RU" sz="1800" dirty="0"/>
          </a:p>
        </p:txBody>
      </p:sp>
    </p:spTree>
    <p:extLst>
      <p:ext uri="{BB962C8B-B14F-4D97-AF65-F5344CB8AC3E}">
        <p14:creationId xmlns:p14="http://schemas.microsoft.com/office/powerpoint/2010/main" val="66368730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B8D200-9814-4A97-ACA6-26622051DB7B}"/>
              </a:ext>
            </a:extLst>
          </p:cNvPr>
          <p:cNvSpPr>
            <a:spLocks noGrp="1"/>
          </p:cNvSpPr>
          <p:nvPr>
            <p:ph type="title"/>
          </p:nvPr>
        </p:nvSpPr>
        <p:spPr>
          <a:xfrm>
            <a:off x="838200" y="159852"/>
            <a:ext cx="10515600" cy="1325563"/>
          </a:xfrm>
        </p:spPr>
        <p:txBody>
          <a:bodyPr>
            <a:noAutofit/>
          </a:bodyPr>
          <a:lstStyle/>
          <a:p>
            <a:r>
              <a:rPr lang="ru-RU" sz="2400" b="1" i="0" dirty="0">
                <a:solidFill>
                  <a:srgbClr val="3E4447"/>
                </a:solidFill>
                <a:effectLst/>
                <a:latin typeface="Arial" panose="020B0604020202020204" pitchFamily="34" charset="0"/>
              </a:rPr>
              <a:t>Финансовые показатели</a:t>
            </a:r>
            <a:br>
              <a:rPr lang="ru-RU" sz="2400" b="1" i="0" dirty="0">
                <a:solidFill>
                  <a:srgbClr val="3E4447"/>
                </a:solidFill>
                <a:effectLst/>
                <a:latin typeface="Arial" panose="020B0604020202020204" pitchFamily="34" charset="0"/>
              </a:rPr>
            </a:br>
            <a:r>
              <a:rPr lang="ru-RU" sz="2400" b="1" i="0" dirty="0">
                <a:solidFill>
                  <a:srgbClr val="3E4447"/>
                </a:solidFill>
                <a:effectLst/>
                <a:latin typeface="Arial" panose="020B0604020202020204" pitchFamily="34" charset="0"/>
              </a:rPr>
              <a:t>Коэффициент покрытия, или коэффициент соотношения текущих активов и краткосрочных обязательств</a:t>
            </a:r>
            <a:endParaRPr lang="ru-RU" sz="2400" dirty="0"/>
          </a:p>
        </p:txBody>
      </p:sp>
      <p:graphicFrame>
        <p:nvGraphicFramePr>
          <p:cNvPr id="4" name="Объект 3">
            <a:extLst>
              <a:ext uri="{FF2B5EF4-FFF2-40B4-BE49-F238E27FC236}">
                <a16:creationId xmlns:a16="http://schemas.microsoft.com/office/drawing/2014/main" id="{07659D86-B557-4243-BC27-B20BC2C38246}"/>
              </a:ext>
            </a:extLst>
          </p:cNvPr>
          <p:cNvGraphicFramePr>
            <a:graphicFrameLocks noGrp="1"/>
          </p:cNvGraphicFramePr>
          <p:nvPr>
            <p:ph idx="1"/>
          </p:nvPr>
        </p:nvGraphicFramePr>
        <p:xfrm>
          <a:off x="838200" y="1632858"/>
          <a:ext cx="7969898" cy="5065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Схема 5">
            <a:extLst>
              <a:ext uri="{FF2B5EF4-FFF2-40B4-BE49-F238E27FC236}">
                <a16:creationId xmlns:a16="http://schemas.microsoft.com/office/drawing/2014/main" id="{DF624607-1C4F-4C5A-8A38-F213DDE04D4C}"/>
              </a:ext>
            </a:extLst>
          </p:cNvPr>
          <p:cNvGraphicFramePr/>
          <p:nvPr/>
        </p:nvGraphicFramePr>
        <p:xfrm>
          <a:off x="7920696" y="2672429"/>
          <a:ext cx="5251246" cy="25527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5457100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523344-381D-4212-A8C0-21CDA7F1164F}"/>
              </a:ext>
            </a:extLst>
          </p:cNvPr>
          <p:cNvSpPr>
            <a:spLocks noGrp="1"/>
          </p:cNvSpPr>
          <p:nvPr>
            <p:ph type="title"/>
          </p:nvPr>
        </p:nvSpPr>
        <p:spPr>
          <a:xfrm>
            <a:off x="838200" y="18255"/>
            <a:ext cx="10515600" cy="1325563"/>
          </a:xfrm>
        </p:spPr>
        <p:txBody>
          <a:bodyPr>
            <a:normAutofit/>
          </a:bodyPr>
          <a:lstStyle/>
          <a:p>
            <a:r>
              <a:rPr lang="ru-RU" sz="2400" b="1" i="0" dirty="0">
                <a:solidFill>
                  <a:srgbClr val="3E4447"/>
                </a:solidFill>
                <a:effectLst/>
                <a:latin typeface="Arial" panose="020B0604020202020204" pitchFamily="34" charset="0"/>
              </a:rPr>
              <a:t>Финансовые показатели</a:t>
            </a:r>
            <a:br>
              <a:rPr lang="ru-RU" sz="2400" b="1" i="0" dirty="0">
                <a:solidFill>
                  <a:srgbClr val="3E4447"/>
                </a:solidFill>
                <a:effectLst/>
                <a:latin typeface="Arial" panose="020B0604020202020204" pitchFamily="34" charset="0"/>
              </a:rPr>
            </a:br>
            <a:r>
              <a:rPr lang="ru-RU" sz="2400" b="1" i="0" dirty="0">
                <a:solidFill>
                  <a:srgbClr val="3E4447"/>
                </a:solidFill>
                <a:effectLst/>
                <a:latin typeface="Arial" panose="020B0604020202020204" pitchFamily="34" charset="0"/>
              </a:rPr>
              <a:t>Коэффициент покрытия долгосрочных обязательств</a:t>
            </a:r>
            <a:endParaRPr lang="ru-RU" sz="2400" dirty="0"/>
          </a:p>
        </p:txBody>
      </p:sp>
      <p:graphicFrame>
        <p:nvGraphicFramePr>
          <p:cNvPr id="5" name="Объект 4">
            <a:extLst>
              <a:ext uri="{FF2B5EF4-FFF2-40B4-BE49-F238E27FC236}">
                <a16:creationId xmlns:a16="http://schemas.microsoft.com/office/drawing/2014/main" id="{CB330C9F-17EE-4E2E-82CC-C92BD106E30F}"/>
              </a:ext>
            </a:extLst>
          </p:cNvPr>
          <p:cNvGraphicFramePr>
            <a:graphicFrameLocks noGrp="1"/>
          </p:cNvGraphicFramePr>
          <p:nvPr>
            <p:ph idx="1"/>
          </p:nvPr>
        </p:nvGraphicFramePr>
        <p:xfrm>
          <a:off x="838200" y="1343818"/>
          <a:ext cx="4722845" cy="5280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Схема 5">
            <a:extLst>
              <a:ext uri="{FF2B5EF4-FFF2-40B4-BE49-F238E27FC236}">
                <a16:creationId xmlns:a16="http://schemas.microsoft.com/office/drawing/2014/main" id="{0FAB4E19-3651-4DE6-9082-0CD4FA391C61}"/>
              </a:ext>
            </a:extLst>
          </p:cNvPr>
          <p:cNvGraphicFramePr/>
          <p:nvPr/>
        </p:nvGraphicFramePr>
        <p:xfrm>
          <a:off x="6096000" y="1343818"/>
          <a:ext cx="5514393" cy="50570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0979120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190649-B073-4029-80DF-06BDFEC164B5}"/>
              </a:ext>
            </a:extLst>
          </p:cNvPr>
          <p:cNvSpPr>
            <a:spLocks noGrp="1"/>
          </p:cNvSpPr>
          <p:nvPr>
            <p:ph type="title"/>
          </p:nvPr>
        </p:nvSpPr>
        <p:spPr>
          <a:xfrm>
            <a:off x="838200" y="397425"/>
            <a:ext cx="10515600" cy="1325563"/>
          </a:xfrm>
        </p:spPr>
        <p:txBody>
          <a:bodyPr>
            <a:normAutofit/>
          </a:bodyPr>
          <a:lstStyle/>
          <a:p>
            <a:r>
              <a:rPr lang="ru-RU" sz="2400" b="1" i="0" dirty="0">
                <a:effectLst/>
                <a:latin typeface="Arial" panose="020B0604020202020204" pitchFamily="34" charset="0"/>
              </a:rPr>
              <a:t>Показатели экономической эффективности:</a:t>
            </a:r>
            <a:br>
              <a:rPr lang="ru-RU" b="1" i="0" dirty="0">
                <a:effectLst/>
                <a:latin typeface="Arial" panose="020B0604020202020204" pitchFamily="34" charset="0"/>
              </a:rPr>
            </a:br>
            <a:endParaRPr lang="ru-RU" dirty="0"/>
          </a:p>
        </p:txBody>
      </p:sp>
      <p:sp>
        <p:nvSpPr>
          <p:cNvPr id="3" name="Объект 2">
            <a:extLst>
              <a:ext uri="{FF2B5EF4-FFF2-40B4-BE49-F238E27FC236}">
                <a16:creationId xmlns:a16="http://schemas.microsoft.com/office/drawing/2014/main" id="{132AF2BB-42D4-4ECA-8B82-6DE33E1AFFA8}"/>
              </a:ext>
            </a:extLst>
          </p:cNvPr>
          <p:cNvSpPr>
            <a:spLocks noGrp="1"/>
          </p:cNvSpPr>
          <p:nvPr>
            <p:ph idx="1"/>
          </p:nvPr>
        </p:nvSpPr>
        <p:spPr/>
        <p:txBody>
          <a:bodyPr>
            <a:normAutofit fontScale="62500" lnSpcReduction="20000"/>
          </a:bodyPr>
          <a:lstStyle/>
          <a:p>
            <a:r>
              <a:rPr lang="ru-RU" b="1" i="0" dirty="0">
                <a:effectLst/>
                <a:latin typeface="Arial" panose="020B0604020202020204" pitchFamily="34" charset="0"/>
              </a:rPr>
              <a:t>Капиталоотдача</a:t>
            </a:r>
          </a:p>
          <a:p>
            <a:pPr marL="0" indent="0">
              <a:buNone/>
            </a:pPr>
            <a:r>
              <a:rPr lang="ru-RU" b="0" i="0" dirty="0">
                <a:effectLst/>
                <a:latin typeface="Arial" panose="020B0604020202020204" pitchFamily="34" charset="0"/>
              </a:rPr>
              <a:t>Эффективность инвестиций может также выражаться величиной годового выпуска продукции, созданной в результате инвестирования единицы капитала. Хотя этот показатель больше используется в экономическом анализе, он может быть очень полезным критерием при оценке планов инвестирования на раннем этапе (фаза исследования возможностей и ПТЭО проекта).</a:t>
            </a:r>
            <a:endParaRPr lang="ru-RU" b="1" i="0" dirty="0">
              <a:effectLst/>
              <a:latin typeface="Arial" panose="020B0604020202020204" pitchFamily="34" charset="0"/>
            </a:endParaRPr>
          </a:p>
          <a:p>
            <a:r>
              <a:rPr lang="ru-RU" b="1" i="0" dirty="0">
                <a:effectLst/>
                <a:latin typeface="Arial" panose="020B0604020202020204" pitchFamily="34" charset="0"/>
              </a:rPr>
              <a:t>Соотношение между числом занятых и инвестициями</a:t>
            </a:r>
          </a:p>
          <a:p>
            <a:pPr marL="0" indent="0">
              <a:buNone/>
            </a:pPr>
            <a:r>
              <a:rPr lang="ru-RU" b="0" i="0" dirty="0">
                <a:effectLst/>
                <a:latin typeface="Arial" panose="020B0604020202020204" pitchFamily="34" charset="0"/>
              </a:rPr>
              <a:t>Соотношение между полными начальными инвестициями и числом занятых рабочих и служащих используется при сравнении альтернативных технологий. Однако, когда задача состоит в выборе между вариантами с различной интенсивностью труда, можно рекомендовать рассчитать соотношение между инвестициями и полными затратами на персонал.</a:t>
            </a:r>
            <a:endParaRPr lang="ru-RU" b="1" dirty="0">
              <a:latin typeface="Arial" panose="020B0604020202020204" pitchFamily="34" charset="0"/>
            </a:endParaRPr>
          </a:p>
          <a:p>
            <a:r>
              <a:rPr lang="ru-RU" b="1" i="0" dirty="0">
                <a:effectLst/>
                <a:latin typeface="Arial" panose="020B0604020202020204" pitchFamily="34" charset="0"/>
              </a:rPr>
              <a:t>Оборачиваемость товарных запасов</a:t>
            </a:r>
          </a:p>
          <a:p>
            <a:pPr marL="0" indent="0">
              <a:buNone/>
            </a:pPr>
            <a:r>
              <a:rPr lang="ru-RU" b="0" i="0" dirty="0">
                <a:effectLst/>
                <a:latin typeface="Arial" panose="020B0604020202020204" pitchFamily="34" charset="0"/>
              </a:rPr>
              <a:t>Скорость оборота запаса продукции является мерой маркетинговых возможностей руководства предприятия. Для конкретных отраслей этот показатель характеризуется своими особенностями, для разных стран он различен, поскольку зависит также от общей экономической обстановки.</a:t>
            </a:r>
            <a:endParaRPr lang="ru-RU" b="1" i="0" dirty="0">
              <a:effectLst/>
              <a:latin typeface="Arial" panose="020B0604020202020204" pitchFamily="34" charset="0"/>
            </a:endParaRPr>
          </a:p>
          <a:p>
            <a:endParaRPr lang="ru-RU" dirty="0"/>
          </a:p>
        </p:txBody>
      </p:sp>
    </p:spTree>
    <p:extLst>
      <p:ext uri="{BB962C8B-B14F-4D97-AF65-F5344CB8AC3E}">
        <p14:creationId xmlns:p14="http://schemas.microsoft.com/office/powerpoint/2010/main" val="237154109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2A7AD7-F882-429D-9D5A-2B81731EC8DC}"/>
              </a:ext>
            </a:extLst>
          </p:cNvPr>
          <p:cNvSpPr>
            <a:spLocks noGrp="1"/>
          </p:cNvSpPr>
          <p:nvPr>
            <p:ph type="title"/>
          </p:nvPr>
        </p:nvSpPr>
        <p:spPr>
          <a:xfrm>
            <a:off x="838200" y="500062"/>
            <a:ext cx="10515600" cy="1325563"/>
          </a:xfrm>
        </p:spPr>
        <p:txBody>
          <a:bodyPr>
            <a:normAutofit fontScale="90000"/>
          </a:bodyPr>
          <a:lstStyle/>
          <a:p>
            <a:r>
              <a:rPr lang="ru-RU" b="1" i="0" dirty="0">
                <a:effectLst/>
                <a:latin typeface="Arial" panose="020B0604020202020204" pitchFamily="34" charset="0"/>
              </a:rPr>
              <a:t>Финансовая оценка в условиях неопределенности</a:t>
            </a:r>
            <a:br>
              <a:rPr lang="ru-RU" b="0" i="0" dirty="0">
                <a:solidFill>
                  <a:srgbClr val="3E4447"/>
                </a:solidFill>
                <a:effectLst/>
                <a:latin typeface="Arial" panose="020B0604020202020204" pitchFamily="34" charset="0"/>
              </a:rPr>
            </a:br>
            <a:endParaRPr lang="ru-RU" dirty="0"/>
          </a:p>
        </p:txBody>
      </p:sp>
      <p:sp>
        <p:nvSpPr>
          <p:cNvPr id="3" name="Объект 2">
            <a:extLst>
              <a:ext uri="{FF2B5EF4-FFF2-40B4-BE49-F238E27FC236}">
                <a16:creationId xmlns:a16="http://schemas.microsoft.com/office/drawing/2014/main" id="{C350E383-3A4B-4507-BAED-9C158D78A293}"/>
              </a:ext>
            </a:extLst>
          </p:cNvPr>
          <p:cNvSpPr>
            <a:spLocks noGrp="1"/>
          </p:cNvSpPr>
          <p:nvPr>
            <p:ph idx="1"/>
          </p:nvPr>
        </p:nvSpPr>
        <p:spPr/>
        <p:txBody>
          <a:bodyPr>
            <a:normAutofit fontScale="55000" lnSpcReduction="20000"/>
          </a:bodyPr>
          <a:lstStyle/>
          <a:p>
            <a:r>
              <a:rPr lang="ru-RU" b="0" i="0" dirty="0">
                <a:solidFill>
                  <a:srgbClr val="3E4447"/>
                </a:solidFill>
                <a:effectLst/>
                <a:latin typeface="Arial" panose="020B0604020202020204" pitchFamily="34" charset="0"/>
              </a:rPr>
              <a:t>Прогнозы будущей экономической обстановки и спроса, производства и продаж могут быть лишь приблизительными, поскольку нельзя на основании прошлых данных определить что-либо большее, чем прошлую тенденцию, которая может быть экстраполирована в неопределенное будущее. Первостепенную важность в оценке инвестиционного проекта имеет надежность оцениваемых данных и схемы проекта (концепции маркетинга и программы продаж, выбора требуемых ресурсов, месторасположения и технологии, проектно-конструкторских работ, управления, персонала, организационной структуры, а также плана осуществления проекта). Для сведения к минимуму неопределенности в отношении надежности данных проекта и его схемы, финансовый аналитик должен проверить, охватывает ли ТЭО все аспекты, связанные с решениями об инвестициях и финансировании. Затем необходимо указать все источники информации, а любые допущения должны быть объяснены и обоснованы. Только когда ТЭО удовлетворяет этим основным требованиям, следует начинать анализ деловых рисков. Однако наиболее общими причинами неопределенности являются инфляция, изменения технологии, неправильные оценки номинальной мощности, продолжительности периодов строительства и пуско-наладочных работ. Проблема неопределенности усугубляется распределением фаз проекта во времени. Инвестиции также лежат в основе развития и многих перемен в политической, социальной, коммерческой и деловой среде, а также изменений в технологии, производительности и ценах.</a:t>
            </a:r>
          </a:p>
          <a:p>
            <a:r>
              <a:rPr lang="ru-RU" b="0" i="0" dirty="0">
                <a:solidFill>
                  <a:srgbClr val="3E4447"/>
                </a:solidFill>
                <a:effectLst/>
                <a:latin typeface="Arial" panose="020B0604020202020204" pitchFamily="34" charset="0"/>
              </a:rPr>
              <a:t>Когда в финансовую оценку должны быть включены факторы неопределенности, следует особо оценить три переменные, а именно: поступления от продаж, издержки на проданную продукцию и инвестиционные издержки. В эти переменные входит множество отдельных статей, и все они содержат цену и количество. Команда по планированию проекта должна определить переменные, которые могут оказать решающее влияние на прибыльность проекта и которые должны быть подвергнуты анализу с точки зрения риска. Подходящим инструментом для определения этих критических переменных и степени, в которой они могут влиять на финансовую осуществимость проекта, является анализ чувствительности.</a:t>
            </a:r>
            <a:endParaRPr lang="ru-RU" dirty="0"/>
          </a:p>
        </p:txBody>
      </p:sp>
    </p:spTree>
    <p:extLst>
      <p:ext uri="{BB962C8B-B14F-4D97-AF65-F5344CB8AC3E}">
        <p14:creationId xmlns:p14="http://schemas.microsoft.com/office/powerpoint/2010/main" val="1661730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Национальные консультационные фирмы…"/>
          <p:cNvSpPr/>
          <p:nvPr/>
        </p:nvSpPr>
        <p:spPr>
          <a:xfrm>
            <a:off x="206347" y="206711"/>
            <a:ext cx="5756652" cy="2893777"/>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just" defTabSz="177800">
              <a:defRPr sz="2300" b="1">
                <a:latin typeface="Helvetica Neue"/>
                <a:ea typeface="Helvetica Neue"/>
                <a:cs typeface="Helvetica Neue"/>
                <a:sym typeface="Helvetica Neue"/>
              </a:defRPr>
            </a:pPr>
            <a:r>
              <a:rPr sz="1150"/>
              <a:t>Национальные консультационные фирмы</a:t>
            </a:r>
          </a:p>
          <a:p>
            <a:pPr algn="just" defTabSz="177800">
              <a:defRPr sz="2300">
                <a:latin typeface="Helvetica Neue"/>
                <a:ea typeface="Helvetica Neue"/>
                <a:cs typeface="Helvetica Neue"/>
                <a:sym typeface="Helvetica Neue"/>
              </a:defRPr>
            </a:pPr>
            <a:endParaRPr sz="1150"/>
          </a:p>
          <a:p>
            <a:pPr algn="just" defTabSz="177800">
              <a:defRPr sz="1700">
                <a:latin typeface="Helvetica Neue"/>
                <a:ea typeface="Helvetica Neue"/>
                <a:cs typeface="Helvetica Neue"/>
                <a:sym typeface="Helvetica Neue"/>
              </a:defRPr>
            </a:pPr>
            <a:r>
              <a:rPr sz="850"/>
              <a:t>Очень важно для развивающихся стран создание эффективно действующих консультационных фирм. Наличие достаточного национального потенциала особенно важно именно в области инвестиционного консультирования, чтобы уменьшить зависимость от соответствующих иностранных служб. Успехов в этой области достигли в Латинской Америке и Азии, где появилось много конкурентоспособных консультационных фирм, которые функционируют и как международные. Значительное отставание сохраняется в Африке. В некоторых странах, таких как Алжир, Эфиопия, Кения, Нигерия и Объединенная Республика Танзания, уже существуют несколько государственных и частных консультационных фирм, которые смогут через определенное время выполнять все виды прединвестиционных исследований, а также активно участвовать в инвестиционном консультировании в самом широком смысле, оказывая услуги по управлению проектом, инженерии, наблюдению за строительством и т.д. В других странах также созданы национальные консультационные фирмы, но из-за нехватки управленческих кадров и другого персонала, а также из-за отсутствия опыта они пока не в состоянии оказывать услуги по инвестиционному консультированию на международном уровне. Существуют большие сферы для долгосрочного международного технического сотрудничества в области создания эффективных консультационных фирм. Целевые группы в этом процессе - это не только агентства развития и консультационные фирмы, но также национальные и субрегиональные банки развития. Целями такого рода деятельности являются стандартизация осуществляемых в рамках инвестиционного консультирования ПТЭО и ТЭО, а также повышение их качества до уровня, предъявляемого международными стандартами.</a:t>
            </a:r>
          </a:p>
        </p:txBody>
      </p:sp>
      <p:sp>
        <p:nvSpPr>
          <p:cNvPr id="211" name="Международные организации…"/>
          <p:cNvSpPr/>
          <p:nvPr/>
        </p:nvSpPr>
        <p:spPr>
          <a:xfrm>
            <a:off x="6197137" y="206711"/>
            <a:ext cx="5756652" cy="2893777"/>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just" defTabSz="177800">
              <a:defRPr sz="2500" b="1">
                <a:latin typeface="Helvetica Neue"/>
                <a:ea typeface="Helvetica Neue"/>
                <a:cs typeface="Helvetica Neue"/>
                <a:sym typeface="Helvetica Neue"/>
              </a:defRPr>
            </a:pPr>
            <a:r>
              <a:rPr sz="1250"/>
              <a:t>Международные организации</a:t>
            </a:r>
          </a:p>
          <a:p>
            <a:pPr algn="just" defTabSz="177800">
              <a:defRPr sz="2500">
                <a:latin typeface="Helvetica Neue"/>
                <a:ea typeface="Helvetica Neue"/>
                <a:cs typeface="Helvetica Neue"/>
                <a:sym typeface="Helvetica Neue"/>
              </a:defRPr>
            </a:pPr>
            <a:endParaRPr sz="1250"/>
          </a:p>
          <a:p>
            <a:pPr algn="just" defTabSz="177800">
              <a:defRPr sz="2500">
                <a:latin typeface="Helvetica Neue"/>
                <a:ea typeface="Helvetica Neue"/>
                <a:cs typeface="Helvetica Neue"/>
                <a:sym typeface="Helvetica Neue"/>
              </a:defRPr>
            </a:pPr>
            <a:r>
              <a:rPr sz="1250"/>
              <a:t>Промышленное инвестиционное консультирование давно является одной из традиционных задач международных организаций, таких как ООН, а также некоторых специализированных учреждений ООН, включая ЮНИДО, Продовольственную и сельскохозяйственную организацию (ФАО), Международную организацию труда (МОТ), а также Всемирный банк. Все эти организации выполняют необходимые консультационные услуги либо самостоятельно, силами собственного персонала, либо с помощью национальных и международных консультационных фирм и консультантов.</a:t>
            </a:r>
          </a:p>
        </p:txBody>
      </p:sp>
      <p:sp>
        <p:nvSpPr>
          <p:cNvPr id="212" name="Международные консультационные фирмы и консультанты…"/>
          <p:cNvSpPr/>
          <p:nvPr/>
        </p:nvSpPr>
        <p:spPr>
          <a:xfrm>
            <a:off x="206347" y="3559511"/>
            <a:ext cx="5756652" cy="2893777"/>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just" defTabSz="177800">
              <a:defRPr sz="1700" b="1">
                <a:latin typeface="Helvetica Neue"/>
                <a:ea typeface="Helvetica Neue"/>
                <a:cs typeface="Helvetica Neue"/>
                <a:sym typeface="Helvetica Neue"/>
              </a:defRPr>
            </a:pPr>
            <a:r>
              <a:rPr sz="850"/>
              <a:t>Международные консультационные фирмы и консультанты</a:t>
            </a:r>
          </a:p>
          <a:p>
            <a:pPr algn="just" defTabSz="177800">
              <a:defRPr sz="1700">
                <a:latin typeface="Helvetica Neue"/>
                <a:ea typeface="Helvetica Neue"/>
                <a:cs typeface="Helvetica Neue"/>
                <a:sym typeface="Helvetica Neue"/>
              </a:defRPr>
            </a:pPr>
            <a:endParaRPr sz="850"/>
          </a:p>
          <a:p>
            <a:pPr algn="just" defTabSz="177800">
              <a:defRPr sz="1700">
                <a:latin typeface="Helvetica Neue"/>
                <a:ea typeface="Helvetica Neue"/>
                <a:cs typeface="Helvetica Neue"/>
                <a:sym typeface="Helvetica Neue"/>
              </a:defRPr>
            </a:pPr>
            <a:r>
              <a:rPr sz="850"/>
              <a:t>Инвестиционное консультирование в течение прединвестиционной и инвестиционной стадий проводится в основном фирмами и индивидуальными консультантами. Однако в этой области также работают университеты, исследовательские институты и международные организации. Количество организаций, борющихся на мировом рынке за возможность работы в развитых и развивающихся странах, чрезвычайно велико. Выбрать наиболее подходящего консультанта нелегко, особенно для инвесторов из развивающихся стран. Сотрудничество с консультационными фирмами также непросто из-за весьма широкого разнообразия понимания ТЭО, а также возможностей его использования в качестве инструмента инвестиционного консультирования. </a:t>
            </a:r>
          </a:p>
          <a:p>
            <a:pPr algn="just" defTabSz="177800">
              <a:defRPr sz="1700">
                <a:latin typeface="Helvetica Neue"/>
                <a:ea typeface="Helvetica Neue"/>
                <a:cs typeface="Helvetica Neue"/>
                <a:sym typeface="Helvetica Neue"/>
              </a:defRPr>
            </a:pPr>
            <a:r>
              <a:rPr sz="850"/>
              <a:t>Использование международных консультационных фирм и консультантов в инвестиционном консультировании включает в себя подготовку ПТЭО и ТЭО, обучение управленческого персонала в этой области, помощь в становлении и развитии национальных консультационных фирм, агентств по содействию инвестированию и т.п. Опыт и „ноу-хау", собранные в этой области, оказывают решающее влияние на конкурентоспособность консультационных фирм. Должны быть гарантированы не только высокое качество консультирования, но и возможность уплатить за эти услуги цену, уровень которой определяется условиями международной конкуренции. Что касается развивающихся стран, то часто возникают трудности в выборе консультационной фирмы или индивидуального консультанта, которые, однако, могут быть преодолены посредством использования международных организаций в качестве независимых посредников. </a:t>
            </a:r>
          </a:p>
        </p:txBody>
      </p:sp>
      <p:sp>
        <p:nvSpPr>
          <p:cNvPr id="213" name="Поставщики оборудования…"/>
          <p:cNvSpPr/>
          <p:nvPr/>
        </p:nvSpPr>
        <p:spPr>
          <a:xfrm>
            <a:off x="6197137" y="3559511"/>
            <a:ext cx="5756652" cy="2893777"/>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just" defTabSz="177800">
              <a:defRPr sz="1700" b="1">
                <a:latin typeface="Helvetica Neue"/>
                <a:ea typeface="Helvetica Neue"/>
                <a:cs typeface="Helvetica Neue"/>
                <a:sym typeface="Helvetica Neue"/>
              </a:defRPr>
            </a:pPr>
            <a:r>
              <a:rPr sz="850"/>
              <a:t>Поставщики оборудования</a:t>
            </a:r>
          </a:p>
          <a:p>
            <a:pPr algn="just" defTabSz="177800">
              <a:defRPr sz="1700">
                <a:latin typeface="Helvetica Neue"/>
                <a:ea typeface="Helvetica Neue"/>
                <a:cs typeface="Helvetica Neue"/>
                <a:sym typeface="Helvetica Neue"/>
              </a:defRPr>
            </a:pPr>
            <a:endParaRPr sz="850"/>
          </a:p>
          <a:p>
            <a:pPr algn="just" defTabSz="177800">
              <a:defRPr sz="1700">
                <a:latin typeface="Helvetica Neue"/>
                <a:ea typeface="Helvetica Neue"/>
                <a:cs typeface="Helvetica Neue"/>
                <a:sym typeface="Helvetica Neue"/>
              </a:defRPr>
            </a:pPr>
            <a:r>
              <a:rPr sz="850"/>
              <a:t>Многие развивающиеся страны сталкиваются с проблемой принятия инвестиционных решений на основе ТЭО, которое иногда даже бесплатно вынуждены разрабатывать поставщики оборудования. Этому процессу трудно препятствовать, поскольку нет третьей стороны, которая могла бы указать на опасности такого рода инвестиционного консультирования и которая работала бы в тесном контакте, как с инвесторами, так и с поставщиками оборудования. Негативный опыт развивающихся стран Африки показывает, что исследования, проводимые поставщиками, очень часто являются лишь расширенным вариантом их предложений или рекламы для сбыта продукции и предлагаются многим странам одновременно с очень небольшими изменениями, учитывающими лишь специфику конкретной страны. Во многих случаях этот порядок привел к неправильной ориентации инвестиций и созданию избыточных мощностей. Такие проекты теперь нуждаются в реабилитации.</a:t>
            </a:r>
          </a:p>
          <a:p>
            <a:pPr algn="just" defTabSz="177800">
              <a:defRPr sz="1700">
                <a:latin typeface="Helvetica Neue"/>
                <a:ea typeface="Helvetica Neue"/>
                <a:cs typeface="Helvetica Neue"/>
                <a:sym typeface="Helvetica Neue"/>
              </a:defRPr>
            </a:pPr>
            <a:r>
              <a:rPr sz="850"/>
              <a:t>Инвестиционное консультирование со стороны поставщиков оборудования имеет тот недостаток, что в такого рода проектных предложениях не рассматриваются настоящие альтернативы для выбора технологии и оборудования (такие предложения только в редких случаях отвечают минимальным требованиям объективного ТЭО). При подготовке ПТЭО инвесторы или проектоустроители могут получить альтернативные предложения , представленные несколькими поставщиками для одного и того же проекта. В таких случаях эти предложения должны быть подготовлены с учетом одних и тех же условий, чтобы исследования были сравнимы. Кроме того, следует отметить, что многие поставщики оборудования, даже из развитых стран, все еще имеют слишком маленький опыт в области разработки ТЭО.</a:t>
            </a:r>
          </a:p>
        </p:txBody>
      </p:sp>
    </p:spTree>
  </p:cSld>
  <p:clrMapOvr>
    <a:masterClrMapping/>
  </p:clrMapOvr>
  <p:transition spd="med"/>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BC215D-C95C-4A9B-B5C1-1094F54E5493}"/>
              </a:ext>
            </a:extLst>
          </p:cNvPr>
          <p:cNvSpPr>
            <a:spLocks noGrp="1"/>
          </p:cNvSpPr>
          <p:nvPr>
            <p:ph type="title"/>
          </p:nvPr>
        </p:nvSpPr>
        <p:spPr/>
        <p:txBody>
          <a:bodyPr>
            <a:normAutofit/>
          </a:bodyPr>
          <a:lstStyle/>
          <a:p>
            <a:r>
              <a:rPr lang="ru-RU" sz="2400" b="1" i="0" dirty="0">
                <a:effectLst/>
                <a:latin typeface="Arial" panose="020B0604020202020204" pitchFamily="34" charset="0"/>
              </a:rPr>
              <a:t>Анализ чувствительности</a:t>
            </a:r>
            <a:br>
              <a:rPr lang="ru-RU" sz="2400" b="1" i="0" dirty="0">
                <a:effectLst/>
                <a:latin typeface="Arial" panose="020B0604020202020204" pitchFamily="34" charset="0"/>
              </a:rPr>
            </a:br>
            <a:endParaRPr lang="ru-RU" sz="2400" dirty="0"/>
          </a:p>
        </p:txBody>
      </p:sp>
      <p:graphicFrame>
        <p:nvGraphicFramePr>
          <p:cNvPr id="6" name="Объект 5">
            <a:extLst>
              <a:ext uri="{FF2B5EF4-FFF2-40B4-BE49-F238E27FC236}">
                <a16:creationId xmlns:a16="http://schemas.microsoft.com/office/drawing/2014/main" id="{71777EBA-57C0-441E-B85B-B490F12B7E88}"/>
              </a:ext>
            </a:extLst>
          </p:cNvPr>
          <p:cNvGraphicFramePr>
            <a:graphicFrameLocks noGrp="1"/>
          </p:cNvGraphicFramePr>
          <p:nvPr>
            <p:ph idx="1"/>
          </p:nvPr>
        </p:nvGraphicFramePr>
        <p:xfrm>
          <a:off x="838200" y="1825625"/>
          <a:ext cx="491878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Объект 2">
            <a:extLst>
              <a:ext uri="{FF2B5EF4-FFF2-40B4-BE49-F238E27FC236}">
                <a16:creationId xmlns:a16="http://schemas.microsoft.com/office/drawing/2014/main" id="{E5C41C89-6E01-499F-90F8-A1D1D5FEA959}"/>
              </a:ext>
            </a:extLst>
          </p:cNvPr>
          <p:cNvSpPr txBox="1">
            <a:spLocks/>
          </p:cNvSpPr>
          <p:nvPr/>
        </p:nvSpPr>
        <p:spPr>
          <a:xfrm>
            <a:off x="6346372" y="1825625"/>
            <a:ext cx="491878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dirty="0"/>
          </a:p>
        </p:txBody>
      </p:sp>
      <p:graphicFrame>
        <p:nvGraphicFramePr>
          <p:cNvPr id="7" name="Схема 6">
            <a:extLst>
              <a:ext uri="{FF2B5EF4-FFF2-40B4-BE49-F238E27FC236}">
                <a16:creationId xmlns:a16="http://schemas.microsoft.com/office/drawing/2014/main" id="{C3BC96E0-2F5A-40EC-B919-EED523FD4438}"/>
              </a:ext>
            </a:extLst>
          </p:cNvPr>
          <p:cNvGraphicFramePr/>
          <p:nvPr/>
        </p:nvGraphicFramePr>
        <p:xfrm>
          <a:off x="6197082" y="1825625"/>
          <a:ext cx="4918788"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8453606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B82D5A-B1DD-44F0-91B0-E594AAE80FB3}"/>
              </a:ext>
            </a:extLst>
          </p:cNvPr>
          <p:cNvSpPr>
            <a:spLocks noGrp="1"/>
          </p:cNvSpPr>
          <p:nvPr>
            <p:ph type="title"/>
          </p:nvPr>
        </p:nvSpPr>
        <p:spPr/>
        <p:txBody>
          <a:bodyPr>
            <a:normAutofit/>
          </a:bodyPr>
          <a:lstStyle/>
          <a:p>
            <a:r>
              <a:rPr lang="ru-RU" sz="2400" b="1" i="0" dirty="0">
                <a:effectLst/>
                <a:latin typeface="Arial" panose="020B0604020202020204" pitchFamily="34" charset="0"/>
              </a:rPr>
              <a:t>Анализ безубыточности</a:t>
            </a:r>
            <a:br>
              <a:rPr lang="ru-RU" sz="2400" b="1" i="0" dirty="0">
                <a:effectLst/>
                <a:latin typeface="Arial" panose="020B0604020202020204" pitchFamily="34" charset="0"/>
              </a:rPr>
            </a:br>
            <a:endParaRPr lang="ru-RU" sz="2400" dirty="0"/>
          </a:p>
        </p:txBody>
      </p:sp>
      <p:graphicFrame>
        <p:nvGraphicFramePr>
          <p:cNvPr id="4" name="Объект 3">
            <a:extLst>
              <a:ext uri="{FF2B5EF4-FFF2-40B4-BE49-F238E27FC236}">
                <a16:creationId xmlns:a16="http://schemas.microsoft.com/office/drawing/2014/main" id="{6238052F-A367-4A7F-9F4E-B026B2D623AC}"/>
              </a:ext>
            </a:extLst>
          </p:cNvPr>
          <p:cNvGraphicFramePr>
            <a:graphicFrameLocks noGrp="1"/>
          </p:cNvGraphicFramePr>
          <p:nvPr>
            <p:ph idx="1"/>
          </p:nvPr>
        </p:nvGraphicFramePr>
        <p:xfrm>
          <a:off x="838200" y="1138335"/>
          <a:ext cx="5459963" cy="5523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Рисунок 5">
            <a:extLst>
              <a:ext uri="{FF2B5EF4-FFF2-40B4-BE49-F238E27FC236}">
                <a16:creationId xmlns:a16="http://schemas.microsoft.com/office/drawing/2014/main" id="{CC84613C-B601-4339-94FF-7BC9D7279C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8163" y="1878595"/>
            <a:ext cx="5459963" cy="3373308"/>
          </a:xfrm>
          <a:prstGeom prst="rect">
            <a:avLst/>
          </a:prstGeom>
        </p:spPr>
      </p:pic>
    </p:spTree>
    <p:extLst>
      <p:ext uri="{BB962C8B-B14F-4D97-AF65-F5344CB8AC3E}">
        <p14:creationId xmlns:p14="http://schemas.microsoft.com/office/powerpoint/2010/main" val="360302023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A9C858-725D-408D-A76F-01592FD44D43}"/>
              </a:ext>
            </a:extLst>
          </p:cNvPr>
          <p:cNvSpPr>
            <a:spLocks noGrp="1"/>
          </p:cNvSpPr>
          <p:nvPr>
            <p:ph type="title"/>
          </p:nvPr>
        </p:nvSpPr>
        <p:spPr/>
        <p:txBody>
          <a:bodyPr>
            <a:normAutofit/>
          </a:bodyPr>
          <a:lstStyle/>
          <a:p>
            <a:r>
              <a:rPr lang="ru-RU" sz="2400" b="1" i="0" dirty="0">
                <a:effectLst/>
                <a:latin typeface="Arial" panose="020B0604020202020204" pitchFamily="34" charset="0"/>
              </a:rPr>
              <a:t>Алгебраическое определение точки безубыточности</a:t>
            </a:r>
            <a:br>
              <a:rPr lang="ru-RU" sz="2400" b="1" i="0" dirty="0">
                <a:effectLst/>
                <a:latin typeface="Arial" panose="020B0604020202020204" pitchFamily="34" charset="0"/>
              </a:rPr>
            </a:br>
            <a:endParaRPr lang="ru-RU" sz="2400" dirty="0"/>
          </a:p>
        </p:txBody>
      </p:sp>
      <p:sp>
        <p:nvSpPr>
          <p:cNvPr id="3" name="Объект 2">
            <a:extLst>
              <a:ext uri="{FF2B5EF4-FFF2-40B4-BE49-F238E27FC236}">
                <a16:creationId xmlns:a16="http://schemas.microsoft.com/office/drawing/2014/main" id="{55AD78AB-67D3-4021-9F52-CACAA3276AC6}"/>
              </a:ext>
            </a:extLst>
          </p:cNvPr>
          <p:cNvSpPr>
            <a:spLocks noGrp="1"/>
          </p:cNvSpPr>
          <p:nvPr>
            <p:ph idx="1"/>
          </p:nvPr>
        </p:nvSpPr>
        <p:spPr/>
        <p:txBody>
          <a:bodyPr>
            <a:normAutofit fontScale="62500" lnSpcReduction="20000"/>
          </a:bodyPr>
          <a:lstStyle/>
          <a:p>
            <a:r>
              <a:rPr lang="ru-RU" b="0" i="0" dirty="0">
                <a:effectLst/>
                <a:latin typeface="Arial" panose="020B0604020202020204" pitchFamily="34" charset="0"/>
              </a:rPr>
              <a:t>Безубыточное производство есть количество единиц продукции U, которое нужно произвести и продать, чтобы полностью покрыть годовые постоянные издержки </a:t>
            </a:r>
            <a:r>
              <a:rPr lang="ru-RU" b="0" i="0" dirty="0" err="1">
                <a:effectLst/>
                <a:latin typeface="Arial" panose="020B0604020202020204" pitchFamily="34" charset="0"/>
              </a:rPr>
              <a:t>C</a:t>
            </a:r>
            <a:r>
              <a:rPr lang="ru-RU" b="0" i="0" baseline="-25000" dirty="0" err="1">
                <a:effectLst/>
                <a:latin typeface="Arial" panose="020B0604020202020204" pitchFamily="34" charset="0"/>
              </a:rPr>
              <a:t>f</a:t>
            </a:r>
            <a:r>
              <a:rPr lang="ru-RU" b="0" i="0" dirty="0">
                <a:effectLst/>
                <a:latin typeface="Arial" panose="020B0604020202020204" pitchFamily="34" charset="0"/>
              </a:rPr>
              <a:t> при данной продажной цене единицы продукции </a:t>
            </a:r>
            <a:r>
              <a:rPr lang="ru-RU" b="0" i="0" dirty="0" err="1">
                <a:effectLst/>
                <a:latin typeface="Arial" panose="020B0604020202020204" pitchFamily="34" charset="0"/>
              </a:rPr>
              <a:t>p</a:t>
            </a:r>
            <a:r>
              <a:rPr lang="ru-RU" b="0" i="0" baseline="-25000" dirty="0" err="1">
                <a:effectLst/>
                <a:latin typeface="Arial" panose="020B0604020202020204" pitchFamily="34" charset="0"/>
              </a:rPr>
              <a:t>s</a:t>
            </a:r>
            <a:r>
              <a:rPr lang="ru-RU" b="0" i="0" dirty="0">
                <a:effectLst/>
                <a:latin typeface="Arial" panose="020B0604020202020204" pitchFamily="34" charset="0"/>
              </a:rPr>
              <a:t> и переменных удельных издержках </a:t>
            </a:r>
            <a:r>
              <a:rPr lang="ru-RU" b="0" i="0" dirty="0" err="1">
                <a:effectLst/>
                <a:latin typeface="Arial" panose="020B0604020202020204" pitchFamily="34" charset="0"/>
              </a:rPr>
              <a:t>C</a:t>
            </a:r>
            <a:r>
              <a:rPr lang="ru-RU" b="0" i="0" baseline="-25000" dirty="0" err="1">
                <a:effectLst/>
                <a:latin typeface="Arial" panose="020B0604020202020204" pitchFamily="34" charset="0"/>
              </a:rPr>
              <a:t>v</a:t>
            </a:r>
            <a:r>
              <a:rPr lang="ru-RU" b="0" i="0" dirty="0">
                <a:effectLst/>
                <a:latin typeface="Arial" panose="020B0604020202020204" pitchFamily="34" charset="0"/>
              </a:rPr>
              <a:t>, то есть</a:t>
            </a:r>
          </a:p>
          <a:p>
            <a:endParaRPr lang="ru-RU" dirty="0">
              <a:latin typeface="Arial" panose="020B0604020202020204" pitchFamily="34" charset="0"/>
            </a:endParaRPr>
          </a:p>
          <a:p>
            <a:pPr algn="l"/>
            <a:endParaRPr lang="ru-RU" b="0" i="0" dirty="0">
              <a:effectLst/>
              <a:latin typeface="Arial" panose="020B0604020202020204" pitchFamily="34" charset="0"/>
            </a:endParaRPr>
          </a:p>
          <a:p>
            <a:pPr algn="l"/>
            <a:r>
              <a:rPr lang="ru-RU" b="0" i="0" dirty="0">
                <a:effectLst/>
                <a:latin typeface="Arial" panose="020B0604020202020204" pitchFamily="34" charset="0"/>
              </a:rPr>
              <a:t>В приведенном выше уравнении количество единиц продукции U (или степень использования производственной мощности) рассчитывается для данных величин </a:t>
            </a:r>
            <a:r>
              <a:rPr lang="ru-RU" b="0" i="0" dirty="0" err="1">
                <a:effectLst/>
                <a:latin typeface="Arial" panose="020B0604020202020204" pitchFamily="34" charset="0"/>
              </a:rPr>
              <a:t>p</a:t>
            </a:r>
            <a:r>
              <a:rPr lang="ru-RU" b="0" i="0" baseline="-25000" dirty="0" err="1">
                <a:effectLst/>
                <a:latin typeface="Arial" panose="020B0604020202020204" pitchFamily="34" charset="0"/>
              </a:rPr>
              <a:t>s</a:t>
            </a:r>
            <a:r>
              <a:rPr lang="ru-RU" b="0" i="0" dirty="0">
                <a:effectLst/>
                <a:latin typeface="Arial" panose="020B0604020202020204" pitchFamily="34" charset="0"/>
              </a:rPr>
              <a:t>, </a:t>
            </a:r>
            <a:r>
              <a:rPr lang="ru-RU" b="0" i="0" dirty="0" err="1">
                <a:effectLst/>
                <a:latin typeface="Arial" panose="020B0604020202020204" pitchFamily="34" charset="0"/>
              </a:rPr>
              <a:t>c</a:t>
            </a:r>
            <a:r>
              <a:rPr lang="ru-RU" b="0" i="0" baseline="-25000" dirty="0" err="1">
                <a:effectLst/>
                <a:latin typeface="Arial" panose="020B0604020202020204" pitchFamily="34" charset="0"/>
              </a:rPr>
              <a:t>v</a:t>
            </a:r>
            <a:r>
              <a:rPr lang="ru-RU" b="0" i="0" dirty="0">
                <a:effectLst/>
                <a:latin typeface="Arial" panose="020B0604020202020204" pitchFamily="34" charset="0"/>
              </a:rPr>
              <a:t> и </a:t>
            </a:r>
            <a:r>
              <a:rPr lang="ru-RU" b="0" i="0" dirty="0" err="1">
                <a:effectLst/>
                <a:latin typeface="Arial" panose="020B0604020202020204" pitchFamily="34" charset="0"/>
              </a:rPr>
              <a:t>C</a:t>
            </a:r>
            <a:r>
              <a:rPr lang="ru-RU" b="0" i="0" baseline="-25000" dirty="0" err="1">
                <a:effectLst/>
                <a:latin typeface="Arial" panose="020B0604020202020204" pitchFamily="34" charset="0"/>
              </a:rPr>
              <a:t>f</a:t>
            </a:r>
            <a:r>
              <a:rPr lang="ru-RU" b="0" i="0" dirty="0">
                <a:effectLst/>
                <a:latin typeface="Arial" panose="020B0604020202020204" pitchFamily="34" charset="0"/>
              </a:rPr>
              <a:t>. Можно также рассчитать </a:t>
            </a:r>
            <a:r>
              <a:rPr lang="ru-RU" b="0" i="0" dirty="0" err="1">
                <a:effectLst/>
                <a:latin typeface="Arial" panose="020B0604020202020204" pitchFamily="34" charset="0"/>
              </a:rPr>
              <a:t>p</a:t>
            </a:r>
            <a:r>
              <a:rPr lang="ru-RU" b="0" i="0" baseline="-25000" dirty="0" err="1">
                <a:effectLst/>
                <a:latin typeface="Arial" panose="020B0604020202020204" pitchFamily="34" charset="0"/>
              </a:rPr>
              <a:t>s</a:t>
            </a:r>
            <a:r>
              <a:rPr lang="ru-RU" b="0" i="0" dirty="0">
                <a:effectLst/>
                <a:latin typeface="Arial" panose="020B0604020202020204" pitchFamily="34" charset="0"/>
              </a:rPr>
              <a:t> - безубыточную продажную цену для данного объема производства и определенных издержек. В случае более одного продукта (например, при производстве продуктов А и Б) величина безубыточных продаж рассчитывается следующим образом:</a:t>
            </a:r>
          </a:p>
          <a:p>
            <a:endParaRPr lang="ru-RU" dirty="0"/>
          </a:p>
          <a:p>
            <a:endParaRPr lang="ru-RU" dirty="0"/>
          </a:p>
          <a:p>
            <a:r>
              <a:rPr lang="ru-RU" b="0" i="0" dirty="0">
                <a:effectLst/>
                <a:latin typeface="Arial" panose="020B0604020202020204" pitchFamily="34" charset="0"/>
              </a:rPr>
              <a:t>Анализ безубыточности может проводиться без учета и с учетом издержек финансирования. В последнем случае годовые издержки финансирования следует включать в постоянные издержки. Поскольку выплачиваемый процент зависит от непогашенного остатка задолженности, полные годовые постоянные издержки обычно не постоянны в период пуска и начала эксплуатации. Поэтому на этом этапе проекта анализ безубыточности следует проводить для каждого года.</a:t>
            </a:r>
            <a:endParaRPr lang="ru-RU" dirty="0"/>
          </a:p>
        </p:txBody>
      </p:sp>
      <p:pic>
        <p:nvPicPr>
          <p:cNvPr id="5" name="Рисунок 4">
            <a:extLst>
              <a:ext uri="{FF2B5EF4-FFF2-40B4-BE49-F238E27FC236}">
                <a16:creationId xmlns:a16="http://schemas.microsoft.com/office/drawing/2014/main" id="{B9DFCC3A-59E6-482B-81AF-5C25F4ACE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420" y="2602461"/>
            <a:ext cx="3361159" cy="533401"/>
          </a:xfrm>
          <a:prstGeom prst="rect">
            <a:avLst/>
          </a:prstGeom>
        </p:spPr>
      </p:pic>
      <p:pic>
        <p:nvPicPr>
          <p:cNvPr id="7" name="Рисунок 6">
            <a:extLst>
              <a:ext uri="{FF2B5EF4-FFF2-40B4-BE49-F238E27FC236}">
                <a16:creationId xmlns:a16="http://schemas.microsoft.com/office/drawing/2014/main" id="{E4964AEB-AC84-437A-A1F5-4DB398821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420" y="4248102"/>
            <a:ext cx="3361159" cy="533400"/>
          </a:xfrm>
          <a:prstGeom prst="rect">
            <a:avLst/>
          </a:prstGeom>
        </p:spPr>
      </p:pic>
    </p:spTree>
    <p:extLst>
      <p:ext uri="{BB962C8B-B14F-4D97-AF65-F5344CB8AC3E}">
        <p14:creationId xmlns:p14="http://schemas.microsoft.com/office/powerpoint/2010/main" val="65672135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7CD15D-2D5A-40C1-AF26-5EC2375C04DE}"/>
              </a:ext>
            </a:extLst>
          </p:cNvPr>
          <p:cNvSpPr>
            <a:spLocks noGrp="1"/>
          </p:cNvSpPr>
          <p:nvPr>
            <p:ph type="title"/>
          </p:nvPr>
        </p:nvSpPr>
        <p:spPr>
          <a:xfrm>
            <a:off x="838200" y="365125"/>
            <a:ext cx="10515600" cy="782539"/>
          </a:xfrm>
        </p:spPr>
        <p:txBody>
          <a:bodyPr>
            <a:normAutofit/>
          </a:bodyPr>
          <a:lstStyle/>
          <a:p>
            <a:r>
              <a:rPr lang="ru-RU" sz="2400" b="1" i="0" dirty="0">
                <a:solidFill>
                  <a:srgbClr val="3E4447"/>
                </a:solidFill>
                <a:effectLst/>
                <a:latin typeface="Arial" panose="020B0604020202020204" pitchFamily="34" charset="0"/>
              </a:rPr>
              <a:t>Анализ вероятности</a:t>
            </a:r>
            <a:br>
              <a:rPr lang="ru-RU" sz="2400" b="1" i="0" dirty="0">
                <a:solidFill>
                  <a:srgbClr val="3E4447"/>
                </a:solidFill>
                <a:effectLst/>
                <a:latin typeface="Arial" panose="020B0604020202020204" pitchFamily="34" charset="0"/>
              </a:rPr>
            </a:br>
            <a:endParaRPr lang="ru-RU" sz="2400" dirty="0"/>
          </a:p>
        </p:txBody>
      </p:sp>
      <p:sp>
        <p:nvSpPr>
          <p:cNvPr id="3" name="Объект 2">
            <a:extLst>
              <a:ext uri="{FF2B5EF4-FFF2-40B4-BE49-F238E27FC236}">
                <a16:creationId xmlns:a16="http://schemas.microsoft.com/office/drawing/2014/main" id="{090FA837-6026-443F-BEAD-279B90BB058A}"/>
              </a:ext>
            </a:extLst>
          </p:cNvPr>
          <p:cNvSpPr>
            <a:spLocks noGrp="1"/>
          </p:cNvSpPr>
          <p:nvPr>
            <p:ph idx="1"/>
          </p:nvPr>
        </p:nvSpPr>
        <p:spPr>
          <a:xfrm>
            <a:off x="838200" y="989045"/>
            <a:ext cx="5870510" cy="5187918"/>
          </a:xfrm>
        </p:spPr>
        <p:txBody>
          <a:bodyPr>
            <a:normAutofit fontScale="55000" lnSpcReduction="20000"/>
          </a:bodyPr>
          <a:lstStyle/>
          <a:p>
            <a:pPr algn="l"/>
            <a:r>
              <a:rPr lang="ru-RU" b="0" i="0" dirty="0">
                <a:solidFill>
                  <a:srgbClr val="3E4447"/>
                </a:solidFill>
                <a:effectLst/>
                <a:latin typeface="Arial" panose="020B0604020202020204" pitchFamily="34" charset="0"/>
              </a:rPr>
              <a:t>Описанный выше анализ чувствительности позволяет определить наиболее критические переменные, в частности те, которые (если они разойдутся с прогнозом) могут существенно повлиять на осуществимость инвестиций. В реальной жизни, вероятно, не все переменные будут отклоняться от прогнозируемых в одинаковой степени и в одном н том же направлении, и отклонения могут произойти в любой момент во время фазы строительства и эксплуатации.</a:t>
            </a:r>
          </a:p>
          <a:p>
            <a:pPr algn="l"/>
            <a:r>
              <a:rPr lang="ru-RU" b="0" i="0" dirty="0">
                <a:solidFill>
                  <a:srgbClr val="3E4447"/>
                </a:solidFill>
                <a:effectLst/>
                <a:latin typeface="Arial" panose="020B0604020202020204" pitchFamily="34" charset="0"/>
              </a:rPr>
              <a:t>Методы, используемые при анализе вероятности, позволяют включить возможные отклонения в финансовую оценку и предварительное заключение по инвестиционному проекту.</a:t>
            </a:r>
          </a:p>
          <a:p>
            <a:pPr algn="l"/>
            <a:r>
              <a:rPr lang="ru-RU" b="0" i="0" dirty="0">
                <a:solidFill>
                  <a:srgbClr val="3E4447"/>
                </a:solidFill>
                <a:effectLst/>
                <a:latin typeface="Arial" panose="020B0604020202020204" pitchFamily="34" charset="0"/>
              </a:rPr>
              <a:t>Прежде всего, инвестор должен оценить вероятность осуществления определенного сценария. Например, возможная реакция конкурентов может состоять в том, чтобы: не делать ничего, снизить продажные цены или усилить деятельность по стимулированию продаж. Каждая из этих альтернатив потребует контр стратегий и повлияет на поступления от продаж (количества, цены) и издержки. Каждую возможную реакцию конкурентов можно ожидать с определенной вероятностью, как показывают следующие величины, принятые для различных реакций: отсутствие реакции - 0,1; снижение цен - 0,4; меры по стимулированию продаж - 0,3; снижение цены и меры по стимулированию продаж - 0,2. Самый простой метод - придание каждой возможной альтернативе одной меры прибыльности или дохода (годовая норма прибыли, ВНД, ЧДД) и умножение каждой меры на соответствующий показатель вероятности, как это показано в табл.</a:t>
            </a:r>
          </a:p>
          <a:p>
            <a:endParaRPr lang="ru-RU" dirty="0"/>
          </a:p>
        </p:txBody>
      </p:sp>
      <p:pic>
        <p:nvPicPr>
          <p:cNvPr id="5" name="Рисунок 4">
            <a:extLst>
              <a:ext uri="{FF2B5EF4-FFF2-40B4-BE49-F238E27FC236}">
                <a16:creationId xmlns:a16="http://schemas.microsoft.com/office/drawing/2014/main" id="{F4C3F546-5DD9-410A-B503-D683AB32E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8710" y="2484437"/>
            <a:ext cx="5156135" cy="2197133"/>
          </a:xfrm>
          <a:prstGeom prst="rect">
            <a:avLst/>
          </a:prstGeom>
        </p:spPr>
      </p:pic>
    </p:spTree>
    <p:extLst>
      <p:ext uri="{BB962C8B-B14F-4D97-AF65-F5344CB8AC3E}">
        <p14:creationId xmlns:p14="http://schemas.microsoft.com/office/powerpoint/2010/main" val="73588163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71B439-9C35-4B34-85B0-D4B01F593DDF}"/>
              </a:ext>
            </a:extLst>
          </p:cNvPr>
          <p:cNvSpPr>
            <a:spLocks noGrp="1"/>
          </p:cNvSpPr>
          <p:nvPr>
            <p:ph type="title"/>
          </p:nvPr>
        </p:nvSpPr>
        <p:spPr/>
        <p:txBody>
          <a:bodyPr>
            <a:normAutofit/>
          </a:bodyPr>
          <a:lstStyle/>
          <a:p>
            <a:r>
              <a:rPr lang="ru-RU" sz="2400" b="1" i="0" dirty="0">
                <a:effectLst/>
                <a:latin typeface="Arial" panose="020B0604020202020204" pitchFamily="34" charset="0"/>
              </a:rPr>
              <a:t>Оценка инфляционных рисков</a:t>
            </a:r>
            <a:br>
              <a:rPr lang="ru-RU" sz="2400" b="1" i="0" dirty="0">
                <a:effectLst/>
                <a:latin typeface="Arial" panose="020B0604020202020204" pitchFamily="34" charset="0"/>
              </a:rPr>
            </a:br>
            <a:br>
              <a:rPr lang="ru-RU" sz="2400" b="1" i="0" dirty="0">
                <a:effectLst/>
                <a:latin typeface="Arial" panose="020B0604020202020204" pitchFamily="34" charset="0"/>
              </a:rPr>
            </a:br>
            <a:endParaRPr lang="ru-RU" sz="2400" dirty="0"/>
          </a:p>
        </p:txBody>
      </p:sp>
      <p:graphicFrame>
        <p:nvGraphicFramePr>
          <p:cNvPr id="4" name="Объект 3">
            <a:extLst>
              <a:ext uri="{FF2B5EF4-FFF2-40B4-BE49-F238E27FC236}">
                <a16:creationId xmlns:a16="http://schemas.microsoft.com/office/drawing/2014/main" id="{1310EA1C-AF24-4A7C-A4CE-2255424CDD39}"/>
              </a:ext>
            </a:extLst>
          </p:cNvPr>
          <p:cNvGraphicFramePr>
            <a:graphicFrameLocks noGrp="1"/>
          </p:cNvGraphicFramePr>
          <p:nvPr>
            <p:ph idx="1"/>
          </p:nvPr>
        </p:nvGraphicFramePr>
        <p:xfrm>
          <a:off x="440482" y="1184988"/>
          <a:ext cx="11311035" cy="5673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422112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642ABF-5AC0-4689-B7AC-F895DB6591DB}"/>
              </a:ext>
            </a:extLst>
          </p:cNvPr>
          <p:cNvSpPr>
            <a:spLocks noGrp="1"/>
          </p:cNvSpPr>
          <p:nvPr>
            <p:ph type="title"/>
          </p:nvPr>
        </p:nvSpPr>
        <p:spPr/>
        <p:txBody>
          <a:bodyPr/>
          <a:lstStyle/>
          <a:p>
            <a:r>
              <a:rPr lang="ru-RU" b="1" i="0" dirty="0">
                <a:effectLst/>
                <a:latin typeface="Arial" panose="020B0604020202020204" pitchFamily="34" charset="0"/>
              </a:rPr>
              <a:t>Экономическая оценка</a:t>
            </a:r>
            <a:br>
              <a:rPr lang="ru-RU" b="1" i="0" dirty="0">
                <a:effectLst/>
                <a:latin typeface="Arial" panose="020B0604020202020204" pitchFamily="34" charset="0"/>
              </a:rPr>
            </a:br>
            <a:endParaRPr lang="ru-RU" dirty="0"/>
          </a:p>
        </p:txBody>
      </p:sp>
      <p:graphicFrame>
        <p:nvGraphicFramePr>
          <p:cNvPr id="5" name="Объект 4">
            <a:extLst>
              <a:ext uri="{FF2B5EF4-FFF2-40B4-BE49-F238E27FC236}">
                <a16:creationId xmlns:a16="http://schemas.microsoft.com/office/drawing/2014/main" id="{FE8CF213-6C31-4C78-9AFA-768482280B82}"/>
              </a:ext>
            </a:extLst>
          </p:cNvPr>
          <p:cNvGraphicFramePr>
            <a:graphicFrameLocks noGrp="1"/>
          </p:cNvGraphicFramePr>
          <p:nvPr>
            <p:ph idx="1"/>
          </p:nvPr>
        </p:nvGraphicFramePr>
        <p:xfrm>
          <a:off x="596381" y="1027906"/>
          <a:ext cx="10999237" cy="5793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048041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a:extLst>
              <a:ext uri="{FF2B5EF4-FFF2-40B4-BE49-F238E27FC236}">
                <a16:creationId xmlns:a16="http://schemas.microsoft.com/office/drawing/2014/main" id="{5483EF52-A030-4FE6-903E-6C0412F525DC}"/>
              </a:ext>
            </a:extLst>
          </p:cNvPr>
          <p:cNvGraphicFramePr>
            <a:graphicFrameLocks noGrp="1"/>
          </p:cNvGraphicFramePr>
          <p:nvPr>
            <p:ph idx="1"/>
          </p:nvPr>
        </p:nvGraphicFramePr>
        <p:xfrm>
          <a:off x="838200" y="298580"/>
          <a:ext cx="10515600" cy="6288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418184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DF4E5F-9F82-CEE6-C1E0-9BBFD5FB7C07}"/>
              </a:ext>
            </a:extLst>
          </p:cNvPr>
          <p:cNvSpPr>
            <a:spLocks noGrp="1"/>
          </p:cNvSpPr>
          <p:nvPr>
            <p:ph type="title" idx="4294967295"/>
          </p:nvPr>
        </p:nvSpPr>
        <p:spPr>
          <a:xfrm>
            <a:off x="895350" y="1771650"/>
            <a:ext cx="10248900" cy="3136900"/>
          </a:xfrm>
        </p:spPr>
        <p:txBody>
          <a:bodyPr/>
          <a:lstStyle/>
          <a:p>
            <a:pPr algn="ctr"/>
            <a:r>
              <a:rPr lang="ru-RU" dirty="0"/>
              <a:t>СПАСИБО ЗА ВНИМАНИЕ, </a:t>
            </a:r>
          </a:p>
        </p:txBody>
      </p:sp>
      <p:sp>
        <p:nvSpPr>
          <p:cNvPr id="3" name="Текст 2">
            <a:extLst>
              <a:ext uri="{FF2B5EF4-FFF2-40B4-BE49-F238E27FC236}">
                <a16:creationId xmlns:a16="http://schemas.microsoft.com/office/drawing/2014/main" id="{D6652E41-F90D-3982-6B22-5214375C89DD}"/>
              </a:ext>
            </a:extLst>
          </p:cNvPr>
          <p:cNvSpPr>
            <a:spLocks noGrp="1"/>
          </p:cNvSpPr>
          <p:nvPr>
            <p:ph type="body" sz="quarter" idx="4294967295"/>
          </p:nvPr>
        </p:nvSpPr>
        <p:spPr>
          <a:xfrm>
            <a:off x="1390649" y="3783013"/>
            <a:ext cx="10048875" cy="1125537"/>
          </a:xfrm>
        </p:spPr>
        <p:txBody>
          <a:bodyPr/>
          <a:lstStyle/>
          <a:p>
            <a:pPr algn="r"/>
            <a:r>
              <a:rPr lang="ru-RU" dirty="0"/>
              <a:t>И ЕСТЬ ЛИ ВОПРОСЫ?</a:t>
            </a:r>
          </a:p>
        </p:txBody>
      </p:sp>
    </p:spTree>
    <p:extLst>
      <p:ext uri="{BB962C8B-B14F-4D97-AF65-F5344CB8AC3E}">
        <p14:creationId xmlns:p14="http://schemas.microsoft.com/office/powerpoint/2010/main" val="2822702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Объем информации, требуемой для принятия решений в течение различных фаз проектного цикла, увеличивается с расширением рамок и ростом сложности инвестиционного проекта. Имеющуюся информацию следует анализировать с точки зрения достоверности, а необходимы"/>
          <p:cNvSpPr txBox="1">
            <a:spLocks noGrp="1"/>
          </p:cNvSpPr>
          <p:nvPr>
            <p:ph type="body" sz="quarter" idx="1"/>
          </p:nvPr>
        </p:nvSpPr>
        <p:spPr>
          <a:xfrm>
            <a:off x="4982978" y="612553"/>
            <a:ext cx="7142865" cy="1852867"/>
          </a:xfrm>
          <a:prstGeom prst="rect">
            <a:avLst/>
          </a:prstGeom>
        </p:spPr>
        <p:txBody>
          <a:bodyPr>
            <a:normAutofit fontScale="47500" lnSpcReduction="20000"/>
          </a:bodyPr>
          <a:lstStyle>
            <a:lvl1pPr marL="0" indent="0" algn="just" defTabSz="355600">
              <a:lnSpc>
                <a:spcPct val="100000"/>
              </a:lnSpc>
              <a:spcBef>
                <a:spcPts val="0"/>
              </a:spcBef>
              <a:buSzTx/>
              <a:buNone/>
              <a:defRPr sz="2500">
                <a:latin typeface="Helvetica Neue"/>
                <a:ea typeface="Helvetica Neue"/>
                <a:cs typeface="Helvetica Neue"/>
                <a:sym typeface="Helvetica Neue"/>
              </a:defRPr>
            </a:lvl1pPr>
          </a:lstStyle>
          <a:p>
            <a:r>
              <a:t>Объем информации, требуемой для принятия решений в течение различных фаз проектного цикла, увеличивается с расширением рамок и ростом сложности инвестиционного проекта. Имеющуюся информацию следует анализировать с точки зрения достоверности, а необходимые прогнозы (экстраполяции) нужно готовить и подтверждать надежными данными. Это необходимо также для выявления альтернатив проекта на ранней стадии исследования возможностей или ПТЭО и с целью выбора наиболее перспективного варианта для детальной проработки ТЭО. В условиях недостатка трудовых и финансовых ресурсов электронная обработка данных имеет большое значение для повышения качества прединвестиционных исследований и последующих инвестиционных и финансовых решений.</a:t>
            </a:r>
          </a:p>
        </p:txBody>
      </p:sp>
      <p:sp>
        <p:nvSpPr>
          <p:cNvPr id="216" name="Электронная обработка данных"/>
          <p:cNvSpPr txBox="1">
            <a:spLocks noGrp="1"/>
          </p:cNvSpPr>
          <p:nvPr>
            <p:ph type="body" idx="21"/>
          </p:nvPr>
        </p:nvSpPr>
        <p:spPr>
          <a:xfrm>
            <a:off x="2512624" y="123817"/>
            <a:ext cx="12083573" cy="41630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62500" lnSpcReduction="20000"/>
          </a:bodyPr>
          <a:lstStyle>
            <a:lvl1pPr defTabSz="355600">
              <a:defRPr sz="4000" spc="0">
                <a:latin typeface="Helvetica Neue"/>
                <a:ea typeface="Helvetica Neue"/>
                <a:cs typeface="Helvetica Neue"/>
                <a:sym typeface="Helvetica Neue"/>
              </a:defRPr>
            </a:lvl1pPr>
          </a:lstStyle>
          <a:p>
            <a:r>
              <a:t>Электронная обработка данных</a:t>
            </a:r>
          </a:p>
        </p:txBody>
      </p:sp>
      <p:sp>
        <p:nvSpPr>
          <p:cNvPr id="217" name="Планшет с зажимом"/>
          <p:cNvSpPr/>
          <p:nvPr/>
        </p:nvSpPr>
        <p:spPr>
          <a:xfrm>
            <a:off x="243599" y="161967"/>
            <a:ext cx="4550300" cy="6534067"/>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9801" y="0"/>
                  <a:pt x="9330" y="294"/>
                  <a:pt x="8865" y="898"/>
                </a:cubicBezTo>
                <a:cubicBezTo>
                  <a:pt x="8394" y="1511"/>
                  <a:pt x="7651" y="1943"/>
                  <a:pt x="7089" y="1943"/>
                </a:cubicBezTo>
                <a:cubicBezTo>
                  <a:pt x="6826" y="1943"/>
                  <a:pt x="6299" y="1922"/>
                  <a:pt x="6037" y="1943"/>
                </a:cubicBezTo>
                <a:cubicBezTo>
                  <a:pt x="5104" y="2016"/>
                  <a:pt x="4553" y="2318"/>
                  <a:pt x="4308" y="2794"/>
                </a:cubicBezTo>
                <a:lnTo>
                  <a:pt x="1139" y="2794"/>
                </a:lnTo>
                <a:cubicBezTo>
                  <a:pt x="510" y="2794"/>
                  <a:pt x="0" y="3149"/>
                  <a:pt x="0" y="3587"/>
                </a:cubicBezTo>
                <a:lnTo>
                  <a:pt x="0" y="20807"/>
                </a:lnTo>
                <a:cubicBezTo>
                  <a:pt x="0" y="21245"/>
                  <a:pt x="510" y="21600"/>
                  <a:pt x="1139" y="21600"/>
                </a:cubicBezTo>
                <a:lnTo>
                  <a:pt x="20461" y="21600"/>
                </a:lnTo>
                <a:cubicBezTo>
                  <a:pt x="21090" y="21600"/>
                  <a:pt x="21600" y="21245"/>
                  <a:pt x="21600" y="20807"/>
                </a:cubicBezTo>
                <a:lnTo>
                  <a:pt x="21600" y="3587"/>
                </a:lnTo>
                <a:cubicBezTo>
                  <a:pt x="21600" y="3149"/>
                  <a:pt x="21090" y="2794"/>
                  <a:pt x="20461" y="2794"/>
                </a:cubicBezTo>
                <a:lnTo>
                  <a:pt x="17292" y="2794"/>
                </a:lnTo>
                <a:cubicBezTo>
                  <a:pt x="17047" y="2318"/>
                  <a:pt x="16496" y="2016"/>
                  <a:pt x="15563" y="1943"/>
                </a:cubicBezTo>
                <a:cubicBezTo>
                  <a:pt x="15301" y="1922"/>
                  <a:pt x="14774" y="1943"/>
                  <a:pt x="14511" y="1943"/>
                </a:cubicBezTo>
                <a:cubicBezTo>
                  <a:pt x="13949" y="1943"/>
                  <a:pt x="13209" y="1511"/>
                  <a:pt x="12738" y="898"/>
                </a:cubicBezTo>
                <a:cubicBezTo>
                  <a:pt x="12273" y="294"/>
                  <a:pt x="11802" y="0"/>
                  <a:pt x="10801" y="0"/>
                </a:cubicBezTo>
                <a:close/>
                <a:moveTo>
                  <a:pt x="10799" y="593"/>
                </a:moveTo>
                <a:cubicBezTo>
                  <a:pt x="11264" y="593"/>
                  <a:pt x="11644" y="857"/>
                  <a:pt x="11644" y="1181"/>
                </a:cubicBezTo>
                <a:cubicBezTo>
                  <a:pt x="11644" y="1506"/>
                  <a:pt x="11265" y="1767"/>
                  <a:pt x="10799" y="1767"/>
                </a:cubicBezTo>
                <a:cubicBezTo>
                  <a:pt x="10332" y="1767"/>
                  <a:pt x="9956" y="1506"/>
                  <a:pt x="9956" y="1181"/>
                </a:cubicBezTo>
                <a:cubicBezTo>
                  <a:pt x="9956" y="857"/>
                  <a:pt x="10333" y="593"/>
                  <a:pt x="10799" y="593"/>
                </a:cubicBezTo>
                <a:close/>
                <a:moveTo>
                  <a:pt x="1619" y="3923"/>
                </a:moveTo>
                <a:lnTo>
                  <a:pt x="4207" y="3923"/>
                </a:lnTo>
                <a:cubicBezTo>
                  <a:pt x="4263" y="4130"/>
                  <a:pt x="4364" y="4392"/>
                  <a:pt x="4364" y="4392"/>
                </a:cubicBezTo>
                <a:lnTo>
                  <a:pt x="10799" y="4392"/>
                </a:lnTo>
                <a:lnTo>
                  <a:pt x="17236" y="4392"/>
                </a:lnTo>
                <a:cubicBezTo>
                  <a:pt x="17236" y="4392"/>
                  <a:pt x="17337" y="4130"/>
                  <a:pt x="17393" y="3923"/>
                </a:cubicBezTo>
                <a:lnTo>
                  <a:pt x="19981" y="3923"/>
                </a:lnTo>
                <a:lnTo>
                  <a:pt x="19981" y="20471"/>
                </a:lnTo>
                <a:lnTo>
                  <a:pt x="1619" y="20471"/>
                </a:lnTo>
                <a:lnTo>
                  <a:pt x="1619" y="3923"/>
                </a:lnTo>
                <a:close/>
              </a:path>
            </a:pathLst>
          </a:custGeom>
          <a:solidFill>
            <a:srgbClr val="000000"/>
          </a:solidFill>
          <a:ln w="12700">
            <a:miter lim="400000"/>
          </a:ln>
        </p:spPr>
        <p:txBody>
          <a:bodyPr lIns="25400" tIns="25400" rIns="25400" bIns="25400" anchor="ctr"/>
          <a:lstStyle/>
          <a:p>
            <a:pPr defTabSz="565150">
              <a:defRPr sz="3200">
                <a:solidFill>
                  <a:srgbClr val="FFFFFF"/>
                </a:solidFill>
                <a:latin typeface="Avenir Next Regular"/>
                <a:ea typeface="Avenir Next Regular"/>
                <a:cs typeface="Avenir Next Regular"/>
                <a:sym typeface="Avenir Next Regular"/>
              </a:defRPr>
            </a:pPr>
            <a:endParaRPr sz="1600"/>
          </a:p>
        </p:txBody>
      </p:sp>
      <p:sp>
        <p:nvSpPr>
          <p:cNvPr id="218" name="Роль персональных компьютеров…"/>
          <p:cNvSpPr txBox="1"/>
          <p:nvPr/>
        </p:nvSpPr>
        <p:spPr>
          <a:xfrm>
            <a:off x="648384" y="2585527"/>
            <a:ext cx="3740730" cy="2128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lgn="just" defTabSz="177800">
              <a:defRPr b="1">
                <a:latin typeface="Helvetica Neue"/>
                <a:ea typeface="Helvetica Neue"/>
                <a:cs typeface="Helvetica Neue"/>
                <a:sym typeface="Helvetica Neue"/>
              </a:defRPr>
            </a:pPr>
            <a:r>
              <a:rPr sz="900"/>
              <a:t>Роль персональных компьютеров</a:t>
            </a:r>
          </a:p>
          <a:p>
            <a:pPr algn="just" defTabSz="177800">
              <a:defRPr>
                <a:latin typeface="Helvetica Neue"/>
                <a:ea typeface="Helvetica Neue"/>
                <a:cs typeface="Helvetica Neue"/>
                <a:sym typeface="Helvetica Neue"/>
              </a:defRPr>
            </a:pPr>
            <a:endParaRPr sz="900"/>
          </a:p>
          <a:p>
            <a:pPr algn="just" defTabSz="177800">
              <a:defRPr>
                <a:latin typeface="Helvetica Neue"/>
                <a:ea typeface="Helvetica Neue"/>
                <a:cs typeface="Helvetica Neue"/>
                <a:sym typeface="Helvetica Neue"/>
              </a:defRPr>
            </a:pPr>
            <a:r>
              <a:rPr sz="900"/>
              <a:t>За 80-е годы микрокомпьютеры, или персональные компьютеры, превратились из маленьких настольных калькуляторов в очень мощные машины. Их производительность такая же или даже выше, а стоимость составляет всего 1% или менее по сравнению с поколением гораздо больших по размерам ЭВМ 70-х годов. Современные персональные компьютеры доступны широкому кругу пользователей, однако сфера их применения была бы значительно меньшей без многообразия видов программного обеспечения, которые также созданы к настоящему времени. Не говоря уже о текстовом редактировании для печатания документов и программах технического проектирования, применение программных средств, описанных ниже, играет важную роль в подготовке и оценке проекта.</a:t>
            </a:r>
          </a:p>
        </p:txBody>
      </p:sp>
      <p:sp>
        <p:nvSpPr>
          <p:cNvPr id="219" name="Информационные системы…"/>
          <p:cNvSpPr/>
          <p:nvPr/>
        </p:nvSpPr>
        <p:spPr>
          <a:xfrm>
            <a:off x="5026440" y="2537850"/>
            <a:ext cx="3400322" cy="4143195"/>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just" defTabSz="177800">
              <a:defRPr sz="2100" b="1">
                <a:latin typeface="Helvetica Neue"/>
                <a:ea typeface="Helvetica Neue"/>
                <a:cs typeface="Helvetica Neue"/>
                <a:sym typeface="Helvetica Neue"/>
              </a:defRPr>
            </a:pPr>
            <a:r>
              <a:rPr sz="1050"/>
              <a:t>Информационные системы</a:t>
            </a:r>
          </a:p>
          <a:p>
            <a:pPr algn="just" defTabSz="177800">
              <a:defRPr sz="2100">
                <a:latin typeface="Helvetica Neue"/>
                <a:ea typeface="Helvetica Neue"/>
                <a:cs typeface="Helvetica Neue"/>
                <a:sym typeface="Helvetica Neue"/>
              </a:defRPr>
            </a:pPr>
            <a:endParaRPr sz="1050"/>
          </a:p>
          <a:p>
            <a:pPr algn="just" defTabSz="177800">
              <a:defRPr sz="2100">
                <a:latin typeface="Helvetica Neue"/>
                <a:ea typeface="Helvetica Neue"/>
                <a:cs typeface="Helvetica Neue"/>
                <a:sym typeface="Helvetica Neue"/>
              </a:defRPr>
            </a:pPr>
            <a:r>
              <a:rPr sz="1050"/>
              <a:t>Цель информационных систем - дать возможность найти нужную информацию, предварительно накопленную в системе или банке данных. Банк данных представляет собой организованный и хорошо структурированный формат, и пользователь системы имеет доступ к этой информации, иными словами, к данным, характеризуемым определенными признаками. Например, пользователь может запросить перечень полных инвестиционных издержек всех проектов текстильного производства, подготовленных после 1982 г., или данные, касающиеся инвестиционных проектов, осуществленных в определенной стране с 1976 по 1985 год с начальными затратами выше 5 млн долл. При составлении банка данных наибольшее значение имеют следующие позиции: тематика и объем информации; структура банка данных; интерфейс пользователя (язык запросов); обмен данных с другими системами (совместимость); обслуживание банка данных. Банки данных для проекта могут облегчить как проведение, так и оценку ТЭО.</a:t>
            </a:r>
          </a:p>
        </p:txBody>
      </p:sp>
      <p:sp>
        <p:nvSpPr>
          <p:cNvPr id="220" name="Системы экспертной поддержки…"/>
          <p:cNvSpPr/>
          <p:nvPr/>
        </p:nvSpPr>
        <p:spPr>
          <a:xfrm>
            <a:off x="8659304" y="2537850"/>
            <a:ext cx="3400322" cy="4143195"/>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just" defTabSz="177800">
              <a:defRPr sz="2100" b="1">
                <a:latin typeface="Helvetica Neue"/>
                <a:ea typeface="Helvetica Neue"/>
                <a:cs typeface="Helvetica Neue"/>
                <a:sym typeface="Helvetica Neue"/>
              </a:defRPr>
            </a:pPr>
            <a:r>
              <a:rPr sz="1050"/>
              <a:t>Системы экспертной поддержки</a:t>
            </a:r>
          </a:p>
          <a:p>
            <a:pPr algn="just" defTabSz="177800">
              <a:defRPr sz="2100">
                <a:latin typeface="Helvetica Neue"/>
                <a:ea typeface="Helvetica Neue"/>
                <a:cs typeface="Helvetica Neue"/>
                <a:sym typeface="Helvetica Neue"/>
              </a:defRPr>
            </a:pPr>
            <a:endParaRPr sz="1050"/>
          </a:p>
          <a:p>
            <a:pPr algn="just" defTabSz="177800">
              <a:defRPr sz="2100">
                <a:latin typeface="Helvetica Neue"/>
                <a:ea typeface="Helvetica Neue"/>
                <a:cs typeface="Helvetica Neue"/>
                <a:sym typeface="Helvetica Neue"/>
              </a:defRPr>
            </a:pPr>
            <a:r>
              <a:rPr sz="1050"/>
              <a:t>Основная задача систем экспертного обеспечения - помощь пользователю в анализе информации. Подобно современному „дружественному" интерфейсу, ориентирующему пользователя в работе с применяемыми программными средствами на персональном компьютере, система экспертной поддержки должна провести пользователя через логически необходимые этапы получения, обработки и анализа информации. Например, если специалист по промышленной экономике сообщает системе, что хочет произвести анализ безубыточности, система экспертной поддержки запросит все данные, необходимые для ввода. Если соответствующие данные имеются в собранном банке Данных, система может также проверить, находятся ли вводимые данные в предварительно определенных пределах. Если нет, то пользователь получит предупредительное сообщение, информирующее его о возможной ошибке на входе. Подобным же образом система может сравнивать результаты, например, условия безубыточности с данными подобного или сравнимого проекта.</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9B83AC-9600-44FA-95B7-B3A5939FBA19}"/>
              </a:ext>
            </a:extLst>
          </p:cNvPr>
          <p:cNvSpPr>
            <a:spLocks noGrp="1"/>
          </p:cNvSpPr>
          <p:nvPr>
            <p:ph type="title"/>
          </p:nvPr>
        </p:nvSpPr>
        <p:spPr>
          <a:xfrm>
            <a:off x="545237" y="2452456"/>
            <a:ext cx="10515600" cy="1325563"/>
          </a:xfrm>
        </p:spPr>
        <p:txBody>
          <a:bodyPr>
            <a:normAutofit fontScale="90000"/>
          </a:bodyPr>
          <a:lstStyle/>
          <a:p>
            <a:r>
              <a:rPr lang="ru-RU" dirty="0"/>
              <a:t>· </a:t>
            </a:r>
            <a:r>
              <a:rPr lang="ru-RU" sz="3100" dirty="0"/>
              <a:t>Все возможные альтернативы проекта рассмотрены </a:t>
            </a:r>
            <a:br>
              <a:rPr lang="ru-RU" sz="3100" dirty="0"/>
            </a:br>
            <a:r>
              <a:rPr lang="ru-RU" sz="3100" dirty="0"/>
              <a:t>· Концепция проекта оправдывает проведение детального анализа с помощью ТЭО</a:t>
            </a:r>
            <a:br>
              <a:rPr lang="ru-RU" sz="3100" dirty="0"/>
            </a:br>
            <a:r>
              <a:rPr lang="ru-RU" sz="3100" dirty="0"/>
              <a:t> · Все аспекты проекта имеют важное значение с точки зрения его осуществимости и признания необходимости глубокого изучения путем функциональных исследований, или исследований обеспечения, таких как анализ рынка, лабораторные или </a:t>
            </a:r>
            <a:r>
              <a:rPr lang="ru-RU" sz="3100" dirty="0" err="1"/>
              <a:t>опытнопромышленные</a:t>
            </a:r>
            <a:r>
              <a:rPr lang="ru-RU" sz="3100" dirty="0"/>
              <a:t> испытания</a:t>
            </a:r>
            <a:br>
              <a:rPr lang="ru-RU" sz="3100" dirty="0"/>
            </a:br>
            <a:r>
              <a:rPr lang="ru-RU" sz="3100" dirty="0"/>
              <a:t> · Идея проекта (на основе имеющейся информации) должна быть определена либо как нежизнеспособная, либо достаточно привлекательная для отдельного инвестора или группы инвесторов · Экологическая ситуация на участке планируемого строительства и потенциальное воздействие на нее предполагаемого производственного процесса соответствуют национальным стандартам. </a:t>
            </a:r>
            <a:endParaRPr lang="ru-RU" dirty="0"/>
          </a:p>
        </p:txBody>
      </p:sp>
    </p:spTree>
    <p:extLst>
      <p:ext uri="{BB962C8B-B14F-4D97-AF65-F5344CB8AC3E}">
        <p14:creationId xmlns:p14="http://schemas.microsoft.com/office/powerpoint/2010/main" val="501098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Вскоре после выхода в свет первого издания настоящего Руководства, ЮНИДО приняла решение о создании КОМФАР , системы программного обеспечения, превратившейся в 1982 году из модели для финансового анализа на уровне предприятия в комплексную систему для фи"/>
          <p:cNvSpPr txBox="1">
            <a:spLocks noGrp="1"/>
          </p:cNvSpPr>
          <p:nvPr>
            <p:ph type="body" idx="1"/>
          </p:nvPr>
        </p:nvSpPr>
        <p:spPr>
          <a:xfrm>
            <a:off x="240870" y="2543101"/>
            <a:ext cx="11546405" cy="4241801"/>
          </a:xfrm>
          <a:prstGeom prst="rect">
            <a:avLst/>
          </a:prstGeom>
        </p:spPr>
        <p:txBody>
          <a:bodyPr>
            <a:normAutofit fontScale="55000" lnSpcReduction="20000"/>
          </a:bodyPr>
          <a:lstStyle/>
          <a:p>
            <a:pPr marL="0" indent="0" algn="just" defTabSz="177800">
              <a:lnSpc>
                <a:spcPct val="100000"/>
              </a:lnSpc>
              <a:spcBef>
                <a:spcPts val="0"/>
              </a:spcBef>
              <a:buNone/>
              <a:defRPr sz="2500">
                <a:latin typeface="Helvetica Neue"/>
                <a:ea typeface="Helvetica Neue"/>
                <a:cs typeface="Helvetica Neue"/>
                <a:sym typeface="Helvetica Neue"/>
              </a:defRPr>
            </a:pPr>
            <a:r>
              <a:t>Вскоре после выхода в свет первого издания настоящего Руководства, ЮНИДО приняла решение о создании КОМФАР , системы программного обеспечения, превратившейся в 1982 году из модели для финансового анализа на уровне предприятия в комплексную систему для финансового и экономического анализа инвестиционных проектов. Это программное обеспечение ЮНИДО облегчает подготовку и оценку прединвестиционных исследований. Эта многоязычная система была с одобрением принята финансовыми институтами, организациями по планированию развития, консультационными компаниями, банками и учебными учреждениями в большинстве государств - членов ООН. </a:t>
            </a:r>
          </a:p>
          <a:p>
            <a:pPr marL="0" indent="0" algn="just" defTabSz="177800">
              <a:lnSpc>
                <a:spcPct val="100000"/>
              </a:lnSpc>
              <a:spcBef>
                <a:spcPts val="0"/>
              </a:spcBef>
              <a:buNone/>
              <a:defRPr sz="2500">
                <a:latin typeface="Helvetica Neue"/>
                <a:ea typeface="Helvetica Neue"/>
                <a:cs typeface="Helvetica Neue"/>
                <a:sym typeface="Helvetica Neue"/>
              </a:defRPr>
            </a:pPr>
            <a:r>
              <a:t>КОМФАР - это в своей основе стандартизованная имитационная модель для финансового и экономического анализа, направляющая пользователя с помощью персонального компьютера и помогающая ему при вводе данных и обсчетах экономической документации, а также при определении различных финансовых и экономических показателей и соотношений, необходимых для анализа проекта. Новое поколение КОМФАР, разработанное вместе со вторым изданием Руководства, позволяет осуществлять обмен данных из табличных форм с программным обеспечением банка данных, выпускаемым ведущими мировыми производителями систем программного обеспечения. Новая методика позволяет, с одной стороны, сориентировать пользователя в системе входных данных, запрашивая точные сведения о вводимых ресурсах, необходимых для расчета результата (определенного заранее пользователем). С другой стороны, методика помогает провести анализ данных, позволяя сравнить их с основными данными из аналогичных инвестиционных проектов, предварительно собираемыми в Банке данных системы КОМФАР. Можно ожидать, что третье поколение этого, разработанного ЮНИДО программного обеспечения будет способствовать дальнейшему совершенствованию финансового и экономического анализа и оценки инвестиционных проектов. </a:t>
            </a:r>
          </a:p>
          <a:p>
            <a:pPr marL="0" indent="0" algn="just" defTabSz="177800">
              <a:lnSpc>
                <a:spcPct val="100000"/>
              </a:lnSpc>
              <a:spcBef>
                <a:spcPts val="0"/>
              </a:spcBef>
              <a:buNone/>
              <a:defRPr sz="2500">
                <a:latin typeface="Helvetica Neue"/>
                <a:ea typeface="Helvetica Neue"/>
                <a:cs typeface="Helvetica Neue"/>
                <a:sym typeface="Helvetica Neue"/>
              </a:defRPr>
            </a:pPr>
            <a:r>
              <a:t>Схемы, содержащиеся в главах с III по X части второй настоящего Руководства, имеют формат, совместимый с КОМФАР, хотя программное обеспечение ЮНИДО содержит много дополнительных особенностей, допускающих, например, ввод данных в различных валютах и проведение экономического анализа затрат и выгод по различным методикам.</a:t>
            </a:r>
          </a:p>
        </p:txBody>
      </p:sp>
      <p:sp>
        <p:nvSpPr>
          <p:cNvPr id="223" name="Программные средства ЮНИДО для подготовки и оценки проектов"/>
          <p:cNvSpPr txBox="1">
            <a:spLocks noGrp="1"/>
          </p:cNvSpPr>
          <p:nvPr>
            <p:ph type="body" idx="21"/>
          </p:nvPr>
        </p:nvSpPr>
        <p:spPr>
          <a:xfrm>
            <a:off x="609600" y="1948417"/>
            <a:ext cx="10972801" cy="41630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62500" lnSpcReduction="20000"/>
          </a:bodyPr>
          <a:lstStyle>
            <a:lvl1pPr defTabSz="355600">
              <a:defRPr sz="4000" b="1" spc="0">
                <a:latin typeface="Helvetica Neue"/>
                <a:ea typeface="Helvetica Neue"/>
                <a:cs typeface="Helvetica Neue"/>
                <a:sym typeface="Helvetica Neue"/>
              </a:defRPr>
            </a:lvl1pPr>
          </a:lstStyle>
          <a:p>
            <a:r>
              <a:t>Программные средства ЮНИДО для подготовки и оценки проектов</a:t>
            </a:r>
          </a:p>
        </p:txBody>
      </p:sp>
      <p:sp>
        <p:nvSpPr>
          <p:cNvPr id="224" name="Система статистического анализа…"/>
          <p:cNvSpPr/>
          <p:nvPr/>
        </p:nvSpPr>
        <p:spPr>
          <a:xfrm>
            <a:off x="253603" y="175059"/>
            <a:ext cx="3400323" cy="1594981"/>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just" defTabSz="177800">
              <a:defRPr sz="2100" b="1">
                <a:latin typeface="Helvetica Neue"/>
                <a:ea typeface="Helvetica Neue"/>
                <a:cs typeface="Helvetica Neue"/>
                <a:sym typeface="Helvetica Neue"/>
              </a:defRPr>
            </a:pPr>
            <a:r>
              <a:rPr sz="1050"/>
              <a:t>Система статистического анализа</a:t>
            </a:r>
          </a:p>
          <a:p>
            <a:pPr algn="just" defTabSz="177800">
              <a:defRPr sz="2100">
                <a:latin typeface="Helvetica Neue"/>
                <a:ea typeface="Helvetica Neue"/>
                <a:cs typeface="Helvetica Neue"/>
                <a:sym typeface="Helvetica Neue"/>
              </a:defRPr>
            </a:pPr>
            <a:endParaRPr sz="1050"/>
          </a:p>
          <a:p>
            <a:pPr algn="just" defTabSz="177800">
              <a:defRPr sz="2100">
                <a:latin typeface="Helvetica Neue"/>
                <a:ea typeface="Helvetica Neue"/>
                <a:cs typeface="Helvetica Neue"/>
                <a:sym typeface="Helvetica Neue"/>
              </a:defRPr>
            </a:pPr>
            <a:r>
              <a:rPr sz="1050"/>
              <a:t>Системы статистического анализа образуют часть интегрированной сервисной программы и способствуют анализу информации с использованием статистических методов. Типичные области применения: анализ временных рядов для экстраполяции тенденций, испытания надежности и вероятностный анализ.</a:t>
            </a:r>
          </a:p>
        </p:txBody>
      </p:sp>
      <p:sp>
        <p:nvSpPr>
          <p:cNvPr id="225" name="Имитационные модели…"/>
          <p:cNvSpPr/>
          <p:nvPr/>
        </p:nvSpPr>
        <p:spPr>
          <a:xfrm>
            <a:off x="4313911" y="175059"/>
            <a:ext cx="3400322" cy="1594981"/>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just" defTabSz="177800">
              <a:defRPr sz="2100" b="1">
                <a:latin typeface="Helvetica Neue"/>
                <a:ea typeface="Helvetica Neue"/>
                <a:cs typeface="Helvetica Neue"/>
                <a:sym typeface="Helvetica Neue"/>
              </a:defRPr>
            </a:pPr>
            <a:r>
              <a:rPr sz="1050"/>
              <a:t>Имитационные модели</a:t>
            </a:r>
          </a:p>
          <a:p>
            <a:pPr algn="just" defTabSz="177800">
              <a:defRPr sz="1700">
                <a:latin typeface="Helvetica Neue"/>
                <a:ea typeface="Helvetica Neue"/>
                <a:cs typeface="Helvetica Neue"/>
                <a:sym typeface="Helvetica Neue"/>
              </a:defRPr>
            </a:pPr>
            <a:endParaRPr sz="850"/>
          </a:p>
          <a:p>
            <a:pPr algn="just" defTabSz="177800">
              <a:defRPr sz="1700">
                <a:latin typeface="Helvetica Neue"/>
                <a:ea typeface="Helvetica Neue"/>
                <a:cs typeface="Helvetica Neue"/>
                <a:sym typeface="Helvetica Neue"/>
              </a:defRPr>
            </a:pPr>
            <a:r>
              <a:rPr sz="850"/>
              <a:t>Для анализа осуществимости инвестиционных проектов важно ответить на вопрос о влиянии изменения параметров проекта. Имитационные модели, используемые при разработке ТЭО, включают в себя рыночные и производственные модели и финансовые отчеты, такие как проектируемые балансовые отчеты и отчеты о чистом доходе. Модель потока реальных денег, например, позволяет рассчитать изменения чистого дисконтированного дохода или внутренней нормы доходности, как функцию изменяющихся продажных цен.</a:t>
            </a:r>
          </a:p>
        </p:txBody>
      </p:sp>
      <p:sp>
        <p:nvSpPr>
          <p:cNvPr id="226" name="Модели решений…"/>
          <p:cNvSpPr/>
          <p:nvPr/>
        </p:nvSpPr>
        <p:spPr>
          <a:xfrm>
            <a:off x="8374219" y="175059"/>
            <a:ext cx="3400323" cy="1594981"/>
          </a:xfrm>
          <a:prstGeom prst="rect">
            <a:avLst/>
          </a:prstGeom>
          <a:solidFill>
            <a:schemeClr val="accent1">
              <a:hueOff val="-245591"/>
              <a:satOff val="13830"/>
              <a:lumOff val="17557"/>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just" defTabSz="177800">
              <a:defRPr sz="2100" b="1">
                <a:latin typeface="Helvetica Neue"/>
                <a:ea typeface="Helvetica Neue"/>
                <a:cs typeface="Helvetica Neue"/>
                <a:sym typeface="Helvetica Neue"/>
              </a:defRPr>
            </a:pPr>
            <a:r>
              <a:rPr sz="1050"/>
              <a:t>Модели решений</a:t>
            </a:r>
          </a:p>
          <a:p>
            <a:pPr algn="just" defTabSz="177800">
              <a:defRPr sz="2000">
                <a:latin typeface="Helvetica Neue"/>
                <a:ea typeface="Helvetica Neue"/>
                <a:cs typeface="Helvetica Neue"/>
                <a:sym typeface="Helvetica Neue"/>
              </a:defRPr>
            </a:pPr>
            <a:endParaRPr sz="1000"/>
          </a:p>
          <a:p>
            <a:pPr algn="just" defTabSz="177800">
              <a:defRPr sz="2000">
                <a:latin typeface="Helvetica Neue"/>
                <a:ea typeface="Helvetica Neue"/>
                <a:cs typeface="Helvetica Neue"/>
                <a:sym typeface="Helvetica Neue"/>
              </a:defRPr>
            </a:pPr>
            <a:r>
              <a:rPr sz="1000"/>
              <a:t>Если имитационные модели помогают лицам, принимающим решения, показывая, как на осуществимость инвестиций может влиять изменение сценария, то модели решений помогают определить, какой вариант проекта наиболее предпочтителен при определенных условиях или ограничениях. Проекты, не соответствующие этим условиям, могут быть отклонены.</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Amachree, S.M.O. Investment appraisal In developing countries. Aidershot, Avebury, 1988.…"/>
          <p:cNvSpPr txBox="1">
            <a:spLocks noGrp="1"/>
          </p:cNvSpPr>
          <p:nvPr>
            <p:ph type="body" idx="1"/>
          </p:nvPr>
        </p:nvSpPr>
        <p:spPr>
          <a:xfrm>
            <a:off x="608856" y="1219200"/>
            <a:ext cx="10974289" cy="4241800"/>
          </a:xfrm>
          <a:prstGeom prst="rect">
            <a:avLst/>
          </a:prstGeom>
        </p:spPr>
        <p:txBody>
          <a:bodyPr>
            <a:normAutofit fontScale="55000" lnSpcReduction="20000"/>
          </a:bodyPr>
          <a:lstStyle/>
          <a:p>
            <a:pPr marL="274205" indent="-274205" algn="just" defTabSz="228600">
              <a:lnSpc>
                <a:spcPct val="100000"/>
              </a:lnSpc>
              <a:spcBef>
                <a:spcPts val="0"/>
              </a:spcBef>
              <a:buClr>
                <a:srgbClr val="000000"/>
              </a:buClr>
              <a:buSzPct val="100000"/>
              <a:buAutoNum type="arabicPeriod"/>
              <a:defRPr sz="2500">
                <a:latin typeface="Times Roman"/>
                <a:ea typeface="Times Roman"/>
                <a:cs typeface="Times Roman"/>
                <a:sym typeface="Times Roman"/>
              </a:defRPr>
            </a:pPr>
            <a:r>
              <a:t>Amachree, S.M.O. Investment appraisal In developing countries. Aidershot, Avebury, 1988. </a:t>
            </a:r>
          </a:p>
          <a:p>
            <a:pPr marL="274205" indent="-274205" algn="just" defTabSz="228600">
              <a:lnSpc>
                <a:spcPct val="100000"/>
              </a:lnSpc>
              <a:spcBef>
                <a:spcPts val="0"/>
              </a:spcBef>
              <a:buClr>
                <a:srgbClr val="000000"/>
              </a:buClr>
              <a:buSzPct val="100000"/>
              <a:buAutoNum type="arabicPeriod"/>
              <a:defRPr sz="2500">
                <a:latin typeface="Times Roman"/>
                <a:ea typeface="Times Roman"/>
                <a:cs typeface="Times Roman"/>
                <a:sym typeface="Times Roman"/>
              </a:defRPr>
            </a:pPr>
            <a:r>
              <a:t>Gittlnger, J.P. Economic analysis of agricultural projects. 2. and rev.ed. Baltimore, Maryland, Johns Hopkins, 1982. </a:t>
            </a:r>
          </a:p>
          <a:p>
            <a:pPr marL="274205" indent="-274205" algn="just" defTabSz="228600">
              <a:lnSpc>
                <a:spcPct val="100000"/>
              </a:lnSpc>
              <a:spcBef>
                <a:spcPts val="0"/>
              </a:spcBef>
              <a:buClr>
                <a:srgbClr val="000000"/>
              </a:buClr>
              <a:buSzPct val="100000"/>
              <a:buAutoNum type="arabicPeriod"/>
              <a:defRPr sz="2500">
                <a:latin typeface="Times Roman"/>
                <a:ea typeface="Times Roman"/>
                <a:cs typeface="Times Roman"/>
                <a:sym typeface="Times Roman"/>
              </a:defRPr>
            </a:pPr>
            <a:r>
              <a:t>Gourdain Mitsotaki, A. Public development finance corporations; their role in the new forms of investment in developing countries. Paris, Organisation for Economic Cooperation and Development, 1986. </a:t>
            </a:r>
          </a:p>
          <a:p>
            <a:pPr marL="274205" indent="-274205" algn="just" defTabSz="228600">
              <a:lnSpc>
                <a:spcPct val="100000"/>
              </a:lnSpc>
              <a:spcBef>
                <a:spcPts val="0"/>
              </a:spcBef>
              <a:buClr>
                <a:srgbClr val="000000"/>
              </a:buClr>
              <a:buSzPct val="100000"/>
              <a:buAutoNum type="arabicPeriod"/>
              <a:defRPr sz="2500">
                <a:latin typeface="Times Roman"/>
                <a:ea typeface="Times Roman"/>
                <a:cs typeface="Times Roman"/>
                <a:sym typeface="Times Roman"/>
              </a:defRPr>
            </a:pPr>
            <a:r>
              <a:t>Handbook of development economics. Amsterdam, North Holland, 1982, 2 v. </a:t>
            </a:r>
          </a:p>
          <a:p>
            <a:pPr marL="274205" indent="-274205" algn="just" defTabSz="228600">
              <a:lnSpc>
                <a:spcPct val="100000"/>
              </a:lnSpc>
              <a:spcBef>
                <a:spcPts val="0"/>
              </a:spcBef>
              <a:buClr>
                <a:srgbClr val="000000"/>
              </a:buClr>
              <a:buSzPct val="100000"/>
              <a:buAutoNum type="arabicPeriod"/>
              <a:defRPr sz="2500">
                <a:latin typeface="Times Roman"/>
                <a:ea typeface="Times Roman"/>
                <a:cs typeface="Times Roman"/>
                <a:sym typeface="Times Roman"/>
              </a:defRPr>
            </a:pPr>
            <a:r>
              <a:t>Handworterbuch. Export und Internationale Beratung. Stuttgart, C.E. Poeschel, 1989. </a:t>
            </a:r>
          </a:p>
          <a:p>
            <a:pPr marL="274205" indent="-274205" algn="just" defTabSz="228600">
              <a:lnSpc>
                <a:spcPct val="100000"/>
              </a:lnSpc>
              <a:spcBef>
                <a:spcPts val="0"/>
              </a:spcBef>
              <a:buClr>
                <a:srgbClr val="000000"/>
              </a:buClr>
              <a:buSzPct val="100000"/>
              <a:buAutoNum type="arabicPeriod"/>
              <a:defRPr sz="2500">
                <a:latin typeface="Times Roman"/>
                <a:ea typeface="Times Roman"/>
                <a:cs typeface="Times Roman"/>
                <a:sym typeface="Times Roman"/>
              </a:defRPr>
            </a:pPr>
            <a:r>
              <a:t>Hofmann, M. and K.Schedl, Hrsg. Entwicklungsmanagement: Beitrage zu einer neuen Dimension im internationalen Management. Berlin, Duncker und Hurabiot, 1982. </a:t>
            </a:r>
          </a:p>
          <a:p>
            <a:pPr marL="274205" indent="-274205" algn="just" defTabSz="228600">
              <a:lnSpc>
                <a:spcPct val="100000"/>
              </a:lnSpc>
              <a:spcBef>
                <a:spcPts val="0"/>
              </a:spcBef>
              <a:buClr>
                <a:srgbClr val="000000"/>
              </a:buClr>
              <a:buSzPct val="100000"/>
              <a:buAutoNum type="arabicPeriod"/>
              <a:defRPr sz="2500">
                <a:latin typeface="Times Roman"/>
                <a:ea typeface="Times Roman"/>
                <a:cs typeface="Times Roman"/>
                <a:sym typeface="Times Roman"/>
              </a:defRPr>
            </a:pPr>
            <a:r>
              <a:t>Mennes, L.B.M. Investment planning for economic cooperation among developing countries. Rotterdam, Erasmus Universlteit Rotterdam, Centrum voor Ontwikkelingsprogrammering, 1985. </a:t>
            </a:r>
          </a:p>
          <a:p>
            <a:pPr marL="274205" indent="-274205" algn="just" defTabSz="228600">
              <a:lnSpc>
                <a:spcPct val="100000"/>
              </a:lnSpc>
              <a:spcBef>
                <a:spcPts val="0"/>
              </a:spcBef>
              <a:buClr>
                <a:srgbClr val="000000"/>
              </a:buClr>
              <a:buSzPct val="100000"/>
              <a:buAutoNum type="arabicPeriod"/>
              <a:defRPr sz="2500">
                <a:latin typeface="Times Roman"/>
                <a:ea typeface="Times Roman"/>
                <a:cs typeface="Times Roman"/>
                <a:sym typeface="Times Roman"/>
              </a:defRPr>
            </a:pPr>
            <a:r>
              <a:t>Organisation for Economic Cooperation and Development. Development Centre. Manual of industrial project analysis in developing countries, v. 1. Rev. ed. Paris, 1972. </a:t>
            </a:r>
          </a:p>
          <a:p>
            <a:pPr marL="274205" indent="-274205" algn="just" defTabSz="228600">
              <a:lnSpc>
                <a:spcPct val="100000"/>
              </a:lnSpc>
              <a:spcBef>
                <a:spcPts val="0"/>
              </a:spcBef>
              <a:buClr>
                <a:srgbClr val="000000"/>
              </a:buClr>
              <a:buSzPct val="100000"/>
              <a:buAutoNum type="arabicPeriod"/>
              <a:defRPr sz="2500">
                <a:latin typeface="Times Roman"/>
                <a:ea typeface="Times Roman"/>
                <a:cs typeface="Times Roman"/>
                <a:sym typeface="Times Roman"/>
              </a:defRPr>
            </a:pPr>
            <a:r>
              <a:t>Sen, A. Resources, values and development. Oxford. Blackwell, 1984. </a:t>
            </a:r>
          </a:p>
          <a:p>
            <a:pPr marL="274205" indent="-274205" algn="just" defTabSz="228600">
              <a:lnSpc>
                <a:spcPct val="100000"/>
              </a:lnSpc>
              <a:spcBef>
                <a:spcPts val="0"/>
              </a:spcBef>
              <a:buClr>
                <a:srgbClr val="000000"/>
              </a:buClr>
              <a:buSzPct val="100000"/>
              <a:buAutoNum type="arabicPeriod"/>
              <a:defRPr sz="2500">
                <a:latin typeface="Times Roman"/>
                <a:ea typeface="Times Roman"/>
                <a:cs typeface="Times Roman"/>
                <a:sym typeface="Times Roman"/>
              </a:defRPr>
            </a:pPr>
            <a:r>
              <a:t>United Nations. Guide to practical project appraisal; social benefit/cost analysis in developing countries. [Prepared by John R. Hansen] Sales no.: 78.H.B.3. United Nations. Guidelines for project evaluation. </a:t>
            </a:r>
          </a:p>
          <a:p>
            <a:pPr marL="274205" indent="-274205" algn="just" defTabSz="228600">
              <a:lnSpc>
                <a:spcPct val="100000"/>
              </a:lnSpc>
              <a:spcBef>
                <a:spcPts val="0"/>
              </a:spcBef>
              <a:buClr>
                <a:srgbClr val="000000"/>
              </a:buClr>
              <a:buSzPct val="100000"/>
              <a:buAutoNum type="arabicPeriod"/>
              <a:defRPr sz="2500">
                <a:latin typeface="Times Roman"/>
                <a:ea typeface="Times Roman"/>
                <a:cs typeface="Times Roman"/>
                <a:sym typeface="Times Roman"/>
              </a:defRPr>
            </a:pPr>
            <a:r>
              <a:t>[Prepared by P. Dasgupta, S. Marglin and A. Sen] </a:t>
            </a:r>
          </a:p>
          <a:p>
            <a:pPr marL="274205" indent="-274205" algn="just" defTabSz="228600">
              <a:lnSpc>
                <a:spcPct val="100000"/>
              </a:lnSpc>
              <a:spcBef>
                <a:spcPts val="0"/>
              </a:spcBef>
              <a:buClr>
                <a:srgbClr val="000000"/>
              </a:buClr>
              <a:buSzPct val="100000"/>
              <a:buAutoNum type="arabicPeriod"/>
              <a:defRPr sz="2500">
                <a:latin typeface="Times Roman"/>
                <a:ea typeface="Times Roman"/>
                <a:cs typeface="Times Roman"/>
                <a:sym typeface="Times Roman"/>
              </a:defRPr>
            </a:pPr>
            <a:r>
              <a:t>Sales no.: 72.II.B.11. </a:t>
            </a:r>
          </a:p>
          <a:p>
            <a:pPr marL="274205" indent="-274205" algn="just" defTabSz="228600">
              <a:lnSpc>
                <a:spcPct val="100000"/>
              </a:lnSpc>
              <a:spcBef>
                <a:spcPts val="0"/>
              </a:spcBef>
              <a:buClr>
                <a:srgbClr val="000000"/>
              </a:buClr>
              <a:buSzPct val="100000"/>
              <a:buAutoNum type="arabicPeriod"/>
              <a:defRPr sz="2500">
                <a:latin typeface="Times Roman"/>
                <a:ea typeface="Times Roman"/>
                <a:cs typeface="Times Roman"/>
                <a:sym typeface="Times Roman"/>
              </a:defRPr>
            </a:pPr>
            <a:r>
              <a:t>United Nations. Manual for evaluation of industrial projects. Prepared jointly by the United Nations Industrial Development Organization and the Industrial Development Centre for Arab States. (ID/244) </a:t>
            </a:r>
          </a:p>
          <a:p>
            <a:pPr marL="274205" indent="-274205" algn="just" defTabSz="228600">
              <a:lnSpc>
                <a:spcPct val="100000"/>
              </a:lnSpc>
              <a:spcBef>
                <a:spcPts val="0"/>
              </a:spcBef>
              <a:buClr>
                <a:srgbClr val="000000"/>
              </a:buClr>
              <a:buSzPct val="100000"/>
              <a:buAutoNum type="arabicPeriod"/>
              <a:defRPr sz="2500">
                <a:latin typeface="Times Roman"/>
                <a:ea typeface="Times Roman"/>
                <a:cs typeface="Times Roman"/>
                <a:sym typeface="Times Roman"/>
              </a:defRPr>
            </a:pPr>
            <a:r>
              <a:t>Sales no.: E.80.II.B.2. </a:t>
            </a:r>
          </a:p>
          <a:p>
            <a:pPr marL="274205" indent="-274205" algn="just" defTabSz="228600">
              <a:lnSpc>
                <a:spcPct val="100000"/>
              </a:lnSpc>
              <a:spcBef>
                <a:spcPts val="0"/>
              </a:spcBef>
              <a:buClr>
                <a:srgbClr val="000000"/>
              </a:buClr>
              <a:buSzPct val="100000"/>
              <a:buAutoNum type="arabicPeriod"/>
              <a:defRPr sz="2500">
                <a:latin typeface="Times Roman"/>
                <a:ea typeface="Times Roman"/>
                <a:cs typeface="Times Roman"/>
                <a:sym typeface="Times Roman"/>
              </a:defRPr>
            </a:pPr>
            <a:r>
              <a:t>United Nations. Manual on the establishment of industrial joint-venture agreements in developing countries. (ID/68) Sales no.: 71.H.B.23.</a:t>
            </a:r>
          </a:p>
        </p:txBody>
      </p:sp>
      <p:sp>
        <p:nvSpPr>
          <p:cNvPr id="229" name="Библиография"/>
          <p:cNvSpPr txBox="1">
            <a:spLocks noGrp="1"/>
          </p:cNvSpPr>
          <p:nvPr>
            <p:ph type="body" idx="21"/>
          </p:nvPr>
        </p:nvSpPr>
        <p:spPr>
          <a:xfrm>
            <a:off x="609600" y="608660"/>
            <a:ext cx="10972801" cy="41630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62500" lnSpcReduction="20000"/>
          </a:bodyPr>
          <a:lstStyle>
            <a:lvl1pPr defTabSz="457200">
              <a:defRPr sz="4000" spc="0">
                <a:latin typeface="Times Roman"/>
                <a:ea typeface="Times Roman"/>
                <a:cs typeface="Times Roman"/>
                <a:sym typeface="Times Roman"/>
              </a:defRPr>
            </a:lvl1pPr>
          </a:lstStyle>
          <a:p>
            <a:r>
              <a:t>Библиография</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3999" y="1122363"/>
            <a:ext cx="9144000" cy="2387600"/>
          </a:xfrm>
        </p:spPr>
        <p:txBody>
          <a:bodyPr anchor="ctr">
            <a:normAutofit/>
          </a:bodyPr>
          <a:lstStyle/>
          <a:p>
            <a:pPr algn="r"/>
            <a:r>
              <a:rPr lang="ru-RU" sz="3200" b="1" dirty="0">
                <a:latin typeface="Times New Roman" panose="02020603050405020304" pitchFamily="18" charset="0"/>
                <a:cs typeface="Times New Roman" panose="02020603050405020304" pitchFamily="18" charset="0"/>
              </a:rPr>
              <a:t>Технико-экономическое обоснование</a:t>
            </a:r>
            <a:r>
              <a:rPr lang="en-US" sz="3200" b="1"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ru-RU" sz="3200" dirty="0">
                <a:latin typeface="Times New Roman" panose="02020603050405020304" pitchFamily="18" charset="0"/>
                <a:cs typeface="Times New Roman" panose="02020603050405020304" pitchFamily="18" charset="0"/>
              </a:rPr>
              <a:t>содержание и основные пункты. Маркетинг.</a:t>
            </a:r>
          </a:p>
        </p:txBody>
      </p:sp>
      <p:sp>
        <p:nvSpPr>
          <p:cNvPr id="4" name="Рамка 3"/>
          <p:cNvSpPr/>
          <p:nvPr/>
        </p:nvSpPr>
        <p:spPr>
          <a:xfrm>
            <a:off x="0" y="0"/>
            <a:ext cx="12192000" cy="6858000"/>
          </a:xfrm>
          <a:prstGeom prst="frame">
            <a:avLst>
              <a:gd name="adj1" fmla="val 1900"/>
            </a:avLst>
          </a:prstGeom>
          <a:gradFill flip="none" rotWithShape="1">
            <a:gsLst>
              <a:gs pos="0">
                <a:srgbClr val="F8A4E6"/>
              </a:gs>
              <a:gs pos="100000">
                <a:srgbClr val="B4E0C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одзаголовок 2"/>
          <p:cNvSpPr txBox="1">
            <a:spLocks/>
          </p:cNvSpPr>
          <p:nvPr/>
        </p:nvSpPr>
        <p:spPr>
          <a:xfrm>
            <a:off x="1158814" y="5514975"/>
            <a:ext cx="10718861" cy="7041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1800" b="1" i="1" dirty="0">
                <a:effectLst/>
                <a:latin typeface="Times New Roman" panose="02020603050405020304" pitchFamily="18" charset="0"/>
                <a:ea typeface="MS Mincho" panose="02020609040205080304" pitchFamily="49" charset="-128"/>
              </a:rPr>
              <a:t>Толмачев Петр Иванович,</a:t>
            </a:r>
            <a:r>
              <a:rPr lang="ru-RU" sz="1800" i="1" dirty="0">
                <a:effectLst/>
                <a:latin typeface="Times New Roman" panose="02020603050405020304" pitchFamily="18" charset="0"/>
                <a:ea typeface="MS Mincho" panose="02020609040205080304" pitchFamily="49" charset="-128"/>
              </a:rPr>
              <a:t> д.э.н., профессор кафедры мировой экономики Дипломатической академии МИД России, Сайт: </a:t>
            </a:r>
            <a:r>
              <a:rPr lang="ru-RU" sz="1800" i="1" u="sng" dirty="0">
                <a:solidFill>
                  <a:srgbClr val="0000FF"/>
                </a:solidFill>
                <a:effectLst/>
                <a:latin typeface="Times New Roman" panose="02020603050405020304" pitchFamily="18" charset="0"/>
                <a:ea typeface="MS Mincho" panose="02020609040205080304" pitchFamily="49" charset="-128"/>
                <a:hlinkClick r:id="rId2"/>
              </a:rPr>
              <a:t>http://petrtolmachev.ru</a:t>
            </a:r>
            <a:r>
              <a:rPr lang="ru-RU" sz="1800" i="1" dirty="0">
                <a:effectLst/>
                <a:latin typeface="Times New Roman" panose="02020603050405020304" pitchFamily="18" charset="0"/>
                <a:ea typeface="MS Mincho" panose="02020609040205080304" pitchFamily="49" charset="-128"/>
              </a:rPr>
              <a:t>; </a:t>
            </a:r>
            <a:r>
              <a:rPr lang="en-US" sz="1800" i="1" u="sng" dirty="0">
                <a:solidFill>
                  <a:srgbClr val="0000FF"/>
                </a:solidFill>
                <a:effectLst/>
                <a:latin typeface="Times New Roman" panose="02020603050405020304" pitchFamily="18" charset="0"/>
                <a:ea typeface="MS Mincho" panose="02020609040205080304" pitchFamily="49" charset="-128"/>
                <a:hlinkClick r:id="rId3"/>
              </a:rPr>
              <a:t>www</a:t>
            </a:r>
            <a:r>
              <a:rPr lang="ru-RU" sz="1800" i="1" u="sng" dirty="0">
                <a:solidFill>
                  <a:srgbClr val="0000FF"/>
                </a:solidFill>
                <a:effectLst/>
                <a:latin typeface="Times New Roman" panose="02020603050405020304" pitchFamily="18" charset="0"/>
                <a:ea typeface="MS Mincho" panose="02020609040205080304" pitchFamily="49" charset="-128"/>
                <a:hlinkClick r:id="rId3"/>
              </a:rPr>
              <a:t>.</a:t>
            </a:r>
            <a:r>
              <a:rPr lang="en-US" sz="1800" i="1" u="sng" dirty="0" err="1">
                <a:solidFill>
                  <a:srgbClr val="0000FF"/>
                </a:solidFill>
                <a:effectLst/>
                <a:latin typeface="Times New Roman" panose="02020603050405020304" pitchFamily="18" charset="0"/>
                <a:ea typeface="MS Mincho" panose="02020609040205080304" pitchFamily="49" charset="-128"/>
                <a:hlinkClick r:id="rId3"/>
              </a:rPr>
              <a:t>pt</a:t>
            </a:r>
            <a:r>
              <a:rPr lang="ru-RU" sz="1800" i="1" u="sng" dirty="0">
                <a:solidFill>
                  <a:srgbClr val="0000FF"/>
                </a:solidFill>
                <a:effectLst/>
                <a:latin typeface="Times New Roman" panose="02020603050405020304" pitchFamily="18" charset="0"/>
                <a:ea typeface="MS Mincho" panose="02020609040205080304" pitchFamily="49" charset="-128"/>
                <a:hlinkClick r:id="rId3"/>
              </a:rPr>
              <a:t>53@</a:t>
            </a:r>
            <a:r>
              <a:rPr lang="en-US" sz="1800" i="1" u="sng" dirty="0" err="1">
                <a:solidFill>
                  <a:srgbClr val="0000FF"/>
                </a:solidFill>
                <a:effectLst/>
                <a:latin typeface="Times New Roman" panose="02020603050405020304" pitchFamily="18" charset="0"/>
                <a:ea typeface="MS Mincho" panose="02020609040205080304" pitchFamily="49" charset="-128"/>
                <a:hlinkClick r:id="rId3"/>
              </a:rPr>
              <a:t>yandex</a:t>
            </a:r>
            <a:r>
              <a:rPr lang="ru-RU" sz="1800" i="1" u="sng" dirty="0">
                <a:solidFill>
                  <a:srgbClr val="0000FF"/>
                </a:solidFill>
                <a:effectLst/>
                <a:latin typeface="Times New Roman" panose="02020603050405020304" pitchFamily="18" charset="0"/>
                <a:ea typeface="MS Mincho" panose="02020609040205080304" pitchFamily="49" charset="-128"/>
                <a:hlinkClick r:id="rId3"/>
              </a:rPr>
              <a:t>.</a:t>
            </a:r>
            <a:r>
              <a:rPr lang="en-US" sz="1800" i="1" u="sng" dirty="0" err="1">
                <a:solidFill>
                  <a:srgbClr val="0000FF"/>
                </a:solidFill>
                <a:effectLst/>
                <a:latin typeface="Times New Roman" panose="02020603050405020304" pitchFamily="18" charset="0"/>
                <a:ea typeface="MS Mincho" panose="02020609040205080304" pitchFamily="49" charset="-128"/>
                <a:hlinkClick r:id="rId3"/>
              </a:rPr>
              <a:t>ru</a:t>
            </a:r>
            <a:r>
              <a:rPr lang="ru-RU" sz="1800" i="1" dirty="0">
                <a:effectLst/>
                <a:latin typeface="Times New Roman" panose="02020603050405020304" pitchFamily="18" charset="0"/>
                <a:ea typeface="MS Mincho" panose="02020609040205080304" pitchFamily="49" charset="-128"/>
              </a:rPr>
              <a:t> тел. 7985-77492-37м. </a:t>
            </a:r>
            <a:endParaRPr lang="ru-RU" sz="1800" dirty="0">
              <a:effectLst/>
              <a:latin typeface="Times New Roman" panose="02020603050405020304" pitchFamily="18" charset="0"/>
              <a:ea typeface="MS Mincho" panose="02020609040205080304" pitchFamily="49" charset="-128"/>
            </a:endParaRPr>
          </a:p>
          <a:p>
            <a:r>
              <a:rPr lang="ru-RU" sz="1800" dirty="0">
                <a:effectLst/>
                <a:latin typeface="Times New Roman" panose="02020603050405020304" pitchFamily="18" charset="0"/>
                <a:ea typeface="MS Mincho" panose="02020609040205080304" pitchFamily="49" charset="-128"/>
              </a:rPr>
              <a:t> </a:t>
            </a:r>
          </a:p>
          <a:p>
            <a:r>
              <a:rPr lang="ru-RU" sz="1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73125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мка 1"/>
          <p:cNvSpPr/>
          <p:nvPr/>
        </p:nvSpPr>
        <p:spPr>
          <a:xfrm>
            <a:off x="0" y="0"/>
            <a:ext cx="12192000" cy="6858000"/>
          </a:xfrm>
          <a:prstGeom prst="frame">
            <a:avLst>
              <a:gd name="adj1" fmla="val 1900"/>
            </a:avLst>
          </a:prstGeom>
          <a:gradFill flip="none" rotWithShape="1">
            <a:gsLst>
              <a:gs pos="0">
                <a:srgbClr val="F8A4E6"/>
              </a:gs>
              <a:gs pos="100000">
                <a:srgbClr val="B4E0C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542026" y="1534396"/>
            <a:ext cx="11107947" cy="4431983"/>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	Для удобства восприятия, </a:t>
            </a:r>
            <a:r>
              <a:rPr lang="ru-RU" sz="2400" b="1" dirty="0">
                <a:latin typeface="Times New Roman" panose="02020603050405020304" pitchFamily="18" charset="0"/>
                <a:cs typeface="Times New Roman" panose="02020603050405020304" pitchFamily="18" charset="0"/>
              </a:rPr>
              <a:t>ТЭО</a:t>
            </a:r>
            <a:r>
              <a:rPr lang="ru-RU" sz="24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должно начинаться с </a:t>
            </a:r>
            <a:r>
              <a:rPr lang="ru-RU" sz="2400" b="1" dirty="0">
                <a:latin typeface="Times New Roman" panose="02020603050405020304" pitchFamily="18" charset="0"/>
                <a:cs typeface="Times New Roman" panose="02020603050405020304" pitchFamily="18" charset="0"/>
              </a:rPr>
              <a:t>краткого изложения </a:t>
            </a:r>
            <a:r>
              <a:rPr lang="ru-RU" sz="2000" dirty="0">
                <a:latin typeface="Times New Roman" panose="02020603050405020304" pitchFamily="18" charset="0"/>
                <a:cs typeface="Times New Roman" panose="02020603050405020304" pitchFamily="18" charset="0"/>
              </a:rPr>
              <a:t>данных проекта</a:t>
            </a:r>
            <a:r>
              <a:rPr lang="en-US"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Оно имеет такую же структуру, как и основное содержание ТЭО, и охватывать, как минимум, следующие области:</a:t>
            </a:r>
            <a:endParaRPr lang="en-US"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pPr marL="3086100" lvl="6" indent="-342900">
              <a:buAutoNum type="arabicPeriod"/>
            </a:pPr>
            <a:r>
              <a:rPr lang="ru-RU" sz="2000" dirty="0">
                <a:latin typeface="Times New Roman" panose="02020603050405020304" pitchFamily="18" charset="0"/>
                <a:cs typeface="Times New Roman" panose="02020603050405020304" pitchFamily="18" charset="0"/>
              </a:rPr>
              <a:t>Общие предпосылки и история проекта.</a:t>
            </a:r>
            <a:endParaRPr lang="en-US" sz="2000" dirty="0">
              <a:latin typeface="Times New Roman" panose="02020603050405020304" pitchFamily="18" charset="0"/>
              <a:cs typeface="Times New Roman" panose="02020603050405020304" pitchFamily="18" charset="0"/>
            </a:endParaRPr>
          </a:p>
          <a:p>
            <a:pPr marL="3086100" lvl="6" indent="-342900">
              <a:buAutoNum type="arabicPeriod"/>
            </a:pPr>
            <a:r>
              <a:rPr lang="ru-RU" sz="2000" dirty="0">
                <a:latin typeface="Times New Roman" panose="02020603050405020304" pitchFamily="18" charset="0"/>
                <a:cs typeface="Times New Roman" panose="02020603050405020304" pitchFamily="18" charset="0"/>
              </a:rPr>
              <a:t>Общий анализ рынка и концепция маркетинга.</a:t>
            </a:r>
            <a:endParaRPr lang="en-US" sz="2000" dirty="0">
              <a:latin typeface="Times New Roman" panose="02020603050405020304" pitchFamily="18" charset="0"/>
              <a:cs typeface="Times New Roman" panose="02020603050405020304" pitchFamily="18" charset="0"/>
            </a:endParaRPr>
          </a:p>
          <a:p>
            <a:pPr marL="3086100" lvl="6" indent="-342900">
              <a:buAutoNum type="arabicPeriod"/>
            </a:pPr>
            <a:r>
              <a:rPr lang="ru-RU" sz="2000" dirty="0">
                <a:latin typeface="Times New Roman" panose="02020603050405020304" pitchFamily="18" charset="0"/>
                <a:cs typeface="Times New Roman" panose="02020603050405020304" pitchFamily="18" charset="0"/>
              </a:rPr>
              <a:t>Сырье и поставки.</a:t>
            </a:r>
            <a:endParaRPr lang="en-US" sz="2000" dirty="0">
              <a:latin typeface="Times New Roman" panose="02020603050405020304" pitchFamily="18" charset="0"/>
              <a:cs typeface="Times New Roman" panose="02020603050405020304" pitchFamily="18" charset="0"/>
            </a:endParaRPr>
          </a:p>
          <a:p>
            <a:pPr marL="3086100" lvl="6" indent="-342900">
              <a:buAutoNum type="arabicPeriod"/>
            </a:pPr>
            <a:r>
              <a:rPr lang="ru-RU" sz="2000" dirty="0">
                <a:latin typeface="Times New Roman" panose="02020603050405020304" pitchFamily="18" charset="0"/>
                <a:cs typeface="Times New Roman" panose="02020603050405020304" pitchFamily="18" charset="0"/>
              </a:rPr>
              <a:t>Месторасположение, участок и окружающая среда.</a:t>
            </a:r>
            <a:endParaRPr lang="en-US" sz="2000" dirty="0">
              <a:latin typeface="Times New Roman" panose="02020603050405020304" pitchFamily="18" charset="0"/>
              <a:cs typeface="Times New Roman" panose="02020603050405020304" pitchFamily="18" charset="0"/>
            </a:endParaRPr>
          </a:p>
          <a:p>
            <a:pPr marL="3086100" lvl="6" indent="-342900">
              <a:buAutoNum type="arabicPeriod"/>
            </a:pPr>
            <a:r>
              <a:rPr lang="ru-RU" sz="2000" dirty="0">
                <a:latin typeface="Times New Roman" panose="02020603050405020304" pitchFamily="18" charset="0"/>
                <a:cs typeface="Times New Roman" panose="02020603050405020304" pitchFamily="18" charset="0"/>
              </a:rPr>
              <a:t>Проектирование и технология.</a:t>
            </a:r>
            <a:endParaRPr lang="en-US" sz="2000" dirty="0">
              <a:latin typeface="Times New Roman" panose="02020603050405020304" pitchFamily="18" charset="0"/>
              <a:cs typeface="Times New Roman" panose="02020603050405020304" pitchFamily="18" charset="0"/>
            </a:endParaRPr>
          </a:p>
          <a:p>
            <a:pPr marL="3086100" lvl="6" indent="-342900">
              <a:buAutoNum type="arabicPeriod"/>
            </a:pPr>
            <a:r>
              <a:rPr lang="ru-RU" sz="2000" dirty="0">
                <a:latin typeface="Times New Roman" panose="02020603050405020304" pitchFamily="18" charset="0"/>
                <a:cs typeface="Times New Roman" panose="02020603050405020304" pitchFamily="18" charset="0"/>
              </a:rPr>
              <a:t>Организация и накладные расходы.</a:t>
            </a:r>
            <a:endParaRPr lang="en-US" sz="2000" dirty="0">
              <a:latin typeface="Times New Roman" panose="02020603050405020304" pitchFamily="18" charset="0"/>
              <a:cs typeface="Times New Roman" panose="02020603050405020304" pitchFamily="18" charset="0"/>
            </a:endParaRPr>
          </a:p>
          <a:p>
            <a:pPr marL="3086100" lvl="6" indent="-342900">
              <a:buAutoNum type="arabicPeriod"/>
            </a:pPr>
            <a:r>
              <a:rPr lang="ru-RU" sz="2000" dirty="0">
                <a:latin typeface="Times New Roman" panose="02020603050405020304" pitchFamily="18" charset="0"/>
                <a:cs typeface="Times New Roman" panose="02020603050405020304" pitchFamily="18" charset="0"/>
              </a:rPr>
              <a:t>Трудовые ресурсы.</a:t>
            </a:r>
            <a:endParaRPr lang="en-US" sz="2000" dirty="0">
              <a:latin typeface="Times New Roman" panose="02020603050405020304" pitchFamily="18" charset="0"/>
              <a:cs typeface="Times New Roman" panose="02020603050405020304" pitchFamily="18" charset="0"/>
            </a:endParaRPr>
          </a:p>
          <a:p>
            <a:pPr marL="3086100" lvl="6" indent="-342900">
              <a:buAutoNum type="arabicPeriod"/>
            </a:pPr>
            <a:r>
              <a:rPr lang="ru-RU" sz="2000" dirty="0">
                <a:latin typeface="Times New Roman" panose="02020603050405020304" pitchFamily="18" charset="0"/>
                <a:cs typeface="Times New Roman" panose="02020603050405020304" pitchFamily="18" charset="0"/>
              </a:rPr>
              <a:t>Схема осуществления проекта.</a:t>
            </a:r>
            <a:endParaRPr lang="en-US" sz="2000" dirty="0">
              <a:latin typeface="Times New Roman" panose="02020603050405020304" pitchFamily="18" charset="0"/>
              <a:cs typeface="Times New Roman" panose="02020603050405020304" pitchFamily="18" charset="0"/>
            </a:endParaRPr>
          </a:p>
          <a:p>
            <a:pPr marL="3086100" lvl="6" indent="-342900">
              <a:buAutoNum type="arabicPeriod"/>
            </a:pPr>
            <a:r>
              <a:rPr lang="ru-RU" sz="2000" dirty="0">
                <a:latin typeface="Times New Roman" panose="02020603050405020304" pitchFamily="18" charset="0"/>
                <a:cs typeface="Times New Roman" panose="02020603050405020304" pitchFamily="18" charset="0"/>
              </a:rPr>
              <a:t>Финансовый анализ и оценка инвестиций</a:t>
            </a:r>
            <a:r>
              <a:rPr lang="en-US" sz="2000" dirty="0">
                <a:latin typeface="Times New Roman" panose="02020603050405020304" pitchFamily="18" charset="0"/>
                <a:cs typeface="Times New Roman" panose="02020603050405020304" pitchFamily="18" charset="0"/>
              </a:rPr>
              <a:t>.</a:t>
            </a:r>
          </a:p>
          <a:p>
            <a:pPr marL="3086100" lvl="6" indent="-342900">
              <a:buAutoNum type="arabicPeriod"/>
            </a:pPr>
            <a:r>
              <a:rPr lang="ru-RU" sz="2000" dirty="0">
                <a:latin typeface="Times New Roman" panose="02020603050405020304" pitchFamily="18" charset="0"/>
                <a:cs typeface="Times New Roman" panose="02020603050405020304" pitchFamily="18" charset="0"/>
              </a:rPr>
              <a:t>Выводы</a:t>
            </a:r>
            <a:r>
              <a:rPr lang="en-US" sz="2000" dirty="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sp>
        <p:nvSpPr>
          <p:cNvPr id="4" name="Заголовок 1"/>
          <p:cNvSpPr txBox="1">
            <a:spLocks/>
          </p:cNvSpPr>
          <p:nvPr/>
        </p:nvSpPr>
        <p:spPr>
          <a:xfrm>
            <a:off x="1523999" y="527141"/>
            <a:ext cx="9144000" cy="697811"/>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200" b="1" dirty="0">
                <a:latin typeface="Times New Roman" panose="02020603050405020304" pitchFamily="18" charset="0"/>
                <a:cs typeface="Times New Roman" panose="02020603050405020304" pitchFamily="18" charset="0"/>
              </a:rPr>
              <a:t>Краткое изложение</a:t>
            </a:r>
            <a:endParaRPr lang="ru-RU" sz="4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9790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мка 1"/>
          <p:cNvSpPr/>
          <p:nvPr/>
        </p:nvSpPr>
        <p:spPr>
          <a:xfrm>
            <a:off x="0" y="0"/>
            <a:ext cx="12192000" cy="6858000"/>
          </a:xfrm>
          <a:prstGeom prst="frame">
            <a:avLst>
              <a:gd name="adj1" fmla="val 1900"/>
            </a:avLst>
          </a:prstGeom>
          <a:gradFill flip="none" rotWithShape="1">
            <a:gsLst>
              <a:gs pos="0">
                <a:srgbClr val="F8A4E6"/>
              </a:gs>
              <a:gs pos="100000">
                <a:srgbClr val="B4E0C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542026" y="1224952"/>
            <a:ext cx="11107947" cy="5447645"/>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	Чтобы обеспечить успех подготовки ТЭО, необходимо ясное понимание того, как </a:t>
            </a:r>
            <a:r>
              <a:rPr lang="ru-RU" sz="2400" b="1" dirty="0">
                <a:latin typeface="Times New Roman" panose="02020603050405020304" pitchFamily="18" charset="0"/>
                <a:cs typeface="Times New Roman" panose="02020603050405020304" pitchFamily="18" charset="0"/>
              </a:rPr>
              <a:t>идея</a:t>
            </a:r>
            <a:r>
              <a:rPr lang="ru-RU" sz="24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проекта вписывается в рамки общих экономических условий и промышленного развития рассматриваемой страны.</a:t>
            </a:r>
          </a:p>
          <a:p>
            <a:r>
              <a:rPr lang="ru-RU" sz="2000" dirty="0">
                <a:latin typeface="Times New Roman" panose="02020603050405020304" pitchFamily="18" charset="0"/>
                <a:cs typeface="Times New Roman" panose="02020603050405020304" pitchFamily="18" charset="0"/>
              </a:rPr>
              <a:t>	Следует детально описать проект и </a:t>
            </a:r>
            <a:r>
              <a:rPr lang="ru-RU" sz="2400" b="1" dirty="0">
                <a:latin typeface="Times New Roman" panose="02020603050405020304" pitchFamily="18" charset="0"/>
                <a:cs typeface="Times New Roman" panose="02020603050405020304" pitchFamily="18" charset="0"/>
              </a:rPr>
              <a:t>определить спонсоров </a:t>
            </a:r>
            <a:r>
              <a:rPr lang="ru-RU" sz="2000" dirty="0">
                <a:latin typeface="Times New Roman" panose="02020603050405020304" pitchFamily="18" charset="0"/>
                <a:cs typeface="Times New Roman" panose="02020603050405020304" pitchFamily="18" charset="0"/>
              </a:rPr>
              <a:t>с указанием причин их заинтересованности в проекте.</a:t>
            </a:r>
          </a:p>
          <a:p>
            <a:pPr lvl="3" indent="-457200">
              <a:buFont typeface="+mj-lt"/>
              <a:buAutoNum type="arabicPeriod"/>
            </a:pPr>
            <a:r>
              <a:rPr lang="ru-RU" sz="2000" dirty="0">
                <a:latin typeface="Times New Roman" panose="02020603050405020304" pitchFamily="18" charset="0"/>
                <a:cs typeface="Times New Roman" panose="02020603050405020304" pitchFamily="18" charset="0"/>
              </a:rPr>
              <a:t> </a:t>
            </a:r>
            <a:r>
              <a:rPr lang="ru-RU" sz="2000" i="1" dirty="0">
                <a:latin typeface="Times New Roman" panose="02020603050405020304" pitchFamily="18" charset="0"/>
                <a:cs typeface="Times New Roman" panose="02020603050405020304" pitchFamily="18" charset="0"/>
              </a:rPr>
              <a:t>Описание идеи проекта:</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наиболее важные параметры;</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цели проекта + базовая стратегия:</a:t>
            </a:r>
          </a:p>
          <a:p>
            <a:pPr marL="3200400" lvl="6" indent="-4572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географический регион и доля рынка;</a:t>
            </a:r>
          </a:p>
          <a:p>
            <a:pPr marL="3200400" lvl="6" indent="-4572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лидерство по издержкам;</a:t>
            </a:r>
          </a:p>
          <a:p>
            <a:pPr marL="3200400" lvl="6" indent="-4572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дифференциация;</a:t>
            </a:r>
          </a:p>
          <a:p>
            <a:pPr marL="3200400" lvl="6" indent="-4572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рыночная ниша;</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месторасположение проекта: рыночная или ресурсная ориентация;</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продукт, производственная мощность предприятия, график;</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экономическая и промышленная политика, содействующая осуществлению проекта;</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экономический, отраслевой и </a:t>
            </a:r>
            <a:r>
              <a:rPr lang="ru-RU" sz="2000" dirty="0" err="1">
                <a:latin typeface="Times New Roman" panose="02020603050405020304" pitchFamily="18" charset="0"/>
                <a:cs typeface="Times New Roman" panose="02020603050405020304" pitchFamily="18" charset="0"/>
              </a:rPr>
              <a:t>подотраслевой</a:t>
            </a:r>
            <a:r>
              <a:rPr lang="ru-RU" sz="2000" dirty="0">
                <a:latin typeface="Times New Roman" panose="02020603050405020304" pitchFamily="18" charset="0"/>
                <a:cs typeface="Times New Roman" panose="02020603050405020304" pitchFamily="18" charset="0"/>
              </a:rPr>
              <a:t> диапазоны проекта.</a:t>
            </a:r>
          </a:p>
        </p:txBody>
      </p:sp>
      <p:sp>
        <p:nvSpPr>
          <p:cNvPr id="5" name="Заголовок 1"/>
          <p:cNvSpPr txBox="1">
            <a:spLocks/>
          </p:cNvSpPr>
          <p:nvPr/>
        </p:nvSpPr>
        <p:spPr>
          <a:xfrm>
            <a:off x="138024" y="527141"/>
            <a:ext cx="11921704" cy="697811"/>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200" b="1" dirty="0">
                <a:latin typeface="Times New Roman" panose="02020603050405020304" pitchFamily="18" charset="0"/>
                <a:cs typeface="Times New Roman" panose="02020603050405020304" pitchFamily="18" charset="0"/>
              </a:rPr>
              <a:t>Предпосылки и основная идея проекта</a:t>
            </a:r>
            <a:endParaRPr lang="ru-RU" sz="4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3521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мка 1"/>
          <p:cNvSpPr/>
          <p:nvPr/>
        </p:nvSpPr>
        <p:spPr>
          <a:xfrm>
            <a:off x="0" y="0"/>
            <a:ext cx="12192000" cy="6858000"/>
          </a:xfrm>
          <a:prstGeom prst="frame">
            <a:avLst>
              <a:gd name="adj1" fmla="val 1900"/>
            </a:avLst>
          </a:prstGeom>
          <a:gradFill flip="none" rotWithShape="1">
            <a:gsLst>
              <a:gs pos="0">
                <a:srgbClr val="F8A4E6"/>
              </a:gs>
              <a:gs pos="100000">
                <a:srgbClr val="B4E0C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542026" y="1224952"/>
            <a:ext cx="11107947" cy="5324535"/>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	2. </a:t>
            </a:r>
            <a:r>
              <a:rPr lang="ru-RU" sz="2000" i="1" dirty="0" err="1">
                <a:latin typeface="Times New Roman" panose="02020603050405020304" pitchFamily="18" charset="0"/>
                <a:cs typeface="Times New Roman" panose="02020603050405020304" pitchFamily="18" charset="0"/>
              </a:rPr>
              <a:t>Проектоустроитель</a:t>
            </a:r>
            <a:r>
              <a:rPr lang="ru-RU" sz="2000" i="1" dirty="0">
                <a:latin typeface="Times New Roman" panose="02020603050405020304" pitchFamily="18" charset="0"/>
                <a:cs typeface="Times New Roman" panose="02020603050405020304" pitchFamily="18" charset="0"/>
              </a:rPr>
              <a:t>:</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имена и адреса;</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финансовые возможности;</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роль в осуществлении проекта.</a:t>
            </a:r>
          </a:p>
          <a:p>
            <a:pPr lvl="2"/>
            <a:r>
              <a:rPr lang="ru-RU" sz="2000" dirty="0">
                <a:latin typeface="Times New Roman" panose="02020603050405020304" pitchFamily="18" charset="0"/>
                <a:cs typeface="Times New Roman" panose="02020603050405020304" pitchFamily="18" charset="0"/>
              </a:rPr>
              <a:t>3. </a:t>
            </a:r>
            <a:r>
              <a:rPr lang="ru-RU" sz="2000" i="1" dirty="0">
                <a:latin typeface="Times New Roman" panose="02020603050405020304" pitchFamily="18" charset="0"/>
                <a:cs typeface="Times New Roman" panose="02020603050405020304" pitchFamily="18" charset="0"/>
              </a:rPr>
              <a:t>История проекта:</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история создания проекта;</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проведенные исследования (названия, авторы, даты завершения, заказчики);</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выводы и решения, принятые на основе проведенных исследований.</a:t>
            </a:r>
          </a:p>
          <a:p>
            <a:pPr lvl="2"/>
            <a:r>
              <a:rPr lang="ru-RU" sz="2000" dirty="0">
                <a:latin typeface="Times New Roman" panose="02020603050405020304" pitchFamily="18" charset="0"/>
                <a:cs typeface="Times New Roman" panose="02020603050405020304" pitchFamily="18" charset="0"/>
              </a:rPr>
              <a:t>4. </a:t>
            </a:r>
            <a:r>
              <a:rPr lang="ru-RU" sz="2000" i="1" dirty="0">
                <a:latin typeface="Times New Roman" panose="02020603050405020304" pitchFamily="18" charset="0"/>
                <a:cs typeface="Times New Roman" panose="02020603050405020304" pitchFamily="18" charset="0"/>
              </a:rPr>
              <a:t>Технико-экономическое обоснование:</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автор, название;</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заказчик;</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ПТЭО;</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оплата услуг экспертов, консультантов и специалистов по инжинирингу;</a:t>
            </a:r>
          </a:p>
          <a:p>
            <a:pPr marL="1828800" lvl="3" indent="-457200">
              <a:buFont typeface="+mj-lt"/>
              <a:buAutoNum type="alphaLcParenR"/>
            </a:pPr>
            <a:r>
              <a:rPr lang="ru-RU" sz="2000" dirty="0">
                <a:latin typeface="Times New Roman" panose="02020603050405020304" pitchFamily="18" charset="0"/>
                <a:cs typeface="Times New Roman" panose="02020603050405020304" pitchFamily="18" charset="0"/>
              </a:rPr>
              <a:t>подготовительные исследования:</a:t>
            </a:r>
          </a:p>
          <a:p>
            <a:pPr marL="2286000" lvl="4" indent="-4572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геодезические изыскания;</a:t>
            </a:r>
          </a:p>
          <a:p>
            <a:pPr marL="2286000" lvl="4" indent="-4572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исследования количественных потребностей;</a:t>
            </a:r>
          </a:p>
          <a:p>
            <a:pPr marL="2286000" lvl="4" indent="-457200">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испытания качества.</a:t>
            </a:r>
          </a:p>
        </p:txBody>
      </p:sp>
      <p:sp>
        <p:nvSpPr>
          <p:cNvPr id="5" name="Заголовок 1"/>
          <p:cNvSpPr txBox="1">
            <a:spLocks/>
          </p:cNvSpPr>
          <p:nvPr/>
        </p:nvSpPr>
        <p:spPr>
          <a:xfrm>
            <a:off x="138024" y="527141"/>
            <a:ext cx="11921704" cy="697811"/>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200" b="1" dirty="0">
                <a:latin typeface="Times New Roman" panose="02020603050405020304" pitchFamily="18" charset="0"/>
                <a:cs typeface="Times New Roman" panose="02020603050405020304" pitchFamily="18" charset="0"/>
              </a:rPr>
              <a:t>Предпосылки и основная идея проекта</a:t>
            </a:r>
            <a:endParaRPr lang="ru-RU" sz="4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039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Равнобедренный треугольник 6"/>
          <p:cNvSpPr/>
          <p:nvPr/>
        </p:nvSpPr>
        <p:spPr>
          <a:xfrm>
            <a:off x="6305758" y="1659284"/>
            <a:ext cx="5590217" cy="4819153"/>
          </a:xfrm>
          <a:prstGeom prst="triangle">
            <a:avLst/>
          </a:prstGeom>
          <a:solidFill>
            <a:srgbClr val="D1F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Рамка 1"/>
          <p:cNvSpPr/>
          <p:nvPr/>
        </p:nvSpPr>
        <p:spPr>
          <a:xfrm>
            <a:off x="0" y="0"/>
            <a:ext cx="12192000" cy="6858000"/>
          </a:xfrm>
          <a:prstGeom prst="frame">
            <a:avLst>
              <a:gd name="adj1" fmla="val 1900"/>
            </a:avLst>
          </a:prstGeom>
          <a:gradFill flip="none" rotWithShape="1">
            <a:gsLst>
              <a:gs pos="0">
                <a:srgbClr val="F8A4E6"/>
              </a:gs>
              <a:gs pos="100000">
                <a:srgbClr val="B4E0C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697302" y="1659285"/>
            <a:ext cx="4789098" cy="3539430"/>
          </a:xfrm>
          <a:prstGeom prst="rect">
            <a:avLst/>
          </a:prstGeom>
        </p:spPr>
        <p:txBody>
          <a:bodyPr wrap="square">
            <a:spAutoFit/>
          </a:bodyPr>
          <a:lstStyle/>
          <a:p>
            <a:pPr algn="ctr"/>
            <a:r>
              <a:rPr lang="ru-RU" sz="2400" b="1" dirty="0">
                <a:latin typeface="Times New Roman" panose="02020603050405020304" pitchFamily="18" charset="0"/>
                <a:cs typeface="Times New Roman" panose="02020603050405020304" pitchFamily="18" charset="0"/>
              </a:rPr>
              <a:t>Маркетинг</a:t>
            </a:r>
            <a:endParaRPr lang="ru-RU" sz="24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 рыночная ориентация управления в отношении деловых решений.</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Маркетинг можно охарактеризовать следующими </a:t>
            </a:r>
            <a:r>
              <a:rPr lang="ru-RU" sz="2000" b="1" dirty="0">
                <a:latin typeface="Times New Roman" panose="02020603050405020304" pitchFamily="18" charset="0"/>
                <a:cs typeface="Times New Roman" panose="02020603050405020304" pitchFamily="18" charset="0"/>
              </a:rPr>
              <a:t>элементами</a:t>
            </a:r>
            <a:r>
              <a:rPr lang="ru-RU" sz="2000" dirty="0">
                <a:latin typeface="Times New Roman" panose="02020603050405020304" pitchFamily="18" charset="0"/>
                <a:cs typeface="Times New Roman" panose="02020603050405020304" pitchFamily="18" charset="0"/>
              </a:rPr>
              <a:t>:</a:t>
            </a:r>
          </a:p>
          <a:p>
            <a:pPr marL="914400" lvl="1" indent="-457200">
              <a:buFont typeface="+mj-lt"/>
              <a:buAutoNum type="arabicParenR"/>
            </a:pPr>
            <a:r>
              <a:rPr lang="ru-RU" sz="2000" dirty="0">
                <a:latin typeface="Times New Roman" panose="02020603050405020304" pitchFamily="18" charset="0"/>
                <a:cs typeface="Times New Roman" panose="02020603050405020304" pitchFamily="18" charset="0"/>
              </a:rPr>
              <a:t>философия бизнеса,</a:t>
            </a:r>
          </a:p>
          <a:p>
            <a:pPr marL="914400" lvl="1" indent="-457200">
              <a:buFont typeface="+mj-lt"/>
              <a:buAutoNum type="arabicParenR"/>
            </a:pPr>
            <a:r>
              <a:rPr lang="ru-RU" sz="2000" dirty="0">
                <a:latin typeface="Times New Roman" panose="02020603050405020304" pitchFamily="18" charset="0"/>
                <a:cs typeface="Times New Roman" panose="02020603050405020304" pitchFamily="18" charset="0"/>
              </a:rPr>
              <a:t>маркетинговое исследование,</a:t>
            </a:r>
          </a:p>
          <a:p>
            <a:pPr marL="914400" lvl="1" indent="-457200">
              <a:buFont typeface="+mj-lt"/>
              <a:buAutoNum type="arabicParenR"/>
            </a:pPr>
            <a:r>
              <a:rPr lang="ru-RU" sz="2000" dirty="0">
                <a:latin typeface="Times New Roman" panose="02020603050405020304" pitchFamily="18" charset="0"/>
                <a:cs typeface="Times New Roman" panose="02020603050405020304" pitchFamily="18" charset="0"/>
              </a:rPr>
              <a:t>инструменты маркетинга,</a:t>
            </a:r>
          </a:p>
          <a:p>
            <a:pPr marL="914400" lvl="1" indent="-457200">
              <a:buFont typeface="+mj-lt"/>
              <a:buAutoNum type="arabicParenR"/>
            </a:pPr>
            <a:r>
              <a:rPr lang="ru-RU" sz="2000" dirty="0">
                <a:latin typeface="Times New Roman" panose="02020603050405020304" pitchFamily="18" charset="0"/>
                <a:cs typeface="Times New Roman" panose="02020603050405020304" pitchFamily="18" charset="0"/>
              </a:rPr>
              <a:t>план и бюджет маркетинга. </a:t>
            </a:r>
          </a:p>
        </p:txBody>
      </p:sp>
      <p:sp>
        <p:nvSpPr>
          <p:cNvPr id="5" name="Заголовок 1"/>
          <p:cNvSpPr txBox="1">
            <a:spLocks/>
          </p:cNvSpPr>
          <p:nvPr/>
        </p:nvSpPr>
        <p:spPr>
          <a:xfrm>
            <a:off x="138024" y="527141"/>
            <a:ext cx="11921704" cy="697811"/>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200" b="1" dirty="0">
                <a:latin typeface="Times New Roman" panose="02020603050405020304" pitchFamily="18" charset="0"/>
                <a:cs typeface="Times New Roman" panose="02020603050405020304" pitchFamily="18" charset="0"/>
              </a:rPr>
              <a:t>Анализ рынка и концепция маркетинга</a:t>
            </a:r>
            <a:endParaRPr lang="ru-RU" sz="4200" dirty="0">
              <a:latin typeface="Times New Roman" panose="02020603050405020304" pitchFamily="18" charset="0"/>
              <a:cs typeface="Times New Roman" panose="02020603050405020304" pitchFamily="18" charset="0"/>
            </a:endParaRPr>
          </a:p>
        </p:txBody>
      </p:sp>
      <p:sp>
        <p:nvSpPr>
          <p:cNvPr id="8" name="Равнобедренный треугольник 7"/>
          <p:cNvSpPr/>
          <p:nvPr/>
        </p:nvSpPr>
        <p:spPr>
          <a:xfrm>
            <a:off x="7108034" y="1659392"/>
            <a:ext cx="3985535" cy="3435806"/>
          </a:xfrm>
          <a:prstGeom prst="triangle">
            <a:avLst/>
          </a:prstGeom>
          <a:solidFill>
            <a:srgbClr val="B8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Равнобедренный треугольник 3"/>
          <p:cNvSpPr/>
          <p:nvPr/>
        </p:nvSpPr>
        <p:spPr>
          <a:xfrm>
            <a:off x="8104451" y="1659284"/>
            <a:ext cx="1992830" cy="1717957"/>
          </a:xfrm>
          <a:prstGeom prst="triangle">
            <a:avLst/>
          </a:prstGeom>
          <a:solidFill>
            <a:srgbClr val="FDD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7431589" y="2168025"/>
            <a:ext cx="3338423" cy="830997"/>
          </a:xfrm>
          <a:prstGeom prst="rect">
            <a:avLst/>
          </a:prstGeom>
          <a:noFill/>
        </p:spPr>
        <p:txBody>
          <a:bodyPr wrap="square" rtlCol="0">
            <a:spAutoFit/>
          </a:bodyPr>
          <a:lstStyle/>
          <a:p>
            <a:pPr algn="ctr"/>
            <a:r>
              <a:rPr lang="ru-RU" sz="2400" b="1" dirty="0">
                <a:latin typeface="Times New Roman" panose="02020603050405020304" pitchFamily="18" charset="0"/>
                <a:cs typeface="Times New Roman" panose="02020603050405020304" pitchFamily="18" charset="0"/>
              </a:rPr>
              <a:t>СХЕМА СТРАТЕГИИ ПРОЕКТА</a:t>
            </a:r>
          </a:p>
        </p:txBody>
      </p:sp>
      <p:sp>
        <p:nvSpPr>
          <p:cNvPr id="9" name="TextBox 8"/>
          <p:cNvSpPr txBox="1"/>
          <p:nvPr/>
        </p:nvSpPr>
        <p:spPr>
          <a:xfrm>
            <a:off x="7431589" y="3414574"/>
            <a:ext cx="3338423" cy="1477328"/>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СХЕМА КОНЦЕПЦИИ МАРКЕТИНГА:</a:t>
            </a:r>
          </a:p>
          <a:p>
            <a:pPr algn="ctr"/>
            <a:endParaRPr lang="ru-RU" dirty="0">
              <a:latin typeface="Times New Roman" panose="02020603050405020304" pitchFamily="18" charset="0"/>
              <a:cs typeface="Times New Roman" panose="02020603050405020304" pitchFamily="18" charset="0"/>
            </a:endParaRPr>
          </a:p>
          <a:p>
            <a:pPr algn="ctr"/>
            <a:endParaRPr lang="ru-RU" dirty="0">
              <a:latin typeface="Times New Roman" panose="02020603050405020304" pitchFamily="18" charset="0"/>
              <a:cs typeface="Times New Roman" panose="02020603050405020304" pitchFamily="18" charset="0"/>
            </a:endParaRPr>
          </a:p>
          <a:p>
            <a:pPr algn="ctr"/>
            <a:r>
              <a:rPr lang="ru-RU" dirty="0">
                <a:latin typeface="Times New Roman" panose="02020603050405020304" pitchFamily="18" charset="0"/>
                <a:cs typeface="Times New Roman" panose="02020603050405020304" pitchFamily="18" charset="0"/>
              </a:rPr>
              <a:t>стратегический маркетинг</a:t>
            </a:r>
          </a:p>
        </p:txBody>
      </p:sp>
      <p:sp>
        <p:nvSpPr>
          <p:cNvPr id="10" name="Стрелка вниз 9"/>
          <p:cNvSpPr/>
          <p:nvPr/>
        </p:nvSpPr>
        <p:spPr>
          <a:xfrm>
            <a:off x="8941245" y="4068861"/>
            <a:ext cx="319109" cy="53764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8941245" y="4929891"/>
            <a:ext cx="319109" cy="67599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7431589" y="5605887"/>
            <a:ext cx="3338423" cy="369332"/>
          </a:xfrm>
          <a:prstGeom prst="rect">
            <a:avLst/>
          </a:prstGeom>
          <a:noFill/>
        </p:spPr>
        <p:txBody>
          <a:bodyPr wrap="square" rtlCol="0" anchor="ctr">
            <a:spAutoFit/>
          </a:bodyPr>
          <a:lstStyle/>
          <a:p>
            <a:pPr algn="ctr"/>
            <a:r>
              <a:rPr lang="ru-RU" dirty="0">
                <a:latin typeface="Times New Roman" panose="02020603050405020304" pitchFamily="18" charset="0"/>
                <a:cs typeface="Times New Roman" panose="02020603050405020304" pitchFamily="18" charset="0"/>
              </a:rPr>
              <a:t>оперативный маркетинг</a:t>
            </a:r>
          </a:p>
        </p:txBody>
      </p:sp>
    </p:spTree>
    <p:extLst>
      <p:ext uri="{BB962C8B-B14F-4D97-AF65-F5344CB8AC3E}">
        <p14:creationId xmlns:p14="http://schemas.microsoft.com/office/powerpoint/2010/main" val="2217955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мка 1"/>
          <p:cNvSpPr/>
          <p:nvPr/>
        </p:nvSpPr>
        <p:spPr>
          <a:xfrm>
            <a:off x="0" y="0"/>
            <a:ext cx="12192000" cy="6858000"/>
          </a:xfrm>
          <a:prstGeom prst="frame">
            <a:avLst>
              <a:gd name="adj1" fmla="val 1900"/>
            </a:avLst>
          </a:prstGeom>
          <a:gradFill flip="none" rotWithShape="1">
            <a:gsLst>
              <a:gs pos="0">
                <a:srgbClr val="F8A4E6"/>
              </a:gs>
              <a:gs pos="100000">
                <a:srgbClr val="B4E0C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Заголовок 1"/>
          <p:cNvSpPr txBox="1">
            <a:spLocks/>
          </p:cNvSpPr>
          <p:nvPr/>
        </p:nvSpPr>
        <p:spPr>
          <a:xfrm>
            <a:off x="138024" y="527141"/>
            <a:ext cx="11921704" cy="697811"/>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200" b="1" dirty="0">
                <a:latin typeface="Times New Roman" panose="02020603050405020304" pitchFamily="18" charset="0"/>
                <a:cs typeface="Times New Roman" panose="02020603050405020304" pitchFamily="18" charset="0"/>
              </a:rPr>
              <a:t>Анализ рынка и концепция маркетинга</a:t>
            </a:r>
            <a:endParaRPr lang="ru-RU" sz="4200" dirty="0">
              <a:latin typeface="Times New Roman" panose="02020603050405020304" pitchFamily="18" charset="0"/>
              <a:cs typeface="Times New Roman" panose="02020603050405020304" pitchFamily="18" charset="0"/>
            </a:endParaRPr>
          </a:p>
        </p:txBody>
      </p:sp>
      <p:sp>
        <p:nvSpPr>
          <p:cNvPr id="10" name="Стрелка вниз 9"/>
          <p:cNvSpPr/>
          <p:nvPr/>
        </p:nvSpPr>
        <p:spPr>
          <a:xfrm>
            <a:off x="8941245" y="4068861"/>
            <a:ext cx="319109" cy="53764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8941245" y="4929891"/>
            <a:ext cx="319109" cy="67599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3" name="Схема 12"/>
          <p:cNvGraphicFramePr/>
          <p:nvPr/>
        </p:nvGraphicFramePr>
        <p:xfrm>
          <a:off x="2032000" y="122495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Заголовок 1"/>
          <p:cNvSpPr txBox="1">
            <a:spLocks/>
          </p:cNvSpPr>
          <p:nvPr/>
        </p:nvSpPr>
        <p:spPr>
          <a:xfrm>
            <a:off x="0" y="3585380"/>
            <a:ext cx="12192000" cy="697811"/>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i="1" dirty="0">
                <a:latin typeface="Times New Roman" panose="02020603050405020304" pitchFamily="18" charset="0"/>
                <a:cs typeface="Times New Roman" panose="02020603050405020304" pitchFamily="18" charset="0"/>
              </a:rPr>
              <a:t>КОМПЛЕКС МАРКЕТИНГА</a:t>
            </a:r>
          </a:p>
        </p:txBody>
      </p:sp>
    </p:spTree>
    <p:extLst>
      <p:ext uri="{BB962C8B-B14F-4D97-AF65-F5344CB8AC3E}">
        <p14:creationId xmlns:p14="http://schemas.microsoft.com/office/powerpoint/2010/main" val="2045550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мка 1"/>
          <p:cNvSpPr/>
          <p:nvPr/>
        </p:nvSpPr>
        <p:spPr>
          <a:xfrm>
            <a:off x="0" y="0"/>
            <a:ext cx="12192000" cy="6858000"/>
          </a:xfrm>
          <a:prstGeom prst="frame">
            <a:avLst>
              <a:gd name="adj1" fmla="val 1900"/>
            </a:avLst>
          </a:prstGeom>
          <a:gradFill flip="none" rotWithShape="1">
            <a:gsLst>
              <a:gs pos="0">
                <a:srgbClr val="F8A4E6"/>
              </a:gs>
              <a:gs pos="100000">
                <a:srgbClr val="B4E0C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8941245" y="4068861"/>
            <a:ext cx="319109" cy="53764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8941245" y="4929891"/>
            <a:ext cx="319109" cy="67599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Заголовок 1"/>
          <p:cNvSpPr txBox="1">
            <a:spLocks/>
          </p:cNvSpPr>
          <p:nvPr/>
        </p:nvSpPr>
        <p:spPr>
          <a:xfrm>
            <a:off x="826698" y="3080094"/>
            <a:ext cx="2625306" cy="69781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700" i="1" dirty="0">
                <a:latin typeface="Times New Roman" panose="02020603050405020304" pitchFamily="18" charset="0"/>
                <a:cs typeface="Times New Roman" panose="02020603050405020304" pitchFamily="18" charset="0"/>
              </a:rPr>
              <a:t>Исследование в системе маркетинга</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702" y="149408"/>
            <a:ext cx="7358331" cy="6578641"/>
          </a:xfrm>
          <a:prstGeom prst="rect">
            <a:avLst/>
          </a:prstGeom>
        </p:spPr>
      </p:pic>
    </p:spTree>
    <p:extLst>
      <p:ext uri="{BB962C8B-B14F-4D97-AF65-F5344CB8AC3E}">
        <p14:creationId xmlns:p14="http://schemas.microsoft.com/office/powerpoint/2010/main" val="962829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мка 1"/>
          <p:cNvSpPr/>
          <p:nvPr/>
        </p:nvSpPr>
        <p:spPr>
          <a:xfrm>
            <a:off x="0" y="0"/>
            <a:ext cx="12192000" cy="6858000"/>
          </a:xfrm>
          <a:prstGeom prst="frame">
            <a:avLst>
              <a:gd name="adj1" fmla="val 1900"/>
            </a:avLst>
          </a:prstGeom>
          <a:gradFill flip="none" rotWithShape="1">
            <a:gsLst>
              <a:gs pos="0">
                <a:srgbClr val="F8A4E6"/>
              </a:gs>
              <a:gs pos="100000">
                <a:srgbClr val="B4E0C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Заголовок 1"/>
          <p:cNvSpPr txBox="1">
            <a:spLocks/>
          </p:cNvSpPr>
          <p:nvPr/>
        </p:nvSpPr>
        <p:spPr>
          <a:xfrm>
            <a:off x="138024" y="527141"/>
            <a:ext cx="11921704" cy="697811"/>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200" b="1" dirty="0">
                <a:latin typeface="Times New Roman" panose="02020603050405020304" pitchFamily="18" charset="0"/>
                <a:cs typeface="Times New Roman" panose="02020603050405020304" pitchFamily="18" charset="0"/>
              </a:rPr>
              <a:t>Анализ рынка и концепция маркетинга</a:t>
            </a:r>
            <a:endParaRPr lang="ru-RU" sz="4200" dirty="0">
              <a:latin typeface="Times New Roman" panose="02020603050405020304" pitchFamily="18" charset="0"/>
              <a:cs typeface="Times New Roman" panose="02020603050405020304" pitchFamily="18" charset="0"/>
            </a:endParaRPr>
          </a:p>
        </p:txBody>
      </p:sp>
      <p:sp>
        <p:nvSpPr>
          <p:cNvPr id="10" name="Стрелка вниз 9"/>
          <p:cNvSpPr/>
          <p:nvPr/>
        </p:nvSpPr>
        <p:spPr>
          <a:xfrm>
            <a:off x="8941245" y="4068861"/>
            <a:ext cx="319109" cy="53764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8941245" y="4929891"/>
            <a:ext cx="319109" cy="67599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42026" y="1440613"/>
            <a:ext cx="11107947" cy="4770537"/>
          </a:xfrm>
          <a:prstGeom prst="rect">
            <a:avLst/>
          </a:prstGeom>
        </p:spPr>
        <p:txBody>
          <a:bodyPr wrap="square">
            <a:spAutoFit/>
          </a:bodyPr>
          <a:lstStyle/>
          <a:p>
            <a:r>
              <a:rPr lang="ru-RU" sz="2400" i="1" dirty="0">
                <a:latin typeface="Times New Roman" panose="02020603050405020304" pitchFamily="18" charset="0"/>
                <a:cs typeface="Times New Roman" panose="02020603050405020304" pitchFamily="18" charset="0"/>
              </a:rPr>
              <a:t>Маркетинговое исследование </a:t>
            </a:r>
            <a:r>
              <a:rPr lang="ru-RU" sz="2000" dirty="0">
                <a:latin typeface="Times New Roman" panose="02020603050405020304" pitchFamily="18" charset="0"/>
                <a:cs typeface="Times New Roman" panose="02020603050405020304" pitchFamily="18" charset="0"/>
              </a:rPr>
              <a:t>содержит в себе следующую информацию:</a:t>
            </a:r>
          </a:p>
          <a:p>
            <a:pPr marL="914400" lvl="1" indent="-457200">
              <a:buAutoNum type="arabicPeriod"/>
            </a:pPr>
            <a:r>
              <a:rPr lang="ru-RU" sz="2000" dirty="0">
                <a:latin typeface="Times New Roman" panose="02020603050405020304" pitchFamily="18" charset="0"/>
                <a:cs typeface="Times New Roman" panose="02020603050405020304" pitchFamily="18" charset="0"/>
              </a:rPr>
              <a:t>Общие</a:t>
            </a:r>
            <a:r>
              <a:rPr lang="ru-RU" sz="2000" b="1" dirty="0">
                <a:latin typeface="Times New Roman" panose="02020603050405020304" pitchFamily="18" charset="0"/>
                <a:cs typeface="Times New Roman" panose="02020603050405020304" pitchFamily="18" charset="0"/>
              </a:rPr>
              <a:t> экономические показатели</a:t>
            </a:r>
            <a:r>
              <a:rPr lang="ru-RU" sz="2000" dirty="0">
                <a:latin typeface="Times New Roman" panose="02020603050405020304" pitchFamily="18" charset="0"/>
                <a:cs typeface="Times New Roman" panose="02020603050405020304" pitchFamily="18" charset="0"/>
              </a:rPr>
              <a:t>, связанные со спросом на продукт (численность населения, доход и потребление на душу населения, ВВП на душу населения, распределение доходов).</a:t>
            </a:r>
          </a:p>
          <a:p>
            <a:pPr marL="914400" lvl="1" indent="-457200">
              <a:buAutoNum type="arabicPeriod"/>
            </a:pPr>
            <a:r>
              <a:rPr lang="ru-RU" sz="2000" dirty="0">
                <a:latin typeface="Times New Roman" panose="02020603050405020304" pitchFamily="18" charset="0"/>
                <a:cs typeface="Times New Roman" panose="02020603050405020304" pitchFamily="18" charset="0"/>
              </a:rPr>
              <a:t>Государственная</a:t>
            </a:r>
            <a:r>
              <a:rPr lang="ru-RU" sz="2000" b="1" dirty="0">
                <a:latin typeface="Times New Roman" panose="02020603050405020304" pitchFamily="18" charset="0"/>
                <a:cs typeface="Times New Roman" panose="02020603050405020304" pitchFamily="18" charset="0"/>
              </a:rPr>
              <a:t> политика</a:t>
            </a:r>
            <a:r>
              <a:rPr lang="ru-RU" sz="2000" dirty="0">
                <a:latin typeface="Times New Roman" panose="02020603050405020304" pitchFamily="18" charset="0"/>
                <a:cs typeface="Times New Roman" panose="02020603050405020304" pitchFamily="18" charset="0"/>
              </a:rPr>
              <a:t>, практика и </a:t>
            </a:r>
            <a:r>
              <a:rPr lang="ru-RU" sz="2000" b="1" dirty="0">
                <a:latin typeface="Times New Roman" panose="02020603050405020304" pitchFamily="18" charset="0"/>
                <a:cs typeface="Times New Roman" panose="02020603050405020304" pitchFamily="18" charset="0"/>
              </a:rPr>
              <a:t>законодательство</a:t>
            </a:r>
            <a:r>
              <a:rPr lang="ru-RU" sz="2000" dirty="0">
                <a:latin typeface="Times New Roman" panose="02020603050405020304" pitchFamily="18" charset="0"/>
                <a:cs typeface="Times New Roman" panose="02020603050405020304" pitchFamily="18" charset="0"/>
              </a:rPr>
              <a:t> (в отношении производства, импорта и экспорта, стандартов, таможенных пошлин, налогов, субсидий, кредитного контроля и валютного регулирования).</a:t>
            </a:r>
          </a:p>
          <a:p>
            <a:pPr marL="914400" lvl="1" indent="-457200">
              <a:buAutoNum type="arabicPeriod"/>
            </a:pPr>
            <a:r>
              <a:rPr lang="ru-RU" sz="2000" dirty="0">
                <a:latin typeface="Times New Roman" panose="02020603050405020304" pitchFamily="18" charset="0"/>
                <a:cs typeface="Times New Roman" panose="02020603050405020304" pitchFamily="18" charset="0"/>
              </a:rPr>
              <a:t>Существующий уровень </a:t>
            </a:r>
            <a:r>
              <a:rPr lang="ru-RU" sz="2000" b="1" dirty="0">
                <a:latin typeface="Times New Roman" panose="02020603050405020304" pitchFamily="18" charset="0"/>
                <a:cs typeface="Times New Roman" panose="02020603050405020304" pitchFamily="18" charset="0"/>
              </a:rPr>
              <a:t>отечественного производства </a:t>
            </a:r>
            <a:r>
              <a:rPr lang="ru-RU" sz="2000" dirty="0">
                <a:latin typeface="Times New Roman" panose="02020603050405020304" pitchFamily="18" charset="0"/>
                <a:cs typeface="Times New Roman" panose="02020603050405020304" pitchFamily="18" charset="0"/>
              </a:rPr>
              <a:t>в натуральном и стоимостном выражении.</a:t>
            </a:r>
          </a:p>
          <a:p>
            <a:pPr marL="914400" lvl="1" indent="-457200">
              <a:buAutoNum type="arabicPeriod"/>
            </a:pPr>
            <a:r>
              <a:rPr lang="ru-RU" sz="2000" dirty="0">
                <a:latin typeface="Times New Roman" panose="02020603050405020304" pitchFamily="18" charset="0"/>
                <a:cs typeface="Times New Roman" panose="02020603050405020304" pitchFamily="18" charset="0"/>
              </a:rPr>
              <a:t>Существующий уровень </a:t>
            </a:r>
            <a:r>
              <a:rPr lang="ru-RU" sz="2000" b="1" dirty="0">
                <a:latin typeface="Times New Roman" panose="02020603050405020304" pitchFamily="18" charset="0"/>
                <a:cs typeface="Times New Roman" panose="02020603050405020304" pitchFamily="18" charset="0"/>
              </a:rPr>
              <a:t>импорта</a:t>
            </a:r>
            <a:r>
              <a:rPr lang="ru-RU" sz="2000" dirty="0">
                <a:latin typeface="Times New Roman" panose="02020603050405020304" pitchFamily="18" charset="0"/>
                <a:cs typeface="Times New Roman" panose="02020603050405020304" pitchFamily="18" charset="0"/>
              </a:rPr>
              <a:t> в натуральном и стоимостном выражении.</a:t>
            </a:r>
          </a:p>
          <a:p>
            <a:pPr marL="914400" lvl="1" indent="-457200">
              <a:buAutoNum type="arabicPeriod"/>
            </a:pPr>
            <a:r>
              <a:rPr lang="ru-RU" sz="2000" dirty="0">
                <a:latin typeface="Times New Roman" panose="02020603050405020304" pitchFamily="18" charset="0"/>
                <a:cs typeface="Times New Roman" panose="02020603050405020304" pitchFamily="18" charset="0"/>
              </a:rPr>
              <a:t>Производство и импорт </a:t>
            </a:r>
            <a:r>
              <a:rPr lang="ru-RU" sz="2000" b="1" dirty="0">
                <a:latin typeface="Times New Roman" panose="02020603050405020304" pitchFamily="18" charset="0"/>
                <a:cs typeface="Times New Roman" panose="02020603050405020304" pitchFamily="18" charset="0"/>
              </a:rPr>
              <a:t>субститутов</a:t>
            </a:r>
            <a:r>
              <a:rPr lang="ru-RU" sz="2000" dirty="0">
                <a:latin typeface="Times New Roman" panose="02020603050405020304" pitchFamily="18" charset="0"/>
                <a:cs typeface="Times New Roman" panose="02020603050405020304" pitchFamily="18" charset="0"/>
              </a:rPr>
              <a:t> и близких к ним.</a:t>
            </a:r>
          </a:p>
          <a:p>
            <a:pPr marL="914400" lvl="1" indent="-457200">
              <a:buAutoNum type="arabicPeriod"/>
            </a:pPr>
            <a:r>
              <a:rPr lang="ru-RU" sz="2000" b="1" dirty="0">
                <a:latin typeface="Times New Roman" panose="02020603050405020304" pitchFamily="18" charset="0"/>
                <a:cs typeface="Times New Roman" panose="02020603050405020304" pitchFamily="18" charset="0"/>
              </a:rPr>
              <a:t>Дефицитные</a:t>
            </a:r>
            <a:r>
              <a:rPr lang="ru-RU" sz="2000" dirty="0">
                <a:latin typeface="Times New Roman" panose="02020603050405020304" pitchFamily="18" charset="0"/>
                <a:cs typeface="Times New Roman" panose="02020603050405020304" pitchFamily="18" charset="0"/>
              </a:rPr>
              <a:t> потребляемые </a:t>
            </a:r>
            <a:r>
              <a:rPr lang="ru-RU" sz="2000" b="1" dirty="0">
                <a:latin typeface="Times New Roman" panose="02020603050405020304" pitchFamily="18" charset="0"/>
                <a:cs typeface="Times New Roman" panose="02020603050405020304" pitchFamily="18" charset="0"/>
              </a:rPr>
              <a:t>ресурсы</a:t>
            </a:r>
            <a:r>
              <a:rPr lang="ru-RU" sz="2000" dirty="0">
                <a:latin typeface="Times New Roman" panose="02020603050405020304" pitchFamily="18" charset="0"/>
                <a:cs typeface="Times New Roman" panose="02020603050405020304" pitchFamily="18" charset="0"/>
              </a:rPr>
              <a:t> и комплектующие.</a:t>
            </a:r>
          </a:p>
          <a:p>
            <a:pPr marL="914400" lvl="1" indent="-457200">
              <a:buAutoNum type="arabicPeriod"/>
            </a:pPr>
            <a:r>
              <a:rPr lang="ru-RU" sz="2000" dirty="0">
                <a:latin typeface="Times New Roman" panose="02020603050405020304" pitchFamily="18" charset="0"/>
                <a:cs typeface="Times New Roman" panose="02020603050405020304" pitchFamily="18" charset="0"/>
              </a:rPr>
              <a:t>Планируемые показатели производства в рамках </a:t>
            </a:r>
            <a:r>
              <a:rPr lang="ru-RU" sz="2000" b="1" dirty="0">
                <a:latin typeface="Times New Roman" panose="02020603050405020304" pitchFamily="18" charset="0"/>
                <a:cs typeface="Times New Roman" panose="02020603050405020304" pitchFamily="18" charset="0"/>
              </a:rPr>
              <a:t>национальных планов развития</a:t>
            </a:r>
            <a:r>
              <a:rPr lang="ru-RU" sz="2000" dirty="0">
                <a:latin typeface="Times New Roman" panose="02020603050405020304" pitchFamily="18" charset="0"/>
                <a:cs typeface="Times New Roman" panose="02020603050405020304" pitchFamily="18" charset="0"/>
              </a:rPr>
              <a:t>.</a:t>
            </a:r>
          </a:p>
          <a:p>
            <a:pPr marL="914400" lvl="1" indent="-457200">
              <a:buAutoNum type="arabicPeriod"/>
            </a:pPr>
            <a:r>
              <a:rPr lang="ru-RU" sz="2000" dirty="0">
                <a:latin typeface="Times New Roman" panose="02020603050405020304" pitchFamily="18" charset="0"/>
                <a:cs typeface="Times New Roman" panose="02020603050405020304" pitchFamily="18" charset="0"/>
              </a:rPr>
              <a:t>Существующий уровень </a:t>
            </a:r>
            <a:r>
              <a:rPr lang="ru-RU" sz="2000" b="1" dirty="0">
                <a:latin typeface="Times New Roman" panose="02020603050405020304" pitchFamily="18" charset="0"/>
                <a:cs typeface="Times New Roman" panose="02020603050405020304" pitchFamily="18" charset="0"/>
              </a:rPr>
              <a:t>экспорта</a:t>
            </a:r>
            <a:r>
              <a:rPr lang="ru-RU" sz="2000" dirty="0">
                <a:latin typeface="Times New Roman" panose="02020603050405020304" pitchFamily="18" charset="0"/>
                <a:cs typeface="Times New Roman" panose="02020603050405020304" pitchFamily="18" charset="0"/>
              </a:rPr>
              <a:t> в натуральном и стоимостном выражении.</a:t>
            </a:r>
          </a:p>
          <a:p>
            <a:pPr marL="914400" lvl="1" indent="-457200">
              <a:buAutoNum type="arabicPeriod"/>
            </a:pPr>
            <a:r>
              <a:rPr lang="ru-RU" sz="2000" dirty="0">
                <a:latin typeface="Times New Roman" panose="02020603050405020304" pitchFamily="18" charset="0"/>
                <a:cs typeface="Times New Roman" panose="02020603050405020304" pitchFamily="18" charset="0"/>
              </a:rPr>
              <a:t>Характеристики поведения </a:t>
            </a:r>
            <a:r>
              <a:rPr lang="ru-RU" sz="2000" b="1" dirty="0">
                <a:latin typeface="Times New Roman" panose="02020603050405020304" pitchFamily="18" charset="0"/>
                <a:cs typeface="Times New Roman" panose="02020603050405020304" pitchFamily="18" charset="0"/>
              </a:rPr>
              <a:t>потребителей</a:t>
            </a:r>
            <a:r>
              <a:rPr lang="ru-RU" sz="2000" dirty="0">
                <a:latin typeface="Times New Roman" panose="02020603050405020304" pitchFamily="18" charset="0"/>
                <a:cs typeface="Times New Roman" panose="02020603050405020304" pitchFamily="18" charset="0"/>
              </a:rPr>
              <a:t> – обычаи, привычки, реакции.</a:t>
            </a:r>
          </a:p>
        </p:txBody>
      </p:sp>
    </p:spTree>
    <p:extLst>
      <p:ext uri="{BB962C8B-B14F-4D97-AF65-F5344CB8AC3E}">
        <p14:creationId xmlns:p14="http://schemas.microsoft.com/office/powerpoint/2010/main" val="2640370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F3927C-BF48-4643-B576-58E31CC1AA5E}"/>
              </a:ext>
            </a:extLst>
          </p:cNvPr>
          <p:cNvSpPr>
            <a:spLocks noGrp="1"/>
          </p:cNvSpPr>
          <p:nvPr>
            <p:ph type="title"/>
          </p:nvPr>
        </p:nvSpPr>
        <p:spPr>
          <a:xfrm>
            <a:off x="616258" y="2513521"/>
            <a:ext cx="10515600" cy="1325563"/>
          </a:xfrm>
        </p:spPr>
        <p:txBody>
          <a:bodyPr>
            <a:noAutofit/>
          </a:bodyPr>
          <a:lstStyle/>
          <a:p>
            <a:r>
              <a:rPr lang="ru-RU" sz="3200" dirty="0"/>
              <a:t>ПТЭО следует рассматривать как промежуточную стадию между исследованием возможностей проекта и детальным ТЭО, Различие заключается в степени детализации получаемой информации и глубине рассмотрения вариантов проекта10 . Структура ПТЭО (Приложение 3) должна быть такой же, что и структура подробного ТЭО. Детальный анализ возможных альтернатив должен иметь место на стадии ПТЭО, поскольку его выполнение на стадии ТЭО было бы слишком дорогим и длительным. В частности, анализ должен охватить различные альтернативы, определяемые в следующих основных областях (компонентах) исследования:</a:t>
            </a:r>
          </a:p>
        </p:txBody>
      </p:sp>
    </p:spTree>
    <p:extLst>
      <p:ext uri="{BB962C8B-B14F-4D97-AF65-F5344CB8AC3E}">
        <p14:creationId xmlns:p14="http://schemas.microsoft.com/office/powerpoint/2010/main" val="2327687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мка 1"/>
          <p:cNvSpPr/>
          <p:nvPr/>
        </p:nvSpPr>
        <p:spPr>
          <a:xfrm>
            <a:off x="0" y="0"/>
            <a:ext cx="12192000" cy="6858000"/>
          </a:xfrm>
          <a:prstGeom prst="frame">
            <a:avLst>
              <a:gd name="adj1" fmla="val 1900"/>
            </a:avLst>
          </a:prstGeom>
          <a:gradFill flip="none" rotWithShape="1">
            <a:gsLst>
              <a:gs pos="0">
                <a:srgbClr val="F8A4E6"/>
              </a:gs>
              <a:gs pos="100000">
                <a:srgbClr val="B4E0C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Заголовок 1"/>
          <p:cNvSpPr txBox="1">
            <a:spLocks/>
          </p:cNvSpPr>
          <p:nvPr/>
        </p:nvSpPr>
        <p:spPr>
          <a:xfrm>
            <a:off x="138024" y="527141"/>
            <a:ext cx="11921704" cy="697811"/>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200" b="1" dirty="0">
                <a:latin typeface="Times New Roman" panose="02020603050405020304" pitchFamily="18" charset="0"/>
                <a:cs typeface="Times New Roman" panose="02020603050405020304" pitchFamily="18" charset="0"/>
              </a:rPr>
              <a:t>Анализ рынка и концепция маркетинга</a:t>
            </a:r>
            <a:endParaRPr lang="ru-RU" sz="4200" dirty="0">
              <a:latin typeface="Times New Roman" panose="02020603050405020304" pitchFamily="18" charset="0"/>
              <a:cs typeface="Times New Roman" panose="02020603050405020304" pitchFamily="18" charset="0"/>
            </a:endParaRPr>
          </a:p>
        </p:txBody>
      </p:sp>
      <p:sp>
        <p:nvSpPr>
          <p:cNvPr id="10" name="Стрелка вниз 9"/>
          <p:cNvSpPr/>
          <p:nvPr/>
        </p:nvSpPr>
        <p:spPr>
          <a:xfrm>
            <a:off x="8941245" y="4068861"/>
            <a:ext cx="319109" cy="53764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8941245" y="4929891"/>
            <a:ext cx="319109" cy="67599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42026" y="1967061"/>
            <a:ext cx="11107947" cy="2923877"/>
          </a:xfrm>
          <a:prstGeom prst="rect">
            <a:avLst/>
          </a:prstGeom>
        </p:spPr>
        <p:txBody>
          <a:bodyPr wrap="square">
            <a:spAutoFit/>
          </a:bodyPr>
          <a:lstStyle/>
          <a:p>
            <a:r>
              <a:rPr lang="ru-RU" sz="2400" i="1" dirty="0">
                <a:latin typeface="Times New Roman" panose="02020603050405020304" pitchFamily="18" charset="0"/>
                <a:cs typeface="Times New Roman" panose="02020603050405020304" pitchFamily="18" charset="0"/>
              </a:rPr>
              <a:t>Анализ потребителя:</a:t>
            </a:r>
          </a:p>
          <a:p>
            <a:pPr marL="914400" lvl="1" indent="-457200">
              <a:buAutoNum type="arabicPeriod"/>
            </a:pPr>
            <a:r>
              <a:rPr lang="ru-RU" sz="2000" b="1" dirty="0">
                <a:latin typeface="Times New Roman" panose="02020603050405020304" pitchFamily="18" charset="0"/>
                <a:cs typeface="Times New Roman" panose="02020603050405020304" pitchFamily="18" charset="0"/>
              </a:rPr>
              <a:t>Что</a:t>
            </a:r>
            <a:r>
              <a:rPr lang="ru-RU" sz="2000" dirty="0">
                <a:latin typeface="Times New Roman" panose="02020603050405020304" pitchFamily="18" charset="0"/>
                <a:cs typeface="Times New Roman" panose="02020603050405020304" pitchFamily="18" charset="0"/>
              </a:rPr>
              <a:t> покупается на рынке?</a:t>
            </a:r>
          </a:p>
          <a:p>
            <a:pPr marL="914400" lvl="1" indent="-457200">
              <a:buAutoNum type="arabicPeriod"/>
            </a:pPr>
            <a:r>
              <a:rPr lang="ru-RU" sz="2000" b="1" dirty="0">
                <a:latin typeface="Times New Roman" panose="02020603050405020304" pitchFamily="18" charset="0"/>
                <a:cs typeface="Times New Roman" panose="02020603050405020304" pitchFamily="18" charset="0"/>
              </a:rPr>
              <a:t>Почему</a:t>
            </a:r>
            <a:r>
              <a:rPr lang="ru-RU" sz="2000" dirty="0">
                <a:latin typeface="Times New Roman" panose="02020603050405020304" pitchFamily="18" charset="0"/>
                <a:cs typeface="Times New Roman" panose="02020603050405020304" pitchFamily="18" charset="0"/>
              </a:rPr>
              <a:t> покупают, каков мотив?</a:t>
            </a:r>
          </a:p>
          <a:p>
            <a:pPr marL="914400" lvl="1" indent="-457200">
              <a:buAutoNum type="arabicPeriod"/>
            </a:pPr>
            <a:r>
              <a:rPr lang="ru-RU" sz="2000" b="1" dirty="0">
                <a:latin typeface="Times New Roman" panose="02020603050405020304" pitchFamily="18" charset="0"/>
                <a:cs typeface="Times New Roman" panose="02020603050405020304" pitchFamily="18" charset="0"/>
              </a:rPr>
              <a:t>Кто</a:t>
            </a:r>
            <a:r>
              <a:rPr lang="ru-RU" sz="2000" dirty="0">
                <a:latin typeface="Times New Roman" panose="02020603050405020304" pitchFamily="18" charset="0"/>
                <a:cs typeface="Times New Roman" panose="02020603050405020304" pitchFamily="18" charset="0"/>
              </a:rPr>
              <a:t> является покупателем, принимает решение о покупке и участвует в принятии этого решения?</a:t>
            </a:r>
          </a:p>
          <a:p>
            <a:pPr marL="914400" lvl="1" indent="-457200">
              <a:buAutoNum type="arabicPeriod"/>
            </a:pPr>
            <a:r>
              <a:rPr lang="ru-RU" sz="2000" b="1" dirty="0">
                <a:latin typeface="Times New Roman" panose="02020603050405020304" pitchFamily="18" charset="0"/>
                <a:cs typeface="Times New Roman" panose="02020603050405020304" pitchFamily="18" charset="0"/>
              </a:rPr>
              <a:t>Когда</a:t>
            </a:r>
            <a:r>
              <a:rPr lang="ru-RU" sz="2000" dirty="0">
                <a:latin typeface="Times New Roman" panose="02020603050405020304" pitchFamily="18" charset="0"/>
                <a:cs typeface="Times New Roman" panose="02020603050405020304" pitchFamily="18" charset="0"/>
              </a:rPr>
              <a:t> покупают (процесс принятия решений, покупательские привычки, сезонные покупки)?</a:t>
            </a:r>
          </a:p>
          <a:p>
            <a:pPr marL="914400" lvl="1" indent="-457200">
              <a:buAutoNum type="arabicPeriod"/>
            </a:pPr>
            <a:r>
              <a:rPr lang="ru-RU" sz="2000" b="1" dirty="0">
                <a:latin typeface="Times New Roman" panose="02020603050405020304" pitchFamily="18" charset="0"/>
                <a:cs typeface="Times New Roman" panose="02020603050405020304" pitchFamily="18" charset="0"/>
              </a:rPr>
              <a:t>Сколько</a:t>
            </a:r>
            <a:r>
              <a:rPr lang="ru-RU" sz="2000" dirty="0">
                <a:latin typeface="Times New Roman" panose="02020603050405020304" pitchFamily="18" charset="0"/>
                <a:cs typeface="Times New Roman" panose="02020603050405020304" pitchFamily="18" charset="0"/>
              </a:rPr>
              <a:t> покупают (количество и частота покупок)?</a:t>
            </a:r>
          </a:p>
          <a:p>
            <a:pPr marL="914400" lvl="1" indent="-457200">
              <a:buAutoNum type="arabicPeriod"/>
            </a:pPr>
            <a:r>
              <a:rPr lang="ru-RU" sz="2000" b="1" dirty="0">
                <a:latin typeface="Times New Roman" panose="02020603050405020304" pitchFamily="18" charset="0"/>
                <a:cs typeface="Times New Roman" panose="02020603050405020304" pitchFamily="18" charset="0"/>
              </a:rPr>
              <a:t>Где</a:t>
            </a:r>
            <a:r>
              <a:rPr lang="ru-RU" sz="2000" dirty="0">
                <a:latin typeface="Times New Roman" panose="02020603050405020304" pitchFamily="18" charset="0"/>
                <a:cs typeface="Times New Roman" panose="02020603050405020304" pitchFamily="18" charset="0"/>
              </a:rPr>
              <a:t> покупают?</a:t>
            </a:r>
          </a:p>
        </p:txBody>
      </p:sp>
    </p:spTree>
    <p:extLst>
      <p:ext uri="{BB962C8B-B14F-4D97-AF65-F5344CB8AC3E}">
        <p14:creationId xmlns:p14="http://schemas.microsoft.com/office/powerpoint/2010/main" val="1463623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мка 1"/>
          <p:cNvSpPr/>
          <p:nvPr/>
        </p:nvSpPr>
        <p:spPr>
          <a:xfrm>
            <a:off x="0" y="0"/>
            <a:ext cx="12192000" cy="6858000"/>
          </a:xfrm>
          <a:prstGeom prst="frame">
            <a:avLst>
              <a:gd name="adj1" fmla="val 1900"/>
            </a:avLst>
          </a:prstGeom>
          <a:gradFill flip="none" rotWithShape="1">
            <a:gsLst>
              <a:gs pos="0">
                <a:srgbClr val="F8A4E6"/>
              </a:gs>
              <a:gs pos="100000">
                <a:srgbClr val="B4E0C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Заголовок 1"/>
          <p:cNvSpPr txBox="1">
            <a:spLocks/>
          </p:cNvSpPr>
          <p:nvPr/>
        </p:nvSpPr>
        <p:spPr>
          <a:xfrm>
            <a:off x="138024" y="527141"/>
            <a:ext cx="11921704" cy="697811"/>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200" b="1" dirty="0">
                <a:latin typeface="Times New Roman" panose="02020603050405020304" pitchFamily="18" charset="0"/>
                <a:cs typeface="Times New Roman" panose="02020603050405020304" pitchFamily="18" charset="0"/>
              </a:rPr>
              <a:t>Анализ рынка и концепция маркетинга</a:t>
            </a:r>
            <a:endParaRPr lang="ru-RU" sz="4200" dirty="0">
              <a:latin typeface="Times New Roman" panose="02020603050405020304" pitchFamily="18" charset="0"/>
              <a:cs typeface="Times New Roman" panose="02020603050405020304" pitchFamily="18" charset="0"/>
            </a:endParaRPr>
          </a:p>
        </p:txBody>
      </p:sp>
      <p:sp>
        <p:nvSpPr>
          <p:cNvPr id="10" name="Стрелка вниз 9"/>
          <p:cNvSpPr/>
          <p:nvPr/>
        </p:nvSpPr>
        <p:spPr>
          <a:xfrm>
            <a:off x="8941245" y="4068861"/>
            <a:ext cx="319109" cy="53764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8941245" y="4929891"/>
            <a:ext cx="319109" cy="67599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42026" y="1224952"/>
            <a:ext cx="11107947" cy="461665"/>
          </a:xfrm>
          <a:prstGeom prst="rect">
            <a:avLst/>
          </a:prstGeom>
        </p:spPr>
        <p:txBody>
          <a:bodyPr wrap="square">
            <a:spAutoFit/>
          </a:bodyPr>
          <a:lstStyle/>
          <a:p>
            <a:pPr algn="ctr"/>
            <a:r>
              <a:rPr lang="ru-RU" sz="2400" i="1" dirty="0">
                <a:latin typeface="Times New Roman" panose="02020603050405020304" pitchFamily="18" charset="0"/>
                <a:cs typeface="Times New Roman" panose="02020603050405020304" pitchFamily="18" charset="0"/>
              </a:rPr>
              <a:t>Анализ каналов сбыта:</a:t>
            </a:r>
          </a:p>
        </p:txBody>
      </p:sp>
      <p:graphicFrame>
        <p:nvGraphicFramePr>
          <p:cNvPr id="3" name="Схема 2"/>
          <p:cNvGraphicFramePr/>
          <p:nvPr/>
        </p:nvGraphicFramePr>
        <p:xfrm>
          <a:off x="542027" y="1686616"/>
          <a:ext cx="11107946" cy="4886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2406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мка 1"/>
          <p:cNvSpPr/>
          <p:nvPr/>
        </p:nvSpPr>
        <p:spPr>
          <a:xfrm>
            <a:off x="0" y="0"/>
            <a:ext cx="12192000" cy="6858000"/>
          </a:xfrm>
          <a:prstGeom prst="frame">
            <a:avLst>
              <a:gd name="adj1" fmla="val 1900"/>
            </a:avLst>
          </a:prstGeom>
          <a:gradFill flip="none" rotWithShape="1">
            <a:gsLst>
              <a:gs pos="0">
                <a:srgbClr val="F8A4E6"/>
              </a:gs>
              <a:gs pos="100000">
                <a:srgbClr val="B4E0C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8941245" y="4068861"/>
            <a:ext cx="319109" cy="53764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8941245" y="4929891"/>
            <a:ext cx="319109" cy="67599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6" name="Схема 5"/>
          <p:cNvGraphicFramePr/>
          <p:nvPr/>
        </p:nvGraphicFramePr>
        <p:xfrm>
          <a:off x="1343803" y="311672"/>
          <a:ext cx="9504393" cy="623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Прямоугольник 8"/>
          <p:cNvSpPr/>
          <p:nvPr/>
        </p:nvSpPr>
        <p:spPr>
          <a:xfrm>
            <a:off x="3743038" y="3198167"/>
            <a:ext cx="4705922" cy="461665"/>
          </a:xfrm>
          <a:prstGeom prst="rect">
            <a:avLst/>
          </a:prstGeom>
        </p:spPr>
        <p:txBody>
          <a:bodyPr wrap="square">
            <a:spAutoFit/>
          </a:bodyPr>
          <a:lstStyle/>
          <a:p>
            <a:pPr algn="ctr"/>
            <a:r>
              <a:rPr lang="ru-RU" sz="2400" b="1" i="1" dirty="0">
                <a:latin typeface="Times New Roman" panose="02020603050405020304" pitchFamily="18" charset="0"/>
                <a:cs typeface="Times New Roman" panose="02020603050405020304" pitchFamily="18" charset="0"/>
              </a:rPr>
              <a:t>АНАЛИЗ КОНКУРЕНТОВ:</a:t>
            </a:r>
          </a:p>
        </p:txBody>
      </p:sp>
    </p:spTree>
    <p:extLst>
      <p:ext uri="{BB962C8B-B14F-4D97-AF65-F5344CB8AC3E}">
        <p14:creationId xmlns:p14="http://schemas.microsoft.com/office/powerpoint/2010/main" val="1416509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1293" r="4108"/>
          <a:stretch/>
        </p:blipFill>
        <p:spPr>
          <a:xfrm>
            <a:off x="217102" y="918565"/>
            <a:ext cx="7402904" cy="5576282"/>
          </a:xfrm>
          <a:prstGeom prst="rect">
            <a:avLst/>
          </a:prstGeom>
        </p:spPr>
      </p:pic>
      <p:sp>
        <p:nvSpPr>
          <p:cNvPr id="2" name="Рамка 1"/>
          <p:cNvSpPr/>
          <p:nvPr/>
        </p:nvSpPr>
        <p:spPr>
          <a:xfrm>
            <a:off x="0" y="0"/>
            <a:ext cx="12192000" cy="6858000"/>
          </a:xfrm>
          <a:prstGeom prst="frame">
            <a:avLst>
              <a:gd name="adj1" fmla="val 1900"/>
            </a:avLst>
          </a:prstGeom>
          <a:gradFill flip="none" rotWithShape="1">
            <a:gsLst>
              <a:gs pos="0">
                <a:srgbClr val="F8A4E6"/>
              </a:gs>
              <a:gs pos="100000">
                <a:srgbClr val="B4E0C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42026" y="456900"/>
            <a:ext cx="11107947" cy="461665"/>
          </a:xfrm>
          <a:prstGeom prst="rect">
            <a:avLst/>
          </a:prstGeom>
        </p:spPr>
        <p:txBody>
          <a:bodyPr wrap="square">
            <a:spAutoFit/>
          </a:bodyPr>
          <a:lstStyle/>
          <a:p>
            <a:pPr algn="ctr"/>
            <a:r>
              <a:rPr lang="ru-RU" sz="2400" i="1" dirty="0">
                <a:latin typeface="Times New Roman" panose="02020603050405020304" pitchFamily="18" charset="0"/>
                <a:cs typeface="Times New Roman" panose="02020603050405020304" pitchFamily="18" charset="0"/>
              </a:rPr>
              <a:t>Жизненный цикл подсектора</a:t>
            </a:r>
          </a:p>
        </p:txBody>
      </p:sp>
      <p:sp>
        <p:nvSpPr>
          <p:cNvPr id="6" name="Прямоугольник 5"/>
          <p:cNvSpPr/>
          <p:nvPr/>
        </p:nvSpPr>
        <p:spPr>
          <a:xfrm>
            <a:off x="7694763" y="1886087"/>
            <a:ext cx="4199628" cy="3354765"/>
          </a:xfrm>
          <a:prstGeom prst="rect">
            <a:avLst/>
          </a:prstGeom>
          <a:solidFill>
            <a:srgbClr val="EFFBF8"/>
          </a:solidFill>
        </p:spPr>
        <p:txBody>
          <a:bodyPr wrap="square">
            <a:spAutoFit/>
          </a:bodyPr>
          <a:lstStyle/>
          <a:p>
            <a:pPr algn="ctr"/>
            <a:r>
              <a:rPr lang="ru-RU" sz="2400" spc="300" dirty="0">
                <a:latin typeface="Times New Roman" panose="02020603050405020304" pitchFamily="18" charset="0"/>
                <a:cs typeface="Times New Roman" panose="02020603050405020304" pitchFamily="18" charset="0"/>
              </a:rPr>
              <a:t>Примеры подсекторов в различных фазах:</a:t>
            </a:r>
            <a:endParaRPr lang="en-US" sz="2400" spc="300" dirty="0">
              <a:latin typeface="Times New Roman" panose="02020603050405020304" pitchFamily="18" charset="0"/>
              <a:cs typeface="Times New Roman" panose="02020603050405020304" pitchFamily="18" charset="0"/>
            </a:endParaRPr>
          </a:p>
          <a:p>
            <a:pPr algn="ctr"/>
            <a:endParaRPr lang="en-US" sz="2400" b="1"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r>
              <a:rPr lang="ru-RU" sz="2000" b="1" dirty="0">
                <a:latin typeface="Times New Roman" panose="02020603050405020304" pitchFamily="18" charset="0"/>
                <a:cs typeface="Times New Roman" panose="02020603050405020304" pitchFamily="18" charset="0"/>
              </a:rPr>
              <a:t>солнечная энергетика </a:t>
            </a:r>
            <a:r>
              <a:rPr lang="ru-RU" sz="2000" dirty="0">
                <a:latin typeface="Times New Roman" panose="02020603050405020304" pitchFamily="18" charset="0"/>
                <a:cs typeface="Times New Roman" panose="02020603050405020304" pitchFamily="18" charset="0"/>
              </a:rPr>
              <a:t>(начало),</a:t>
            </a:r>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r>
              <a:rPr lang="ru-RU" sz="2000" b="1" dirty="0">
                <a:latin typeface="Times New Roman" panose="02020603050405020304" pitchFamily="18" charset="0"/>
                <a:cs typeface="Times New Roman" panose="02020603050405020304" pitchFamily="18" charset="0"/>
              </a:rPr>
              <a:t>электронные компоненты </a:t>
            </a:r>
            <a:r>
              <a:rPr lang="ru-RU" sz="2000" dirty="0">
                <a:latin typeface="Times New Roman" panose="02020603050405020304" pitchFamily="18" charset="0"/>
                <a:cs typeface="Times New Roman" panose="02020603050405020304" pitchFamily="18" charset="0"/>
              </a:rPr>
              <a:t>(рост),</a:t>
            </a:r>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r>
              <a:rPr lang="ru-RU" sz="2000" b="1" dirty="0">
                <a:latin typeface="Times New Roman" panose="02020603050405020304" pitchFamily="18" charset="0"/>
                <a:cs typeface="Times New Roman" panose="02020603050405020304" pitchFamily="18" charset="0"/>
              </a:rPr>
              <a:t>автомобили и продукты питания </a:t>
            </a:r>
            <a:r>
              <a:rPr lang="ru-RU" sz="2000" dirty="0">
                <a:latin typeface="Times New Roman" panose="02020603050405020304" pitchFamily="18" charset="0"/>
                <a:cs typeface="Times New Roman" panose="02020603050405020304" pitchFamily="18" charset="0"/>
              </a:rPr>
              <a:t>(зрелость или насыщение),</a:t>
            </a:r>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r>
              <a:rPr lang="ru-RU" sz="2000" b="1" dirty="0">
                <a:latin typeface="Times New Roman" panose="02020603050405020304" pitchFamily="18" charset="0"/>
                <a:cs typeface="Times New Roman" panose="02020603050405020304" pitchFamily="18" charset="0"/>
              </a:rPr>
              <a:t>судостроение</a:t>
            </a:r>
            <a:r>
              <a:rPr lang="ru-RU" sz="2000" dirty="0">
                <a:latin typeface="Times New Roman" panose="02020603050405020304" pitchFamily="18" charset="0"/>
                <a:cs typeface="Times New Roman" panose="02020603050405020304" pitchFamily="18" charset="0"/>
              </a:rPr>
              <a:t> (сокращение).</a:t>
            </a:r>
          </a:p>
        </p:txBody>
      </p:sp>
      <p:sp>
        <p:nvSpPr>
          <p:cNvPr id="12" name="Стрелка вниз 11"/>
          <p:cNvSpPr/>
          <p:nvPr/>
        </p:nvSpPr>
        <p:spPr>
          <a:xfrm>
            <a:off x="9729912" y="2684184"/>
            <a:ext cx="319109" cy="378193"/>
          </a:xfrm>
          <a:prstGeom prst="downArrow">
            <a:avLst/>
          </a:prstGeom>
          <a:solidFill>
            <a:schemeClr val="bg1"/>
          </a:solidFill>
          <a:ln>
            <a:solidFill>
              <a:srgbClr val="B4E0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28595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Рамка 1"/>
          <p:cNvSpPr/>
          <p:nvPr/>
        </p:nvSpPr>
        <p:spPr>
          <a:xfrm>
            <a:off x="0" y="0"/>
            <a:ext cx="12192000" cy="6858000"/>
          </a:xfrm>
          <a:prstGeom prst="frame">
            <a:avLst>
              <a:gd name="adj1" fmla="val 1900"/>
            </a:avLst>
          </a:prstGeom>
          <a:gradFill flip="none" rotWithShape="1">
            <a:gsLst>
              <a:gs pos="0">
                <a:srgbClr val="F8A4E6"/>
              </a:gs>
              <a:gs pos="100000">
                <a:srgbClr val="B4E0C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Заголовок 1"/>
          <p:cNvSpPr txBox="1">
            <a:spLocks/>
          </p:cNvSpPr>
          <p:nvPr/>
        </p:nvSpPr>
        <p:spPr>
          <a:xfrm>
            <a:off x="138024" y="527141"/>
            <a:ext cx="11921704" cy="697811"/>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200" b="1" dirty="0">
                <a:latin typeface="Times New Roman" panose="02020603050405020304" pitchFamily="18" charset="0"/>
                <a:cs typeface="Times New Roman" panose="02020603050405020304" pitchFamily="18" charset="0"/>
              </a:rPr>
              <a:t>Анализ рынка и концепция маркетинга</a:t>
            </a:r>
            <a:endParaRPr lang="ru-RU" sz="4200" dirty="0">
              <a:latin typeface="Times New Roman" panose="02020603050405020304" pitchFamily="18" charset="0"/>
              <a:cs typeface="Times New Roman" panose="02020603050405020304" pitchFamily="18" charset="0"/>
            </a:endParaRPr>
          </a:p>
        </p:txBody>
      </p:sp>
      <p:sp>
        <p:nvSpPr>
          <p:cNvPr id="10" name="Стрелка вниз 9"/>
          <p:cNvSpPr/>
          <p:nvPr/>
        </p:nvSpPr>
        <p:spPr>
          <a:xfrm>
            <a:off x="8941245" y="4068861"/>
            <a:ext cx="319109" cy="53764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8941245" y="4929891"/>
            <a:ext cx="319109" cy="67599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42026" y="1967061"/>
            <a:ext cx="11107947" cy="3847207"/>
          </a:xfrm>
          <a:prstGeom prst="rect">
            <a:avLst/>
          </a:prstGeom>
        </p:spPr>
        <p:txBody>
          <a:bodyPr wrap="square">
            <a:spAutoFit/>
          </a:bodyPr>
          <a:lstStyle/>
          <a:p>
            <a:r>
              <a:rPr lang="ru-RU" sz="2400" i="1" dirty="0">
                <a:latin typeface="Times New Roman" panose="02020603050405020304" pitchFamily="18" charset="0"/>
                <a:cs typeface="Times New Roman" panose="02020603050405020304" pitchFamily="18" charset="0"/>
              </a:rPr>
              <a:t>Интенсивность конкуренции:</a:t>
            </a:r>
          </a:p>
          <a:p>
            <a:pPr marL="914400" lvl="1" indent="-457200">
              <a:buAutoNum type="arabicPeriod"/>
            </a:pPr>
            <a:r>
              <a:rPr lang="ru-RU" sz="2000" b="1" dirty="0">
                <a:latin typeface="Times New Roman" panose="02020603050405020304" pitchFamily="18" charset="0"/>
                <a:cs typeface="Times New Roman" panose="02020603050405020304" pitchFamily="18" charset="0"/>
              </a:rPr>
              <a:t>Высота входных и выходных барьеров. </a:t>
            </a:r>
            <a:r>
              <a:rPr lang="ru-RU" sz="2000" dirty="0">
                <a:latin typeface="Times New Roman" panose="02020603050405020304" pitchFamily="18" charset="0"/>
                <a:cs typeface="Times New Roman" panose="02020603050405020304" pitchFamily="18" charset="0"/>
              </a:rPr>
              <a:t>Входные барьеры подразумевают опыт и величину действующих на рынке фирм, существующие тесные взаимосвязи с потребителями, льготы и привилегии, законодательные защитные барьеры, высокие инвестиции и т.д.</a:t>
            </a:r>
            <a:r>
              <a:rPr lang="en-US"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«Выходные» барьеры важны, например, при нестабильной политической ситуации.</a:t>
            </a:r>
          </a:p>
          <a:p>
            <a:pPr marL="914400" lvl="1" indent="-457200">
              <a:buAutoNum type="arabicPeriod"/>
            </a:pPr>
            <a:r>
              <a:rPr lang="ru-RU" sz="2000" b="1" dirty="0">
                <a:latin typeface="Times New Roman" panose="02020603050405020304" pitchFamily="18" charset="0"/>
                <a:cs typeface="Times New Roman" panose="02020603050405020304" pitchFamily="18" charset="0"/>
              </a:rPr>
              <a:t>Фаза жизненного цикла. </a:t>
            </a:r>
            <a:r>
              <a:rPr lang="ru-RU" sz="2000" dirty="0">
                <a:latin typeface="Times New Roman" panose="02020603050405020304" pitchFamily="18" charset="0"/>
                <a:cs typeface="Times New Roman" panose="02020603050405020304" pitchFamily="18" charset="0"/>
              </a:rPr>
              <a:t>Интенсивность конкуренции среди существующих конкурентов наиболее высока, когда много фирм конкурируют при медленном росте, застое или даже сокращении объема продаж. </a:t>
            </a:r>
          </a:p>
          <a:p>
            <a:pPr marL="914400" lvl="1" indent="-457200">
              <a:buAutoNum type="arabicPeriod"/>
            </a:pPr>
            <a:r>
              <a:rPr lang="ru-RU" sz="2000" b="1" dirty="0">
                <a:latin typeface="Times New Roman" panose="02020603050405020304" pitchFamily="18" charset="0"/>
                <a:cs typeface="Times New Roman" panose="02020603050405020304" pitchFamily="18" charset="0"/>
              </a:rPr>
              <a:t>Давление через продукты-субституты</a:t>
            </a:r>
            <a:r>
              <a:rPr lang="ru-RU" sz="2000" dirty="0">
                <a:latin typeface="Times New Roman" panose="02020603050405020304" pitchFamily="18" charset="0"/>
                <a:cs typeface="Times New Roman" panose="02020603050405020304" pitchFamily="18" charset="0"/>
              </a:rPr>
              <a:t>. В широком смысле, многие подсекторы конкурируют с отраслями промышленности, выпускающими субституты. </a:t>
            </a:r>
          </a:p>
          <a:p>
            <a:pPr marL="914400" lvl="1" indent="-457200">
              <a:buAutoNum type="arabicPeriod"/>
            </a:pPr>
            <a:r>
              <a:rPr lang="ru-RU" sz="2000" b="1" dirty="0">
                <a:latin typeface="Times New Roman" panose="02020603050405020304" pitchFamily="18" charset="0"/>
                <a:cs typeface="Times New Roman" panose="02020603050405020304" pitchFamily="18" charset="0"/>
              </a:rPr>
              <a:t>Способность покупателей и поставщиков прийти к согласию.</a:t>
            </a:r>
            <a:r>
              <a:rPr lang="ru-RU"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398821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49453" y="3014245"/>
            <a:ext cx="1307093" cy="2646878"/>
          </a:xfrm>
          <a:prstGeom prst="rect">
            <a:avLst/>
          </a:prstGeom>
        </p:spPr>
        <p:txBody>
          <a:bodyPr wrap="square">
            <a:spAutoFit/>
          </a:bodyPr>
          <a:lstStyle/>
          <a:p>
            <a:r>
              <a:rPr lang="ru-RU" sz="16600" b="1" dirty="0">
                <a:gradFill>
                  <a:gsLst>
                    <a:gs pos="0">
                      <a:srgbClr val="F8A4E6">
                        <a:alpha val="6000"/>
                      </a:srgbClr>
                    </a:gs>
                    <a:gs pos="100000">
                      <a:srgbClr val="B4E0CF"/>
                    </a:gs>
                  </a:gsLst>
                  <a:lin ang="18900000" scaled="1"/>
                </a:gradFill>
                <a:latin typeface="Times New Roman" panose="02020603050405020304" pitchFamily="18" charset="0"/>
                <a:cs typeface="Times New Roman" panose="02020603050405020304" pitchFamily="18" charset="0"/>
              </a:rPr>
              <a:t>«</a:t>
            </a:r>
          </a:p>
        </p:txBody>
      </p:sp>
      <p:sp>
        <p:nvSpPr>
          <p:cNvPr id="8" name="Прямоугольник 7"/>
          <p:cNvSpPr/>
          <p:nvPr/>
        </p:nvSpPr>
        <p:spPr>
          <a:xfrm rot="10800000">
            <a:off x="10532759" y="1252810"/>
            <a:ext cx="1307093" cy="2646878"/>
          </a:xfrm>
          <a:prstGeom prst="rect">
            <a:avLst/>
          </a:prstGeom>
        </p:spPr>
        <p:txBody>
          <a:bodyPr wrap="square">
            <a:spAutoFit/>
          </a:bodyPr>
          <a:lstStyle/>
          <a:p>
            <a:r>
              <a:rPr lang="ru-RU" sz="16600" b="1" dirty="0">
                <a:gradFill>
                  <a:gsLst>
                    <a:gs pos="0">
                      <a:srgbClr val="F8A4E6">
                        <a:alpha val="6000"/>
                      </a:srgbClr>
                    </a:gs>
                    <a:gs pos="100000">
                      <a:srgbClr val="B4E0CF"/>
                    </a:gs>
                  </a:gsLst>
                  <a:lin ang="18900000" scaled="1"/>
                </a:gradFill>
                <a:latin typeface="Times New Roman" panose="02020603050405020304" pitchFamily="18" charset="0"/>
                <a:cs typeface="Times New Roman" panose="02020603050405020304" pitchFamily="18" charset="0"/>
              </a:rPr>
              <a:t>«</a:t>
            </a:r>
          </a:p>
        </p:txBody>
      </p:sp>
      <p:sp>
        <p:nvSpPr>
          <p:cNvPr id="2" name="Рамка 1"/>
          <p:cNvSpPr/>
          <p:nvPr/>
        </p:nvSpPr>
        <p:spPr>
          <a:xfrm>
            <a:off x="0" y="0"/>
            <a:ext cx="12192000" cy="6858000"/>
          </a:xfrm>
          <a:prstGeom prst="frame">
            <a:avLst>
              <a:gd name="adj1" fmla="val 1900"/>
            </a:avLst>
          </a:prstGeom>
          <a:gradFill flip="none" rotWithShape="1">
            <a:gsLst>
              <a:gs pos="0">
                <a:srgbClr val="F8A4E6"/>
              </a:gs>
              <a:gs pos="100000">
                <a:srgbClr val="B4E0C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Заголовок 1"/>
          <p:cNvSpPr txBox="1">
            <a:spLocks/>
          </p:cNvSpPr>
          <p:nvPr/>
        </p:nvSpPr>
        <p:spPr>
          <a:xfrm>
            <a:off x="135147" y="281769"/>
            <a:ext cx="11921704" cy="1590745"/>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200" b="1" dirty="0">
                <a:latin typeface="Times New Roman" panose="02020603050405020304" pitchFamily="18" charset="0"/>
                <a:cs typeface="Times New Roman" panose="02020603050405020304" pitchFamily="18" charset="0"/>
              </a:rPr>
              <a:t>Вывод </a:t>
            </a:r>
            <a:r>
              <a:rPr lang="ru-RU" sz="4200" dirty="0">
                <a:latin typeface="Times New Roman" panose="02020603050405020304" pitchFamily="18" charset="0"/>
                <a:cs typeface="Times New Roman" panose="02020603050405020304" pitchFamily="18" charset="0"/>
              </a:rPr>
              <a:t>по разделам «Маркетинг»,</a:t>
            </a:r>
          </a:p>
          <a:p>
            <a:pPr algn="ctr"/>
            <a:r>
              <a:rPr lang="ru-RU" sz="4200" dirty="0">
                <a:latin typeface="Times New Roman" panose="02020603050405020304" pitchFamily="18" charset="0"/>
                <a:cs typeface="Times New Roman" panose="02020603050405020304" pitchFamily="18" charset="0"/>
              </a:rPr>
              <a:t>«Маркетинговое исследование».</a:t>
            </a:r>
          </a:p>
        </p:txBody>
      </p:sp>
      <p:sp>
        <p:nvSpPr>
          <p:cNvPr id="10" name="Стрелка вниз 9"/>
          <p:cNvSpPr/>
          <p:nvPr/>
        </p:nvSpPr>
        <p:spPr>
          <a:xfrm>
            <a:off x="8941245" y="4068861"/>
            <a:ext cx="319109" cy="53764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8941245" y="4929891"/>
            <a:ext cx="319109" cy="67599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42026" y="2154283"/>
            <a:ext cx="11107947" cy="2739211"/>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	На этой стадии после суммирования всех результатов маркетингового исследования можно сформулировать как </a:t>
            </a:r>
            <a:r>
              <a:rPr lang="ru-RU" sz="2400" b="1" dirty="0">
                <a:latin typeface="Times New Roman" panose="02020603050405020304" pitchFamily="18" charset="0"/>
                <a:cs typeface="Times New Roman" panose="02020603050405020304" pitchFamily="18" charset="0"/>
              </a:rPr>
              <a:t>возможности</a:t>
            </a:r>
            <a:r>
              <a:rPr lang="ru-RU" sz="24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рынка, позволяющие реализовать проект, так и </a:t>
            </a:r>
            <a:r>
              <a:rPr lang="ru-RU" sz="2400" b="1" dirty="0">
                <a:latin typeface="Times New Roman" panose="02020603050405020304" pitchFamily="18" charset="0"/>
                <a:cs typeface="Times New Roman" panose="02020603050405020304" pitchFamily="18" charset="0"/>
              </a:rPr>
              <a:t>риски</a:t>
            </a:r>
            <a:r>
              <a:rPr lang="ru-RU" sz="2000" dirty="0">
                <a:latin typeface="Times New Roman" panose="02020603050405020304" pitchFamily="18" charset="0"/>
                <a:cs typeface="Times New Roman" panose="02020603050405020304" pitchFamily="18" charset="0"/>
              </a:rPr>
              <a:t>, угрожающие ему. </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Эти потенциальные возможности и риски – </a:t>
            </a:r>
            <a:r>
              <a:rPr lang="ru-RU" sz="2400" b="1" dirty="0">
                <a:latin typeface="Times New Roman" panose="02020603050405020304" pitchFamily="18" charset="0"/>
                <a:cs typeface="Times New Roman" panose="02020603050405020304" pitchFamily="18" charset="0"/>
              </a:rPr>
              <a:t>база для </a:t>
            </a:r>
            <a:r>
              <a:rPr lang="ru-RU" sz="2000" dirty="0">
                <a:latin typeface="Times New Roman" panose="02020603050405020304" pitchFamily="18" charset="0"/>
                <a:cs typeface="Times New Roman" panose="02020603050405020304" pitchFamily="18" charset="0"/>
              </a:rPr>
              <a:t>последующей разработки </a:t>
            </a:r>
            <a:r>
              <a:rPr lang="ru-RU" sz="2400" b="1" dirty="0">
                <a:latin typeface="Times New Roman" panose="02020603050405020304" pitchFamily="18" charset="0"/>
                <a:cs typeface="Times New Roman" panose="02020603050405020304" pitchFamily="18" charset="0"/>
              </a:rPr>
              <a:t>стратегии проекта</a:t>
            </a:r>
            <a:r>
              <a:rPr lang="ru-RU" sz="2000" dirty="0">
                <a:latin typeface="Times New Roman" panose="02020603050405020304" pitchFamily="18" charset="0"/>
                <a:cs typeface="Times New Roman" panose="02020603050405020304" pitchFamily="18" charset="0"/>
              </a:rPr>
              <a:t>, а также для любого решения, связанного с окончательным выбором рамок проекта, трудовых и материальных ресурсов, месторасположения, финансовой оценки, экспертизы и т.д.</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8123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02B41A-919F-C34C-8BA3-1B2710D9A1DA}"/>
              </a:ext>
            </a:extLst>
          </p:cNvPr>
          <p:cNvSpPr>
            <a:spLocks noGrp="1"/>
          </p:cNvSpPr>
          <p:nvPr>
            <p:ph type="ctrTitle"/>
          </p:nvPr>
        </p:nvSpPr>
        <p:spPr>
          <a:xfrm>
            <a:off x="615862" y="1006661"/>
            <a:ext cx="11135639" cy="2387600"/>
          </a:xfrm>
        </p:spPr>
        <p:txBody>
          <a:bodyPr>
            <a:normAutofit/>
          </a:bodyPr>
          <a:lstStyle/>
          <a:p>
            <a:pPr algn="r"/>
            <a:r>
              <a:rPr lang="ru-RU" sz="2800" b="1" dirty="0"/>
              <a:t>АНАЛИЗ РЫНКА И КОНЦЕПЦИЯ МАРКЕТИНГА</a:t>
            </a:r>
            <a:br>
              <a:rPr lang="ru-RU" sz="2800" b="1" dirty="0"/>
            </a:br>
            <a:br>
              <a:rPr lang="ru-RU" sz="2800" b="1" dirty="0"/>
            </a:br>
            <a:r>
              <a:rPr lang="ru-RU" sz="2800" b="1" dirty="0"/>
              <a:t>В. СХЕМА СТРАТЕГИИ ПРОЕКТА</a:t>
            </a:r>
          </a:p>
        </p:txBody>
      </p:sp>
      <p:cxnSp>
        <p:nvCxnSpPr>
          <p:cNvPr id="5" name="Прямая соединительная линия 4">
            <a:extLst>
              <a:ext uri="{FF2B5EF4-FFF2-40B4-BE49-F238E27FC236}">
                <a16:creationId xmlns:a16="http://schemas.microsoft.com/office/drawing/2014/main" id="{4CAECBF8-7399-BE44-8C24-CCB3EC2EE45E}"/>
              </a:ext>
            </a:extLst>
          </p:cNvPr>
          <p:cNvCxnSpPr/>
          <p:nvPr/>
        </p:nvCxnSpPr>
        <p:spPr>
          <a:xfrm flipH="1">
            <a:off x="0" y="3532340"/>
            <a:ext cx="12192000"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50933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2BDF627-286C-4746-85F1-6B6FE562B1B8}"/>
              </a:ext>
            </a:extLst>
          </p:cNvPr>
          <p:cNvSpPr/>
          <p:nvPr/>
        </p:nvSpPr>
        <p:spPr>
          <a:xfrm>
            <a:off x="296775" y="251354"/>
            <a:ext cx="3046500" cy="3877985"/>
          </a:xfrm>
          <a:prstGeom prst="rect">
            <a:avLst/>
          </a:prstGeom>
        </p:spPr>
        <p:txBody>
          <a:bodyPr wrap="square">
            <a:spAutoFit/>
          </a:bodyPr>
          <a:lstStyle/>
          <a:p>
            <a:r>
              <a:rPr lang="ru-RU" sz="2400" b="1" dirty="0">
                <a:solidFill>
                  <a:schemeClr val="accent2"/>
                </a:solidFill>
                <a:latin typeface="Arial" panose="020B0604020202020204" pitchFamily="34" charset="0"/>
                <a:cs typeface="Arial" panose="020B0604020202020204" pitchFamily="34" charset="0"/>
              </a:rPr>
              <a:t>Цели</a:t>
            </a:r>
            <a:r>
              <a:rPr lang="ru-RU" sz="2200" dirty="0">
                <a:latin typeface="Arial" panose="020B0604020202020204" pitchFamily="34" charset="0"/>
                <a:cs typeface="Arial" panose="020B0604020202020204" pitchFamily="34" charset="0"/>
              </a:rPr>
              <a:t> </a:t>
            </a:r>
          </a:p>
          <a:p>
            <a:r>
              <a:rPr lang="ru-RU" sz="2200" dirty="0">
                <a:latin typeface="Arial" panose="020B0604020202020204" pitchFamily="34" charset="0"/>
                <a:cs typeface="Arial" panose="020B0604020202020204" pitchFamily="34" charset="0"/>
              </a:rPr>
              <a:t>отражают направление инвестиционного проекта.</a:t>
            </a:r>
          </a:p>
          <a:p>
            <a:endParaRPr lang="ru-RU" sz="2200" dirty="0">
              <a:latin typeface="Arial" panose="020B0604020202020204" pitchFamily="34" charset="0"/>
              <a:cs typeface="Arial" panose="020B0604020202020204" pitchFamily="34" charset="0"/>
            </a:endParaRPr>
          </a:p>
          <a:p>
            <a:r>
              <a:rPr lang="ru-RU" sz="2400" b="1" dirty="0">
                <a:solidFill>
                  <a:schemeClr val="accent2"/>
                </a:solidFill>
                <a:latin typeface="Arial" panose="020B0604020202020204" pitchFamily="34" charset="0"/>
                <a:cs typeface="Arial" panose="020B0604020202020204" pitchFamily="34" charset="0"/>
              </a:rPr>
              <a:t>Стратегия</a:t>
            </a:r>
            <a:r>
              <a:rPr lang="ru-RU" sz="2200" dirty="0">
                <a:latin typeface="Arial" panose="020B0604020202020204" pitchFamily="34" charset="0"/>
                <a:cs typeface="Arial" panose="020B0604020202020204" pitchFamily="34" charset="0"/>
              </a:rPr>
              <a:t> определяет средства и способы </a:t>
            </a:r>
            <a:r>
              <a:rPr lang="ru-RU" sz="2200" dirty="0" err="1">
                <a:latin typeface="Arial" panose="020B0604020202020204" pitchFamily="34" charset="0"/>
                <a:cs typeface="Arial" panose="020B0604020202020204" pitchFamily="34" charset="0"/>
              </a:rPr>
              <a:t>действии</a:t>
            </a:r>
            <a:r>
              <a:rPr lang="ru-RU" sz="2200" dirty="0">
                <a:latin typeface="Arial" panose="020B0604020202020204" pitchFamily="34" charset="0"/>
                <a:cs typeface="Arial" panose="020B0604020202020204" pitchFamily="34" charset="0"/>
              </a:rPr>
              <a:t>̆, необходимые для достижения </a:t>
            </a:r>
            <a:r>
              <a:rPr lang="ru-RU" sz="2200" dirty="0" err="1">
                <a:latin typeface="Arial" panose="020B0604020202020204" pitchFamily="34" charset="0"/>
                <a:cs typeface="Arial" panose="020B0604020202020204" pitchFamily="34" charset="0"/>
              </a:rPr>
              <a:t>целеи</a:t>
            </a:r>
            <a:r>
              <a:rPr lang="ru-RU" sz="2200" dirty="0">
                <a:latin typeface="Arial" panose="020B0604020202020204" pitchFamily="34" charset="0"/>
                <a:cs typeface="Arial" panose="020B0604020202020204" pitchFamily="34" charset="0"/>
              </a:rPr>
              <a:t>̆.</a:t>
            </a:r>
          </a:p>
        </p:txBody>
      </p:sp>
      <p:sp>
        <p:nvSpPr>
          <p:cNvPr id="3" name="Прямоугольник 2">
            <a:extLst>
              <a:ext uri="{FF2B5EF4-FFF2-40B4-BE49-F238E27FC236}">
                <a16:creationId xmlns:a16="http://schemas.microsoft.com/office/drawing/2014/main" id="{04695F6E-4DEE-E74E-B879-775366CF1468}"/>
              </a:ext>
            </a:extLst>
          </p:cNvPr>
          <p:cNvSpPr/>
          <p:nvPr/>
        </p:nvSpPr>
        <p:spPr>
          <a:xfrm>
            <a:off x="314325" y="4507706"/>
            <a:ext cx="3028950" cy="1631216"/>
          </a:xfrm>
          <a:prstGeom prst="rect">
            <a:avLst/>
          </a:prstGeom>
        </p:spPr>
        <p:txBody>
          <a:bodyPr wrap="square">
            <a:spAutoFit/>
          </a:bodyPr>
          <a:lstStyle/>
          <a:p>
            <a:r>
              <a:rPr lang="ru-RU" sz="2000" i="1" dirty="0">
                <a:latin typeface="Arial" panose="020B0604020202020204" pitchFamily="34" charset="0"/>
                <a:cs typeface="Arial" panose="020B0604020202020204" pitchFamily="34" charset="0"/>
              </a:rPr>
              <a:t>Основные этапы определения стратегии проекта и </a:t>
            </a:r>
            <a:r>
              <a:rPr lang="ru-RU" sz="2000" i="1" dirty="0" err="1">
                <a:latin typeface="Arial" panose="020B0604020202020204" pitchFamily="34" charset="0"/>
                <a:cs typeface="Arial" panose="020B0604020202020204" pitchFamily="34" charset="0"/>
              </a:rPr>
              <a:t>соответствующеи</a:t>
            </a:r>
            <a:r>
              <a:rPr lang="ru-RU" sz="2000" i="1" dirty="0">
                <a:latin typeface="Arial" panose="020B0604020202020204" pitchFamily="34" charset="0"/>
                <a:cs typeface="Arial" panose="020B0604020202020204" pitchFamily="34" charset="0"/>
              </a:rPr>
              <a:t>̆ концепции маркетинга</a:t>
            </a:r>
          </a:p>
        </p:txBody>
      </p:sp>
      <p:pic>
        <p:nvPicPr>
          <p:cNvPr id="5" name="Рисунок 4">
            <a:extLst>
              <a:ext uri="{FF2B5EF4-FFF2-40B4-BE49-F238E27FC236}">
                <a16:creationId xmlns:a16="http://schemas.microsoft.com/office/drawing/2014/main" id="{C66151EF-2B84-0141-9731-CAC36D5C126A}"/>
              </a:ext>
            </a:extLst>
          </p:cNvPr>
          <p:cNvPicPr>
            <a:picLocks noChangeAspect="1"/>
          </p:cNvPicPr>
          <p:nvPr/>
        </p:nvPicPr>
        <p:blipFill rotWithShape="1">
          <a:blip r:embed="rId2"/>
          <a:srcRect l="1953" t="1458" r="6595"/>
          <a:stretch/>
        </p:blipFill>
        <p:spPr>
          <a:xfrm>
            <a:off x="3816263" y="100013"/>
            <a:ext cx="8258176" cy="6757987"/>
          </a:xfrm>
          <a:prstGeom prst="rect">
            <a:avLst/>
          </a:prstGeom>
        </p:spPr>
      </p:pic>
      <p:cxnSp>
        <p:nvCxnSpPr>
          <p:cNvPr id="7" name="Соединительная линия уступом 6">
            <a:extLst>
              <a:ext uri="{FF2B5EF4-FFF2-40B4-BE49-F238E27FC236}">
                <a16:creationId xmlns:a16="http://schemas.microsoft.com/office/drawing/2014/main" id="{69F41034-A40D-4C45-9763-EF5FFDDEB3F7}"/>
              </a:ext>
            </a:extLst>
          </p:cNvPr>
          <p:cNvCxnSpPr>
            <a:cxnSpLocks/>
          </p:cNvCxnSpPr>
          <p:nvPr/>
        </p:nvCxnSpPr>
        <p:spPr>
          <a:xfrm rot="16200000" flipH="1">
            <a:off x="2355086" y="5398324"/>
            <a:ext cx="247591" cy="1728788"/>
          </a:xfrm>
          <a:prstGeom prst="bentConnector2">
            <a:avLst/>
          </a:prstGeom>
          <a:ln w="444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95356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0BC150B-13DC-D844-81BB-1BDE77A3BFA4}"/>
              </a:ext>
            </a:extLst>
          </p:cNvPr>
          <p:cNvSpPr/>
          <p:nvPr/>
        </p:nvSpPr>
        <p:spPr>
          <a:xfrm>
            <a:off x="862013" y="867074"/>
            <a:ext cx="10668000" cy="5016758"/>
          </a:xfrm>
          <a:prstGeom prst="rect">
            <a:avLst/>
          </a:prstGeom>
        </p:spPr>
        <p:txBody>
          <a:bodyPr wrap="square">
            <a:spAutoFit/>
          </a:bodyPr>
          <a:lstStyle/>
          <a:p>
            <a:r>
              <a:rPr lang="ru-RU" sz="3200" b="1" dirty="0">
                <a:solidFill>
                  <a:schemeClr val="accent2"/>
                </a:solidFill>
                <a:latin typeface="Arial" panose="020B0604020202020204" pitchFamily="34" charset="0"/>
                <a:cs typeface="Arial" panose="020B0604020202020204" pitchFamily="34" charset="0"/>
              </a:rPr>
              <a:t>Цель определения стратегии проекта</a:t>
            </a:r>
            <a:r>
              <a:rPr lang="ru-RU" sz="3000" dirty="0">
                <a:latin typeface="Arial" panose="020B0604020202020204" pitchFamily="34" charset="0"/>
                <a:cs typeface="Arial" panose="020B0604020202020204" pitchFamily="34" charset="0"/>
              </a:rPr>
              <a:t> идентификация и систематическое отображение основных стратегических проблем проекта. </a:t>
            </a:r>
          </a:p>
          <a:p>
            <a:endParaRPr lang="ru-RU" sz="3000" dirty="0">
              <a:latin typeface="Arial" panose="020B0604020202020204" pitchFamily="34" charset="0"/>
              <a:cs typeface="Arial" panose="020B0604020202020204" pitchFamily="34" charset="0"/>
            </a:endParaRPr>
          </a:p>
          <a:p>
            <a:r>
              <a:rPr lang="ru-RU" sz="3000" dirty="0">
                <a:latin typeface="Arial" panose="020B0604020202020204" pitchFamily="34" charset="0"/>
                <a:cs typeface="Arial" panose="020B0604020202020204" pitchFamily="34" charset="0"/>
              </a:rPr>
              <a:t>При разработке стратегии проекта особое внимание следует уделить следующим четырем элементам: </a:t>
            </a:r>
          </a:p>
          <a:p>
            <a:pPr marL="514350" indent="-514350">
              <a:buFont typeface="+mj-lt"/>
              <a:buAutoNum type="arabicPeriod"/>
            </a:pPr>
            <a:r>
              <a:rPr lang="ru-RU" sz="3000" dirty="0" err="1">
                <a:latin typeface="Arial" panose="020B0604020202020204" pitchFamily="34" charset="0"/>
                <a:cs typeface="Arial" panose="020B0604020202020204" pitchFamily="34" charset="0"/>
              </a:rPr>
              <a:t>целевои</a:t>
            </a:r>
            <a:r>
              <a:rPr lang="ru-RU" sz="3000" dirty="0">
                <a:latin typeface="Arial" panose="020B0604020202020204" pitchFamily="34" charset="0"/>
                <a:cs typeface="Arial" panose="020B0604020202020204" pitchFamily="34" charset="0"/>
              </a:rPr>
              <a:t>̆ </a:t>
            </a:r>
            <a:r>
              <a:rPr lang="ru-RU" sz="3000" dirty="0" err="1">
                <a:latin typeface="Arial" panose="020B0604020202020204" pitchFamily="34" charset="0"/>
                <a:cs typeface="Arial" panose="020B0604020202020204" pitchFamily="34" charset="0"/>
              </a:rPr>
              <a:t>географическии</a:t>
            </a:r>
            <a:r>
              <a:rPr lang="ru-RU" sz="3000" dirty="0">
                <a:latin typeface="Arial" panose="020B0604020202020204" pitchFamily="34" charset="0"/>
                <a:cs typeface="Arial" panose="020B0604020202020204" pitchFamily="34" charset="0"/>
              </a:rPr>
              <a:t>̆ регион, </a:t>
            </a:r>
          </a:p>
          <a:p>
            <a:pPr marL="514350" indent="-514350">
              <a:buFont typeface="+mj-lt"/>
              <a:buAutoNum type="arabicPeriod"/>
            </a:pPr>
            <a:r>
              <a:rPr lang="ru-RU" sz="3000" dirty="0">
                <a:latin typeface="Arial" panose="020B0604020202020204" pitchFamily="34" charset="0"/>
                <a:cs typeface="Arial" panose="020B0604020202020204" pitchFamily="34" charset="0"/>
              </a:rPr>
              <a:t>доля рынка, </a:t>
            </a:r>
          </a:p>
          <a:p>
            <a:pPr marL="514350" indent="-514350">
              <a:buFont typeface="+mj-lt"/>
              <a:buAutoNum type="arabicPeriod"/>
            </a:pPr>
            <a:r>
              <a:rPr lang="ru-RU" sz="3000" dirty="0">
                <a:latin typeface="Arial" panose="020B0604020202020204" pitchFamily="34" charset="0"/>
                <a:cs typeface="Arial" panose="020B0604020202020204" pitchFamily="34" charset="0"/>
              </a:rPr>
              <a:t>связи «продукт-рынок», </a:t>
            </a:r>
          </a:p>
          <a:p>
            <a:pPr marL="514350" indent="-514350">
              <a:buFont typeface="+mj-lt"/>
              <a:buAutoNum type="arabicPeriod"/>
            </a:pPr>
            <a:r>
              <a:rPr lang="ru-RU" sz="3000" dirty="0">
                <a:latin typeface="Arial" panose="020B0604020202020204" pitchFamily="34" charset="0"/>
                <a:cs typeface="Arial" panose="020B0604020202020204" pitchFamily="34" charset="0"/>
              </a:rPr>
              <a:t>конкуренция и развитие рынка. </a:t>
            </a:r>
          </a:p>
          <a:p>
            <a:endParaRPr lang="ru-RU" dirty="0"/>
          </a:p>
        </p:txBody>
      </p:sp>
    </p:spTree>
    <p:extLst>
      <p:ext uri="{BB962C8B-B14F-4D97-AF65-F5344CB8AC3E}">
        <p14:creationId xmlns:p14="http://schemas.microsoft.com/office/powerpoint/2010/main" val="36347124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47C6475-A35E-BD48-B715-AFACAFB32D0E}"/>
              </a:ext>
            </a:extLst>
          </p:cNvPr>
          <p:cNvSpPr/>
          <p:nvPr/>
        </p:nvSpPr>
        <p:spPr>
          <a:xfrm>
            <a:off x="342901" y="277863"/>
            <a:ext cx="11530012" cy="1631216"/>
          </a:xfrm>
          <a:prstGeom prst="rect">
            <a:avLst/>
          </a:prstGeom>
        </p:spPr>
        <p:txBody>
          <a:bodyPr wrap="square">
            <a:spAutoFit/>
          </a:bodyPr>
          <a:lstStyle/>
          <a:p>
            <a:pPr algn="ctr"/>
            <a:r>
              <a:rPr lang="ru-RU" sz="2800" b="1" dirty="0" err="1">
                <a:solidFill>
                  <a:schemeClr val="accent2"/>
                </a:solidFill>
                <a:effectLst/>
                <a:latin typeface="Arial" panose="020B0604020202020204" pitchFamily="34" charset="0"/>
              </a:rPr>
              <a:t>Географическии</a:t>
            </a:r>
            <a:r>
              <a:rPr lang="ru-RU" sz="2800" b="1" dirty="0">
                <a:solidFill>
                  <a:schemeClr val="accent2"/>
                </a:solidFill>
                <a:effectLst/>
                <a:latin typeface="Arial" panose="020B0604020202020204" pitchFamily="34" charset="0"/>
              </a:rPr>
              <a:t>̆ аспект стратегии </a:t>
            </a:r>
            <a:endParaRPr lang="ru-RU" sz="2800" dirty="0">
              <a:solidFill>
                <a:schemeClr val="accent2"/>
              </a:solidFill>
            </a:endParaRPr>
          </a:p>
          <a:p>
            <a:r>
              <a:rPr lang="ru-RU" sz="2400" dirty="0">
                <a:latin typeface="ArialMT"/>
              </a:rPr>
              <a:t>Для того чтобы оценить реальную конкурентоспособность продукта, предприятию необходимо определить свой </a:t>
            </a:r>
            <a:r>
              <a:rPr lang="ru-RU" sz="2400" dirty="0" err="1">
                <a:latin typeface="ArialMT"/>
              </a:rPr>
              <a:t>подходящии</a:t>
            </a:r>
            <a:r>
              <a:rPr lang="ru-RU" sz="2400" dirty="0">
                <a:latin typeface="ArialMT"/>
              </a:rPr>
              <a:t>̆ рынок (существующих и потенциальных </a:t>
            </a:r>
            <a:r>
              <a:rPr lang="ru-RU" sz="2400" dirty="0" err="1">
                <a:latin typeface="ArialMT"/>
              </a:rPr>
              <a:t>потребителеи</a:t>
            </a:r>
            <a:r>
              <a:rPr lang="ru-RU" sz="2400" dirty="0">
                <a:latin typeface="ArialMT"/>
              </a:rPr>
              <a:t>̆) и </a:t>
            </a:r>
            <a:r>
              <a:rPr lang="ru-RU" sz="2400" dirty="0" err="1">
                <a:latin typeface="ArialMT"/>
              </a:rPr>
              <a:t>географическии</a:t>
            </a:r>
            <a:r>
              <a:rPr lang="ru-RU" sz="2400" dirty="0">
                <a:latin typeface="ArialMT"/>
              </a:rPr>
              <a:t>̆ регион </a:t>
            </a:r>
            <a:r>
              <a:rPr lang="ru-RU" sz="2400" dirty="0" err="1">
                <a:latin typeface="ArialMT"/>
              </a:rPr>
              <a:t>своеи</a:t>
            </a:r>
            <a:r>
              <a:rPr lang="ru-RU" sz="2400" dirty="0">
                <a:latin typeface="ArialMT"/>
              </a:rPr>
              <a:t>̆ деятельности. </a:t>
            </a:r>
            <a:endParaRPr lang="ru-RU" sz="2400" dirty="0"/>
          </a:p>
        </p:txBody>
      </p:sp>
      <p:pic>
        <p:nvPicPr>
          <p:cNvPr id="4" name="Рисунок 3">
            <a:extLst>
              <a:ext uri="{FF2B5EF4-FFF2-40B4-BE49-F238E27FC236}">
                <a16:creationId xmlns:a16="http://schemas.microsoft.com/office/drawing/2014/main" id="{1B7B2A30-B1AE-384F-BC07-88EF33C0F8B4}"/>
              </a:ext>
            </a:extLst>
          </p:cNvPr>
          <p:cNvPicPr>
            <a:picLocks noChangeAspect="1"/>
          </p:cNvPicPr>
          <p:nvPr/>
        </p:nvPicPr>
        <p:blipFill>
          <a:blip r:embed="rId2"/>
          <a:stretch>
            <a:fillRect/>
          </a:stretch>
        </p:blipFill>
        <p:spPr>
          <a:xfrm>
            <a:off x="1406525" y="1909079"/>
            <a:ext cx="9093200" cy="1905000"/>
          </a:xfrm>
          <a:prstGeom prst="rect">
            <a:avLst/>
          </a:prstGeom>
        </p:spPr>
      </p:pic>
      <p:sp>
        <p:nvSpPr>
          <p:cNvPr id="5" name="Прямоугольник 4">
            <a:extLst>
              <a:ext uri="{FF2B5EF4-FFF2-40B4-BE49-F238E27FC236}">
                <a16:creationId xmlns:a16="http://schemas.microsoft.com/office/drawing/2014/main" id="{B37D7AC2-43DC-1C4D-8C5D-4DFBF88A135D}"/>
              </a:ext>
            </a:extLst>
          </p:cNvPr>
          <p:cNvSpPr/>
          <p:nvPr/>
        </p:nvSpPr>
        <p:spPr>
          <a:xfrm>
            <a:off x="1690689" y="4010262"/>
            <a:ext cx="2052637" cy="2462213"/>
          </a:xfrm>
          <a:prstGeom prst="rect">
            <a:avLst/>
          </a:prstGeom>
        </p:spPr>
        <p:txBody>
          <a:bodyPr wrap="square">
            <a:spAutoFit/>
          </a:bodyPr>
          <a:lstStyle/>
          <a:p>
            <a:r>
              <a:rPr lang="ru-RU" b="1" dirty="0">
                <a:solidFill>
                  <a:schemeClr val="accent2"/>
                </a:solidFill>
                <a:latin typeface="ArialMT"/>
              </a:rPr>
              <a:t>1. </a:t>
            </a:r>
            <a:r>
              <a:rPr lang="ru-RU" sz="1600" dirty="0">
                <a:latin typeface="ArialMT"/>
              </a:rPr>
              <a:t>Пример</a:t>
            </a:r>
            <a:r>
              <a:rPr lang="ru-RU" b="1" dirty="0">
                <a:solidFill>
                  <a:schemeClr val="accent2"/>
                </a:solidFill>
                <a:latin typeface="ArialMT"/>
              </a:rPr>
              <a:t> </a:t>
            </a:r>
            <a:r>
              <a:rPr lang="ru-RU" sz="1700" dirty="0">
                <a:latin typeface="ArialMT"/>
              </a:rPr>
              <a:t>географически ограниченного локального или регионального рынка, на котором функционируют все сегменты.</a:t>
            </a:r>
            <a:br>
              <a:rPr lang="ru-RU" dirty="0">
                <a:latin typeface="ArialMT"/>
              </a:rPr>
            </a:br>
            <a:endParaRPr lang="ru-RU" dirty="0"/>
          </a:p>
        </p:txBody>
      </p:sp>
      <p:sp>
        <p:nvSpPr>
          <p:cNvPr id="6" name="Прямоугольник 5">
            <a:extLst>
              <a:ext uri="{FF2B5EF4-FFF2-40B4-BE49-F238E27FC236}">
                <a16:creationId xmlns:a16="http://schemas.microsoft.com/office/drawing/2014/main" id="{A39F3900-1A3E-1B4B-B9F3-CFE532AED540}"/>
              </a:ext>
            </a:extLst>
          </p:cNvPr>
          <p:cNvSpPr/>
          <p:nvPr/>
        </p:nvSpPr>
        <p:spPr>
          <a:xfrm>
            <a:off x="3848098" y="4025650"/>
            <a:ext cx="2576514" cy="1923604"/>
          </a:xfrm>
          <a:prstGeom prst="rect">
            <a:avLst/>
          </a:prstGeom>
        </p:spPr>
        <p:txBody>
          <a:bodyPr wrap="square">
            <a:spAutoFit/>
          </a:bodyPr>
          <a:lstStyle/>
          <a:p>
            <a:r>
              <a:rPr lang="ru-RU" b="1" dirty="0">
                <a:solidFill>
                  <a:schemeClr val="accent2"/>
                </a:solidFill>
                <a:latin typeface="ArialMT"/>
              </a:rPr>
              <a:t>2. </a:t>
            </a:r>
            <a:r>
              <a:rPr lang="ru-RU" sz="1600" dirty="0">
                <a:latin typeface="ArialMT"/>
              </a:rPr>
              <a:t>Пример</a:t>
            </a:r>
            <a:r>
              <a:rPr lang="ru-RU" b="1" dirty="0">
                <a:solidFill>
                  <a:schemeClr val="accent2"/>
                </a:solidFill>
                <a:latin typeface="ArialMT"/>
              </a:rPr>
              <a:t> </a:t>
            </a:r>
            <a:r>
              <a:rPr lang="ru-RU" sz="1700" dirty="0">
                <a:latin typeface="ArialMT"/>
              </a:rPr>
              <a:t>отдельного сегмента (</a:t>
            </a:r>
            <a:r>
              <a:rPr lang="ru-RU" sz="1700" dirty="0" err="1">
                <a:latin typeface="ArialMT"/>
              </a:rPr>
              <a:t>продуктовои</a:t>
            </a:r>
            <a:r>
              <a:rPr lang="ru-RU" sz="1700" dirty="0">
                <a:latin typeface="ArialMT"/>
              </a:rPr>
              <a:t>̆ группы), </a:t>
            </a:r>
            <a:r>
              <a:rPr lang="ru-RU" sz="1700" dirty="0" err="1">
                <a:latin typeface="ArialMT"/>
              </a:rPr>
              <a:t>которыи</a:t>
            </a:r>
            <a:r>
              <a:rPr lang="ru-RU" sz="1700" dirty="0">
                <a:latin typeface="ArialMT"/>
              </a:rPr>
              <a:t>̆ функционирует </a:t>
            </a:r>
          </a:p>
          <a:p>
            <a:r>
              <a:rPr lang="ru-RU" sz="1700" dirty="0">
                <a:latin typeface="ArialMT"/>
              </a:rPr>
              <a:t>на всех национальных и международных рынках. </a:t>
            </a:r>
            <a:endParaRPr lang="ru-RU" sz="1700" dirty="0"/>
          </a:p>
        </p:txBody>
      </p:sp>
      <p:sp>
        <p:nvSpPr>
          <p:cNvPr id="7" name="Прямоугольник 6">
            <a:extLst>
              <a:ext uri="{FF2B5EF4-FFF2-40B4-BE49-F238E27FC236}">
                <a16:creationId xmlns:a16="http://schemas.microsoft.com/office/drawing/2014/main" id="{15A67273-940A-CC43-9218-D58ACA9DF8A4}"/>
              </a:ext>
            </a:extLst>
          </p:cNvPr>
          <p:cNvSpPr/>
          <p:nvPr/>
        </p:nvSpPr>
        <p:spPr>
          <a:xfrm>
            <a:off x="6529384" y="4010262"/>
            <a:ext cx="1857379" cy="1938992"/>
          </a:xfrm>
          <a:prstGeom prst="rect">
            <a:avLst/>
          </a:prstGeom>
        </p:spPr>
        <p:txBody>
          <a:bodyPr wrap="square">
            <a:spAutoFit/>
          </a:bodyPr>
          <a:lstStyle/>
          <a:p>
            <a:r>
              <a:rPr lang="ru-RU" b="1" dirty="0">
                <a:solidFill>
                  <a:schemeClr val="accent2"/>
                </a:solidFill>
                <a:latin typeface="ArialMT"/>
              </a:rPr>
              <a:t>3. </a:t>
            </a:r>
            <a:r>
              <a:rPr lang="ru-RU" sz="1700" dirty="0">
                <a:latin typeface="ArialMT"/>
              </a:rPr>
              <a:t>Отдельные сегменты функционируют  </a:t>
            </a:r>
          </a:p>
          <a:p>
            <a:r>
              <a:rPr lang="ru-RU" sz="1700" dirty="0">
                <a:latin typeface="ArialMT"/>
              </a:rPr>
              <a:t>в отдельных географических регионах.</a:t>
            </a:r>
            <a:br>
              <a:rPr lang="ru-RU" dirty="0">
                <a:latin typeface="ArialMT"/>
              </a:rPr>
            </a:br>
            <a:endParaRPr lang="ru-RU" dirty="0"/>
          </a:p>
        </p:txBody>
      </p:sp>
      <p:sp>
        <p:nvSpPr>
          <p:cNvPr id="8" name="Прямоугольник 7">
            <a:extLst>
              <a:ext uri="{FF2B5EF4-FFF2-40B4-BE49-F238E27FC236}">
                <a16:creationId xmlns:a16="http://schemas.microsoft.com/office/drawing/2014/main" id="{3A77F781-DB02-874D-B274-F870F473E5EF}"/>
              </a:ext>
            </a:extLst>
          </p:cNvPr>
          <p:cNvSpPr/>
          <p:nvPr/>
        </p:nvSpPr>
        <p:spPr>
          <a:xfrm>
            <a:off x="8491535" y="4010262"/>
            <a:ext cx="3700465" cy="2708434"/>
          </a:xfrm>
          <a:prstGeom prst="rect">
            <a:avLst/>
          </a:prstGeom>
        </p:spPr>
        <p:txBody>
          <a:bodyPr wrap="square">
            <a:spAutoFit/>
          </a:bodyPr>
          <a:lstStyle/>
          <a:p>
            <a:r>
              <a:rPr lang="ru-RU" b="1" dirty="0">
                <a:solidFill>
                  <a:schemeClr val="accent2"/>
                </a:solidFill>
                <a:latin typeface="ArialMT"/>
              </a:rPr>
              <a:t>4. </a:t>
            </a:r>
            <a:r>
              <a:rPr lang="ru-RU" sz="1700" dirty="0">
                <a:latin typeface="ArialMT"/>
              </a:rPr>
              <a:t>Все сегменты продвигаются во все географические регионы. </a:t>
            </a:r>
          </a:p>
          <a:p>
            <a:r>
              <a:rPr lang="ru-RU" sz="1700" dirty="0">
                <a:latin typeface="ArialMT"/>
              </a:rPr>
              <a:t>В предельном случае это может означать конкуренцию в мировом масштабе, охватывающую все продуктовые сегменты или все сегменты </a:t>
            </a:r>
            <a:r>
              <a:rPr lang="ru-RU" sz="1700" dirty="0" err="1">
                <a:latin typeface="ArialMT"/>
              </a:rPr>
              <a:t>потребителеи</a:t>
            </a:r>
            <a:r>
              <a:rPr lang="ru-RU" sz="1700" dirty="0">
                <a:latin typeface="ArialMT"/>
              </a:rPr>
              <a:t>̆. </a:t>
            </a:r>
          </a:p>
          <a:p>
            <a:r>
              <a:rPr lang="ru-RU" sz="1700" dirty="0">
                <a:latin typeface="ArialMT"/>
              </a:rPr>
              <a:t>Эту стратегию могут использовать предприятия с очень большим финансовым потенциалом. </a:t>
            </a:r>
            <a:endParaRPr lang="ru-RU" sz="1700" dirty="0"/>
          </a:p>
        </p:txBody>
      </p:sp>
    </p:spTree>
    <p:extLst>
      <p:ext uri="{BB962C8B-B14F-4D97-AF65-F5344CB8AC3E}">
        <p14:creationId xmlns:p14="http://schemas.microsoft.com/office/powerpoint/2010/main" val="301734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291B89-B62A-42C5-B7DF-1EC02520560A}"/>
              </a:ext>
            </a:extLst>
          </p:cNvPr>
          <p:cNvSpPr>
            <a:spLocks noGrp="1"/>
          </p:cNvSpPr>
          <p:nvPr>
            <p:ph type="title"/>
          </p:nvPr>
        </p:nvSpPr>
        <p:spPr>
          <a:xfrm>
            <a:off x="456459" y="2273824"/>
            <a:ext cx="10515600" cy="1325563"/>
          </a:xfrm>
        </p:spPr>
        <p:txBody>
          <a:bodyPr>
            <a:noAutofit/>
          </a:bodyPr>
          <a:lstStyle/>
          <a:p>
            <a:r>
              <a:rPr lang="ru-RU" sz="3200" dirty="0"/>
              <a:t>· Стратегии проекта или корпоративные стратегии и рамки проекта </a:t>
            </a:r>
            <a:br>
              <a:rPr lang="ru-RU" sz="3200" dirty="0"/>
            </a:br>
            <a:r>
              <a:rPr lang="ru-RU" sz="3200" dirty="0"/>
              <a:t>· Рынок и концепция маркетинга </a:t>
            </a:r>
            <a:br>
              <a:rPr lang="ru-RU" sz="3200" dirty="0"/>
            </a:br>
            <a:r>
              <a:rPr lang="ru-RU" sz="3200" dirty="0"/>
              <a:t>· Сырье, основные и вспомогательные производственные материалы </a:t>
            </a:r>
            <a:br>
              <a:rPr lang="ru-RU" sz="3200" dirty="0"/>
            </a:br>
            <a:r>
              <a:rPr lang="ru-RU" sz="3200" dirty="0"/>
              <a:t>· Месторасположение, участок и окружающая среда </a:t>
            </a:r>
            <a:br>
              <a:rPr lang="ru-RU" sz="3200" dirty="0"/>
            </a:br>
            <a:r>
              <a:rPr lang="ru-RU" sz="3200" dirty="0"/>
              <a:t>· Проектирование и технология </a:t>
            </a:r>
            <a:br>
              <a:rPr lang="ru-RU" sz="3200" dirty="0"/>
            </a:br>
            <a:r>
              <a:rPr lang="ru-RU" sz="3200" dirty="0"/>
              <a:t>· Организация и накладные расходы </a:t>
            </a:r>
            <a:br>
              <a:rPr lang="ru-RU" sz="3200" dirty="0"/>
            </a:br>
            <a:r>
              <a:rPr lang="ru-RU" sz="3200" dirty="0"/>
              <a:t>· Трудовые ресурсы, в частности, управленческие кадры, затраты на оплату рабочей силы, а также потребности в профессиональном обучении и затраты на него </a:t>
            </a:r>
            <a:br>
              <a:rPr lang="ru-RU" sz="3200" dirty="0"/>
            </a:br>
            <a:r>
              <a:rPr lang="ru-RU" sz="3200" dirty="0"/>
              <a:t>· График осуществления проекта и составление бюджета </a:t>
            </a:r>
          </a:p>
        </p:txBody>
      </p:sp>
    </p:spTree>
    <p:extLst>
      <p:ext uri="{BB962C8B-B14F-4D97-AF65-F5344CB8AC3E}">
        <p14:creationId xmlns:p14="http://schemas.microsoft.com/office/powerpoint/2010/main" val="1996210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FEBA0BE-FF4E-1141-B129-1E94086B6675}"/>
              </a:ext>
            </a:extLst>
          </p:cNvPr>
          <p:cNvSpPr/>
          <p:nvPr/>
        </p:nvSpPr>
        <p:spPr>
          <a:xfrm>
            <a:off x="471488" y="226219"/>
            <a:ext cx="11530012" cy="2369880"/>
          </a:xfrm>
          <a:prstGeom prst="rect">
            <a:avLst/>
          </a:prstGeom>
        </p:spPr>
        <p:txBody>
          <a:bodyPr wrap="square">
            <a:spAutoFit/>
          </a:bodyPr>
          <a:lstStyle/>
          <a:p>
            <a:pPr algn="ctr"/>
            <a:r>
              <a:rPr lang="ru-RU" sz="2800" b="1" dirty="0">
                <a:solidFill>
                  <a:schemeClr val="accent2"/>
                </a:solidFill>
                <a:latin typeface="Arial" panose="020B0604020202020204" pitchFamily="34" charset="0"/>
                <a:cs typeface="Arial" panose="020B0604020202020204" pitchFamily="34" charset="0"/>
              </a:rPr>
              <a:t>Доля рынка и базовые стратегии </a:t>
            </a:r>
          </a:p>
          <a:p>
            <a:r>
              <a:rPr lang="ru-RU" sz="2400" dirty="0" err="1">
                <a:latin typeface="Arial" panose="020B0604020202020204" pitchFamily="34" charset="0"/>
                <a:cs typeface="Arial" panose="020B0604020202020204" pitchFamily="34" charset="0"/>
              </a:rPr>
              <a:t>Другои</a:t>
            </a:r>
            <a:r>
              <a:rPr lang="ru-RU" sz="2400" dirty="0">
                <a:latin typeface="Arial" panose="020B0604020202020204" pitchFamily="34" charset="0"/>
                <a:cs typeface="Arial" panose="020B0604020202020204" pitchFamily="34" charset="0"/>
              </a:rPr>
              <a:t>̆ элемент стратегии проекта - целевая позиция, которую компания стремится занять на рынке. </a:t>
            </a:r>
          </a:p>
          <a:p>
            <a:r>
              <a:rPr lang="ru-RU" sz="2400" dirty="0">
                <a:latin typeface="Arial" panose="020B0604020202020204" pitchFamily="34" charset="0"/>
                <a:cs typeface="Arial" panose="020B0604020202020204" pitchFamily="34" charset="0"/>
              </a:rPr>
              <a:t>Для инвестиционного проекта необходимо определить долгосрочную рыночную позицию, или долю рынка, которая является целью на определенном рынке или в рыночном сегменте. </a:t>
            </a:r>
          </a:p>
        </p:txBody>
      </p:sp>
      <p:pic>
        <p:nvPicPr>
          <p:cNvPr id="4" name="Рисунок 3">
            <a:extLst>
              <a:ext uri="{FF2B5EF4-FFF2-40B4-BE49-F238E27FC236}">
                <a16:creationId xmlns:a16="http://schemas.microsoft.com/office/drawing/2014/main" id="{21EF1643-9C10-CB43-A7F2-96961050AB62}"/>
              </a:ext>
            </a:extLst>
          </p:cNvPr>
          <p:cNvPicPr>
            <a:picLocks noChangeAspect="1"/>
          </p:cNvPicPr>
          <p:nvPr/>
        </p:nvPicPr>
        <p:blipFill>
          <a:blip r:embed="rId2"/>
          <a:stretch>
            <a:fillRect/>
          </a:stretch>
        </p:blipFill>
        <p:spPr>
          <a:xfrm>
            <a:off x="4054475" y="2722542"/>
            <a:ext cx="7683500" cy="3695700"/>
          </a:xfrm>
          <a:prstGeom prst="rect">
            <a:avLst/>
          </a:prstGeom>
        </p:spPr>
      </p:pic>
      <p:sp>
        <p:nvSpPr>
          <p:cNvPr id="5" name="Прямоугольник 4">
            <a:extLst>
              <a:ext uri="{FF2B5EF4-FFF2-40B4-BE49-F238E27FC236}">
                <a16:creationId xmlns:a16="http://schemas.microsoft.com/office/drawing/2014/main" id="{D82D4C3C-1604-5C46-B821-200867B84635}"/>
              </a:ext>
            </a:extLst>
          </p:cNvPr>
          <p:cNvSpPr/>
          <p:nvPr/>
        </p:nvSpPr>
        <p:spPr>
          <a:xfrm>
            <a:off x="611188" y="3785562"/>
            <a:ext cx="3443287" cy="1569660"/>
          </a:xfrm>
          <a:prstGeom prst="rect">
            <a:avLst/>
          </a:prstGeom>
        </p:spPr>
        <p:txBody>
          <a:bodyPr wrap="square">
            <a:spAutoFit/>
          </a:bodyPr>
          <a:lstStyle/>
          <a:p>
            <a:r>
              <a:rPr lang="ru-RU" sz="2400" b="1" i="1" dirty="0">
                <a:solidFill>
                  <a:schemeClr val="accent2"/>
                </a:solidFill>
                <a:latin typeface="Arial" panose="020B0604020202020204" pitchFamily="34" charset="0"/>
                <a:cs typeface="Arial" panose="020B0604020202020204" pitchFamily="34" charset="0"/>
              </a:rPr>
              <a:t>Прибыльность меняется </a:t>
            </a:r>
          </a:p>
          <a:p>
            <a:r>
              <a:rPr lang="ru-RU" sz="2400" b="1" i="1" dirty="0">
                <a:solidFill>
                  <a:schemeClr val="accent2"/>
                </a:solidFill>
                <a:latin typeface="Arial" panose="020B0604020202020204" pitchFamily="34" charset="0"/>
                <a:cs typeface="Arial" panose="020B0604020202020204" pitchFamily="34" charset="0"/>
              </a:rPr>
              <a:t>в зависимости </a:t>
            </a:r>
          </a:p>
          <a:p>
            <a:r>
              <a:rPr lang="ru-RU" sz="2400" b="1" i="1" dirty="0">
                <a:solidFill>
                  <a:schemeClr val="accent2"/>
                </a:solidFill>
                <a:latin typeface="Arial" panose="020B0604020202020204" pitchFamily="34" charset="0"/>
                <a:cs typeface="Arial" panose="020B0604020202020204" pitchFamily="34" charset="0"/>
              </a:rPr>
              <a:t>от доли рынка </a:t>
            </a:r>
          </a:p>
        </p:txBody>
      </p:sp>
      <p:sp>
        <p:nvSpPr>
          <p:cNvPr id="6" name="TextBox 5">
            <a:extLst>
              <a:ext uri="{FF2B5EF4-FFF2-40B4-BE49-F238E27FC236}">
                <a16:creationId xmlns:a16="http://schemas.microsoft.com/office/drawing/2014/main" id="{096385DD-F662-7E4F-A010-DF8C51421450}"/>
              </a:ext>
            </a:extLst>
          </p:cNvPr>
          <p:cNvSpPr txBox="1"/>
          <p:nvPr/>
        </p:nvSpPr>
        <p:spPr>
          <a:xfrm>
            <a:off x="7672388" y="6418242"/>
            <a:ext cx="1452642" cy="338554"/>
          </a:xfrm>
          <a:prstGeom prst="rect">
            <a:avLst/>
          </a:prstGeom>
          <a:noFill/>
        </p:spPr>
        <p:txBody>
          <a:bodyPr wrap="none" rtlCol="0">
            <a:spAutoFit/>
          </a:bodyPr>
          <a:lstStyle/>
          <a:p>
            <a:r>
              <a:rPr lang="ru-RU" sz="1600" i="1" dirty="0"/>
              <a:t>Доля рынка, %</a:t>
            </a:r>
          </a:p>
        </p:txBody>
      </p:sp>
    </p:spTree>
    <p:extLst>
      <p:ext uri="{BB962C8B-B14F-4D97-AF65-F5344CB8AC3E}">
        <p14:creationId xmlns:p14="http://schemas.microsoft.com/office/powerpoint/2010/main" val="3969960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3D3F801-2FD1-9D40-AA13-E81FF72A1746}"/>
              </a:ext>
            </a:extLst>
          </p:cNvPr>
          <p:cNvSpPr/>
          <p:nvPr/>
        </p:nvSpPr>
        <p:spPr>
          <a:xfrm>
            <a:off x="714889" y="386596"/>
            <a:ext cx="11110913" cy="3724096"/>
          </a:xfrm>
          <a:prstGeom prst="rect">
            <a:avLst/>
          </a:prstGeom>
        </p:spPr>
        <p:txBody>
          <a:bodyPr wrap="square">
            <a:spAutoFit/>
          </a:bodyPr>
          <a:lstStyle/>
          <a:p>
            <a:pPr algn="ctr"/>
            <a:r>
              <a:rPr lang="ru-RU" sz="3600" b="1" dirty="0">
                <a:solidFill>
                  <a:schemeClr val="accent2"/>
                </a:solidFill>
                <a:latin typeface="Arial" panose="020B0604020202020204" pitchFamily="34" charset="0"/>
                <a:cs typeface="Arial" panose="020B0604020202020204" pitchFamily="34" charset="0"/>
              </a:rPr>
              <a:t>Три типа стратегии проекта по отношению </a:t>
            </a:r>
          </a:p>
          <a:p>
            <a:pPr algn="ctr"/>
            <a:r>
              <a:rPr lang="ru-RU" sz="3600" b="1" dirty="0">
                <a:solidFill>
                  <a:schemeClr val="accent2"/>
                </a:solidFill>
                <a:latin typeface="Arial" panose="020B0604020202020204" pitchFamily="34" charset="0"/>
                <a:cs typeface="Arial" panose="020B0604020202020204" pitchFamily="34" charset="0"/>
              </a:rPr>
              <a:t>к </a:t>
            </a:r>
            <a:r>
              <a:rPr lang="ru-RU" sz="3600" b="1" dirty="0" err="1">
                <a:solidFill>
                  <a:schemeClr val="accent2"/>
                </a:solidFill>
                <a:latin typeface="Arial" panose="020B0604020202020204" pitchFamily="34" charset="0"/>
                <a:cs typeface="Arial" panose="020B0604020202020204" pitchFamily="34" charset="0"/>
              </a:rPr>
              <a:t>намечаемои</a:t>
            </a:r>
            <a:r>
              <a:rPr lang="ru-RU" sz="3600" b="1" dirty="0">
                <a:solidFill>
                  <a:schemeClr val="accent2"/>
                </a:solidFill>
                <a:latin typeface="Arial" panose="020B0604020202020204" pitchFamily="34" charset="0"/>
                <a:cs typeface="Arial" panose="020B0604020202020204" pitchFamily="34" charset="0"/>
              </a:rPr>
              <a:t>̆ для освоения доле рынка </a:t>
            </a:r>
          </a:p>
          <a:p>
            <a:endParaRPr lang="ru-RU" sz="3200" dirty="0">
              <a:latin typeface="Arial" panose="020B0604020202020204" pitchFamily="34" charset="0"/>
              <a:cs typeface="Arial" panose="020B0604020202020204" pitchFamily="34" charset="0"/>
            </a:endParaRPr>
          </a:p>
          <a:p>
            <a:pPr marL="514350" indent="-514350">
              <a:buFont typeface="+mj-lt"/>
              <a:buAutoNum type="arabicPeriod"/>
            </a:pPr>
            <a:r>
              <a:rPr lang="ru-RU" sz="3200" dirty="0">
                <a:latin typeface="Arial" panose="020B0604020202020204" pitchFamily="34" charset="0"/>
                <a:cs typeface="Arial" panose="020B0604020202020204" pitchFamily="34" charset="0"/>
              </a:rPr>
              <a:t>Стратегия лидерства по издержкам </a:t>
            </a:r>
          </a:p>
          <a:p>
            <a:pPr marL="514350" indent="-514350">
              <a:buFont typeface="+mj-lt"/>
              <a:buAutoNum type="arabicPeriod"/>
            </a:pPr>
            <a:r>
              <a:rPr lang="ru-RU" sz="3200" dirty="0">
                <a:latin typeface="Arial" panose="020B0604020202020204" pitchFamily="34" charset="0"/>
                <a:cs typeface="Arial" panose="020B0604020202020204" pitchFamily="34" charset="0"/>
              </a:rPr>
              <a:t>Стратегия дифференциации </a:t>
            </a:r>
          </a:p>
          <a:p>
            <a:pPr marL="514350" indent="-514350">
              <a:buFont typeface="+mj-lt"/>
              <a:buAutoNum type="arabicPeriod"/>
            </a:pPr>
            <a:r>
              <a:rPr lang="ru-RU" sz="3200" dirty="0">
                <a:latin typeface="Arial" panose="020B0604020202020204" pitchFamily="34" charset="0"/>
                <a:cs typeface="Arial" panose="020B0604020202020204" pitchFamily="34" charset="0"/>
              </a:rPr>
              <a:t>Концентрация усилий на главных моментах (стратегия ниши) </a:t>
            </a:r>
          </a:p>
        </p:txBody>
      </p:sp>
      <p:pic>
        <p:nvPicPr>
          <p:cNvPr id="4" name="Рисунок 3">
            <a:extLst>
              <a:ext uri="{FF2B5EF4-FFF2-40B4-BE49-F238E27FC236}">
                <a16:creationId xmlns:a16="http://schemas.microsoft.com/office/drawing/2014/main" id="{6708DDCE-85E6-A940-86FA-2727B11713E2}"/>
              </a:ext>
            </a:extLst>
          </p:cNvPr>
          <p:cNvPicPr>
            <a:picLocks noChangeAspect="1"/>
          </p:cNvPicPr>
          <p:nvPr/>
        </p:nvPicPr>
        <p:blipFill>
          <a:blip r:embed="rId2"/>
          <a:stretch>
            <a:fillRect/>
          </a:stretch>
        </p:blipFill>
        <p:spPr>
          <a:xfrm>
            <a:off x="466723" y="4400550"/>
            <a:ext cx="11359079" cy="2039938"/>
          </a:xfrm>
          <a:prstGeom prst="rect">
            <a:avLst/>
          </a:prstGeom>
        </p:spPr>
      </p:pic>
      <p:sp>
        <p:nvSpPr>
          <p:cNvPr id="5" name="Прямоугольник 4">
            <a:extLst>
              <a:ext uri="{FF2B5EF4-FFF2-40B4-BE49-F238E27FC236}">
                <a16:creationId xmlns:a16="http://schemas.microsoft.com/office/drawing/2014/main" id="{0CCF89F2-67EC-CB41-939E-6721AA9043BB}"/>
              </a:ext>
            </a:extLst>
          </p:cNvPr>
          <p:cNvSpPr/>
          <p:nvPr/>
        </p:nvSpPr>
        <p:spPr>
          <a:xfrm>
            <a:off x="4286250" y="5286375"/>
            <a:ext cx="7539552" cy="1085850"/>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91634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23F21AF-8E19-9A46-BA6D-2D505721C727}"/>
              </a:ext>
            </a:extLst>
          </p:cNvPr>
          <p:cNvSpPr/>
          <p:nvPr/>
        </p:nvSpPr>
        <p:spPr>
          <a:xfrm>
            <a:off x="400049" y="800159"/>
            <a:ext cx="11501437" cy="6001643"/>
          </a:xfrm>
          <a:prstGeom prst="rect">
            <a:avLst/>
          </a:prstGeom>
        </p:spPr>
        <p:txBody>
          <a:bodyPr wrap="square">
            <a:spAutoFit/>
          </a:bodyPr>
          <a:lstStyle/>
          <a:p>
            <a:r>
              <a:rPr lang="ru-RU" sz="2400" b="1" dirty="0">
                <a:latin typeface="Arial" panose="020B0604020202020204" pitchFamily="34" charset="0"/>
                <a:cs typeface="Arial" panose="020B0604020202020204" pitchFamily="34" charset="0"/>
              </a:rPr>
              <a:t>Главная задача </a:t>
            </a:r>
            <a:r>
              <a:rPr lang="ru-RU" sz="2400" dirty="0">
                <a:latin typeface="Arial" panose="020B0604020202020204" pitchFamily="34" charset="0"/>
                <a:cs typeface="Arial" panose="020B0604020202020204" pitchFamily="34" charset="0"/>
              </a:rPr>
              <a:t>- получение и поддержание величины издержек на более низком уровне, чем у конкурентов. </a:t>
            </a:r>
          </a:p>
          <a:p>
            <a:r>
              <a:rPr lang="ru-RU" sz="2400" dirty="0">
                <a:latin typeface="Arial" panose="020B0604020202020204" pitchFamily="34" charset="0"/>
                <a:cs typeface="Arial" panose="020B0604020202020204" pitchFamily="34" charset="0"/>
              </a:rPr>
              <a:t>Преимущество в отношении издержек, демонстрируемое </a:t>
            </a:r>
            <a:r>
              <a:rPr lang="ru-RU" sz="2400" dirty="0" err="1">
                <a:latin typeface="Arial" panose="020B0604020202020204" pitchFamily="34" charset="0"/>
                <a:cs typeface="Arial" panose="020B0604020202020204" pitchFamily="34" charset="0"/>
              </a:rPr>
              <a:t>теоретическои</a:t>
            </a:r>
            <a:r>
              <a:rPr lang="ru-RU" sz="2400" dirty="0">
                <a:latin typeface="Arial" panose="020B0604020202020204" pitchFamily="34" charset="0"/>
                <a:cs typeface="Arial" panose="020B0604020202020204" pitchFamily="34" charset="0"/>
              </a:rPr>
              <a:t>̆ и </a:t>
            </a:r>
            <a:r>
              <a:rPr lang="ru-RU" sz="2400" dirty="0" err="1">
                <a:latin typeface="Arial" panose="020B0604020202020204" pitchFamily="34" charset="0"/>
                <a:cs typeface="Arial" panose="020B0604020202020204" pitchFamily="34" charset="0"/>
              </a:rPr>
              <a:t>опытнои</a:t>
            </a:r>
            <a:r>
              <a:rPr lang="ru-RU" sz="2400" dirty="0">
                <a:latin typeface="Arial" panose="020B0604020202020204" pitchFamily="34" charset="0"/>
                <a:cs typeface="Arial" panose="020B0604020202020204" pitchFamily="34" charset="0"/>
              </a:rPr>
              <a:t>̆ кривыми, обеспечивает защиту от конкуренции, поскольку конкуренты с более высокими издержками первыми выбывают из борьбы. </a:t>
            </a:r>
          </a:p>
          <a:p>
            <a:endParaRPr lang="ru-RU"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Для достижения лидерства по издержкам зачастую </a:t>
            </a:r>
            <a:r>
              <a:rPr lang="ru-RU" sz="2400" u="sng" dirty="0">
                <a:solidFill>
                  <a:schemeClr val="accent2"/>
                </a:solidFill>
                <a:latin typeface="Arial" panose="020B0604020202020204" pitchFamily="34" charset="0"/>
                <a:cs typeface="Arial" panose="020B0604020202020204" pitchFamily="34" charset="0"/>
              </a:rPr>
              <a:t>необходимо обладать </a:t>
            </a:r>
            <a:r>
              <a:rPr lang="ru-RU" sz="2400" u="sng" dirty="0" err="1">
                <a:solidFill>
                  <a:schemeClr val="accent2"/>
                </a:solidFill>
                <a:latin typeface="Arial" panose="020B0604020202020204" pitchFamily="34" charset="0"/>
                <a:cs typeface="Arial" panose="020B0604020202020204" pitchFamily="34" charset="0"/>
              </a:rPr>
              <a:t>значительнои</a:t>
            </a:r>
            <a:r>
              <a:rPr lang="ru-RU" sz="2400" u="sng" dirty="0">
                <a:solidFill>
                  <a:schemeClr val="accent2"/>
                </a:solidFill>
                <a:latin typeface="Arial" panose="020B0604020202020204" pitchFamily="34" charset="0"/>
                <a:cs typeface="Arial" panose="020B0604020202020204" pitchFamily="34" charset="0"/>
              </a:rPr>
              <a:t>̆ </a:t>
            </a:r>
            <a:r>
              <a:rPr lang="ru-RU" sz="2400" u="sng" dirty="0" err="1">
                <a:solidFill>
                  <a:schemeClr val="accent2"/>
                </a:solidFill>
                <a:latin typeface="Arial" panose="020B0604020202020204" pitchFamily="34" charset="0"/>
                <a:cs typeface="Arial" panose="020B0604020202020204" pitchFamily="34" charset="0"/>
              </a:rPr>
              <a:t>долеи</a:t>
            </a:r>
            <a:r>
              <a:rPr lang="ru-RU" sz="2400" u="sng" dirty="0">
                <a:solidFill>
                  <a:schemeClr val="accent2"/>
                </a:solidFill>
                <a:latin typeface="Arial" panose="020B0604020202020204" pitchFamily="34" charset="0"/>
                <a:cs typeface="Arial" panose="020B0604020202020204" pitchFamily="34" charset="0"/>
              </a:rPr>
              <a:t>̆ рынка или другими важными преимуществами, такими как доступ к дешевому сырью</a:t>
            </a:r>
            <a:r>
              <a:rPr lang="ru-RU" sz="2400" dirty="0">
                <a:latin typeface="Arial" panose="020B0604020202020204" pitchFamily="34" charset="0"/>
                <a:cs typeface="Arial" panose="020B0604020202020204" pitchFamily="34" charset="0"/>
              </a:rPr>
              <a:t>. </a:t>
            </a:r>
          </a:p>
          <a:p>
            <a:endParaRPr lang="ru-RU" sz="2400" dirty="0">
              <a:latin typeface="Arial" panose="020B0604020202020204" pitchFamily="34" charset="0"/>
              <a:cs typeface="Arial" panose="020B0604020202020204" pitchFamily="34" charset="0"/>
            </a:endParaRPr>
          </a:p>
          <a:p>
            <a:r>
              <a:rPr lang="ru-RU" sz="2400" b="1" dirty="0">
                <a:latin typeface="Arial" panose="020B0604020202020204" pitchFamily="34" charset="0"/>
                <a:cs typeface="Arial" panose="020B0604020202020204" pitchFamily="34" charset="0"/>
              </a:rPr>
              <a:t>Предпосылки</a:t>
            </a:r>
            <a:r>
              <a:rPr lang="ru-RU" sz="2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Широкая возможность инвестирования (доступ к капиталу)</a:t>
            </a:r>
          </a:p>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Нововведения и усовершенствования производственного процесса</a:t>
            </a:r>
          </a:p>
          <a:p>
            <a:pPr marL="342900" indent="-342900">
              <a:buFont typeface="Arial" panose="020B0604020202020204" pitchFamily="34" charset="0"/>
              <a:buChar char="•"/>
            </a:pPr>
            <a:r>
              <a:rPr lang="ru-RU" sz="2400" dirty="0" err="1">
                <a:latin typeface="Arial" panose="020B0604020202020204" pitchFamily="34" charset="0"/>
                <a:cs typeface="Arial" panose="020B0604020202020204" pitchFamily="34" charset="0"/>
              </a:rPr>
              <a:t>Тщательныи</a:t>
            </a:r>
            <a:r>
              <a:rPr lang="ru-RU" sz="2400" dirty="0">
                <a:latin typeface="Arial" panose="020B0604020202020204" pitchFamily="34" charset="0"/>
                <a:cs typeface="Arial" panose="020B0604020202020204" pitchFamily="34" charset="0"/>
              </a:rPr>
              <a:t>̆ контроль над </a:t>
            </a:r>
            <a:r>
              <a:rPr lang="ru-RU" sz="2400" dirty="0" err="1">
                <a:latin typeface="Arial" panose="020B0604020202020204" pitchFamily="34" charset="0"/>
                <a:cs typeface="Arial" panose="020B0604020202020204" pitchFamily="34" charset="0"/>
              </a:rPr>
              <a:t>рабочеи</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силои</a:t>
            </a:r>
            <a:r>
              <a:rPr lang="ru-RU" sz="2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Простые в изготовлении продукты</a:t>
            </a:r>
          </a:p>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Система сбыта, не требующая больших издержек </a:t>
            </a:r>
          </a:p>
        </p:txBody>
      </p:sp>
      <p:sp>
        <p:nvSpPr>
          <p:cNvPr id="3" name="Прямоугольник 2">
            <a:extLst>
              <a:ext uri="{FF2B5EF4-FFF2-40B4-BE49-F238E27FC236}">
                <a16:creationId xmlns:a16="http://schemas.microsoft.com/office/drawing/2014/main" id="{472E1FAF-E2AF-4640-9E83-4885AD169C3B}"/>
              </a:ext>
            </a:extLst>
          </p:cNvPr>
          <p:cNvSpPr/>
          <p:nvPr/>
        </p:nvSpPr>
        <p:spPr>
          <a:xfrm>
            <a:off x="2136462" y="215384"/>
            <a:ext cx="8028609" cy="584775"/>
          </a:xfrm>
          <a:prstGeom prst="rect">
            <a:avLst/>
          </a:prstGeom>
        </p:spPr>
        <p:txBody>
          <a:bodyPr wrap="none">
            <a:spAutoFit/>
          </a:bodyPr>
          <a:lstStyle/>
          <a:p>
            <a:pPr algn="ctr"/>
            <a:r>
              <a:rPr lang="ru-RU" sz="3200" b="1" dirty="0">
                <a:solidFill>
                  <a:schemeClr val="accent2"/>
                </a:solidFill>
                <a:latin typeface="Arial" panose="020B0604020202020204" pitchFamily="34" charset="0"/>
                <a:cs typeface="Arial" panose="020B0604020202020204" pitchFamily="34" charset="0"/>
              </a:rPr>
              <a:t>1. Стратегия лидерства по издержкам </a:t>
            </a:r>
          </a:p>
        </p:txBody>
      </p:sp>
    </p:spTree>
    <p:extLst>
      <p:ext uri="{BB962C8B-B14F-4D97-AF65-F5344CB8AC3E}">
        <p14:creationId xmlns:p14="http://schemas.microsoft.com/office/powerpoint/2010/main" val="22595701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4F5D2F0-EA72-5849-94D2-576222277B89}"/>
              </a:ext>
            </a:extLst>
          </p:cNvPr>
          <p:cNvSpPr/>
          <p:nvPr/>
        </p:nvSpPr>
        <p:spPr>
          <a:xfrm>
            <a:off x="585789" y="1052542"/>
            <a:ext cx="11058524" cy="5262979"/>
          </a:xfrm>
          <a:prstGeom prst="rect">
            <a:avLst/>
          </a:prstGeom>
        </p:spPr>
        <p:txBody>
          <a:bodyPr wrap="square">
            <a:spAutoFit/>
          </a:bodyPr>
          <a:lstStyle/>
          <a:p>
            <a:r>
              <a:rPr lang="ru-RU" sz="2400" b="1" dirty="0">
                <a:latin typeface="Arial" panose="020B0604020202020204" pitchFamily="34" charset="0"/>
                <a:cs typeface="Arial" panose="020B0604020202020204" pitchFamily="34" charset="0"/>
              </a:rPr>
              <a:t>Цель</a:t>
            </a:r>
            <a:r>
              <a:rPr lang="ru-RU" sz="2400" dirty="0">
                <a:latin typeface="Arial" panose="020B0604020202020204" pitchFamily="34" charset="0"/>
                <a:cs typeface="Arial" panose="020B0604020202020204" pitchFamily="34" charset="0"/>
              </a:rPr>
              <a:t> - создание таких продуктов или услуг фирмы, которые рассматривались бы как уникальные. </a:t>
            </a:r>
          </a:p>
          <a:p>
            <a:endParaRPr lang="ru-RU" sz="2400"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Дифференциация защищает от конкуренции тем, что привязывает покупателя к товарному знаку или фирме и, таким образом, снижает его чувствительность к ценам. </a:t>
            </a:r>
          </a:p>
          <a:p>
            <a:endParaRPr lang="ru-RU" sz="2400" dirty="0">
              <a:latin typeface="Arial" panose="020B0604020202020204" pitchFamily="34" charset="0"/>
              <a:cs typeface="Arial" panose="020B0604020202020204" pitchFamily="34" charset="0"/>
            </a:endParaRPr>
          </a:p>
          <a:p>
            <a:r>
              <a:rPr lang="ru-RU" sz="2400" b="1" dirty="0">
                <a:latin typeface="Arial" panose="020B0604020202020204" pitchFamily="34" charset="0"/>
                <a:cs typeface="Arial" panose="020B0604020202020204" pitchFamily="34" charset="0"/>
              </a:rPr>
              <a:t>Предпосылки</a:t>
            </a:r>
            <a:r>
              <a:rPr lang="ru-RU" sz="2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ru-RU" sz="2400" dirty="0" err="1">
                <a:latin typeface="Arial" panose="020B0604020202020204" pitchFamily="34" charset="0"/>
                <a:cs typeface="Arial" panose="020B0604020202020204" pitchFamily="34" charset="0"/>
              </a:rPr>
              <a:t>Мощныи</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маркетинговыи</a:t>
            </a:r>
            <a:r>
              <a:rPr lang="ru-RU" sz="2400" dirty="0">
                <a:latin typeface="Arial" panose="020B0604020202020204" pitchFamily="34" charset="0"/>
                <a:cs typeface="Arial" panose="020B0604020202020204" pitchFamily="34" charset="0"/>
              </a:rPr>
              <a:t>̆ потенциал</a:t>
            </a:r>
          </a:p>
          <a:p>
            <a:pPr marL="342900" indent="-342900">
              <a:buFont typeface="Arial" panose="020B0604020202020204" pitchFamily="34" charset="0"/>
              <a:buChar char="•"/>
            </a:pPr>
            <a:r>
              <a:rPr lang="ru-RU" sz="2400" dirty="0" err="1">
                <a:latin typeface="Arial" panose="020B0604020202020204" pitchFamily="34" charset="0"/>
                <a:cs typeface="Arial" panose="020B0604020202020204" pitchFamily="34" charset="0"/>
              </a:rPr>
              <a:t>Высокии</a:t>
            </a:r>
            <a:r>
              <a:rPr lang="ru-RU" sz="2400" dirty="0">
                <a:latin typeface="Arial" panose="020B0604020202020204" pitchFamily="34" charset="0"/>
                <a:cs typeface="Arial" panose="020B0604020202020204" pitchFamily="34" charset="0"/>
              </a:rPr>
              <a:t>̆ научно-</a:t>
            </a:r>
            <a:r>
              <a:rPr lang="ru-RU" sz="2400" dirty="0" err="1">
                <a:latin typeface="Arial" panose="020B0604020202020204" pitchFamily="34" charset="0"/>
                <a:cs typeface="Arial" panose="020B0604020202020204" pitchFamily="34" charset="0"/>
              </a:rPr>
              <a:t>исследовательскии</a:t>
            </a:r>
            <a:r>
              <a:rPr lang="ru-RU" sz="2400" dirty="0">
                <a:latin typeface="Arial" panose="020B0604020202020204" pitchFamily="34" charset="0"/>
                <a:cs typeface="Arial" panose="020B0604020202020204" pitchFamily="34" charset="0"/>
              </a:rPr>
              <a:t>̆ потенциал</a:t>
            </a:r>
          </a:p>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Группы </a:t>
            </a:r>
            <a:r>
              <a:rPr lang="ru-RU" sz="2400" dirty="0" err="1">
                <a:latin typeface="Arial" panose="020B0604020202020204" pitchFamily="34" charset="0"/>
                <a:cs typeface="Arial" panose="020B0604020202020204" pitchFamily="34" charset="0"/>
              </a:rPr>
              <a:t>потребителеи</a:t>
            </a:r>
            <a:r>
              <a:rPr lang="ru-RU" sz="2400" dirty="0">
                <a:latin typeface="Arial" panose="020B0604020202020204" pitchFamily="34" charset="0"/>
                <a:cs typeface="Arial" panose="020B0604020202020204" pitchFamily="34" charset="0"/>
              </a:rPr>
              <a:t>̆ с </a:t>
            </a:r>
            <a:r>
              <a:rPr lang="ru-RU" sz="2400" dirty="0" err="1">
                <a:latin typeface="Arial" panose="020B0604020202020204" pitchFamily="34" charset="0"/>
                <a:cs typeface="Arial" panose="020B0604020202020204" pitchFamily="34" charset="0"/>
              </a:rPr>
              <a:t>высокои</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покупательнои</a:t>
            </a:r>
            <a:r>
              <a:rPr lang="ru-RU" sz="2400" dirty="0">
                <a:latin typeface="Arial" panose="020B0604020202020204" pitchFamily="34" charset="0"/>
                <a:cs typeface="Arial" panose="020B0604020202020204" pitchFamily="34" charset="0"/>
              </a:rPr>
              <a:t>̆ способностью</a:t>
            </a:r>
          </a:p>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Наличие отдельных элементов номенклатуры</a:t>
            </a:r>
          </a:p>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Традиции в промышленности</a:t>
            </a:r>
          </a:p>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Кооперация с поставщиками и сбытовиками </a:t>
            </a:r>
          </a:p>
        </p:txBody>
      </p:sp>
      <p:sp>
        <p:nvSpPr>
          <p:cNvPr id="3" name="Прямоугольник 2">
            <a:extLst>
              <a:ext uri="{FF2B5EF4-FFF2-40B4-BE49-F238E27FC236}">
                <a16:creationId xmlns:a16="http://schemas.microsoft.com/office/drawing/2014/main" id="{723833B7-24CB-0240-8618-BD41F0BDB217}"/>
              </a:ext>
            </a:extLst>
          </p:cNvPr>
          <p:cNvSpPr/>
          <p:nvPr/>
        </p:nvSpPr>
        <p:spPr>
          <a:xfrm>
            <a:off x="3108828" y="343971"/>
            <a:ext cx="6596678" cy="584775"/>
          </a:xfrm>
          <a:prstGeom prst="rect">
            <a:avLst/>
          </a:prstGeom>
        </p:spPr>
        <p:txBody>
          <a:bodyPr wrap="none">
            <a:spAutoFit/>
          </a:bodyPr>
          <a:lstStyle/>
          <a:p>
            <a:r>
              <a:rPr lang="ru-RU" sz="3200" b="1" dirty="0">
                <a:solidFill>
                  <a:schemeClr val="accent2"/>
                </a:solidFill>
                <a:latin typeface="Arial" panose="020B0604020202020204" pitchFamily="34" charset="0"/>
                <a:cs typeface="Arial" panose="020B0604020202020204" pitchFamily="34" charset="0"/>
              </a:rPr>
              <a:t>2. Стратегия дифференциации </a:t>
            </a:r>
            <a:endParaRPr lang="ru-RU" sz="3200"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6648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D6CA94F-3BC3-0E46-9146-5434C23A73AD}"/>
              </a:ext>
            </a:extLst>
          </p:cNvPr>
          <p:cNvSpPr/>
          <p:nvPr/>
        </p:nvSpPr>
        <p:spPr>
          <a:xfrm>
            <a:off x="1000125" y="1980962"/>
            <a:ext cx="10572749" cy="3785652"/>
          </a:xfrm>
          <a:prstGeom prst="rect">
            <a:avLst/>
          </a:prstGeom>
        </p:spPr>
        <p:txBody>
          <a:bodyPr wrap="square">
            <a:spAutoFit/>
          </a:bodyPr>
          <a:lstStyle/>
          <a:p>
            <a:r>
              <a:rPr lang="ru-RU" sz="2400" b="1" dirty="0">
                <a:latin typeface="ArialMT"/>
              </a:rPr>
              <a:t>Основывается</a:t>
            </a:r>
            <a:r>
              <a:rPr lang="ru-RU" sz="2400" dirty="0">
                <a:latin typeface="ArialMT"/>
              </a:rPr>
              <a:t> на том, что концентрация усилий на строго </a:t>
            </a:r>
            <a:r>
              <a:rPr lang="ru-RU" sz="2400" dirty="0" err="1">
                <a:latin typeface="ArialMT"/>
              </a:rPr>
              <a:t>определеннои</a:t>
            </a:r>
            <a:r>
              <a:rPr lang="ru-RU" sz="2400" dirty="0">
                <a:latin typeface="ArialMT"/>
              </a:rPr>
              <a:t>̆ цели гораздо эффективнее, чем </a:t>
            </a:r>
            <a:r>
              <a:rPr lang="ru-RU" sz="2400" dirty="0" err="1">
                <a:latin typeface="ArialMT"/>
              </a:rPr>
              <a:t>действия</a:t>
            </a:r>
            <a:r>
              <a:rPr lang="ru-RU" sz="2400" dirty="0">
                <a:latin typeface="ArialMT"/>
              </a:rPr>
              <a:t> на широком поле конкуренции. </a:t>
            </a:r>
          </a:p>
          <a:p>
            <a:endParaRPr lang="ru-RU" sz="2400" dirty="0">
              <a:latin typeface="ArialMT"/>
            </a:endParaRPr>
          </a:p>
          <a:p>
            <a:r>
              <a:rPr lang="ru-RU" sz="2400" dirty="0">
                <a:latin typeface="ArialMT"/>
              </a:rPr>
              <a:t>Акцент может быть поставлен на </a:t>
            </a:r>
            <a:r>
              <a:rPr lang="ru-RU" sz="2400" dirty="0" err="1">
                <a:latin typeface="ArialMT"/>
              </a:rPr>
              <a:t>ограниченнои</a:t>
            </a:r>
            <a:r>
              <a:rPr lang="ru-RU" sz="2400" dirty="0">
                <a:latin typeface="ArialMT"/>
              </a:rPr>
              <a:t>̆ группе </a:t>
            </a:r>
            <a:r>
              <a:rPr lang="ru-RU" sz="2400" dirty="0" err="1">
                <a:latin typeface="ArialMT"/>
              </a:rPr>
              <a:t>потребителеи</a:t>
            </a:r>
            <a:r>
              <a:rPr lang="ru-RU" sz="2400" dirty="0">
                <a:latin typeface="ArialMT"/>
              </a:rPr>
              <a:t>̆, части номенклатуры выпускаемых продуктов или географически ограниченном регионе. </a:t>
            </a:r>
          </a:p>
          <a:p>
            <a:endParaRPr lang="ru-RU" sz="2400" dirty="0">
              <a:latin typeface="ArialMT"/>
            </a:endParaRPr>
          </a:p>
          <a:p>
            <a:r>
              <a:rPr lang="ru-RU" sz="2400" dirty="0">
                <a:latin typeface="ArialMT"/>
              </a:rPr>
              <a:t>Требуемые квалификация и опыт обычно зависят от </a:t>
            </a:r>
            <a:r>
              <a:rPr lang="ru-RU" sz="2400" dirty="0" err="1">
                <a:latin typeface="ArialMT"/>
              </a:rPr>
              <a:t>конкретнои</a:t>
            </a:r>
            <a:r>
              <a:rPr lang="ru-RU" sz="2400" dirty="0">
                <a:latin typeface="ArialMT"/>
              </a:rPr>
              <a:t>̆ </a:t>
            </a:r>
            <a:r>
              <a:rPr lang="ru-RU" sz="2400" dirty="0" err="1">
                <a:latin typeface="ArialMT"/>
              </a:rPr>
              <a:t>стратегическои</a:t>
            </a:r>
            <a:r>
              <a:rPr lang="ru-RU" sz="2400" dirty="0">
                <a:latin typeface="ArialMT"/>
              </a:rPr>
              <a:t>̆ цели. Они не могут быть определены универсально. </a:t>
            </a:r>
            <a:endParaRPr lang="ru-RU" sz="2400" dirty="0"/>
          </a:p>
        </p:txBody>
      </p:sp>
      <p:sp>
        <p:nvSpPr>
          <p:cNvPr id="3" name="Прямоугольник 2">
            <a:extLst>
              <a:ext uri="{FF2B5EF4-FFF2-40B4-BE49-F238E27FC236}">
                <a16:creationId xmlns:a16="http://schemas.microsoft.com/office/drawing/2014/main" id="{616C62AC-2A62-714B-9EB8-462F15CE03B9}"/>
              </a:ext>
            </a:extLst>
          </p:cNvPr>
          <p:cNvSpPr/>
          <p:nvPr/>
        </p:nvSpPr>
        <p:spPr>
          <a:xfrm>
            <a:off x="542925" y="634097"/>
            <a:ext cx="11172825" cy="1077218"/>
          </a:xfrm>
          <a:prstGeom prst="rect">
            <a:avLst/>
          </a:prstGeom>
        </p:spPr>
        <p:txBody>
          <a:bodyPr wrap="square">
            <a:spAutoFit/>
          </a:bodyPr>
          <a:lstStyle/>
          <a:p>
            <a:pPr algn="ctr"/>
            <a:r>
              <a:rPr lang="ru-RU" sz="3200" b="1" dirty="0">
                <a:solidFill>
                  <a:schemeClr val="accent2"/>
                </a:solidFill>
                <a:latin typeface="Arial" panose="020B0604020202020204" pitchFamily="34" charset="0"/>
              </a:rPr>
              <a:t>3. Концентрация усилий на главных моментах (стратегия ниши) </a:t>
            </a:r>
            <a:endParaRPr lang="ru-RU" sz="3200" dirty="0">
              <a:solidFill>
                <a:schemeClr val="accent2"/>
              </a:solidFill>
            </a:endParaRPr>
          </a:p>
        </p:txBody>
      </p:sp>
    </p:spTree>
    <p:extLst>
      <p:ext uri="{BB962C8B-B14F-4D97-AF65-F5344CB8AC3E}">
        <p14:creationId xmlns:p14="http://schemas.microsoft.com/office/powerpoint/2010/main" val="506095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CB36938-82FB-B542-9697-2BF7959296CB}"/>
              </a:ext>
            </a:extLst>
          </p:cNvPr>
          <p:cNvSpPr/>
          <p:nvPr/>
        </p:nvSpPr>
        <p:spPr>
          <a:xfrm>
            <a:off x="371475" y="249287"/>
            <a:ext cx="11429999" cy="4185761"/>
          </a:xfrm>
          <a:prstGeom prst="rect">
            <a:avLst/>
          </a:prstGeom>
        </p:spPr>
        <p:txBody>
          <a:bodyPr wrap="square">
            <a:spAutoFit/>
          </a:bodyPr>
          <a:lstStyle/>
          <a:p>
            <a:pPr algn="ctr"/>
            <a:r>
              <a:rPr lang="ru-RU" sz="3200" b="1" dirty="0">
                <a:solidFill>
                  <a:schemeClr val="accent2"/>
                </a:solidFill>
                <a:effectLst/>
                <a:latin typeface="Arial" panose="020B0604020202020204" pitchFamily="34" charset="0"/>
              </a:rPr>
              <a:t>Связи «продукт-рынок</a:t>
            </a:r>
            <a:r>
              <a:rPr lang="ru-RU" sz="3200" b="1" dirty="0">
                <a:solidFill>
                  <a:schemeClr val="accent2"/>
                </a:solidFill>
                <a:latin typeface="Arial" panose="020B0604020202020204" pitchFamily="34" charset="0"/>
              </a:rPr>
              <a:t>»</a:t>
            </a:r>
            <a:r>
              <a:rPr lang="ru-RU" sz="3200" b="1" dirty="0">
                <a:solidFill>
                  <a:schemeClr val="accent2"/>
                </a:solidFill>
                <a:effectLst/>
                <a:latin typeface="Arial" panose="020B0604020202020204" pitchFamily="34" charset="0"/>
              </a:rPr>
              <a:t> и базовые стратегии </a:t>
            </a:r>
            <a:endParaRPr lang="ru-RU" sz="3200" dirty="0">
              <a:solidFill>
                <a:schemeClr val="accent2"/>
              </a:solidFill>
            </a:endParaRPr>
          </a:p>
          <a:p>
            <a:r>
              <a:rPr lang="ru-RU" sz="2600" dirty="0">
                <a:latin typeface="ArialMT"/>
              </a:rPr>
              <a:t>Выбранная связь «продукт-рынок» определяет стратегические границы концепции маркетинга, а ориентация «продукт-рынок» также лежит в основе разработки стратегии проекта. </a:t>
            </a:r>
          </a:p>
          <a:p>
            <a:endParaRPr lang="ru-RU" sz="2600" b="1" dirty="0">
              <a:latin typeface="ArialMT"/>
            </a:endParaRPr>
          </a:p>
          <a:p>
            <a:pPr lvl="1"/>
            <a:r>
              <a:rPr lang="ru-RU" sz="2600" b="1" dirty="0">
                <a:latin typeface="ArialMT"/>
              </a:rPr>
              <a:t>Четыре основных типа </a:t>
            </a:r>
            <a:r>
              <a:rPr lang="ru-RU" sz="2600" b="1" dirty="0" err="1">
                <a:latin typeface="ArialMT"/>
              </a:rPr>
              <a:t>маркетинговои</a:t>
            </a:r>
            <a:r>
              <a:rPr lang="ru-RU" sz="2600" b="1" dirty="0">
                <a:latin typeface="ArialMT"/>
              </a:rPr>
              <a:t>̆ стратегии</a:t>
            </a:r>
            <a:r>
              <a:rPr lang="ru-RU" sz="2600" dirty="0">
                <a:latin typeface="ArialMT"/>
              </a:rPr>
              <a:t>:</a:t>
            </a:r>
          </a:p>
          <a:p>
            <a:pPr marL="971550" lvl="1" indent="-514350">
              <a:buFont typeface="+mj-lt"/>
              <a:buAutoNum type="arabicPeriod"/>
            </a:pPr>
            <a:r>
              <a:rPr lang="ru-RU" sz="2600" dirty="0">
                <a:latin typeface="ArialMT"/>
              </a:rPr>
              <a:t>Стратегия проникновения на рынок </a:t>
            </a:r>
          </a:p>
          <a:p>
            <a:pPr marL="971550" lvl="1" indent="-514350">
              <a:buFont typeface="+mj-lt"/>
              <a:buAutoNum type="arabicPeriod"/>
            </a:pPr>
            <a:r>
              <a:rPr lang="ru-RU" sz="2600" dirty="0">
                <a:latin typeface="ArialMT"/>
              </a:rPr>
              <a:t>Стратегия развития рынка</a:t>
            </a:r>
          </a:p>
          <a:p>
            <a:pPr marL="971550" lvl="1" indent="-514350">
              <a:buFont typeface="+mj-lt"/>
              <a:buAutoNum type="arabicPeriod"/>
            </a:pPr>
            <a:r>
              <a:rPr lang="ru-RU" sz="2600" dirty="0">
                <a:latin typeface="ArialMT"/>
              </a:rPr>
              <a:t>Стратегия развития продукта</a:t>
            </a:r>
          </a:p>
          <a:p>
            <a:pPr marL="971550" lvl="1" indent="-514350">
              <a:buFont typeface="+mj-lt"/>
              <a:buAutoNum type="arabicPeriod"/>
            </a:pPr>
            <a:r>
              <a:rPr lang="ru-RU" sz="2600" dirty="0">
                <a:latin typeface="ArialMT"/>
              </a:rPr>
              <a:t>Диверсификация </a:t>
            </a:r>
          </a:p>
        </p:txBody>
      </p:sp>
      <p:pic>
        <p:nvPicPr>
          <p:cNvPr id="4" name="Рисунок 3">
            <a:extLst>
              <a:ext uri="{FF2B5EF4-FFF2-40B4-BE49-F238E27FC236}">
                <a16:creationId xmlns:a16="http://schemas.microsoft.com/office/drawing/2014/main" id="{19D9F2B4-D17F-524B-B6B2-7BCCA736FD03}"/>
              </a:ext>
            </a:extLst>
          </p:cNvPr>
          <p:cNvPicPr>
            <a:picLocks noChangeAspect="1"/>
          </p:cNvPicPr>
          <p:nvPr/>
        </p:nvPicPr>
        <p:blipFill>
          <a:blip r:embed="rId2"/>
          <a:stretch>
            <a:fillRect/>
          </a:stretch>
        </p:blipFill>
        <p:spPr>
          <a:xfrm>
            <a:off x="1362868" y="4669915"/>
            <a:ext cx="9447212" cy="1976947"/>
          </a:xfrm>
          <a:prstGeom prst="rect">
            <a:avLst/>
          </a:prstGeom>
        </p:spPr>
      </p:pic>
      <p:sp>
        <p:nvSpPr>
          <p:cNvPr id="5" name="Прямоугольник 4">
            <a:extLst>
              <a:ext uri="{FF2B5EF4-FFF2-40B4-BE49-F238E27FC236}">
                <a16:creationId xmlns:a16="http://schemas.microsoft.com/office/drawing/2014/main" id="{CEF243FE-3A20-9F4A-AB49-A7D580471F00}"/>
              </a:ext>
            </a:extLst>
          </p:cNvPr>
          <p:cNvSpPr/>
          <p:nvPr/>
        </p:nvSpPr>
        <p:spPr>
          <a:xfrm>
            <a:off x="4529137" y="5700712"/>
            <a:ext cx="6280943" cy="946149"/>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89471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65A81AA-A747-8F47-B2D2-A3A441331E63}"/>
              </a:ext>
            </a:extLst>
          </p:cNvPr>
          <p:cNvSpPr/>
          <p:nvPr/>
        </p:nvSpPr>
        <p:spPr>
          <a:xfrm>
            <a:off x="457200" y="127070"/>
            <a:ext cx="11387138" cy="6617196"/>
          </a:xfrm>
          <a:prstGeom prst="rect">
            <a:avLst/>
          </a:prstGeom>
        </p:spPr>
        <p:txBody>
          <a:bodyPr wrap="square">
            <a:spAutoFit/>
          </a:bodyPr>
          <a:lstStyle/>
          <a:p>
            <a:r>
              <a:rPr lang="ru-RU" sz="2800" b="1" dirty="0">
                <a:solidFill>
                  <a:schemeClr val="accent2"/>
                </a:solidFill>
                <a:latin typeface="Arial" panose="020B0604020202020204" pitchFamily="34" charset="0"/>
                <a:cs typeface="Arial" panose="020B0604020202020204" pitchFamily="34" charset="0"/>
              </a:rPr>
              <a:t>1. Стратегия проникновения на рынок</a:t>
            </a:r>
          </a:p>
          <a:p>
            <a:r>
              <a:rPr lang="ru-RU" sz="2400" dirty="0">
                <a:latin typeface="Arial" panose="020B0604020202020204" pitchFamily="34" charset="0"/>
                <a:cs typeface="Arial" panose="020B0604020202020204" pitchFamily="34" charset="0"/>
              </a:rPr>
              <a:t>Предприятие, </a:t>
            </a:r>
            <a:r>
              <a:rPr lang="ru-RU" sz="2400" dirty="0" err="1">
                <a:latin typeface="Arial" panose="020B0604020202020204" pitchFamily="34" charset="0"/>
                <a:cs typeface="Arial" panose="020B0604020202020204" pitchFamily="34" charset="0"/>
              </a:rPr>
              <a:t>действующее</a:t>
            </a:r>
            <a:r>
              <a:rPr lang="ru-RU" sz="2400" dirty="0">
                <a:latin typeface="Arial" panose="020B0604020202020204" pitchFamily="34" charset="0"/>
                <a:cs typeface="Arial" panose="020B0604020202020204" pitchFamily="34" charset="0"/>
              </a:rPr>
              <a:t> на конкретном рынке, стремится интенсифицировать свои рыночные усилия. </a:t>
            </a:r>
          </a:p>
          <a:p>
            <a:r>
              <a:rPr lang="ru-RU" sz="2400" dirty="0">
                <a:latin typeface="Arial" panose="020B0604020202020204" pitchFamily="34" charset="0"/>
                <a:cs typeface="Arial" panose="020B0604020202020204" pitchFamily="34" charset="0"/>
              </a:rPr>
              <a:t>Главные средства - реклама и продажа, концентрация усилий на существующих продуктах. Другим инструментом стратегии проникновения на рынок является «разделение» существующих продуктов на отдельные, несвязанные компоненты. </a:t>
            </a:r>
          </a:p>
          <a:p>
            <a:r>
              <a:rPr lang="ru-RU" sz="2800" b="1" dirty="0">
                <a:solidFill>
                  <a:schemeClr val="accent2"/>
                </a:solidFill>
                <a:latin typeface="Arial" panose="020B0604020202020204" pitchFamily="34" charset="0"/>
                <a:cs typeface="Arial" panose="020B0604020202020204" pitchFamily="34" charset="0"/>
              </a:rPr>
              <a:t>2. Стратегия развития рынка</a:t>
            </a:r>
          </a:p>
          <a:p>
            <a:r>
              <a:rPr lang="ru-RU" sz="2400" dirty="0">
                <a:latin typeface="Arial" panose="020B0604020202020204" pitchFamily="34" charset="0"/>
                <a:cs typeface="Arial" panose="020B0604020202020204" pitchFamily="34" charset="0"/>
              </a:rPr>
              <a:t>С существующими продуктами предприятие стремится к освоению новых географических регионов, новых сегментов </a:t>
            </a:r>
            <a:r>
              <a:rPr lang="ru-RU" sz="2400" dirty="0" err="1">
                <a:latin typeface="Arial" panose="020B0604020202020204" pitchFamily="34" charset="0"/>
                <a:cs typeface="Arial" panose="020B0604020202020204" pitchFamily="34" charset="0"/>
              </a:rPr>
              <a:t>потребителеи</a:t>
            </a:r>
            <a:r>
              <a:rPr lang="ru-RU" sz="2400" dirty="0">
                <a:latin typeface="Arial" panose="020B0604020202020204" pitchFamily="34" charset="0"/>
                <a:cs typeface="Arial" panose="020B0604020202020204" pitchFamily="34" charset="0"/>
              </a:rPr>
              <a:t>̆, увеличивая объем продаж с помощью новых каналов сбыта и т.д.</a:t>
            </a:r>
            <a:br>
              <a:rPr lang="ru-RU" sz="2400" dirty="0">
                <a:latin typeface="Arial" panose="020B0604020202020204" pitchFamily="34" charset="0"/>
                <a:cs typeface="Arial" panose="020B0604020202020204" pitchFamily="34" charset="0"/>
              </a:rPr>
            </a:br>
            <a:r>
              <a:rPr lang="ru-RU" sz="2800" b="1" dirty="0">
                <a:solidFill>
                  <a:schemeClr val="accent2"/>
                </a:solidFill>
                <a:latin typeface="Arial" panose="020B0604020202020204" pitchFamily="34" charset="0"/>
                <a:cs typeface="Arial" panose="020B0604020202020204" pitchFamily="34" charset="0"/>
              </a:rPr>
              <a:t>3. Стратегия развития продукта </a:t>
            </a:r>
          </a:p>
          <a:p>
            <a:r>
              <a:rPr lang="ru-RU" sz="2400" dirty="0">
                <a:latin typeface="Arial" panose="020B0604020202020204" pitchFamily="34" charset="0"/>
                <a:cs typeface="Arial" panose="020B0604020202020204" pitchFamily="34" charset="0"/>
              </a:rPr>
              <a:t>Предприятие стремится совершенствовать свою продукцию и находить новые решения для будущих </a:t>
            </a:r>
            <a:r>
              <a:rPr lang="ru-RU" sz="2400" dirty="0" err="1">
                <a:latin typeface="Arial" panose="020B0604020202020204" pitchFamily="34" charset="0"/>
                <a:cs typeface="Arial" panose="020B0604020202020204" pitchFamily="34" charset="0"/>
              </a:rPr>
              <a:t>потребителеи</a:t>
            </a:r>
            <a:r>
              <a:rPr lang="ru-RU" sz="2400" dirty="0">
                <a:latin typeface="Arial" panose="020B0604020202020204" pitchFamily="34" charset="0"/>
                <a:cs typeface="Arial" panose="020B0604020202020204" pitchFamily="34" charset="0"/>
              </a:rPr>
              <a:t>̆. </a:t>
            </a:r>
          </a:p>
          <a:p>
            <a:r>
              <a:rPr lang="ru-RU" sz="2800" b="1" dirty="0">
                <a:solidFill>
                  <a:schemeClr val="accent2"/>
                </a:solidFill>
                <a:latin typeface="Arial" panose="020B0604020202020204" pitchFamily="34" charset="0"/>
                <a:cs typeface="Arial" panose="020B0604020202020204" pitchFamily="34" charset="0"/>
              </a:rPr>
              <a:t>4. Диверсификация</a:t>
            </a:r>
          </a:p>
          <a:p>
            <a:r>
              <a:rPr lang="ru-RU" sz="2400" dirty="0">
                <a:latin typeface="Arial" panose="020B0604020202020204" pitchFamily="34" charset="0"/>
                <a:cs typeface="Arial" panose="020B0604020202020204" pitchFamily="34" charset="0"/>
              </a:rPr>
              <a:t>Предприятие стремится достичь успеха на новых рынках с новыми продуктами. </a:t>
            </a:r>
          </a:p>
        </p:txBody>
      </p:sp>
    </p:spTree>
    <p:extLst>
      <p:ext uri="{BB962C8B-B14F-4D97-AF65-F5344CB8AC3E}">
        <p14:creationId xmlns:p14="http://schemas.microsoft.com/office/powerpoint/2010/main" val="3448077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5A95642-100A-6844-8342-47D5B9168D6B}"/>
              </a:ext>
            </a:extLst>
          </p:cNvPr>
          <p:cNvSpPr/>
          <p:nvPr/>
        </p:nvSpPr>
        <p:spPr>
          <a:xfrm>
            <a:off x="1755585" y="172521"/>
            <a:ext cx="9475671" cy="584775"/>
          </a:xfrm>
          <a:prstGeom prst="rect">
            <a:avLst/>
          </a:prstGeom>
        </p:spPr>
        <p:txBody>
          <a:bodyPr wrap="none">
            <a:spAutoFit/>
          </a:bodyPr>
          <a:lstStyle/>
          <a:p>
            <a:r>
              <a:rPr lang="ru-RU" sz="3200" b="1" dirty="0">
                <a:solidFill>
                  <a:schemeClr val="accent2"/>
                </a:solidFill>
                <a:latin typeface="Arial" panose="020B0604020202020204" pitchFamily="34" charset="0"/>
              </a:rPr>
              <a:t>Стратегия конкуренции и расширения рынка </a:t>
            </a:r>
            <a:endParaRPr lang="ru-RU" sz="3200" dirty="0">
              <a:solidFill>
                <a:schemeClr val="accent2"/>
              </a:solidFill>
            </a:endParaRPr>
          </a:p>
        </p:txBody>
      </p:sp>
      <p:sp>
        <p:nvSpPr>
          <p:cNvPr id="3" name="Прямоугольник 2">
            <a:extLst>
              <a:ext uri="{FF2B5EF4-FFF2-40B4-BE49-F238E27FC236}">
                <a16:creationId xmlns:a16="http://schemas.microsoft.com/office/drawing/2014/main" id="{D53B5C1A-74E2-4840-9C37-51D81F850D3E}"/>
              </a:ext>
            </a:extLst>
          </p:cNvPr>
          <p:cNvSpPr/>
          <p:nvPr/>
        </p:nvSpPr>
        <p:spPr>
          <a:xfrm>
            <a:off x="462884" y="944889"/>
            <a:ext cx="11344274" cy="1815882"/>
          </a:xfrm>
          <a:prstGeom prst="rect">
            <a:avLst/>
          </a:prstGeom>
        </p:spPr>
        <p:txBody>
          <a:bodyPr wrap="square">
            <a:spAutoFit/>
          </a:bodyPr>
          <a:lstStyle/>
          <a:p>
            <a:r>
              <a:rPr lang="ru-RU" sz="2800" b="1" dirty="0">
                <a:latin typeface="ArialMT"/>
              </a:rPr>
              <a:t>Увеличение доли рынка может </a:t>
            </a:r>
            <a:r>
              <a:rPr lang="ru-RU" sz="2800" b="1" dirty="0" err="1">
                <a:latin typeface="ArialMT"/>
              </a:rPr>
              <a:t>произойти</a:t>
            </a:r>
            <a:r>
              <a:rPr lang="ru-RU" sz="2800" dirty="0">
                <a:latin typeface="ArialMT"/>
              </a:rPr>
              <a:t>:</a:t>
            </a:r>
          </a:p>
          <a:p>
            <a:pPr marL="285750" indent="-285750">
              <a:buFont typeface="Arial" panose="020B0604020202020204" pitchFamily="34" charset="0"/>
              <a:buChar char="•"/>
            </a:pPr>
            <a:r>
              <a:rPr lang="ru-RU" sz="2800" dirty="0">
                <a:latin typeface="ArialMT"/>
              </a:rPr>
              <a:t>за счет конкурентов (если общая емкость рынка стабильна или уменьшается)</a:t>
            </a:r>
          </a:p>
          <a:p>
            <a:pPr marL="285750" indent="-285750">
              <a:buFont typeface="Arial" panose="020B0604020202020204" pitchFamily="34" charset="0"/>
              <a:buChar char="•"/>
            </a:pPr>
            <a:r>
              <a:rPr lang="ru-RU" sz="2800" dirty="0">
                <a:latin typeface="ArialMT"/>
              </a:rPr>
              <a:t>в результате расширения самого рынка. </a:t>
            </a:r>
          </a:p>
        </p:txBody>
      </p:sp>
      <p:pic>
        <p:nvPicPr>
          <p:cNvPr id="6" name="Рисунок 5">
            <a:extLst>
              <a:ext uri="{FF2B5EF4-FFF2-40B4-BE49-F238E27FC236}">
                <a16:creationId xmlns:a16="http://schemas.microsoft.com/office/drawing/2014/main" id="{53987B7A-67F7-F047-B2E4-8A9410AAA938}"/>
              </a:ext>
            </a:extLst>
          </p:cNvPr>
          <p:cNvPicPr>
            <a:picLocks noChangeAspect="1"/>
          </p:cNvPicPr>
          <p:nvPr/>
        </p:nvPicPr>
        <p:blipFill>
          <a:blip r:embed="rId2"/>
          <a:stretch>
            <a:fillRect/>
          </a:stretch>
        </p:blipFill>
        <p:spPr>
          <a:xfrm>
            <a:off x="907612" y="3176964"/>
            <a:ext cx="10454818" cy="3343275"/>
          </a:xfrm>
          <a:prstGeom prst="rect">
            <a:avLst/>
          </a:prstGeom>
        </p:spPr>
      </p:pic>
    </p:spTree>
    <p:extLst>
      <p:ext uri="{BB962C8B-B14F-4D97-AF65-F5344CB8AC3E}">
        <p14:creationId xmlns:p14="http://schemas.microsoft.com/office/powerpoint/2010/main" val="3661684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24272F4-3EDA-C744-8BB6-D581E042390C}"/>
              </a:ext>
            </a:extLst>
          </p:cNvPr>
          <p:cNvSpPr/>
          <p:nvPr/>
        </p:nvSpPr>
        <p:spPr>
          <a:xfrm>
            <a:off x="614363" y="420529"/>
            <a:ext cx="11244262" cy="6124754"/>
          </a:xfrm>
          <a:prstGeom prst="rect">
            <a:avLst/>
          </a:prstGeom>
        </p:spPr>
        <p:txBody>
          <a:bodyPr wrap="square">
            <a:spAutoFit/>
          </a:bodyPr>
          <a:lstStyle/>
          <a:p>
            <a:r>
              <a:rPr lang="ru-RU" sz="2800" b="1" dirty="0">
                <a:solidFill>
                  <a:schemeClr val="accent2"/>
                </a:solidFill>
                <a:latin typeface="Arial" panose="020B0604020202020204" pitchFamily="34" charset="0"/>
                <a:cs typeface="Arial" panose="020B0604020202020204" pitchFamily="34" charset="0"/>
              </a:rPr>
              <a:t>1. Стратегия конкуренции</a:t>
            </a:r>
          </a:p>
          <a:p>
            <a:r>
              <a:rPr lang="ru-RU" sz="2400" dirty="0">
                <a:latin typeface="Arial" panose="020B0604020202020204" pitchFamily="34" charset="0"/>
                <a:cs typeface="Arial" panose="020B0604020202020204" pitchFamily="34" charset="0"/>
              </a:rPr>
              <a:t>Показывает, как отбирать рыночные ниши у конкурентов. </a:t>
            </a:r>
          </a:p>
          <a:p>
            <a:r>
              <a:rPr lang="ru-RU" sz="2400" dirty="0">
                <a:latin typeface="Arial" panose="020B0604020202020204" pitchFamily="34" charset="0"/>
                <a:cs typeface="Arial" panose="020B0604020202020204" pitchFamily="34" charset="0"/>
              </a:rPr>
              <a:t>Выбирается, когда нецелесообразно планировать увеличение </a:t>
            </a:r>
            <a:r>
              <a:rPr lang="ru-RU" sz="2400" dirty="0" err="1">
                <a:latin typeface="Arial" panose="020B0604020202020204" pitchFamily="34" charset="0"/>
                <a:cs typeface="Arial" panose="020B0604020202020204" pitchFamily="34" charset="0"/>
              </a:rPr>
              <a:t>общеи</a:t>
            </a:r>
            <a:r>
              <a:rPr lang="ru-RU" sz="2400" dirty="0">
                <a:latin typeface="Arial" panose="020B0604020202020204" pitchFamily="34" charset="0"/>
                <a:cs typeface="Arial" panose="020B0604020202020204" pitchFamily="34" charset="0"/>
              </a:rPr>
              <a:t>̆ емкости рынка, например, когда рынок достиг стадии насыщения или зрелости. </a:t>
            </a:r>
          </a:p>
          <a:p>
            <a:r>
              <a:rPr lang="ru-RU" sz="2400" dirty="0" err="1">
                <a:latin typeface="Arial" panose="020B0604020202020204" pitchFamily="34" charset="0"/>
                <a:cs typeface="Arial" panose="020B0604020202020204" pitchFamily="34" charset="0"/>
              </a:rPr>
              <a:t>Действующие</a:t>
            </a:r>
            <a:r>
              <a:rPr lang="ru-RU" sz="2400" dirty="0">
                <a:latin typeface="Arial" panose="020B0604020202020204" pitchFamily="34" charset="0"/>
                <a:cs typeface="Arial" panose="020B0604020202020204" pitchFamily="34" charset="0"/>
              </a:rPr>
              <a:t> предприятия, принявшие ранее стратегию развития рынка, должны вернуться к стратегии конкуренции. </a:t>
            </a:r>
          </a:p>
          <a:p>
            <a:endParaRPr lang="ru-RU" sz="2400" dirty="0">
              <a:latin typeface="Arial" panose="020B0604020202020204" pitchFamily="34" charset="0"/>
              <a:cs typeface="Arial" panose="020B0604020202020204" pitchFamily="34" charset="0"/>
            </a:endParaRPr>
          </a:p>
          <a:p>
            <a:r>
              <a:rPr lang="ru-RU" sz="2800" b="1" dirty="0">
                <a:solidFill>
                  <a:schemeClr val="accent2"/>
                </a:solidFill>
                <a:latin typeface="Arial" panose="020B0604020202020204" pitchFamily="34" charset="0"/>
                <a:cs typeface="Arial" panose="020B0604020202020204" pitchFamily="34" charset="0"/>
              </a:rPr>
              <a:t>2. Стратегия расширения рынка</a:t>
            </a:r>
          </a:p>
          <a:p>
            <a:r>
              <a:rPr lang="ru-RU" sz="2400" dirty="0">
                <a:latin typeface="Arial" panose="020B0604020202020204" pitchFamily="34" charset="0"/>
                <a:cs typeface="Arial" panose="020B0604020202020204" pitchFamily="34" charset="0"/>
              </a:rPr>
              <a:t>Подразумевает , что средства маркетингового комплекса предприятия в основном направляются на создание нового рынка или увеличение емкости существующего. </a:t>
            </a:r>
          </a:p>
          <a:p>
            <a:r>
              <a:rPr lang="ru-RU" sz="2400" dirty="0">
                <a:latin typeface="Arial" panose="020B0604020202020204" pitchFamily="34" charset="0"/>
                <a:cs typeface="Arial" panose="020B0604020202020204" pitchFamily="34" charset="0"/>
              </a:rPr>
              <a:t>Это обычно означает изменение привычек и обычаев (традиций пользования и потребления, норм и т.д.). </a:t>
            </a:r>
          </a:p>
          <a:p>
            <a:r>
              <a:rPr lang="ru-RU" sz="2400" b="1" dirty="0">
                <a:latin typeface="Arial" panose="020B0604020202020204" pitchFamily="34" charset="0"/>
                <a:cs typeface="Arial" panose="020B0604020202020204" pitchFamily="34" charset="0"/>
              </a:rPr>
              <a:t>Принципиальная идея </a:t>
            </a:r>
            <a:r>
              <a:rPr lang="ru-RU" sz="2400" dirty="0">
                <a:latin typeface="Arial" panose="020B0604020202020204" pitchFamily="34" charset="0"/>
                <a:cs typeface="Arial" panose="020B0604020202020204" pitchFamily="34" charset="0"/>
              </a:rPr>
              <a:t>заключается в достижении лидирующего положения по отношению к конкурентам уже в </a:t>
            </a:r>
            <a:r>
              <a:rPr lang="ru-RU" sz="2400" dirty="0" err="1">
                <a:latin typeface="Arial" panose="020B0604020202020204" pitchFamily="34" charset="0"/>
                <a:cs typeface="Arial" panose="020B0604020202020204" pitchFamily="34" charset="0"/>
              </a:rPr>
              <a:t>первои</a:t>
            </a:r>
            <a:r>
              <a:rPr lang="ru-RU" sz="2400" dirty="0">
                <a:latin typeface="Arial" panose="020B0604020202020204" pitchFamily="34" charset="0"/>
                <a:cs typeface="Arial" panose="020B0604020202020204" pitchFamily="34" charset="0"/>
              </a:rPr>
              <a:t>̆ фазе разработки нового рынка. </a:t>
            </a:r>
          </a:p>
        </p:txBody>
      </p:sp>
    </p:spTree>
    <p:extLst>
      <p:ext uri="{BB962C8B-B14F-4D97-AF65-F5344CB8AC3E}">
        <p14:creationId xmlns:p14="http://schemas.microsoft.com/office/powerpoint/2010/main" val="1630168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4F39C45-15AC-CB49-9FE3-5C312FA7F703}"/>
              </a:ext>
            </a:extLst>
          </p:cNvPr>
          <p:cNvSpPr/>
          <p:nvPr/>
        </p:nvSpPr>
        <p:spPr>
          <a:xfrm>
            <a:off x="123397" y="965075"/>
            <a:ext cx="3277028" cy="5370701"/>
          </a:xfrm>
          <a:prstGeom prst="rect">
            <a:avLst/>
          </a:prstGeom>
        </p:spPr>
        <p:txBody>
          <a:bodyPr wrap="square">
            <a:spAutoFit/>
          </a:bodyPr>
          <a:lstStyle/>
          <a:p>
            <a:r>
              <a:rPr lang="ru-RU" sz="1700" dirty="0" err="1">
                <a:latin typeface="ArialMT"/>
              </a:rPr>
              <a:t>Отправнои</a:t>
            </a:r>
            <a:r>
              <a:rPr lang="ru-RU" sz="1700" dirty="0">
                <a:latin typeface="ArialMT"/>
              </a:rPr>
              <a:t>̆ </a:t>
            </a:r>
            <a:r>
              <a:rPr lang="ru-RU" sz="1700" dirty="0" err="1">
                <a:latin typeface="ArialMT"/>
              </a:rPr>
              <a:t>точкои</a:t>
            </a:r>
            <a:r>
              <a:rPr lang="ru-RU" sz="1700" dirty="0">
                <a:latin typeface="ArialMT"/>
              </a:rPr>
              <a:t>̆ для разработки стратегии проекта в любом случае является </a:t>
            </a:r>
            <a:r>
              <a:rPr lang="ru-RU" sz="1700" b="1" dirty="0">
                <a:latin typeface="ArialMT"/>
              </a:rPr>
              <a:t>определение и сегментация рынка</a:t>
            </a:r>
            <a:r>
              <a:rPr lang="ru-RU" sz="1700" dirty="0">
                <a:latin typeface="ArialMT"/>
              </a:rPr>
              <a:t>. </a:t>
            </a:r>
          </a:p>
          <a:p>
            <a:endParaRPr lang="ru-RU" sz="1700" dirty="0">
              <a:latin typeface="ArialMT"/>
            </a:endParaRPr>
          </a:p>
          <a:p>
            <a:r>
              <a:rPr lang="ru-RU" b="1" dirty="0">
                <a:solidFill>
                  <a:schemeClr val="accent2"/>
                </a:solidFill>
                <a:latin typeface="ArialMT"/>
              </a:rPr>
              <a:t>Матрица </a:t>
            </a:r>
            <a:r>
              <a:rPr lang="ru-RU" b="1" dirty="0" err="1">
                <a:solidFill>
                  <a:schemeClr val="accent2"/>
                </a:solidFill>
                <a:latin typeface="ArialMT"/>
              </a:rPr>
              <a:t>Ансоффа</a:t>
            </a:r>
            <a:r>
              <a:rPr lang="ru-RU" b="1" dirty="0">
                <a:solidFill>
                  <a:schemeClr val="accent2"/>
                </a:solidFill>
                <a:latin typeface="ArialMT"/>
              </a:rPr>
              <a:t> </a:t>
            </a:r>
            <a:r>
              <a:rPr lang="ru-RU" sz="1700" dirty="0">
                <a:latin typeface="ArialMT"/>
              </a:rPr>
              <a:t>показывает </a:t>
            </a:r>
            <a:r>
              <a:rPr lang="ru-RU" sz="1700" dirty="0" err="1">
                <a:latin typeface="ArialMT"/>
              </a:rPr>
              <a:t>продуктовыи</a:t>
            </a:r>
            <a:r>
              <a:rPr lang="ru-RU" sz="1700" dirty="0">
                <a:latin typeface="ArialMT"/>
              </a:rPr>
              <a:t>̆ диапазон и помогает определить производственную программу. </a:t>
            </a:r>
          </a:p>
          <a:p>
            <a:r>
              <a:rPr lang="ru-RU" b="1" dirty="0">
                <a:solidFill>
                  <a:schemeClr val="accent2"/>
                </a:solidFill>
                <a:latin typeface="ArialMT"/>
              </a:rPr>
              <a:t>Концепция стратегических альтернатив Портера </a:t>
            </a:r>
            <a:r>
              <a:rPr lang="ru-RU" sz="1700" dirty="0">
                <a:latin typeface="ArialMT"/>
              </a:rPr>
              <a:t>способствует идентификации позиции проекта на рынке и определению </a:t>
            </a:r>
            <a:r>
              <a:rPr lang="ru-RU" sz="1700" dirty="0" err="1">
                <a:latin typeface="ArialMT"/>
              </a:rPr>
              <a:t>производственнои</a:t>
            </a:r>
            <a:r>
              <a:rPr lang="ru-RU" sz="1700" dirty="0">
                <a:latin typeface="ArialMT"/>
              </a:rPr>
              <a:t>̆ мощности, указывая </a:t>
            </a:r>
            <a:r>
              <a:rPr lang="ru-RU" sz="1700" dirty="0" err="1">
                <a:latin typeface="ArialMT"/>
              </a:rPr>
              <a:t>необходимыи</a:t>
            </a:r>
            <a:r>
              <a:rPr lang="ru-RU" sz="1700" dirty="0">
                <a:latin typeface="ArialMT"/>
              </a:rPr>
              <a:t>̆ </a:t>
            </a:r>
            <a:r>
              <a:rPr lang="ru-RU" sz="1700" dirty="0" err="1">
                <a:latin typeface="ArialMT"/>
              </a:rPr>
              <a:t>производственныи</a:t>
            </a:r>
            <a:r>
              <a:rPr lang="ru-RU" sz="1700" dirty="0">
                <a:latin typeface="ArialMT"/>
              </a:rPr>
              <a:t>̆ потенциал и инфраструктуру. </a:t>
            </a:r>
            <a:endParaRPr lang="ru-RU" sz="1700" dirty="0"/>
          </a:p>
        </p:txBody>
      </p:sp>
      <p:sp>
        <p:nvSpPr>
          <p:cNvPr id="3" name="TextBox 2">
            <a:extLst>
              <a:ext uri="{FF2B5EF4-FFF2-40B4-BE49-F238E27FC236}">
                <a16:creationId xmlns:a16="http://schemas.microsoft.com/office/drawing/2014/main" id="{9B4CBA8B-96D4-404F-AAA2-4477EA0C6F65}"/>
              </a:ext>
            </a:extLst>
          </p:cNvPr>
          <p:cNvSpPr txBox="1"/>
          <p:nvPr/>
        </p:nvSpPr>
        <p:spPr>
          <a:xfrm>
            <a:off x="595678" y="170051"/>
            <a:ext cx="11091498" cy="584775"/>
          </a:xfrm>
          <a:prstGeom prst="rect">
            <a:avLst/>
          </a:prstGeom>
          <a:noFill/>
        </p:spPr>
        <p:txBody>
          <a:bodyPr wrap="none" rtlCol="0">
            <a:spAutoFit/>
          </a:bodyPr>
          <a:lstStyle/>
          <a:p>
            <a:r>
              <a:rPr lang="ru-RU" sz="3200" b="1" dirty="0">
                <a:solidFill>
                  <a:schemeClr val="accent2"/>
                </a:solidFill>
                <a:latin typeface="Arial" panose="020B0604020202020204" pitchFamily="34" charset="0"/>
                <a:cs typeface="Arial" panose="020B0604020202020204" pitchFamily="34" charset="0"/>
              </a:rPr>
              <a:t>Основные элементы определения стратегии проекта</a:t>
            </a:r>
          </a:p>
        </p:txBody>
      </p:sp>
      <p:pic>
        <p:nvPicPr>
          <p:cNvPr id="5" name="Рисунок 4">
            <a:extLst>
              <a:ext uri="{FF2B5EF4-FFF2-40B4-BE49-F238E27FC236}">
                <a16:creationId xmlns:a16="http://schemas.microsoft.com/office/drawing/2014/main" id="{E4B42411-6C3E-094B-BA08-C4816FFA5F15}"/>
              </a:ext>
            </a:extLst>
          </p:cNvPr>
          <p:cNvPicPr>
            <a:picLocks noChangeAspect="1"/>
          </p:cNvPicPr>
          <p:nvPr/>
        </p:nvPicPr>
        <p:blipFill rotWithShape="1">
          <a:blip r:embed="rId2"/>
          <a:srcRect l="2845" t="4816"/>
          <a:stretch/>
        </p:blipFill>
        <p:spPr>
          <a:xfrm>
            <a:off x="3766709" y="965075"/>
            <a:ext cx="8239660" cy="5488812"/>
          </a:xfrm>
          <a:prstGeom prst="rect">
            <a:avLst/>
          </a:prstGeom>
        </p:spPr>
      </p:pic>
    </p:spTree>
    <p:extLst>
      <p:ext uri="{BB962C8B-B14F-4D97-AF65-F5344CB8AC3E}">
        <p14:creationId xmlns:p14="http://schemas.microsoft.com/office/powerpoint/2010/main" val="3288963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E63C2E-D53F-48EE-8FF1-653B6475D15D}"/>
              </a:ext>
            </a:extLst>
          </p:cNvPr>
          <p:cNvSpPr>
            <a:spLocks noGrp="1"/>
          </p:cNvSpPr>
          <p:nvPr>
            <p:ph type="ctrTitle"/>
          </p:nvPr>
        </p:nvSpPr>
        <p:spPr>
          <a:xfrm>
            <a:off x="1524000" y="445695"/>
            <a:ext cx="9144000" cy="539726"/>
          </a:xfrm>
        </p:spPr>
        <p:txBody>
          <a:bodyPr>
            <a:noAutofit/>
          </a:bodyPr>
          <a:lstStyle/>
          <a:p>
            <a:br>
              <a:rPr lang="ru-RU" sz="3600" b="1" dirty="0"/>
            </a:br>
            <a:br>
              <a:rPr lang="ru-RU" sz="3600" b="1" dirty="0"/>
            </a:br>
            <a:br>
              <a:rPr lang="ru-RU" sz="3600" b="1" dirty="0"/>
            </a:br>
            <a:br>
              <a:rPr lang="ru-RU" sz="3600" b="1" dirty="0"/>
            </a:br>
            <a:br>
              <a:rPr lang="ru-RU" sz="3600" b="1" dirty="0"/>
            </a:br>
            <a:br>
              <a:rPr lang="ru-RU" sz="3600" b="1" dirty="0"/>
            </a:br>
            <a:br>
              <a:rPr lang="ru-RU" sz="3600" b="1" dirty="0"/>
            </a:br>
            <a:r>
              <a:rPr lang="ru-RU" sz="2400" b="1" dirty="0"/>
              <a:t>Исследования обеспечения (функциональные исследования</a:t>
            </a:r>
            <a:r>
              <a:rPr lang="ru-RU" sz="3600" b="1" dirty="0"/>
              <a:t>)</a:t>
            </a:r>
          </a:p>
        </p:txBody>
      </p:sp>
      <p:sp>
        <p:nvSpPr>
          <p:cNvPr id="3" name="Подзаголовок 2">
            <a:extLst>
              <a:ext uri="{FF2B5EF4-FFF2-40B4-BE49-F238E27FC236}">
                <a16:creationId xmlns:a16="http://schemas.microsoft.com/office/drawing/2014/main" id="{B7C3267A-ED77-4C0E-81C5-FD2DDA22061A}"/>
              </a:ext>
            </a:extLst>
          </p:cNvPr>
          <p:cNvSpPr>
            <a:spLocks noGrp="1"/>
          </p:cNvSpPr>
          <p:nvPr>
            <p:ph type="subTitle" idx="1"/>
          </p:nvPr>
        </p:nvSpPr>
        <p:spPr>
          <a:xfrm>
            <a:off x="1754819" y="1773236"/>
            <a:ext cx="9144000" cy="5981407"/>
          </a:xfrm>
        </p:spPr>
        <p:txBody>
          <a:bodyPr>
            <a:normAutofit/>
          </a:bodyPr>
          <a:lstStyle/>
          <a:p>
            <a:pPr algn="just"/>
            <a:r>
              <a:rPr lang="ru-RU" sz="3200" dirty="0"/>
              <a:t>Исследования обеспечения, или функциональные исследования, охватывают определенные аспекты инвестиционного проекта и нужны в качестве предпосылки для обеспечения проведения ПТЭО и ТЭО, особенно в случае крупномасштабных инвестиционных предложений. Примерами таких исследований могут быть:</a:t>
            </a:r>
          </a:p>
        </p:txBody>
      </p:sp>
    </p:spTree>
    <p:extLst>
      <p:ext uri="{BB962C8B-B14F-4D97-AF65-F5344CB8AC3E}">
        <p14:creationId xmlns:p14="http://schemas.microsoft.com/office/powerpoint/2010/main" val="26181602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E303785-BE68-1547-B2B9-9280744246FC}"/>
              </a:ext>
            </a:extLst>
          </p:cNvPr>
          <p:cNvSpPr/>
          <p:nvPr/>
        </p:nvSpPr>
        <p:spPr>
          <a:xfrm>
            <a:off x="414338" y="1238547"/>
            <a:ext cx="11444287" cy="2677656"/>
          </a:xfrm>
          <a:prstGeom prst="rect">
            <a:avLst/>
          </a:prstGeom>
        </p:spPr>
        <p:txBody>
          <a:bodyPr wrap="square">
            <a:spAutoFit/>
          </a:bodyPr>
          <a:lstStyle/>
          <a:p>
            <a:pPr algn="ctr"/>
            <a:r>
              <a:rPr lang="ru-RU" sz="3000" dirty="0">
                <a:latin typeface="+mj-lt"/>
              </a:rPr>
              <a:t>АНАЛИЗ РЫНКА И КОНЦЕПЦИЯ МАРКЕТИНГА</a:t>
            </a:r>
          </a:p>
          <a:p>
            <a:pPr algn="ctr"/>
            <a:br>
              <a:rPr lang="ru-RU" dirty="0">
                <a:latin typeface="+mj-lt"/>
              </a:rPr>
            </a:br>
            <a:r>
              <a:rPr lang="ru-RU" sz="6000" dirty="0">
                <a:latin typeface="+mj-lt"/>
              </a:rPr>
              <a:t>Г. СХЕМА КОНЦЕПЦИИ МАРКЕТИНГА</a:t>
            </a:r>
          </a:p>
        </p:txBody>
      </p:sp>
      <p:cxnSp>
        <p:nvCxnSpPr>
          <p:cNvPr id="3" name="Прямая соединительная линия 2">
            <a:extLst>
              <a:ext uri="{FF2B5EF4-FFF2-40B4-BE49-F238E27FC236}">
                <a16:creationId xmlns:a16="http://schemas.microsoft.com/office/drawing/2014/main" id="{FCBA516B-E469-634F-9287-CC14C66FCCC5}"/>
              </a:ext>
            </a:extLst>
          </p:cNvPr>
          <p:cNvCxnSpPr/>
          <p:nvPr/>
        </p:nvCxnSpPr>
        <p:spPr>
          <a:xfrm flipH="1">
            <a:off x="0" y="4089552"/>
            <a:ext cx="12192000" cy="0"/>
          </a:xfrm>
          <a:prstGeom prst="line">
            <a:avLst/>
          </a:prstGeom>
          <a:ln w="38100">
            <a:solidFill>
              <a:schemeClr val="accent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790908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EDBEB36-1C9A-B84D-9D7E-243248146917}"/>
              </a:ext>
            </a:extLst>
          </p:cNvPr>
          <p:cNvSpPr/>
          <p:nvPr/>
        </p:nvSpPr>
        <p:spPr>
          <a:xfrm>
            <a:off x="528638" y="541408"/>
            <a:ext cx="11258550" cy="5693866"/>
          </a:xfrm>
          <a:prstGeom prst="rect">
            <a:avLst/>
          </a:prstGeom>
        </p:spPr>
        <p:txBody>
          <a:bodyPr wrap="square">
            <a:spAutoFit/>
          </a:bodyPr>
          <a:lstStyle/>
          <a:p>
            <a:r>
              <a:rPr lang="ru-RU" sz="2800" b="1" dirty="0">
                <a:solidFill>
                  <a:schemeClr val="accent5"/>
                </a:solidFill>
                <a:latin typeface="ArialMT"/>
              </a:rPr>
              <a:t>Маркетинговая концепция проекта </a:t>
            </a:r>
            <a:r>
              <a:rPr lang="ru-RU" sz="2400" dirty="0">
                <a:latin typeface="ArialMT"/>
              </a:rPr>
              <a:t>включает в себя конкретные стратегии маркетинга (фокусирование внимания на целевом рынке и запросах </a:t>
            </a:r>
            <a:r>
              <a:rPr lang="ru-RU" sz="2400" dirty="0" err="1">
                <a:latin typeface="ArialMT"/>
              </a:rPr>
              <a:t>потребителеи</a:t>
            </a:r>
            <a:r>
              <a:rPr lang="ru-RU" sz="2400" dirty="0">
                <a:latin typeface="ArialMT"/>
              </a:rPr>
              <a:t>̆), способы и средства (</a:t>
            </a:r>
            <a:r>
              <a:rPr lang="ru-RU" sz="2400" dirty="0" err="1">
                <a:latin typeface="ArialMT"/>
              </a:rPr>
              <a:t>координированныи</a:t>
            </a:r>
            <a:r>
              <a:rPr lang="ru-RU" sz="2400" dirty="0">
                <a:latin typeface="ArialMT"/>
              </a:rPr>
              <a:t>̆ маркетинг), требуемые для достижения </a:t>
            </a:r>
            <a:r>
              <a:rPr lang="ru-RU" sz="2400" dirty="0" err="1">
                <a:latin typeface="ArialMT"/>
              </a:rPr>
              <a:t>целеи</a:t>
            </a:r>
            <a:r>
              <a:rPr lang="ru-RU" sz="2400" dirty="0">
                <a:latin typeface="ArialMT"/>
              </a:rPr>
              <a:t>̆ проекта на выбранном рынке. </a:t>
            </a:r>
          </a:p>
          <a:p>
            <a:endParaRPr lang="ru-RU" sz="2400" dirty="0">
              <a:latin typeface="ArialMT"/>
            </a:endParaRPr>
          </a:p>
          <a:p>
            <a:r>
              <a:rPr lang="ru-RU" sz="2400" dirty="0">
                <a:latin typeface="ArialMT"/>
              </a:rPr>
              <a:t>Эта концепция разрабатывается в рамках стратегии проекта, </a:t>
            </a:r>
            <a:r>
              <a:rPr lang="ru-RU" sz="2400" dirty="0" err="1">
                <a:latin typeface="ArialMT"/>
              </a:rPr>
              <a:t>определеннои</a:t>
            </a:r>
            <a:r>
              <a:rPr lang="ru-RU" sz="2400" dirty="0">
                <a:latin typeface="ArialMT"/>
              </a:rPr>
              <a:t>̆ в соответствии с результатами маркетингового исследования. </a:t>
            </a:r>
          </a:p>
          <a:p>
            <a:endParaRPr lang="ru-RU" sz="2400" dirty="0">
              <a:latin typeface="ArialMT"/>
            </a:endParaRPr>
          </a:p>
          <a:p>
            <a:r>
              <a:rPr lang="ru-RU" sz="2400" dirty="0">
                <a:latin typeface="ArialMT"/>
              </a:rPr>
              <a:t>Концепция маркетинга включает в себя следующие </a:t>
            </a:r>
            <a:r>
              <a:rPr lang="ru-RU" sz="2400" b="1" dirty="0">
                <a:latin typeface="ArialMT"/>
              </a:rPr>
              <a:t>два аспекта</a:t>
            </a:r>
            <a:r>
              <a:rPr lang="ru-RU" sz="2400" dirty="0">
                <a:latin typeface="ArialMT"/>
              </a:rPr>
              <a:t>, которые должны быть рассмотрены при ее разработке:</a:t>
            </a:r>
            <a:endParaRPr lang="ru-RU" sz="2400" dirty="0"/>
          </a:p>
          <a:p>
            <a:pPr marL="342900" indent="-342900">
              <a:buAutoNum type="arabicPeriod"/>
            </a:pPr>
            <a:r>
              <a:rPr lang="ru-RU" sz="2400" b="1" dirty="0">
                <a:solidFill>
                  <a:schemeClr val="accent5"/>
                </a:solidFill>
                <a:latin typeface="ArialMT"/>
              </a:rPr>
              <a:t>Стратегический</a:t>
            </a:r>
            <a:r>
              <a:rPr lang="ru-RU" sz="2400" dirty="0">
                <a:latin typeface="ArialMT"/>
              </a:rPr>
              <a:t>, </a:t>
            </a:r>
            <a:r>
              <a:rPr lang="ru-RU" sz="2400" dirty="0" err="1">
                <a:latin typeface="ArialMT"/>
              </a:rPr>
              <a:t>связанныи</a:t>
            </a:r>
            <a:r>
              <a:rPr lang="ru-RU" sz="2400" dirty="0">
                <a:latin typeface="ArialMT"/>
              </a:rPr>
              <a:t>̆ с долгосрочным управлением маркетингом («продукт-целевые группы», цели и стратегии маркетинга) </a:t>
            </a:r>
            <a:endParaRPr lang="ru-RU" sz="2400" dirty="0"/>
          </a:p>
          <a:p>
            <a:pPr marL="342900" indent="-342900">
              <a:buAutoNum type="arabicPeriod"/>
            </a:pPr>
            <a:r>
              <a:rPr lang="ru-RU" sz="2400" b="1" dirty="0">
                <a:solidFill>
                  <a:schemeClr val="accent5"/>
                </a:solidFill>
                <a:latin typeface="ArialMT"/>
              </a:rPr>
              <a:t>Оперативный</a:t>
            </a:r>
            <a:r>
              <a:rPr lang="ru-RU" sz="2400" dirty="0">
                <a:latin typeface="ArialMT"/>
              </a:rPr>
              <a:t>,</a:t>
            </a:r>
            <a:r>
              <a:rPr lang="ru-RU" sz="2400" b="1" dirty="0">
                <a:solidFill>
                  <a:schemeClr val="accent5"/>
                </a:solidFill>
                <a:latin typeface="ArialMT"/>
              </a:rPr>
              <a:t> </a:t>
            </a:r>
            <a:r>
              <a:rPr lang="ru-RU" sz="2400" dirty="0" err="1">
                <a:latin typeface="ArialMT"/>
              </a:rPr>
              <a:t>связанныи</a:t>
            </a:r>
            <a:r>
              <a:rPr lang="ru-RU" sz="2400" dirty="0">
                <a:latin typeface="ArialMT"/>
              </a:rPr>
              <a:t>̆ с контролем за краткосрочным использованием отдельных инструментов маркетинга, а также с контролем мероприятий и бюджета маркетинга</a:t>
            </a:r>
            <a:endParaRPr lang="ru-RU" sz="2400" dirty="0"/>
          </a:p>
        </p:txBody>
      </p:sp>
    </p:spTree>
    <p:extLst>
      <p:ext uri="{BB962C8B-B14F-4D97-AF65-F5344CB8AC3E}">
        <p14:creationId xmlns:p14="http://schemas.microsoft.com/office/powerpoint/2010/main" val="21616944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2531A96-F646-B14E-AD12-309B600EBCC0}"/>
              </a:ext>
            </a:extLst>
          </p:cNvPr>
          <p:cNvSpPr/>
          <p:nvPr/>
        </p:nvSpPr>
        <p:spPr>
          <a:xfrm>
            <a:off x="328613" y="179249"/>
            <a:ext cx="11672887" cy="6678751"/>
          </a:xfrm>
          <a:prstGeom prst="rect">
            <a:avLst/>
          </a:prstGeom>
        </p:spPr>
        <p:txBody>
          <a:bodyPr wrap="square">
            <a:spAutoFit/>
          </a:bodyPr>
          <a:lstStyle/>
          <a:p>
            <a:pPr algn="ctr"/>
            <a:r>
              <a:rPr lang="ru-RU" sz="3200" b="1" dirty="0">
                <a:solidFill>
                  <a:schemeClr val="accent5"/>
                </a:solidFill>
                <a:effectLst/>
                <a:latin typeface="Arial" panose="020B0604020202020204" pitchFamily="34" charset="0"/>
              </a:rPr>
              <a:t>СТРАТЕГИЧЕСКИЕ АСПЕКТЫ МАРКЕТИНГА</a:t>
            </a:r>
          </a:p>
          <a:p>
            <a:pPr algn="ctr"/>
            <a:r>
              <a:rPr lang="ru-RU" sz="3200" b="1" dirty="0">
                <a:solidFill>
                  <a:schemeClr val="accent5"/>
                </a:solidFill>
                <a:effectLst/>
                <a:latin typeface="Arial" panose="020B0604020202020204" pitchFamily="34" charset="0"/>
              </a:rPr>
              <a:t>Определение продукта и целевых групп </a:t>
            </a:r>
            <a:endParaRPr lang="ru-RU" sz="2000" dirty="0">
              <a:solidFill>
                <a:schemeClr val="accent5"/>
              </a:solidFill>
            </a:endParaRPr>
          </a:p>
          <a:p>
            <a:r>
              <a:rPr lang="ru-RU" sz="2400" dirty="0">
                <a:latin typeface="ArialMT"/>
              </a:rPr>
              <a:t>Определение продукта и целевых групп имеет фундаментальное значение для подготовки концепции маркетинга, поскольку решение в пользу определенного продукта и </a:t>
            </a:r>
            <a:r>
              <a:rPr lang="ru-RU" sz="2400" dirty="0" err="1">
                <a:latin typeface="ArialMT"/>
              </a:rPr>
              <a:t>целевои</a:t>
            </a:r>
            <a:r>
              <a:rPr lang="ru-RU" sz="2400" dirty="0">
                <a:latin typeface="ArialMT"/>
              </a:rPr>
              <a:t>̆ группы определяет не только </a:t>
            </a:r>
            <a:r>
              <a:rPr lang="ru-RU" sz="2400" b="1" dirty="0">
                <a:latin typeface="ArialMT"/>
              </a:rPr>
              <a:t>взаимосвязи между проектом и рынком</a:t>
            </a:r>
            <a:r>
              <a:rPr lang="ru-RU" sz="2400" dirty="0">
                <a:latin typeface="ArialMT"/>
              </a:rPr>
              <a:t>, но также </a:t>
            </a:r>
            <a:r>
              <a:rPr lang="ru-RU" sz="2400" b="1" dirty="0">
                <a:latin typeface="ArialMT"/>
              </a:rPr>
              <a:t>инженерно-техническое</a:t>
            </a:r>
            <a:r>
              <a:rPr lang="ru-RU" sz="2400" dirty="0">
                <a:latin typeface="ArialMT"/>
              </a:rPr>
              <a:t> </a:t>
            </a:r>
            <a:r>
              <a:rPr lang="ru-RU" sz="2400" b="1" dirty="0">
                <a:latin typeface="ArialMT"/>
              </a:rPr>
              <a:t>проектирование</a:t>
            </a:r>
            <a:r>
              <a:rPr lang="ru-RU" sz="2400" dirty="0">
                <a:latin typeface="ArialMT"/>
              </a:rPr>
              <a:t> и </a:t>
            </a:r>
            <a:r>
              <a:rPr lang="ru-RU" sz="2400" b="1" dirty="0">
                <a:latin typeface="ArialMT"/>
              </a:rPr>
              <a:t>выбор технологии</a:t>
            </a:r>
            <a:r>
              <a:rPr lang="ru-RU" sz="2400" dirty="0">
                <a:latin typeface="ArialMT"/>
              </a:rPr>
              <a:t>. </a:t>
            </a:r>
          </a:p>
          <a:p>
            <a:endParaRPr lang="ru-RU" sz="2400" dirty="0">
              <a:latin typeface="ArialMT"/>
            </a:endParaRPr>
          </a:p>
          <a:p>
            <a:r>
              <a:rPr lang="ru-RU" sz="2400" dirty="0">
                <a:latin typeface="ArialMT"/>
              </a:rPr>
              <a:t>Кроме </a:t>
            </a:r>
            <a:r>
              <a:rPr lang="ru-RU" sz="2400" dirty="0" err="1">
                <a:latin typeface="ArialMT"/>
              </a:rPr>
              <a:t>предварительнои</a:t>
            </a:r>
            <a:r>
              <a:rPr lang="ru-RU" sz="2400" dirty="0">
                <a:latin typeface="ArialMT"/>
              </a:rPr>
              <a:t>̆ оценки издержек, связанных с проникновением на рынок и </a:t>
            </a:r>
            <a:r>
              <a:rPr lang="ru-RU" sz="2400" dirty="0" err="1">
                <a:latin typeface="ArialMT"/>
              </a:rPr>
              <a:t>работои</a:t>
            </a:r>
            <a:r>
              <a:rPr lang="ru-RU" sz="2400" dirty="0">
                <a:latin typeface="ArialMT"/>
              </a:rPr>
              <a:t>̆ на нем, представляют </a:t>
            </a:r>
            <a:r>
              <a:rPr lang="ru-RU" sz="2400" dirty="0" err="1">
                <a:latin typeface="ArialMT"/>
              </a:rPr>
              <a:t>особыи</a:t>
            </a:r>
            <a:r>
              <a:rPr lang="ru-RU" sz="2400" dirty="0">
                <a:latin typeface="ArialMT"/>
              </a:rPr>
              <a:t>̆ интерес и требуют идентификации для </a:t>
            </a:r>
            <a:r>
              <a:rPr lang="ru-RU" sz="2400" dirty="0" err="1">
                <a:latin typeface="ArialMT"/>
              </a:rPr>
              <a:t>каждои</a:t>
            </a:r>
            <a:r>
              <a:rPr lang="ru-RU" sz="2400" dirty="0">
                <a:latin typeface="ArialMT"/>
              </a:rPr>
              <a:t>̆ </a:t>
            </a:r>
            <a:r>
              <a:rPr lang="ru-RU" sz="2400" dirty="0" err="1">
                <a:latin typeface="ArialMT"/>
              </a:rPr>
              <a:t>целевои</a:t>
            </a:r>
            <a:r>
              <a:rPr lang="ru-RU" sz="2400" dirty="0">
                <a:latin typeface="ArialMT"/>
              </a:rPr>
              <a:t>̆ группы следующие </a:t>
            </a:r>
            <a:r>
              <a:rPr lang="ru-RU" sz="2800" b="1" dirty="0">
                <a:solidFill>
                  <a:schemeClr val="accent1"/>
                </a:solidFill>
                <a:latin typeface="ArialMT"/>
              </a:rPr>
              <a:t>факторы</a:t>
            </a:r>
            <a:r>
              <a:rPr lang="ru-RU" sz="2400" dirty="0">
                <a:latin typeface="ArialMT"/>
              </a:rPr>
              <a:t>:</a:t>
            </a:r>
          </a:p>
          <a:p>
            <a:pPr marL="285750" indent="-285750">
              <a:buFont typeface="Arial" panose="020B0604020202020204" pitchFamily="34" charset="0"/>
              <a:buChar char="•"/>
            </a:pPr>
            <a:r>
              <a:rPr lang="ru-RU" sz="2400" dirty="0">
                <a:latin typeface="ArialMT"/>
              </a:rPr>
              <a:t>Структура и потенциальная емкость рынка </a:t>
            </a:r>
            <a:endParaRPr lang="ru-RU" sz="2400" dirty="0">
              <a:effectLst/>
            </a:endParaRPr>
          </a:p>
          <a:p>
            <a:pPr marL="285750" indent="-285750">
              <a:buFont typeface="Arial" panose="020B0604020202020204" pitchFamily="34" charset="0"/>
              <a:buChar char="•"/>
            </a:pPr>
            <a:r>
              <a:rPr lang="ru-RU" sz="2400" dirty="0">
                <a:latin typeface="ArialMT"/>
              </a:rPr>
              <a:t>Потребности </a:t>
            </a:r>
            <a:r>
              <a:rPr lang="ru-RU" sz="2400" dirty="0" err="1">
                <a:latin typeface="ArialMT"/>
              </a:rPr>
              <a:t>потребителеи</a:t>
            </a:r>
            <a:r>
              <a:rPr lang="ru-RU" sz="2400" dirty="0">
                <a:latin typeface="ArialMT"/>
              </a:rPr>
              <a:t>̆ и критерии принятия решения о покупке </a:t>
            </a:r>
            <a:endParaRPr lang="ru-RU" sz="2400" dirty="0">
              <a:effectLst/>
            </a:endParaRPr>
          </a:p>
          <a:p>
            <a:pPr marL="285750" indent="-285750">
              <a:buFont typeface="Arial" panose="020B0604020202020204" pitchFamily="34" charset="0"/>
              <a:buChar char="•"/>
            </a:pPr>
            <a:r>
              <a:rPr lang="ru-RU" sz="2400" dirty="0">
                <a:latin typeface="ArialMT"/>
              </a:rPr>
              <a:t>Конкуренция </a:t>
            </a:r>
            <a:endParaRPr lang="ru-RU" sz="2400" dirty="0">
              <a:effectLst/>
            </a:endParaRPr>
          </a:p>
          <a:p>
            <a:pPr marL="285750" indent="-285750">
              <a:buFont typeface="Arial" panose="020B0604020202020204" pitchFamily="34" charset="0"/>
              <a:buChar char="•"/>
            </a:pPr>
            <a:r>
              <a:rPr lang="ru-RU" sz="2400" dirty="0">
                <a:latin typeface="ArialMT"/>
              </a:rPr>
              <a:t>Уровень рыночных цен </a:t>
            </a:r>
            <a:endParaRPr lang="ru-RU" sz="2400" dirty="0">
              <a:effectLst/>
            </a:endParaRPr>
          </a:p>
          <a:p>
            <a:pPr marL="285750" indent="-285750">
              <a:buFont typeface="Arial" panose="020B0604020202020204" pitchFamily="34" charset="0"/>
              <a:buChar char="•"/>
            </a:pPr>
            <a:r>
              <a:rPr lang="ru-RU" sz="2400" dirty="0">
                <a:latin typeface="ArialMT"/>
              </a:rPr>
              <a:t>Требования к продукту </a:t>
            </a:r>
            <a:endParaRPr lang="ru-RU" sz="2400" dirty="0">
              <a:effectLst/>
            </a:endParaRPr>
          </a:p>
          <a:p>
            <a:pPr marL="285750" indent="-285750">
              <a:buFont typeface="Arial" panose="020B0604020202020204" pitchFamily="34" charset="0"/>
              <a:buChar char="•"/>
            </a:pPr>
            <a:r>
              <a:rPr lang="ru-RU" sz="2400" dirty="0">
                <a:latin typeface="ArialMT"/>
              </a:rPr>
              <a:t>Основные существующие или новые профессиональные навыки </a:t>
            </a:r>
            <a:endParaRPr lang="ru-RU" sz="2400" dirty="0">
              <a:effectLst/>
            </a:endParaRPr>
          </a:p>
        </p:txBody>
      </p:sp>
    </p:spTree>
    <p:extLst>
      <p:ext uri="{BB962C8B-B14F-4D97-AF65-F5344CB8AC3E}">
        <p14:creationId xmlns:p14="http://schemas.microsoft.com/office/powerpoint/2010/main" val="278612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F5712B4-935A-174D-AC3B-DC9252F79436}"/>
              </a:ext>
            </a:extLst>
          </p:cNvPr>
          <p:cNvSpPr/>
          <p:nvPr/>
        </p:nvSpPr>
        <p:spPr>
          <a:xfrm>
            <a:off x="585789" y="1031557"/>
            <a:ext cx="11115674" cy="5632311"/>
          </a:xfrm>
          <a:prstGeom prst="rect">
            <a:avLst/>
          </a:prstGeom>
        </p:spPr>
        <p:txBody>
          <a:bodyPr wrap="square">
            <a:spAutoFit/>
          </a:bodyPr>
          <a:lstStyle/>
          <a:p>
            <a:r>
              <a:rPr lang="ru-RU" sz="2000" b="1" dirty="0">
                <a:latin typeface="ArialMT"/>
              </a:rPr>
              <a:t>Цели маркетинга </a:t>
            </a:r>
            <a:r>
              <a:rPr lang="ru-RU" sz="2000" dirty="0">
                <a:latin typeface="ArialMT"/>
              </a:rPr>
              <a:t>включают в себя цели в отношении продаж и желаемую позицию в зонах «продукт» и «целевая группа». </a:t>
            </a:r>
          </a:p>
          <a:p>
            <a:r>
              <a:rPr lang="ru-RU" sz="2000" dirty="0">
                <a:latin typeface="ArialMT"/>
              </a:rPr>
              <a:t>Для определения </a:t>
            </a:r>
            <a:r>
              <a:rPr lang="ru-RU" sz="2000" dirty="0" err="1">
                <a:latin typeface="ArialMT"/>
              </a:rPr>
              <a:t>целеи</a:t>
            </a:r>
            <a:r>
              <a:rPr lang="ru-RU" sz="2000" dirty="0">
                <a:latin typeface="ArialMT"/>
              </a:rPr>
              <a:t>̆ в отношении продаж для </a:t>
            </a:r>
            <a:r>
              <a:rPr lang="ru-RU" sz="2000" dirty="0" err="1">
                <a:latin typeface="ArialMT"/>
              </a:rPr>
              <a:t>любои</a:t>
            </a:r>
            <a:r>
              <a:rPr lang="ru-RU" sz="2000" dirty="0">
                <a:latin typeface="ArialMT"/>
              </a:rPr>
              <a:t>̆ зоны «</a:t>
            </a:r>
            <a:r>
              <a:rPr lang="ru-RU" sz="2000" dirty="0" err="1">
                <a:latin typeface="ArialMT"/>
              </a:rPr>
              <a:t>конкретныи</a:t>
            </a:r>
            <a:r>
              <a:rPr lang="ru-RU" sz="2000" dirty="0">
                <a:latin typeface="ArialMT"/>
              </a:rPr>
              <a:t>̆ продукт и целевая группа», необходимо учитывать следующие </a:t>
            </a:r>
            <a:r>
              <a:rPr lang="ru-RU" sz="2000" b="1" dirty="0">
                <a:latin typeface="ArialMT"/>
              </a:rPr>
              <a:t>корпоративные цели</a:t>
            </a:r>
            <a:r>
              <a:rPr lang="ru-RU" sz="2000" dirty="0">
                <a:latin typeface="ArialMT"/>
              </a:rPr>
              <a:t>: </a:t>
            </a:r>
            <a:endParaRPr lang="ru-RU" sz="2000" dirty="0"/>
          </a:p>
          <a:p>
            <a:pPr marL="342900" indent="-342900">
              <a:buFont typeface="Arial" panose="020B0604020202020204" pitchFamily="34" charset="0"/>
              <a:buChar char="•"/>
            </a:pPr>
            <a:r>
              <a:rPr lang="ru-RU" sz="2000" dirty="0">
                <a:latin typeface="ArialMT"/>
              </a:rPr>
              <a:t>Оборот</a:t>
            </a:r>
          </a:p>
          <a:p>
            <a:pPr marL="342900" indent="-342900">
              <a:buFont typeface="Arial" panose="020B0604020202020204" pitchFamily="34" charset="0"/>
              <a:buChar char="•"/>
            </a:pPr>
            <a:r>
              <a:rPr lang="ru-RU" sz="2000" dirty="0">
                <a:latin typeface="ArialMT"/>
              </a:rPr>
              <a:t>Доля рынка </a:t>
            </a:r>
          </a:p>
          <a:p>
            <a:pPr marL="342900" indent="-342900">
              <a:buFont typeface="Arial" panose="020B0604020202020204" pitchFamily="34" charset="0"/>
              <a:buChar char="•"/>
            </a:pPr>
            <a:r>
              <a:rPr lang="ru-RU" sz="2000" dirty="0">
                <a:latin typeface="ArialMT"/>
              </a:rPr>
              <a:t>Имидж</a:t>
            </a:r>
          </a:p>
          <a:p>
            <a:pPr marL="342900" indent="-342900">
              <a:buFont typeface="Arial" panose="020B0604020202020204" pitchFamily="34" charset="0"/>
              <a:buChar char="•"/>
            </a:pPr>
            <a:r>
              <a:rPr lang="ru-RU" sz="2000" dirty="0">
                <a:latin typeface="ArialMT"/>
              </a:rPr>
              <a:t>Прибыль </a:t>
            </a:r>
            <a:endParaRPr lang="ru-RU" sz="2000" dirty="0"/>
          </a:p>
          <a:p>
            <a:endParaRPr lang="ru-RU" sz="2000" dirty="0">
              <a:latin typeface="ArialMT"/>
            </a:endParaRPr>
          </a:p>
          <a:p>
            <a:r>
              <a:rPr lang="ru-RU" sz="2000" dirty="0">
                <a:latin typeface="ArialMT"/>
              </a:rPr>
              <a:t>Позиция продуктов в зонах «продукт» и «целевая группа» может быть определена в отношении конкурентов или конечных </a:t>
            </a:r>
            <a:r>
              <a:rPr lang="ru-RU" sz="2000" dirty="0" err="1">
                <a:latin typeface="ArialMT"/>
              </a:rPr>
              <a:t>пользователеи</a:t>
            </a:r>
            <a:r>
              <a:rPr lang="ru-RU" sz="2000" dirty="0">
                <a:latin typeface="ArialMT"/>
              </a:rPr>
              <a:t>̆. </a:t>
            </a:r>
          </a:p>
          <a:p>
            <a:r>
              <a:rPr lang="ru-RU" sz="2000" dirty="0">
                <a:latin typeface="ArialMT"/>
              </a:rPr>
              <a:t>Чтобы создать основу для определения </a:t>
            </a:r>
            <a:r>
              <a:rPr lang="ru-RU" sz="2000" dirty="0" err="1">
                <a:latin typeface="ArialMT"/>
              </a:rPr>
              <a:t>целеи</a:t>
            </a:r>
            <a:r>
              <a:rPr lang="ru-RU" sz="2000" dirty="0">
                <a:latin typeface="ArialMT"/>
              </a:rPr>
              <a:t>̆ и стратегий маркетинга, необходима следующая </a:t>
            </a:r>
            <a:r>
              <a:rPr lang="ru-RU" sz="2000" b="1" dirty="0">
                <a:latin typeface="ArialMT"/>
              </a:rPr>
              <a:t>информация</a:t>
            </a:r>
            <a:r>
              <a:rPr lang="ru-RU" sz="2000" dirty="0">
                <a:latin typeface="ArialMT"/>
              </a:rPr>
              <a:t>: </a:t>
            </a:r>
            <a:endParaRPr lang="ru-RU" sz="2000" dirty="0"/>
          </a:p>
          <a:p>
            <a:pPr marL="342900" indent="-342900">
              <a:buFont typeface="Arial" panose="020B0604020202020204" pitchFamily="34" charset="0"/>
              <a:buChar char="•"/>
            </a:pPr>
            <a:r>
              <a:rPr lang="ru-RU" sz="2000" dirty="0">
                <a:latin typeface="ArialMT"/>
              </a:rPr>
              <a:t>Сильные и слабые стороны конкурентов</a:t>
            </a:r>
          </a:p>
          <a:p>
            <a:pPr marL="342900" indent="-342900">
              <a:buFont typeface="Arial" panose="020B0604020202020204" pitchFamily="34" charset="0"/>
              <a:buChar char="•"/>
            </a:pPr>
            <a:r>
              <a:rPr lang="ru-RU" sz="2000" dirty="0">
                <a:latin typeface="ArialMT"/>
              </a:rPr>
              <a:t>Собственные сильные и слабые стороны</a:t>
            </a:r>
          </a:p>
          <a:p>
            <a:pPr marL="342900" indent="-342900">
              <a:buFont typeface="Arial" panose="020B0604020202020204" pitchFamily="34" charset="0"/>
              <a:buChar char="•"/>
            </a:pPr>
            <a:r>
              <a:rPr lang="ru-RU" sz="2000" dirty="0">
                <a:latin typeface="ArialMT"/>
              </a:rPr>
              <a:t>Конкретные потребности конечных </a:t>
            </a:r>
            <a:r>
              <a:rPr lang="ru-RU" sz="2000" dirty="0" err="1">
                <a:latin typeface="ArialMT"/>
              </a:rPr>
              <a:t>пользователеи</a:t>
            </a:r>
            <a:r>
              <a:rPr lang="ru-RU" sz="2000" dirty="0">
                <a:latin typeface="ArialMT"/>
              </a:rPr>
              <a:t>̆</a:t>
            </a:r>
          </a:p>
          <a:p>
            <a:pPr marL="342900" indent="-342900">
              <a:buFont typeface="Arial" panose="020B0604020202020204" pitchFamily="34" charset="0"/>
              <a:buChar char="•"/>
            </a:pPr>
            <a:r>
              <a:rPr lang="ru-RU" sz="2000" dirty="0">
                <a:latin typeface="ArialMT"/>
              </a:rPr>
              <a:t>Имидж предприятия</a:t>
            </a:r>
          </a:p>
          <a:p>
            <a:pPr marL="342900" indent="-342900">
              <a:buFont typeface="Arial" panose="020B0604020202020204" pitchFamily="34" charset="0"/>
              <a:buChar char="•"/>
            </a:pPr>
            <a:r>
              <a:rPr lang="ru-RU" sz="2000" dirty="0">
                <a:latin typeface="ArialMT"/>
              </a:rPr>
              <a:t>Схема издержек </a:t>
            </a:r>
            <a:endParaRPr lang="ru-RU" sz="2000" dirty="0"/>
          </a:p>
        </p:txBody>
      </p:sp>
      <p:sp>
        <p:nvSpPr>
          <p:cNvPr id="3" name="TextBox 2">
            <a:extLst>
              <a:ext uri="{FF2B5EF4-FFF2-40B4-BE49-F238E27FC236}">
                <a16:creationId xmlns:a16="http://schemas.microsoft.com/office/drawing/2014/main" id="{D43564C4-8FFB-F44E-879D-774880BCD3AC}"/>
              </a:ext>
            </a:extLst>
          </p:cNvPr>
          <p:cNvSpPr txBox="1"/>
          <p:nvPr/>
        </p:nvSpPr>
        <p:spPr>
          <a:xfrm>
            <a:off x="2750710" y="328612"/>
            <a:ext cx="6785832" cy="584775"/>
          </a:xfrm>
          <a:prstGeom prst="rect">
            <a:avLst/>
          </a:prstGeom>
          <a:noFill/>
        </p:spPr>
        <p:txBody>
          <a:bodyPr wrap="none" rtlCol="0">
            <a:spAutoFit/>
          </a:bodyPr>
          <a:lstStyle/>
          <a:p>
            <a:r>
              <a:rPr lang="ru-RU" sz="3200" b="1" dirty="0">
                <a:solidFill>
                  <a:schemeClr val="accent5"/>
                </a:solidFill>
                <a:latin typeface="Arial" panose="020B0604020202020204" pitchFamily="34" charset="0"/>
              </a:rPr>
              <a:t>Определение </a:t>
            </a:r>
            <a:r>
              <a:rPr lang="ru-RU" sz="3200" b="1" dirty="0" err="1">
                <a:solidFill>
                  <a:schemeClr val="accent5"/>
                </a:solidFill>
                <a:latin typeface="Arial" panose="020B0604020202020204" pitchFamily="34" charset="0"/>
              </a:rPr>
              <a:t>целеи</a:t>
            </a:r>
            <a:r>
              <a:rPr lang="ru-RU" sz="3200" b="1" dirty="0">
                <a:solidFill>
                  <a:schemeClr val="accent5"/>
                </a:solidFill>
                <a:latin typeface="Arial" panose="020B0604020202020204" pitchFamily="34" charset="0"/>
              </a:rPr>
              <a:t>̆ маркетинга </a:t>
            </a:r>
            <a:endParaRPr lang="ru-RU" sz="3200" b="1" dirty="0">
              <a:solidFill>
                <a:schemeClr val="accent5"/>
              </a:solidFill>
            </a:endParaRPr>
          </a:p>
        </p:txBody>
      </p:sp>
    </p:spTree>
    <p:extLst>
      <p:ext uri="{BB962C8B-B14F-4D97-AF65-F5344CB8AC3E}">
        <p14:creationId xmlns:p14="http://schemas.microsoft.com/office/powerpoint/2010/main" val="26266907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0D392EE-D204-E442-A17F-56B62F8D6DA0}"/>
              </a:ext>
            </a:extLst>
          </p:cNvPr>
          <p:cNvSpPr/>
          <p:nvPr/>
        </p:nvSpPr>
        <p:spPr>
          <a:xfrm>
            <a:off x="200026" y="724555"/>
            <a:ext cx="11772900" cy="5940088"/>
          </a:xfrm>
          <a:prstGeom prst="rect">
            <a:avLst/>
          </a:prstGeom>
        </p:spPr>
        <p:txBody>
          <a:bodyPr wrap="square">
            <a:spAutoFit/>
          </a:bodyPr>
          <a:lstStyle/>
          <a:p>
            <a:r>
              <a:rPr lang="ru-RU" sz="2000" b="1" dirty="0">
                <a:solidFill>
                  <a:schemeClr val="accent5"/>
                </a:solidFill>
                <a:latin typeface="Arial" panose="020B0604020202020204" pitchFamily="34" charset="0"/>
              </a:rPr>
              <a:t>а) Стратегия конкуренции </a:t>
            </a:r>
            <a:endParaRPr lang="ru-RU" sz="2000" b="1" dirty="0">
              <a:solidFill>
                <a:schemeClr val="accent5"/>
              </a:solidFill>
            </a:endParaRPr>
          </a:p>
          <a:p>
            <a:r>
              <a:rPr lang="ru-RU" sz="2000" b="1" dirty="0">
                <a:latin typeface="ArialMT"/>
              </a:rPr>
              <a:t>Цель</a:t>
            </a:r>
            <a:r>
              <a:rPr lang="ru-RU" sz="2000" dirty="0">
                <a:latin typeface="ArialMT"/>
              </a:rPr>
              <a:t> - расширение </a:t>
            </a:r>
            <a:r>
              <a:rPr lang="ru-RU" sz="2000" dirty="0" err="1">
                <a:latin typeface="ArialMT"/>
              </a:rPr>
              <a:t>своеи</a:t>
            </a:r>
            <a:r>
              <a:rPr lang="ru-RU" sz="2000" dirty="0">
                <a:latin typeface="ArialMT"/>
              </a:rPr>
              <a:t>̆ </a:t>
            </a:r>
            <a:r>
              <a:rPr lang="ru-RU" sz="2000" dirty="0" err="1">
                <a:latin typeface="ArialMT"/>
              </a:rPr>
              <a:t>рыночнои</a:t>
            </a:r>
            <a:r>
              <a:rPr lang="ru-RU" sz="2000" dirty="0">
                <a:latin typeface="ArialMT"/>
              </a:rPr>
              <a:t>̆ доли за счет конкурентов. </a:t>
            </a:r>
          </a:p>
          <a:p>
            <a:r>
              <a:rPr lang="ru-RU" sz="2000" b="1" dirty="0">
                <a:latin typeface="ArialMT"/>
              </a:rPr>
              <a:t>Виды стратегий конкуренции</a:t>
            </a:r>
            <a:r>
              <a:rPr lang="ru-RU" sz="2000" dirty="0">
                <a:latin typeface="ArialMT"/>
              </a:rPr>
              <a:t>: </a:t>
            </a:r>
          </a:p>
          <a:p>
            <a:pPr marL="457200" indent="-457200">
              <a:buFont typeface="+mj-lt"/>
              <a:buAutoNum type="arabicPeriod"/>
            </a:pPr>
            <a:r>
              <a:rPr lang="ru-RU" sz="2000" dirty="0">
                <a:latin typeface="ArialMT"/>
              </a:rPr>
              <a:t>стратегия агрессивных цен</a:t>
            </a:r>
          </a:p>
          <a:p>
            <a:pPr marL="457200" indent="-457200">
              <a:buFont typeface="+mj-lt"/>
              <a:buAutoNum type="arabicPeriod"/>
            </a:pPr>
            <a:r>
              <a:rPr lang="ru-RU" sz="2000" dirty="0">
                <a:latin typeface="ArialMT"/>
              </a:rPr>
              <a:t>стратегия имитации; </a:t>
            </a:r>
          </a:p>
          <a:p>
            <a:pPr marL="457200" indent="-457200">
              <a:buFont typeface="+mj-lt"/>
              <a:buAutoNum type="arabicPeriod"/>
            </a:pPr>
            <a:r>
              <a:rPr lang="ru-RU" sz="2000" dirty="0">
                <a:latin typeface="ArialMT"/>
              </a:rPr>
              <a:t>профильная стратегия (фокусирование внимания не на </a:t>
            </a:r>
            <a:r>
              <a:rPr lang="ru-RU" sz="2000" dirty="0" err="1">
                <a:latin typeface="ArialMT"/>
              </a:rPr>
              <a:t>ценовои</a:t>
            </a:r>
            <a:r>
              <a:rPr lang="ru-RU" sz="2000" dirty="0">
                <a:latin typeface="ArialMT"/>
              </a:rPr>
              <a:t>̆ конкуренции).</a:t>
            </a:r>
          </a:p>
          <a:p>
            <a:r>
              <a:rPr lang="ru-RU" sz="2000" dirty="0">
                <a:latin typeface="ArialMT"/>
              </a:rPr>
              <a:t> </a:t>
            </a:r>
          </a:p>
          <a:p>
            <a:r>
              <a:rPr lang="ru-RU" sz="2000" b="1" dirty="0">
                <a:solidFill>
                  <a:schemeClr val="accent5"/>
                </a:solidFill>
                <a:latin typeface="Arial" panose="020B0604020202020204" pitchFamily="34" charset="0"/>
              </a:rPr>
              <a:t>б) Стратегия расширения рынка </a:t>
            </a:r>
            <a:endParaRPr lang="ru-RU" sz="2000" b="1" dirty="0">
              <a:solidFill>
                <a:schemeClr val="accent5"/>
              </a:solidFill>
            </a:endParaRPr>
          </a:p>
          <a:p>
            <a:r>
              <a:rPr lang="ru-RU" sz="2000" dirty="0" err="1">
                <a:latin typeface="ArialMT"/>
              </a:rPr>
              <a:t>Маркетинговыи</a:t>
            </a:r>
            <a:r>
              <a:rPr lang="ru-RU" sz="2000" dirty="0">
                <a:latin typeface="ArialMT"/>
              </a:rPr>
              <a:t>̆ комплекс может быть направлен на создание новых рынков (новые группы </a:t>
            </a:r>
            <a:r>
              <a:rPr lang="ru-RU" sz="2000" dirty="0" err="1">
                <a:latin typeface="ArialMT"/>
              </a:rPr>
              <a:t>потребителеи</a:t>
            </a:r>
            <a:r>
              <a:rPr lang="ru-RU" sz="2000" dirty="0">
                <a:latin typeface="ArialMT"/>
              </a:rPr>
              <a:t>̆, расширение спроса) или на интенсификацию спроса. </a:t>
            </a:r>
          </a:p>
          <a:p>
            <a:endParaRPr lang="ru-RU" sz="2000" dirty="0">
              <a:latin typeface="ArialMT"/>
            </a:endParaRPr>
          </a:p>
          <a:p>
            <a:r>
              <a:rPr lang="ru-RU" sz="2000" dirty="0">
                <a:latin typeface="ArialMT"/>
              </a:rPr>
              <a:t>Эта стратегия типична </a:t>
            </a:r>
            <a:r>
              <a:rPr lang="ru-RU" sz="2000" b="1" dirty="0">
                <a:latin typeface="ArialMT"/>
              </a:rPr>
              <a:t>для расширяющихся рынков </a:t>
            </a:r>
            <a:r>
              <a:rPr lang="ru-RU" sz="2000" dirty="0">
                <a:latin typeface="ArialMT"/>
              </a:rPr>
              <a:t>(ранняя стадия жизненного цикла). </a:t>
            </a:r>
          </a:p>
          <a:p>
            <a:endParaRPr lang="ru-RU" sz="2000" dirty="0">
              <a:latin typeface="ArialMT"/>
            </a:endParaRPr>
          </a:p>
          <a:p>
            <a:r>
              <a:rPr lang="ru-RU" sz="2000" dirty="0">
                <a:latin typeface="ArialMT"/>
              </a:rPr>
              <a:t>Перед выбором </a:t>
            </a:r>
            <a:r>
              <a:rPr lang="ru-RU" sz="2000" dirty="0" err="1">
                <a:latin typeface="ArialMT"/>
              </a:rPr>
              <a:t>этои</a:t>
            </a:r>
            <a:r>
              <a:rPr lang="ru-RU" sz="2000" dirty="0">
                <a:latin typeface="ArialMT"/>
              </a:rPr>
              <a:t>̆ стратегии должны быть </a:t>
            </a:r>
            <a:r>
              <a:rPr lang="ru-RU" sz="2000" b="1" dirty="0">
                <a:latin typeface="ArialMT"/>
              </a:rPr>
              <a:t>учтены следующие аспекты</a:t>
            </a:r>
            <a:r>
              <a:rPr lang="ru-RU" sz="2000" dirty="0">
                <a:latin typeface="ArialMT"/>
              </a:rPr>
              <a:t>: </a:t>
            </a:r>
          </a:p>
          <a:p>
            <a:pPr marL="342900" indent="-342900">
              <a:buFont typeface="Arial" panose="020B0604020202020204" pitchFamily="34" charset="0"/>
              <a:buChar char="•"/>
            </a:pPr>
            <a:r>
              <a:rPr lang="ru-RU" sz="2000" dirty="0">
                <a:latin typeface="ArialMT"/>
              </a:rPr>
              <a:t>текущая фаза жизненного цикла подсектора; </a:t>
            </a:r>
          </a:p>
          <a:p>
            <a:pPr marL="342900" indent="-342900">
              <a:buFont typeface="Arial" panose="020B0604020202020204" pitchFamily="34" charset="0"/>
              <a:buChar char="•"/>
            </a:pPr>
            <a:r>
              <a:rPr lang="ru-RU" sz="2000" dirty="0">
                <a:latin typeface="ArialMT"/>
              </a:rPr>
              <a:t>возможности влияния на рынок; </a:t>
            </a:r>
          </a:p>
          <a:p>
            <a:pPr marL="342900" indent="-342900">
              <a:buFont typeface="Arial" panose="020B0604020202020204" pitchFamily="34" charset="0"/>
              <a:buChar char="•"/>
            </a:pPr>
            <a:r>
              <a:rPr lang="ru-RU" sz="2000" dirty="0">
                <a:latin typeface="ArialMT"/>
              </a:rPr>
              <a:t>структура издержек производства по сравнению с конкурентами; </a:t>
            </a:r>
          </a:p>
          <a:p>
            <a:pPr marL="342900" indent="-342900">
              <a:buFont typeface="Arial" panose="020B0604020202020204" pitchFamily="34" charset="0"/>
              <a:buChar char="•"/>
            </a:pPr>
            <a:r>
              <a:rPr lang="ru-RU" sz="2000" dirty="0">
                <a:latin typeface="ArialMT"/>
              </a:rPr>
              <a:t>является ли продажная цена важным критерием для совершения покупки; </a:t>
            </a:r>
          </a:p>
          <a:p>
            <a:pPr marL="342900" indent="-342900">
              <a:buFont typeface="Arial" panose="020B0604020202020204" pitchFamily="34" charset="0"/>
              <a:buChar char="•"/>
            </a:pPr>
            <a:r>
              <a:rPr lang="ru-RU" sz="2000" dirty="0">
                <a:latin typeface="ArialMT"/>
              </a:rPr>
              <a:t>есть ли какие-либо возможности для создания особого имиджа. </a:t>
            </a:r>
            <a:endParaRPr lang="ru-RU" sz="2000" dirty="0"/>
          </a:p>
        </p:txBody>
      </p:sp>
      <p:sp>
        <p:nvSpPr>
          <p:cNvPr id="3" name="Прямоугольник 2">
            <a:extLst>
              <a:ext uri="{FF2B5EF4-FFF2-40B4-BE49-F238E27FC236}">
                <a16:creationId xmlns:a16="http://schemas.microsoft.com/office/drawing/2014/main" id="{8336CC4B-B76B-5542-912E-194D71FA88BE}"/>
              </a:ext>
            </a:extLst>
          </p:cNvPr>
          <p:cNvSpPr/>
          <p:nvPr/>
        </p:nvSpPr>
        <p:spPr>
          <a:xfrm>
            <a:off x="2296015" y="139780"/>
            <a:ext cx="7580922" cy="584775"/>
          </a:xfrm>
          <a:prstGeom prst="rect">
            <a:avLst/>
          </a:prstGeom>
        </p:spPr>
        <p:txBody>
          <a:bodyPr wrap="none">
            <a:spAutoFit/>
          </a:bodyPr>
          <a:lstStyle/>
          <a:p>
            <a:pPr algn="ctr"/>
            <a:r>
              <a:rPr lang="ru-RU" sz="3200" b="1" dirty="0">
                <a:solidFill>
                  <a:schemeClr val="accent5"/>
                </a:solidFill>
                <a:latin typeface="Arial" panose="020B0604020202020204" pitchFamily="34" charset="0"/>
              </a:rPr>
              <a:t>Определение стратегии маркетинга </a:t>
            </a:r>
            <a:endParaRPr lang="ru-RU" sz="3200" b="1" dirty="0">
              <a:solidFill>
                <a:schemeClr val="accent5"/>
              </a:solidFill>
            </a:endParaRPr>
          </a:p>
        </p:txBody>
      </p:sp>
    </p:spTree>
    <p:extLst>
      <p:ext uri="{BB962C8B-B14F-4D97-AF65-F5344CB8AC3E}">
        <p14:creationId xmlns:p14="http://schemas.microsoft.com/office/powerpoint/2010/main" val="19982402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ACD0ADB-98FB-CB44-B4AE-464E15487C0F}"/>
              </a:ext>
            </a:extLst>
          </p:cNvPr>
          <p:cNvSpPr/>
          <p:nvPr/>
        </p:nvSpPr>
        <p:spPr>
          <a:xfrm>
            <a:off x="342900" y="56138"/>
            <a:ext cx="11372850" cy="6801862"/>
          </a:xfrm>
          <a:prstGeom prst="rect">
            <a:avLst/>
          </a:prstGeom>
        </p:spPr>
        <p:txBody>
          <a:bodyPr wrap="square">
            <a:spAutoFit/>
          </a:bodyPr>
          <a:lstStyle/>
          <a:p>
            <a:r>
              <a:rPr lang="ru-RU" sz="3200" b="1" dirty="0">
                <a:solidFill>
                  <a:schemeClr val="accent5"/>
                </a:solidFill>
                <a:latin typeface="Arial" panose="020B0604020202020204" pitchFamily="34" charset="0"/>
                <a:cs typeface="Arial" panose="020B0604020202020204" pitchFamily="34" charset="0"/>
              </a:rPr>
              <a:t>ОПЕРАТИВНЫЕ АСПЕКТЫ КОНЦЕПЦИИ МАРКЕТИНГА </a:t>
            </a:r>
          </a:p>
          <a:p>
            <a:endParaRPr lang="ru-RU" b="1" dirty="0">
              <a:latin typeface="Arial" panose="020B0604020202020204" pitchFamily="34" charset="0"/>
            </a:endParaRPr>
          </a:p>
          <a:p>
            <a:pPr algn="ctr"/>
            <a:r>
              <a:rPr lang="ru-RU" sz="3200" b="1" dirty="0">
                <a:solidFill>
                  <a:schemeClr val="accent5"/>
                </a:solidFill>
                <a:latin typeface="Arial" panose="020B0604020202020204" pitchFamily="34" charset="0"/>
              </a:rPr>
              <a:t>Определение маркетингового комплекса </a:t>
            </a:r>
            <a:endParaRPr lang="ru-RU" sz="3200" dirty="0">
              <a:solidFill>
                <a:schemeClr val="accent5"/>
              </a:solidFill>
            </a:endParaRPr>
          </a:p>
          <a:p>
            <a:endParaRPr lang="ru-RU" dirty="0">
              <a:latin typeface="ArialMT"/>
            </a:endParaRPr>
          </a:p>
          <a:p>
            <a:r>
              <a:rPr lang="ru-RU" sz="2400" b="1" dirty="0">
                <a:latin typeface="ArialMT"/>
              </a:rPr>
              <a:t>Комбинация инструментов маркетинга </a:t>
            </a:r>
            <a:r>
              <a:rPr lang="ru-RU" sz="2400" dirty="0">
                <a:latin typeface="ArialMT"/>
              </a:rPr>
              <a:t>должна быть определена по отношению к потребителям или конечным пользователям, а также к каналам сбыта. </a:t>
            </a:r>
          </a:p>
          <a:p>
            <a:endParaRPr lang="ru-RU" sz="2400" dirty="0">
              <a:latin typeface="ArialMT"/>
            </a:endParaRPr>
          </a:p>
          <a:p>
            <a:r>
              <a:rPr lang="ru-RU" sz="2400" b="1" dirty="0">
                <a:latin typeface="ArialMT"/>
              </a:rPr>
              <a:t>Компоненты маркетингового комплекса </a:t>
            </a:r>
            <a:r>
              <a:rPr lang="ru-RU" sz="2400" dirty="0">
                <a:latin typeface="ArialMT"/>
              </a:rPr>
              <a:t>- продукт, цена, продвижение и сбыт - должны рассматриваться как взаимозависимые инструменты маркетинга, которые должны быть оптимально скомбинированы для достижения </a:t>
            </a:r>
            <a:r>
              <a:rPr lang="ru-RU" sz="2400" dirty="0" err="1">
                <a:latin typeface="ArialMT"/>
              </a:rPr>
              <a:t>целеи</a:t>
            </a:r>
            <a:r>
              <a:rPr lang="ru-RU" sz="2400" dirty="0">
                <a:latin typeface="ArialMT"/>
              </a:rPr>
              <a:t>̆ маркетинга. </a:t>
            </a:r>
          </a:p>
          <a:p>
            <a:endParaRPr lang="ru-RU" sz="2400" dirty="0">
              <a:latin typeface="ArialMT"/>
            </a:endParaRPr>
          </a:p>
          <a:p>
            <a:r>
              <a:rPr lang="ru-RU" sz="2400" dirty="0">
                <a:latin typeface="ArialMT"/>
              </a:rPr>
              <a:t>Для определения маркетингового комплекса важно понимание существующих на каждом рынке </a:t>
            </a:r>
            <a:r>
              <a:rPr lang="ru-RU" sz="2400" dirty="0" err="1">
                <a:latin typeface="ArialMT"/>
              </a:rPr>
              <a:t>взаимосвязеи</a:t>
            </a:r>
            <a:r>
              <a:rPr lang="ru-RU" sz="2400" dirty="0">
                <a:latin typeface="ArialMT"/>
              </a:rPr>
              <a:t>̆ между его участниками (потребителями, конкурентами, торговцами). Для формирования маркетингового комплекса важно также рассмотреть природу конкуренции и любые возможные реакции </a:t>
            </a:r>
            <a:r>
              <a:rPr lang="ru-RU" sz="2400" dirty="0" err="1">
                <a:latin typeface="ArialMT"/>
              </a:rPr>
              <a:t>потребителеи</a:t>
            </a:r>
            <a:r>
              <a:rPr lang="ru-RU" sz="2400" dirty="0">
                <a:latin typeface="ArialMT"/>
              </a:rPr>
              <a:t>̆ и конкурентов. </a:t>
            </a:r>
            <a:endParaRPr lang="ru-RU" sz="2400" dirty="0"/>
          </a:p>
        </p:txBody>
      </p:sp>
    </p:spTree>
    <p:extLst>
      <p:ext uri="{BB962C8B-B14F-4D97-AF65-F5344CB8AC3E}">
        <p14:creationId xmlns:p14="http://schemas.microsoft.com/office/powerpoint/2010/main" val="17557289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E01D25A-2435-1A40-84CD-68EF56A1FA1B}"/>
              </a:ext>
            </a:extLst>
          </p:cNvPr>
          <p:cNvSpPr/>
          <p:nvPr/>
        </p:nvSpPr>
        <p:spPr>
          <a:xfrm>
            <a:off x="304800" y="485686"/>
            <a:ext cx="4938713" cy="6247864"/>
          </a:xfrm>
          <a:prstGeom prst="rect">
            <a:avLst/>
          </a:prstGeom>
        </p:spPr>
        <p:txBody>
          <a:bodyPr wrap="square">
            <a:spAutoFit/>
          </a:bodyPr>
          <a:lstStyle/>
          <a:p>
            <a:r>
              <a:rPr lang="ru-RU" sz="2000" b="1" dirty="0">
                <a:solidFill>
                  <a:schemeClr val="accent5"/>
                </a:solidFill>
                <a:latin typeface="Arial" panose="020B0604020202020204" pitchFamily="34" charset="0"/>
                <a:cs typeface="Arial" panose="020B0604020202020204" pitchFamily="34" charset="0"/>
              </a:rPr>
              <a:t>а) Продукт и политика в отношении продукта </a:t>
            </a: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Определение характеристик продукта и разработка </a:t>
            </a:r>
            <a:r>
              <a:rPr lang="ru-RU" dirty="0" err="1">
                <a:latin typeface="Arial" panose="020B0604020202020204" pitchFamily="34" charset="0"/>
                <a:cs typeface="Arial" panose="020B0604020202020204" pitchFamily="34" charset="0"/>
              </a:rPr>
              <a:t>продуктовои</a:t>
            </a:r>
            <a:r>
              <a:rPr lang="ru-RU" dirty="0">
                <a:latin typeface="Arial" panose="020B0604020202020204" pitchFamily="34" charset="0"/>
                <a:cs typeface="Arial" panose="020B0604020202020204" pitchFamily="34" charset="0"/>
              </a:rPr>
              <a:t>̆ политики являются </a:t>
            </a:r>
            <a:r>
              <a:rPr lang="ru-RU" b="1" dirty="0">
                <a:latin typeface="Arial" panose="020B0604020202020204" pitchFamily="34" charset="0"/>
                <a:cs typeface="Arial" panose="020B0604020202020204" pitchFamily="34" charset="0"/>
              </a:rPr>
              <a:t>основой </a:t>
            </a:r>
            <a:r>
              <a:rPr lang="ru-RU" dirty="0">
                <a:latin typeface="Arial" panose="020B0604020202020204" pitchFamily="34" charset="0"/>
                <a:cs typeface="Arial" panose="020B0604020202020204" pitchFamily="34" charset="0"/>
              </a:rPr>
              <a:t>для составления </a:t>
            </a:r>
            <a:r>
              <a:rPr lang="ru-RU" dirty="0" err="1">
                <a:latin typeface="Arial" panose="020B0604020202020204" pitchFamily="34" charset="0"/>
                <a:cs typeface="Arial" panose="020B0604020202020204" pitchFamily="34" charset="0"/>
              </a:rPr>
              <a:t>производственнои</a:t>
            </a:r>
            <a:r>
              <a:rPr lang="ru-RU" dirty="0">
                <a:latin typeface="Arial" panose="020B0604020202020204" pitchFamily="34" charset="0"/>
                <a:cs typeface="Arial" panose="020B0604020202020204" pitchFamily="34" charset="0"/>
              </a:rPr>
              <a:t>̆ программы и расчета производственных </a:t>
            </a:r>
            <a:r>
              <a:rPr lang="ru-RU" dirty="0" err="1">
                <a:latin typeface="Arial" panose="020B0604020202020204" pitchFamily="34" charset="0"/>
                <a:cs typeface="Arial" panose="020B0604020202020204" pitchFamily="34" charset="0"/>
              </a:rPr>
              <a:t>мощностеи</a:t>
            </a:r>
            <a:r>
              <a:rPr lang="ru-RU" dirty="0">
                <a:latin typeface="Arial" panose="020B0604020202020204" pitchFamily="34" charset="0"/>
                <a:cs typeface="Arial" panose="020B0604020202020204" pitchFamily="34" charset="0"/>
              </a:rPr>
              <a:t>̆, инженерно- технического проектирования, прогнозирования инвестиционных, производственных и маркетинговых издержек, а также для оценки рыночных рисков при возможных стратегиях маркетинга. </a:t>
            </a:r>
          </a:p>
          <a:p>
            <a:endParaRPr lang="ru-R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dirty="0">
                <a:latin typeface="Arial" panose="020B0604020202020204" pitchFamily="34" charset="0"/>
                <a:cs typeface="Arial" panose="020B0604020202020204" pitchFamily="34" charset="0"/>
              </a:rPr>
              <a:t>Соответствие национальным стандартам и правилам </a:t>
            </a:r>
          </a:p>
          <a:p>
            <a:pPr marL="285750" indent="-285750">
              <a:buFont typeface="Arial" panose="020B0604020202020204" pitchFamily="34" charset="0"/>
              <a:buChar char="•"/>
            </a:pPr>
            <a:r>
              <a:rPr lang="ru-RU" dirty="0">
                <a:latin typeface="Arial" panose="020B0604020202020204" pitchFamily="34" charset="0"/>
                <a:cs typeface="Arial" panose="020B0604020202020204" pitchFamily="34" charset="0"/>
              </a:rPr>
              <a:t>Внешняя привлекательность товара и упаковка </a:t>
            </a:r>
          </a:p>
          <a:p>
            <a:pPr marL="285750" indent="-285750">
              <a:buFont typeface="Arial" panose="020B0604020202020204" pitchFamily="34" charset="0"/>
              <a:buChar char="•"/>
            </a:pPr>
            <a:r>
              <a:rPr lang="ru-RU" dirty="0">
                <a:latin typeface="Arial" panose="020B0604020202020204" pitchFamily="34" charset="0"/>
                <a:cs typeface="Arial" panose="020B0604020202020204" pitchFamily="34" charset="0"/>
              </a:rPr>
              <a:t>Послепродажное обслуживание </a:t>
            </a:r>
          </a:p>
          <a:p>
            <a:endParaRPr lang="ru-RU" dirty="0">
              <a:latin typeface="Arial" panose="020B0604020202020204" pitchFamily="34" charset="0"/>
              <a:cs typeface="Arial" panose="020B0604020202020204" pitchFamily="34" charset="0"/>
            </a:endParaRPr>
          </a:p>
          <a:p>
            <a:endParaRPr lang="ru-RU" dirty="0"/>
          </a:p>
        </p:txBody>
      </p:sp>
      <p:sp>
        <p:nvSpPr>
          <p:cNvPr id="5" name="Прямоугольник 4">
            <a:extLst>
              <a:ext uri="{FF2B5EF4-FFF2-40B4-BE49-F238E27FC236}">
                <a16:creationId xmlns:a16="http://schemas.microsoft.com/office/drawing/2014/main" id="{1A9C1B3E-2682-BF4C-8BAB-B0A0B7BA781E}"/>
              </a:ext>
            </a:extLst>
          </p:cNvPr>
          <p:cNvSpPr/>
          <p:nvPr/>
        </p:nvSpPr>
        <p:spPr>
          <a:xfrm>
            <a:off x="5386388" y="287000"/>
            <a:ext cx="6629399" cy="6740307"/>
          </a:xfrm>
          <a:prstGeom prst="rect">
            <a:avLst/>
          </a:prstGeom>
        </p:spPr>
        <p:txBody>
          <a:bodyPr wrap="square">
            <a:spAutoFit/>
          </a:bodyPr>
          <a:lstStyle/>
          <a:p>
            <a:r>
              <a:rPr lang="ru-RU" sz="2000" b="1" dirty="0">
                <a:solidFill>
                  <a:schemeClr val="accent5"/>
                </a:solidFill>
                <a:latin typeface="Arial" panose="020B0604020202020204" pitchFamily="34" charset="0"/>
                <a:cs typeface="Arial" panose="020B0604020202020204" pitchFamily="34" charset="0"/>
              </a:rPr>
              <a:t>б) Цена и ценовая политика </a:t>
            </a: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Для продуктов относительно низкого качества обычно требуется </a:t>
            </a:r>
            <a:r>
              <a:rPr lang="ru-RU" b="1" dirty="0">
                <a:latin typeface="Arial" panose="020B0604020202020204" pitchFamily="34" charset="0"/>
                <a:cs typeface="Arial" panose="020B0604020202020204" pitchFamily="34" charset="0"/>
              </a:rPr>
              <a:t>стратегия низких цен</a:t>
            </a:r>
            <a:r>
              <a:rPr lang="ru-RU" dirty="0">
                <a:latin typeface="Arial" panose="020B0604020202020204" pitchFamily="34" charset="0"/>
                <a:cs typeface="Arial" panose="020B0604020202020204" pitchFamily="34" charset="0"/>
              </a:rPr>
              <a:t>, в то время как стратегия высоких цен возможна, когда качество продукта, </a:t>
            </a:r>
            <a:r>
              <a:rPr lang="ru-RU" dirty="0" err="1">
                <a:latin typeface="Arial" panose="020B0604020202020204" pitchFamily="34" charset="0"/>
                <a:cs typeface="Arial" panose="020B0604020202020204" pitchFamily="34" charset="0"/>
              </a:rPr>
              <a:t>дизайн</a:t>
            </a:r>
            <a:r>
              <a:rPr lang="ru-RU" dirty="0">
                <a:latin typeface="Arial" panose="020B0604020202020204" pitchFamily="34" charset="0"/>
                <a:cs typeface="Arial" panose="020B0604020202020204" pitchFamily="34" charset="0"/>
              </a:rPr>
              <a:t>, гарантии, торговая марка (имидж) и обслуживание находятся на более высоком уровне. </a:t>
            </a: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Для определения продажных цен нужно </a:t>
            </a:r>
            <a:r>
              <a:rPr lang="ru-RU" b="1" dirty="0">
                <a:latin typeface="Arial" panose="020B0604020202020204" pitchFamily="34" charset="0"/>
                <a:cs typeface="Arial" panose="020B0604020202020204" pitchFamily="34" charset="0"/>
              </a:rPr>
              <a:t>рассмотреть</a:t>
            </a:r>
            <a:r>
              <a:rPr lang="ru-RU"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ru-RU" dirty="0">
                <a:latin typeface="Arial" panose="020B0604020202020204" pitchFamily="34" charset="0"/>
                <a:cs typeface="Arial" panose="020B0604020202020204" pitchFamily="34" charset="0"/>
              </a:rPr>
              <a:t>внутренние издержки производства и маркетинга,</a:t>
            </a:r>
          </a:p>
          <a:p>
            <a:pPr marL="285750" indent="-285750">
              <a:buFont typeface="Arial" panose="020B0604020202020204" pitchFamily="34" charset="0"/>
              <a:buChar char="•"/>
            </a:pPr>
            <a:r>
              <a:rPr lang="ru-RU" dirty="0">
                <a:latin typeface="Arial" panose="020B0604020202020204" pitchFamily="34" charset="0"/>
                <a:cs typeface="Arial" panose="020B0604020202020204" pitchFamily="34" charset="0"/>
              </a:rPr>
              <a:t>реакции </a:t>
            </a:r>
            <a:r>
              <a:rPr lang="ru-RU" dirty="0" err="1">
                <a:latin typeface="Arial" panose="020B0604020202020204" pitchFamily="34" charset="0"/>
                <a:cs typeface="Arial" panose="020B0604020202020204" pitchFamily="34" charset="0"/>
              </a:rPr>
              <a:t>потребителеи</a:t>
            </a:r>
            <a:r>
              <a:rPr lang="ru-RU" dirty="0">
                <a:latin typeface="Arial" panose="020B0604020202020204" pitchFamily="34" charset="0"/>
                <a:cs typeface="Arial" panose="020B0604020202020204" pitchFamily="34" charset="0"/>
              </a:rPr>
              <a:t>̆ на различные цены</a:t>
            </a:r>
          </a:p>
          <a:p>
            <a:pPr marL="285750" indent="-285750">
              <a:buFont typeface="Arial" panose="020B0604020202020204" pitchFamily="34" charset="0"/>
              <a:buChar char="•"/>
            </a:pPr>
            <a:r>
              <a:rPr lang="ru-RU" dirty="0">
                <a:latin typeface="Arial" panose="020B0604020202020204" pitchFamily="34" charset="0"/>
                <a:cs typeface="Arial" panose="020B0604020202020204" pitchFamily="34" charset="0"/>
              </a:rPr>
              <a:t>ценовую политику конкурентов. </a:t>
            </a: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В этом контексте надо заметить, что цены должны устанавливаться для различных сегментов </a:t>
            </a:r>
            <a:r>
              <a:rPr lang="ru-RU" dirty="0" err="1">
                <a:latin typeface="Arial" panose="020B0604020202020204" pitchFamily="34" charset="0"/>
                <a:cs typeface="Arial" panose="020B0604020202020204" pitchFamily="34" charset="0"/>
              </a:rPr>
              <a:t>потребителеи</a:t>
            </a:r>
            <a:r>
              <a:rPr lang="ru-RU" dirty="0">
                <a:latin typeface="Arial" panose="020B0604020202020204" pitchFamily="34" charset="0"/>
                <a:cs typeface="Arial" panose="020B0604020202020204" pitchFamily="34" charset="0"/>
              </a:rPr>
              <a:t>̆ (</a:t>
            </a:r>
            <a:r>
              <a:rPr lang="ru-RU" b="1" dirty="0">
                <a:latin typeface="Arial" panose="020B0604020202020204" pitchFamily="34" charset="0"/>
                <a:cs typeface="Arial" panose="020B0604020202020204" pitchFamily="34" charset="0"/>
              </a:rPr>
              <a:t>ценовая дифференциация</a:t>
            </a:r>
            <a:r>
              <a:rPr lang="ru-RU" dirty="0">
                <a:latin typeface="Arial" panose="020B0604020202020204" pitchFamily="34" charset="0"/>
                <a:cs typeface="Arial" panose="020B0604020202020204" pitchFamily="34" charset="0"/>
              </a:rPr>
              <a:t>). </a:t>
            </a: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Другие </a:t>
            </a:r>
            <a:r>
              <a:rPr lang="ru-RU" b="1" dirty="0">
                <a:latin typeface="Arial" panose="020B0604020202020204" pitchFamily="34" charset="0"/>
                <a:cs typeface="Arial" panose="020B0604020202020204" pitchFamily="34" charset="0"/>
              </a:rPr>
              <a:t>факторы</a:t>
            </a:r>
            <a:r>
              <a:rPr lang="ru-RU" dirty="0">
                <a:latin typeface="Arial" panose="020B0604020202020204" pitchFamily="34" charset="0"/>
                <a:cs typeface="Arial" panose="020B0604020202020204" pitchFamily="34" charset="0"/>
              </a:rPr>
              <a:t>, подлежащие оценке при определении </a:t>
            </a:r>
            <a:r>
              <a:rPr lang="ru-RU" dirty="0" err="1">
                <a:latin typeface="Arial" panose="020B0604020202020204" pitchFamily="34" charset="0"/>
                <a:cs typeface="Arial" panose="020B0604020202020204" pitchFamily="34" charset="0"/>
              </a:rPr>
              <a:t>ценовои</a:t>
            </a:r>
            <a:r>
              <a:rPr lang="ru-RU" dirty="0">
                <a:latin typeface="Arial" panose="020B0604020202020204" pitchFamily="34" charset="0"/>
                <a:cs typeface="Arial" panose="020B0604020202020204" pitchFamily="34" charset="0"/>
              </a:rPr>
              <a:t>̆ политики: </a:t>
            </a:r>
          </a:p>
          <a:p>
            <a:pPr marL="285750" indent="-285750">
              <a:buFont typeface="Arial" panose="020B0604020202020204" pitchFamily="34" charset="0"/>
              <a:buChar char="•"/>
            </a:pPr>
            <a:r>
              <a:rPr lang="ru-RU" dirty="0">
                <a:latin typeface="Arial" panose="020B0604020202020204" pitchFamily="34" charset="0"/>
                <a:cs typeface="Arial" panose="020B0604020202020204" pitchFamily="34" charset="0"/>
              </a:rPr>
              <a:t>Скидки в цене оптовым и розничным торговцам</a:t>
            </a:r>
          </a:p>
          <a:p>
            <a:pPr marL="285750" indent="-285750">
              <a:buFont typeface="Arial" panose="020B0604020202020204" pitchFamily="34" charset="0"/>
              <a:buChar char="•"/>
            </a:pPr>
            <a:r>
              <a:rPr lang="ru-RU" dirty="0">
                <a:latin typeface="Arial" panose="020B0604020202020204" pitchFamily="34" charset="0"/>
                <a:cs typeface="Arial" panose="020B0604020202020204" pitchFamily="34" charset="0"/>
              </a:rPr>
              <a:t>Все существующие виды государственного контроля цен</a:t>
            </a:r>
          </a:p>
          <a:p>
            <a:pPr marL="285750" indent="-285750">
              <a:buFont typeface="Arial" panose="020B0604020202020204" pitchFamily="34" charset="0"/>
              <a:buChar char="•"/>
            </a:pPr>
            <a:r>
              <a:rPr lang="ru-RU" dirty="0">
                <a:latin typeface="Arial" panose="020B0604020202020204" pitchFamily="34" charset="0"/>
                <a:cs typeface="Arial" panose="020B0604020202020204" pitchFamily="34" charset="0"/>
              </a:rPr>
              <a:t>Все общепринятые (и ожидаемые) виды скидок</a:t>
            </a:r>
          </a:p>
          <a:p>
            <a:pPr marL="285750" indent="-285750">
              <a:buFont typeface="Arial" panose="020B0604020202020204" pitchFamily="34" charset="0"/>
              <a:buChar char="•"/>
            </a:pPr>
            <a:r>
              <a:rPr lang="ru-RU" dirty="0">
                <a:latin typeface="Arial" panose="020B0604020202020204" pitchFamily="34" charset="0"/>
                <a:cs typeface="Arial" panose="020B0604020202020204" pitchFamily="34" charset="0"/>
              </a:rPr>
              <a:t>Условия поставок и </a:t>
            </a:r>
            <a:r>
              <a:rPr lang="ru-RU" dirty="0" err="1">
                <a:latin typeface="Arial" panose="020B0604020202020204" pitchFamily="34" charset="0"/>
                <a:cs typeface="Arial" panose="020B0604020202020204" pitchFamily="34" charset="0"/>
              </a:rPr>
              <a:t>платежеи</a:t>
            </a:r>
            <a:r>
              <a:rPr lang="ru-RU"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185882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08EED55-7FE0-C34A-A1B7-DE8621815F40}"/>
              </a:ext>
            </a:extLst>
          </p:cNvPr>
          <p:cNvSpPr/>
          <p:nvPr/>
        </p:nvSpPr>
        <p:spPr>
          <a:xfrm>
            <a:off x="419101" y="401241"/>
            <a:ext cx="4981574" cy="6309420"/>
          </a:xfrm>
          <a:prstGeom prst="rect">
            <a:avLst/>
          </a:prstGeom>
        </p:spPr>
        <p:txBody>
          <a:bodyPr wrap="square">
            <a:spAutoFit/>
          </a:bodyPr>
          <a:lstStyle/>
          <a:p>
            <a:r>
              <a:rPr lang="ru-RU" sz="2200" b="1" dirty="0">
                <a:solidFill>
                  <a:schemeClr val="accent5"/>
                </a:solidFill>
                <a:latin typeface="Arial" panose="020B0604020202020204" pitchFamily="34" charset="0"/>
                <a:cs typeface="Arial" panose="020B0604020202020204" pitchFamily="34" charset="0"/>
              </a:rPr>
              <a:t>в) Продвижение </a:t>
            </a:r>
          </a:p>
          <a:p>
            <a:endParaRPr lang="ru-RU" sz="2200" b="1" dirty="0">
              <a:solidFill>
                <a:schemeClr val="accent5"/>
              </a:solidFill>
              <a:latin typeface="Arial" panose="020B0604020202020204" pitchFamily="34" charset="0"/>
              <a:cs typeface="Arial" panose="020B0604020202020204" pitchFamily="34" charset="0"/>
            </a:endParaRPr>
          </a:p>
          <a:p>
            <a:r>
              <a:rPr lang="ru-RU" sz="2000" dirty="0" err="1">
                <a:latin typeface="Arial" panose="020B0604020202020204" pitchFamily="34" charset="0"/>
                <a:cs typeface="Arial" panose="020B0604020202020204" pitchFamily="34" charset="0"/>
              </a:rPr>
              <a:t>Инвестиционныи</a:t>
            </a:r>
            <a:r>
              <a:rPr lang="ru-RU" sz="2000" dirty="0">
                <a:latin typeface="Arial" panose="020B0604020202020204" pitchFamily="34" charset="0"/>
                <a:cs typeface="Arial" panose="020B0604020202020204" pitchFamily="34" charset="0"/>
              </a:rPr>
              <a:t>̆ проект потребует мероприятий по продвижению продукта сначала для вступления на рынок с новым продуктом, а затем - для закрепления на рынке и достижения долгосрочных </a:t>
            </a:r>
            <a:r>
              <a:rPr lang="ru-RU" sz="2000" dirty="0" err="1">
                <a:latin typeface="Arial" panose="020B0604020202020204" pitchFamily="34" charset="0"/>
                <a:cs typeface="Arial" panose="020B0604020202020204" pitchFamily="34" charset="0"/>
              </a:rPr>
              <a:t>целеи</a:t>
            </a:r>
            <a:r>
              <a:rPr lang="ru-RU" sz="2000" dirty="0">
                <a:latin typeface="Arial" panose="020B0604020202020204" pitchFamily="34" charset="0"/>
                <a:cs typeface="Arial" panose="020B0604020202020204" pitchFamily="34" charset="0"/>
              </a:rPr>
              <a:t>̆ проекта.</a:t>
            </a:r>
          </a:p>
          <a:p>
            <a:endParaRPr lang="ru-RU" sz="2000"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Инструменты продвижения: </a:t>
            </a:r>
          </a:p>
          <a:p>
            <a:pPr marL="342900" indent="-342900">
              <a:buFont typeface="+mj-lt"/>
              <a:buAutoNum type="arabicPeriod"/>
            </a:pPr>
            <a:r>
              <a:rPr lang="ru-RU" sz="2000" dirty="0">
                <a:latin typeface="Arial" panose="020B0604020202020204" pitchFamily="34" charset="0"/>
                <a:cs typeface="Arial" panose="020B0604020202020204" pitchFamily="34" charset="0"/>
              </a:rPr>
              <a:t>Реклама</a:t>
            </a:r>
          </a:p>
          <a:p>
            <a:pPr marL="342900" indent="-342900">
              <a:buFont typeface="+mj-lt"/>
              <a:buAutoNum type="arabicPeriod"/>
            </a:pPr>
            <a:r>
              <a:rPr lang="ru-RU" sz="2000" dirty="0">
                <a:latin typeface="Arial" panose="020B0604020202020204" pitchFamily="34" charset="0"/>
                <a:cs typeface="Arial" panose="020B0604020202020204" pitchFamily="34" charset="0"/>
              </a:rPr>
              <a:t>«Паблик </a:t>
            </a:r>
            <a:r>
              <a:rPr lang="ru-RU" sz="2000" dirty="0" err="1">
                <a:latin typeface="Arial" panose="020B0604020202020204" pitchFamily="34" charset="0"/>
                <a:cs typeface="Arial" panose="020B0604020202020204" pitchFamily="34" charset="0"/>
              </a:rPr>
              <a:t>рилейшнз</a:t>
            </a:r>
            <a:r>
              <a:rPr lang="ru-RU" sz="2000" dirty="0">
                <a:latin typeface="Arial" panose="020B0604020202020204" pitchFamily="34" charset="0"/>
                <a:cs typeface="Arial" panose="020B0604020202020204" pitchFamily="34" charset="0"/>
              </a:rPr>
              <a:t>», (как и реклама) определяют общественное мнение и имидж</a:t>
            </a:r>
          </a:p>
          <a:p>
            <a:pPr marL="342900" indent="-342900">
              <a:buFont typeface="+mj-lt"/>
              <a:buAutoNum type="arabicPeriod"/>
            </a:pPr>
            <a:r>
              <a:rPr lang="ru-RU" sz="2000" dirty="0">
                <a:latin typeface="Arial" panose="020B0604020202020204" pitchFamily="34" charset="0"/>
                <a:cs typeface="Arial" panose="020B0604020202020204" pitchFamily="34" charset="0"/>
              </a:rPr>
              <a:t>Персональные продажи или продажи «лицом к лицу» </a:t>
            </a:r>
          </a:p>
          <a:p>
            <a:pPr marL="342900" indent="-342900">
              <a:buFont typeface="+mj-lt"/>
              <a:buAutoNum type="arabicPeriod"/>
            </a:pPr>
            <a:r>
              <a:rPr lang="ru-RU" sz="2000" dirty="0">
                <a:latin typeface="Arial" panose="020B0604020202020204" pitchFamily="34" charset="0"/>
                <a:cs typeface="Arial" panose="020B0604020202020204" pitchFamily="34" charset="0"/>
              </a:rPr>
              <a:t>Стимулирование продаж и искусство сбыта</a:t>
            </a:r>
          </a:p>
          <a:p>
            <a:pPr marL="342900" indent="-342900">
              <a:buFont typeface="+mj-lt"/>
              <a:buAutoNum type="arabicPeriod"/>
            </a:pPr>
            <a:r>
              <a:rPr lang="ru-RU" sz="2000" dirty="0">
                <a:latin typeface="Arial" panose="020B0604020202020204" pitchFamily="34" charset="0"/>
                <a:cs typeface="Arial" panose="020B0604020202020204" pitchFamily="34" charset="0"/>
              </a:rPr>
              <a:t>Политика использования </a:t>
            </a:r>
            <a:r>
              <a:rPr lang="ru-RU" sz="2000" dirty="0" err="1">
                <a:latin typeface="Arial" panose="020B0604020202020204" pitchFamily="34" charset="0"/>
                <a:cs typeface="Arial" panose="020B0604020202020204" pitchFamily="34" charset="0"/>
              </a:rPr>
              <a:t>торговои</a:t>
            </a:r>
            <a:r>
              <a:rPr lang="ru-RU" sz="2000" dirty="0">
                <a:latin typeface="Arial" panose="020B0604020202020204" pitchFamily="34" charset="0"/>
                <a:cs typeface="Arial" panose="020B0604020202020204" pitchFamily="34" charset="0"/>
              </a:rPr>
              <a:t>̆ марки</a:t>
            </a:r>
          </a:p>
        </p:txBody>
      </p:sp>
      <p:sp>
        <p:nvSpPr>
          <p:cNvPr id="3" name="Прямоугольник 2">
            <a:extLst>
              <a:ext uri="{FF2B5EF4-FFF2-40B4-BE49-F238E27FC236}">
                <a16:creationId xmlns:a16="http://schemas.microsoft.com/office/drawing/2014/main" id="{89F43F2D-DF8C-E94D-98F7-1A9A150707C7}"/>
              </a:ext>
            </a:extLst>
          </p:cNvPr>
          <p:cNvSpPr/>
          <p:nvPr/>
        </p:nvSpPr>
        <p:spPr>
          <a:xfrm>
            <a:off x="5715001" y="401241"/>
            <a:ext cx="5872161" cy="6555641"/>
          </a:xfrm>
          <a:prstGeom prst="rect">
            <a:avLst/>
          </a:prstGeom>
        </p:spPr>
        <p:txBody>
          <a:bodyPr wrap="square">
            <a:spAutoFit/>
          </a:bodyPr>
          <a:lstStyle/>
          <a:p>
            <a:r>
              <a:rPr lang="ru-RU" sz="2200" b="1" dirty="0">
                <a:solidFill>
                  <a:schemeClr val="accent5"/>
                </a:solidFill>
                <a:latin typeface="Arial" panose="020B0604020202020204" pitchFamily="34" charset="0"/>
                <a:cs typeface="Arial" panose="020B0604020202020204" pitchFamily="34" charset="0"/>
              </a:rPr>
              <a:t>г) Продажи и каналы сбыта </a:t>
            </a:r>
          </a:p>
          <a:p>
            <a:endParaRPr lang="ru-RU" sz="2000"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Основные каналы сбыта</a:t>
            </a:r>
            <a:r>
              <a:rPr lang="ru-RU" sz="2000" dirty="0">
                <a:latin typeface="Arial" panose="020B0604020202020204" pitchFamily="34" charset="0"/>
                <a:cs typeface="Arial" panose="020B0604020202020204" pitchFamily="34" charset="0"/>
              </a:rPr>
              <a:t>, через которые изготовители доходят до конечных </a:t>
            </a:r>
            <a:r>
              <a:rPr lang="ru-RU" sz="2000" dirty="0" err="1">
                <a:latin typeface="Arial" panose="020B0604020202020204" pitchFamily="34" charset="0"/>
                <a:cs typeface="Arial" panose="020B0604020202020204" pitchFamily="34" charset="0"/>
              </a:rPr>
              <a:t>пользователеи</a:t>
            </a:r>
            <a:r>
              <a:rPr lang="ru-RU" sz="20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Сбыт через оптовиков розничным торговцам, </a:t>
            </a: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Через розничных торговцев</a:t>
            </a: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Напрямую потребителям (конечным пользователям) </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Наиболее важные </a:t>
            </a:r>
            <a:r>
              <a:rPr lang="ru-RU" sz="2000" b="1" dirty="0">
                <a:latin typeface="Arial" panose="020B0604020202020204" pitchFamily="34" charset="0"/>
                <a:cs typeface="Arial" panose="020B0604020202020204" pitchFamily="34" charset="0"/>
              </a:rPr>
              <a:t>элементы</a:t>
            </a:r>
            <a:r>
              <a:rPr lang="ru-RU" sz="2000" dirty="0">
                <a:latin typeface="Arial" panose="020B0604020202020204" pitchFamily="34" charset="0"/>
                <a:cs typeface="Arial" panose="020B0604020202020204" pitchFamily="34" charset="0"/>
              </a:rPr>
              <a:t> маркетингового комплекса: </a:t>
            </a: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условия поставки (сроки поставки, транспортные средства, оптимизация транспортных маршрутов, организация складов), </a:t>
            </a: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контроль запасов (выполняемость заказов, оптимизация движения запасов, организация управления запасами и отправки товаров), </a:t>
            </a:r>
          </a:p>
          <a:p>
            <a:pPr marL="285750" indent="-285750">
              <a:buFont typeface="Arial" panose="020B0604020202020204" pitchFamily="34" charset="0"/>
              <a:buChar char="•"/>
            </a:pPr>
            <a:r>
              <a:rPr lang="ru-RU" sz="2000" dirty="0">
                <a:latin typeface="Arial" panose="020B0604020202020204" pitchFamily="34" charset="0"/>
                <a:cs typeface="Arial" panose="020B0604020202020204" pitchFamily="34" charset="0"/>
              </a:rPr>
              <a:t>сохранность товара при транспортировке. </a:t>
            </a:r>
          </a:p>
          <a:p>
            <a:pPr>
              <a:buFont typeface="+mj-lt"/>
              <a:buAutoNum type="arabicPeriod"/>
            </a:pPr>
            <a:endParaRPr lang="ru-RU" dirty="0">
              <a:effectLst/>
            </a:endParaRPr>
          </a:p>
        </p:txBody>
      </p:sp>
    </p:spTree>
    <p:extLst>
      <p:ext uri="{BB962C8B-B14F-4D97-AF65-F5344CB8AC3E}">
        <p14:creationId xmlns:p14="http://schemas.microsoft.com/office/powerpoint/2010/main" val="5909206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0AC9F8F-F315-CA49-B57D-69E8FAC97CDA}"/>
              </a:ext>
            </a:extLst>
          </p:cNvPr>
          <p:cNvSpPr/>
          <p:nvPr/>
        </p:nvSpPr>
        <p:spPr>
          <a:xfrm>
            <a:off x="1042987" y="899756"/>
            <a:ext cx="10587038" cy="5078313"/>
          </a:xfrm>
          <a:prstGeom prst="rect">
            <a:avLst/>
          </a:prstGeom>
        </p:spPr>
        <p:txBody>
          <a:bodyPr wrap="square">
            <a:spAutoFit/>
          </a:bodyPr>
          <a:lstStyle/>
          <a:p>
            <a:pPr algn="ctr"/>
            <a:r>
              <a:rPr lang="ru-RU" sz="3200" b="1" dirty="0">
                <a:solidFill>
                  <a:schemeClr val="accent5"/>
                </a:solidFill>
                <a:latin typeface="Arial" panose="020B0604020202020204" pitchFamily="34" charset="0"/>
              </a:rPr>
              <a:t>Определение маркетинговых мероприятий </a:t>
            </a:r>
          </a:p>
          <a:p>
            <a:pPr algn="ctr"/>
            <a:endParaRPr lang="ru-RU" sz="2800" dirty="0">
              <a:solidFill>
                <a:schemeClr val="accent5"/>
              </a:solidFill>
            </a:endParaRPr>
          </a:p>
          <a:p>
            <a:r>
              <a:rPr lang="ru-RU" sz="2400" b="1" dirty="0" err="1">
                <a:latin typeface="ArialMT"/>
              </a:rPr>
              <a:t>Заключительныи</a:t>
            </a:r>
            <a:r>
              <a:rPr lang="ru-RU" sz="2400" b="1" dirty="0">
                <a:latin typeface="ArialMT"/>
              </a:rPr>
              <a:t>̆ этап </a:t>
            </a:r>
            <a:r>
              <a:rPr lang="ru-RU" sz="2400" dirty="0">
                <a:latin typeface="ArialMT"/>
              </a:rPr>
              <a:t>планирования маркетинга связан с </a:t>
            </a:r>
            <a:r>
              <a:rPr lang="ru-RU" sz="2400" dirty="0" err="1">
                <a:latin typeface="ArialMT"/>
              </a:rPr>
              <a:t>подготовкои</a:t>
            </a:r>
            <a:r>
              <a:rPr lang="ru-RU" sz="2400" dirty="0">
                <a:latin typeface="ArialMT"/>
              </a:rPr>
              <a:t>̆ графика, или плана </a:t>
            </a:r>
            <a:r>
              <a:rPr lang="ru-RU" sz="2400" dirty="0" err="1">
                <a:latin typeface="ArialMT"/>
              </a:rPr>
              <a:t>действии</a:t>
            </a:r>
            <a:r>
              <a:rPr lang="ru-RU" sz="2400" dirty="0">
                <a:latin typeface="ArialMT"/>
              </a:rPr>
              <a:t>̆, и проектированием бюджета маркетинга. </a:t>
            </a:r>
          </a:p>
          <a:p>
            <a:endParaRPr lang="ru-RU" sz="2400" dirty="0">
              <a:latin typeface="ArialMT"/>
            </a:endParaRPr>
          </a:p>
          <a:p>
            <a:r>
              <a:rPr lang="ru-RU" sz="2400" b="1" dirty="0">
                <a:latin typeface="ArialMT"/>
              </a:rPr>
              <a:t>График</a:t>
            </a:r>
            <a:r>
              <a:rPr lang="ru-RU" sz="2400" dirty="0">
                <a:latin typeface="ArialMT"/>
              </a:rPr>
              <a:t> должен учитывать все мероприятия, имеющие значение для успеха проекта. Он также должен помочь сориентировать и определить </a:t>
            </a:r>
            <a:r>
              <a:rPr lang="ru-RU" sz="2400" dirty="0" err="1">
                <a:latin typeface="ArialMT"/>
              </a:rPr>
              <a:t>детальныи</a:t>
            </a:r>
            <a:r>
              <a:rPr lang="ru-RU" sz="2400" dirty="0">
                <a:latin typeface="ArialMT"/>
              </a:rPr>
              <a:t>̆ план маркетинга на более </a:t>
            </a:r>
            <a:r>
              <a:rPr lang="ru-RU" sz="2400" dirty="0" err="1">
                <a:latin typeface="ArialMT"/>
              </a:rPr>
              <a:t>позднии</a:t>
            </a:r>
            <a:r>
              <a:rPr lang="ru-RU" sz="2400" dirty="0">
                <a:latin typeface="ArialMT"/>
              </a:rPr>
              <a:t>̆ период внедрения проекта. </a:t>
            </a:r>
            <a:endParaRPr lang="ru-RU" sz="2400" dirty="0"/>
          </a:p>
          <a:p>
            <a:endParaRPr lang="ru-RU" sz="2400" dirty="0">
              <a:latin typeface="ArialMT"/>
            </a:endParaRPr>
          </a:p>
          <a:p>
            <a:pPr marL="342900" indent="-342900">
              <a:buFont typeface="Arial" panose="020B0604020202020204" pitchFamily="34" charset="0"/>
              <a:buChar char="•"/>
            </a:pPr>
            <a:r>
              <a:rPr lang="ru-RU" sz="2400" dirty="0">
                <a:latin typeface="ArialMT"/>
              </a:rPr>
              <a:t>оценка рисков на основе статистических методов; </a:t>
            </a:r>
          </a:p>
          <a:p>
            <a:pPr marL="342900" indent="-342900">
              <a:buFont typeface="Arial" panose="020B0604020202020204" pitchFamily="34" charset="0"/>
              <a:buChar char="•"/>
            </a:pPr>
            <a:r>
              <a:rPr lang="ru-RU" sz="2400" dirty="0">
                <a:latin typeface="ArialMT"/>
              </a:rPr>
              <a:t>определение соответствующих меры для их устранения или минимизации влияния. </a:t>
            </a:r>
            <a:endParaRPr lang="ru-RU" sz="2400" dirty="0"/>
          </a:p>
        </p:txBody>
      </p:sp>
    </p:spTree>
    <p:extLst>
      <p:ext uri="{BB962C8B-B14F-4D97-AF65-F5344CB8AC3E}">
        <p14:creationId xmlns:p14="http://schemas.microsoft.com/office/powerpoint/2010/main" val="1649711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1A0F2C2-0D34-FD43-84CD-16F559E25B33}"/>
              </a:ext>
            </a:extLst>
          </p:cNvPr>
          <p:cNvSpPr/>
          <p:nvPr/>
        </p:nvSpPr>
        <p:spPr>
          <a:xfrm>
            <a:off x="631032" y="1358280"/>
            <a:ext cx="10929936" cy="2677656"/>
          </a:xfrm>
          <a:prstGeom prst="rect">
            <a:avLst/>
          </a:prstGeom>
        </p:spPr>
        <p:txBody>
          <a:bodyPr wrap="square">
            <a:spAutoFit/>
          </a:bodyPr>
          <a:lstStyle/>
          <a:p>
            <a:pPr algn="ctr"/>
            <a:r>
              <a:rPr lang="ru-RU" sz="3000" dirty="0">
                <a:latin typeface="+mj-lt"/>
              </a:rPr>
              <a:t>АНАЛИЗ РЫНКА И КОНЦЕПЦИЯ МАРКЕТИНГА</a:t>
            </a:r>
          </a:p>
          <a:p>
            <a:pPr algn="ctr"/>
            <a:br>
              <a:rPr lang="ru-RU" dirty="0">
                <a:latin typeface="+mj-lt"/>
              </a:rPr>
            </a:br>
            <a:r>
              <a:rPr lang="ru-RU" sz="6000" dirty="0">
                <a:latin typeface="+mj-lt"/>
              </a:rPr>
              <a:t>Д. ИЗДЕРЖКИ И ПОСТУПЛЕНИЯ, СВЯЗАННЫЕ С МАРКЕТИНГОМ</a:t>
            </a:r>
          </a:p>
        </p:txBody>
      </p:sp>
      <p:cxnSp>
        <p:nvCxnSpPr>
          <p:cNvPr id="3" name="Прямая соединительная линия 2">
            <a:extLst>
              <a:ext uri="{FF2B5EF4-FFF2-40B4-BE49-F238E27FC236}">
                <a16:creationId xmlns:a16="http://schemas.microsoft.com/office/drawing/2014/main" id="{935F201D-CD8C-4D47-915F-D64CA7031B43}"/>
              </a:ext>
            </a:extLst>
          </p:cNvPr>
          <p:cNvCxnSpPr/>
          <p:nvPr/>
        </p:nvCxnSpPr>
        <p:spPr>
          <a:xfrm flipH="1">
            <a:off x="0" y="4303864"/>
            <a:ext cx="12192000" cy="0"/>
          </a:xfrm>
          <a:prstGeom prst="line">
            <a:avLst/>
          </a:prstGeom>
          <a:ln w="38100">
            <a:solidFill>
              <a:schemeClr val="accent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10193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5D7916-C08B-428A-9546-5E3AC8F9E6E8}"/>
              </a:ext>
            </a:extLst>
          </p:cNvPr>
          <p:cNvSpPr>
            <a:spLocks noGrp="1"/>
          </p:cNvSpPr>
          <p:nvPr>
            <p:ph type="title"/>
          </p:nvPr>
        </p:nvSpPr>
        <p:spPr>
          <a:xfrm>
            <a:off x="287785" y="2766218"/>
            <a:ext cx="10515600" cy="1325563"/>
          </a:xfrm>
        </p:spPr>
        <p:txBody>
          <a:bodyPr>
            <a:noAutofit/>
          </a:bodyPr>
          <a:lstStyle/>
          <a:p>
            <a:r>
              <a:rPr lang="ru-RU" sz="2000" dirty="0"/>
              <a:t>• Исследования рынка предполагаемой продукции, включая прогнозирование спроса на соответствующем рынке при ожидаемом проникновении на него</a:t>
            </a:r>
            <a:br>
              <a:rPr lang="ru-RU" sz="2000" dirty="0"/>
            </a:br>
            <a:br>
              <a:rPr lang="ru-RU" sz="2000" dirty="0"/>
            </a:br>
            <a:r>
              <a:rPr lang="ru-RU" sz="2000" dirty="0"/>
              <a:t>• Исследования сырья, основных и вспомогательных производственных материалов, охватывающие имеющиеся и прогнозируемые запасы сырья и потребляемых ресурсов, нужных для проекта, а также имеющиеся и прогнозируемые тенденции в области изменения цен на такие материалы и ресурсы</a:t>
            </a:r>
            <a:br>
              <a:rPr lang="ru-RU" sz="2000" dirty="0"/>
            </a:br>
            <a:br>
              <a:rPr lang="ru-RU" sz="2000" dirty="0"/>
            </a:br>
            <a:r>
              <a:rPr lang="ru-RU" sz="2000" dirty="0"/>
              <a:t>• Лабораторные и опытно-промышленные испытания, которые выполняются по мере необходимости для определения пригодности конкретных видов сырья, материалов или продукции</a:t>
            </a:r>
            <a:br>
              <a:rPr lang="ru-RU" sz="2000" dirty="0"/>
            </a:br>
            <a:br>
              <a:rPr lang="ru-RU" sz="2000" dirty="0"/>
            </a:br>
            <a:r>
              <a:rPr lang="ru-RU" sz="2000" dirty="0"/>
              <a:t>• Исследования месторасположения, особенно в отношении тех потенциальных проектов, для которых транспортные издержки могут оказаться важным фактором</a:t>
            </a:r>
            <a:br>
              <a:rPr lang="ru-RU" sz="2000" dirty="0"/>
            </a:br>
            <a:br>
              <a:rPr lang="ru-RU" sz="2000" dirty="0"/>
            </a:br>
            <a:r>
              <a:rPr lang="ru-RU" sz="2000" dirty="0"/>
              <a:t>• Оценка воздействия на окружающую среду, включающая анализ существующих условий в регионе</a:t>
            </a:r>
            <a:br>
              <a:rPr lang="ru-RU" sz="2000" dirty="0"/>
            </a:br>
            <a:br>
              <a:rPr lang="ru-RU" sz="2000" dirty="0"/>
            </a:br>
            <a:r>
              <a:rPr lang="ru-RU" sz="2000" dirty="0"/>
              <a:t>• Исследования оптимизации масштабов производства, которые обычно производятся как часть исследований по выбору технологии.</a:t>
            </a:r>
            <a:br>
              <a:rPr lang="ru-RU" sz="2000" dirty="0"/>
            </a:br>
            <a:br>
              <a:rPr lang="ru-RU" sz="2000" dirty="0"/>
            </a:br>
            <a:r>
              <a:rPr lang="ru-RU" sz="2000" dirty="0"/>
              <a:t>• Исследования, посвященные выбору оборудования, необходимы, когда планируются крупные предприятия с множеством подразделений и когда имеется широкий круг поставщиков, предлагающих продукцию по различным ценам.</a:t>
            </a:r>
            <a:br>
              <a:rPr lang="ru-RU" sz="2000" dirty="0"/>
            </a:br>
            <a:endParaRPr lang="ru-RU" sz="2000" dirty="0"/>
          </a:p>
        </p:txBody>
      </p:sp>
    </p:spTree>
    <p:extLst>
      <p:ext uri="{BB962C8B-B14F-4D97-AF65-F5344CB8AC3E}">
        <p14:creationId xmlns:p14="http://schemas.microsoft.com/office/powerpoint/2010/main" val="11421734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8492E66-7023-F747-B28B-6FAFFAAC9A69}"/>
              </a:ext>
            </a:extLst>
          </p:cNvPr>
          <p:cNvSpPr/>
          <p:nvPr/>
        </p:nvSpPr>
        <p:spPr>
          <a:xfrm>
            <a:off x="742950" y="449670"/>
            <a:ext cx="10929938" cy="6124754"/>
          </a:xfrm>
          <a:prstGeom prst="rect">
            <a:avLst/>
          </a:prstGeom>
        </p:spPr>
        <p:txBody>
          <a:bodyPr wrap="square">
            <a:spAutoFit/>
          </a:bodyPr>
          <a:lstStyle/>
          <a:p>
            <a:pPr algn="ctr"/>
            <a:r>
              <a:rPr lang="ru-RU" sz="3200" b="1" dirty="0">
                <a:solidFill>
                  <a:schemeClr val="accent6"/>
                </a:solidFill>
                <a:latin typeface="Arial" panose="020B0604020202020204" pitchFamily="34" charset="0"/>
                <a:cs typeface="Arial" panose="020B0604020202020204" pitchFamily="34" charset="0"/>
              </a:rPr>
              <a:t>Проектирование поступлений от продаж </a:t>
            </a:r>
          </a:p>
          <a:p>
            <a:endParaRPr lang="ru-RU" sz="2400" dirty="0">
              <a:latin typeface="Arial" panose="020B0604020202020204" pitchFamily="34" charset="0"/>
              <a:cs typeface="Arial" panose="020B0604020202020204" pitchFamily="34" charset="0"/>
            </a:endParaRPr>
          </a:p>
          <a:p>
            <a:r>
              <a:rPr lang="ru-RU" sz="2400" b="1" dirty="0">
                <a:latin typeface="Arial" panose="020B0604020202020204" pitchFamily="34" charset="0"/>
                <a:cs typeface="Arial" panose="020B0604020202020204" pitchFamily="34" charset="0"/>
              </a:rPr>
              <a:t>Проектирование поступлений от продаж </a:t>
            </a:r>
            <a:r>
              <a:rPr lang="ru-RU" sz="2400" dirty="0">
                <a:latin typeface="Arial" panose="020B0604020202020204" pitchFamily="34" charset="0"/>
                <a:cs typeface="Arial" panose="020B0604020202020204" pitchFamily="34" charset="0"/>
              </a:rPr>
              <a:t>– это расширение маркетингового исследования, на основе которого происходит разработка проекта исходя из конкретных объемов продаж в разные периоды после вступления проекта в стадию производства. </a:t>
            </a:r>
          </a:p>
          <a:p>
            <a:endParaRPr lang="ru-RU" sz="2400" dirty="0">
              <a:latin typeface="Arial" panose="020B0604020202020204" pitchFamily="34" charset="0"/>
              <a:cs typeface="Arial" panose="020B0604020202020204" pitchFamily="34" charset="0"/>
            </a:endParaRPr>
          </a:p>
          <a:p>
            <a:r>
              <a:rPr lang="ru-RU" sz="2400" b="1" dirty="0">
                <a:latin typeface="Arial" panose="020B0604020202020204" pitchFamily="34" charset="0"/>
                <a:cs typeface="Arial" panose="020B0604020202020204" pitchFamily="34" charset="0"/>
              </a:rPr>
              <a:t>Необходимо учитывать:</a:t>
            </a:r>
            <a:r>
              <a:rPr lang="ru-RU" sz="2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оптимальные производственные мощности, </a:t>
            </a:r>
          </a:p>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соответствующую технологию, </a:t>
            </a:r>
          </a:p>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технически осуществимую производственную программу, </a:t>
            </a:r>
          </a:p>
          <a:p>
            <a:pPr marL="342900" indent="-342900">
              <a:buFont typeface="Arial" panose="020B0604020202020204" pitchFamily="34" charset="0"/>
              <a:buChar char="•"/>
            </a:pPr>
            <a:r>
              <a:rPr lang="ru-RU" sz="2400" dirty="0">
                <a:latin typeface="Arial" panose="020B0604020202020204" pitchFamily="34" charset="0"/>
                <a:cs typeface="Arial" panose="020B0604020202020204" pitchFamily="34" charset="0"/>
              </a:rPr>
              <a:t>альтернативные стратегии маркетинга. </a:t>
            </a:r>
          </a:p>
          <a:p>
            <a:endParaRPr lang="ru-RU" sz="2400" dirty="0">
              <a:latin typeface="Arial" panose="020B0604020202020204" pitchFamily="34" charset="0"/>
              <a:cs typeface="Arial" panose="020B0604020202020204" pitchFamily="34" charset="0"/>
            </a:endParaRPr>
          </a:p>
          <a:p>
            <a:r>
              <a:rPr lang="ru-RU" sz="2400" b="1" dirty="0">
                <a:latin typeface="Arial" panose="020B0604020202020204" pitchFamily="34" charset="0"/>
                <a:cs typeface="Arial" panose="020B0604020202020204" pitchFamily="34" charset="0"/>
              </a:rPr>
              <a:t>Налог с продаж</a:t>
            </a:r>
          </a:p>
          <a:p>
            <a:r>
              <a:rPr lang="ru-RU" sz="2400" dirty="0">
                <a:latin typeface="Arial" panose="020B0604020202020204" pitchFamily="34" charset="0"/>
                <a:cs typeface="Arial" panose="020B0604020202020204" pitchFamily="34" charset="0"/>
              </a:rPr>
              <a:t>Целесообразно показывать как </a:t>
            </a:r>
            <a:r>
              <a:rPr lang="ru-RU" sz="2400" dirty="0" err="1">
                <a:latin typeface="Arial" panose="020B0604020202020204" pitchFamily="34" charset="0"/>
                <a:cs typeface="Arial" panose="020B0604020202020204" pitchFamily="34" charset="0"/>
              </a:rPr>
              <a:t>валовои</a:t>
            </a:r>
            <a:r>
              <a:rPr lang="ru-RU" sz="2400" dirty="0">
                <a:latin typeface="Arial" panose="020B0604020202020204" pitchFamily="34" charset="0"/>
                <a:cs typeface="Arial" panose="020B0604020202020204" pitchFamily="34" charset="0"/>
              </a:rPr>
              <a:t>̆ объем продаж, так и объем продаж за вычетом налогов. </a:t>
            </a:r>
          </a:p>
        </p:txBody>
      </p:sp>
    </p:spTree>
    <p:extLst>
      <p:ext uri="{BB962C8B-B14F-4D97-AF65-F5344CB8AC3E}">
        <p14:creationId xmlns:p14="http://schemas.microsoft.com/office/powerpoint/2010/main" val="2934558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0F69403-4680-1C4B-AF02-467B35BAF196}"/>
              </a:ext>
            </a:extLst>
          </p:cNvPr>
          <p:cNvSpPr/>
          <p:nvPr/>
        </p:nvSpPr>
        <p:spPr>
          <a:xfrm>
            <a:off x="1171576" y="1188988"/>
            <a:ext cx="10244136" cy="4524315"/>
          </a:xfrm>
          <a:prstGeom prst="rect">
            <a:avLst/>
          </a:prstGeom>
        </p:spPr>
        <p:txBody>
          <a:bodyPr wrap="square">
            <a:spAutoFit/>
          </a:bodyPr>
          <a:lstStyle/>
          <a:p>
            <a:pPr algn="ctr"/>
            <a:r>
              <a:rPr lang="ru-RU" sz="3600" b="1" dirty="0">
                <a:solidFill>
                  <a:schemeClr val="accent6"/>
                </a:solidFill>
                <a:latin typeface="Arial" panose="020B0604020202020204" pitchFamily="34" charset="0"/>
                <a:cs typeface="Arial" panose="020B0604020202020204" pitchFamily="34" charset="0"/>
              </a:rPr>
              <a:t>Производственная программа </a:t>
            </a:r>
          </a:p>
          <a:p>
            <a:endParaRPr lang="ru-RU" sz="2800" dirty="0">
              <a:latin typeface="Arial" panose="020B0604020202020204" pitchFamily="34" charset="0"/>
              <a:cs typeface="Arial" panose="020B0604020202020204" pitchFamily="34" charset="0"/>
            </a:endParaRPr>
          </a:p>
          <a:p>
            <a:r>
              <a:rPr lang="ru-RU" sz="2800" b="1" dirty="0">
                <a:latin typeface="Arial" panose="020B0604020202020204" pitchFamily="34" charset="0"/>
                <a:cs typeface="Arial" panose="020B0604020202020204" pitchFamily="34" charset="0"/>
              </a:rPr>
              <a:t>Производственная программа </a:t>
            </a:r>
            <a:r>
              <a:rPr lang="ru-RU" sz="2800" dirty="0">
                <a:latin typeface="Arial" panose="020B0604020202020204" pitchFamily="34" charset="0"/>
                <a:cs typeface="Arial" panose="020B0604020202020204" pitchFamily="34" charset="0"/>
              </a:rPr>
              <a:t>должна отражать уровни выпуска продукции в течение определенных периодов и напрямую соотноситься с конкретными прогнозируемыми объемами продаж. </a:t>
            </a:r>
          </a:p>
          <a:p>
            <a:endParaRPr lang="ru-RU" sz="2800" dirty="0">
              <a:latin typeface="Arial" panose="020B0604020202020204" pitchFamily="34" charset="0"/>
              <a:cs typeface="Arial" panose="020B0604020202020204" pitchFamily="34" charset="0"/>
            </a:endParaRPr>
          </a:p>
          <a:p>
            <a:r>
              <a:rPr lang="ru-RU" sz="2800" dirty="0">
                <a:latin typeface="Arial" panose="020B0604020202020204" pitchFamily="34" charset="0"/>
                <a:cs typeface="Arial" panose="020B0604020202020204" pitchFamily="34" charset="0"/>
              </a:rPr>
              <a:t>Для разработки </a:t>
            </a:r>
            <a:r>
              <a:rPr lang="ru-RU" sz="2800" dirty="0" err="1">
                <a:latin typeface="Arial" panose="020B0604020202020204" pitchFamily="34" charset="0"/>
                <a:cs typeface="Arial" panose="020B0604020202020204" pitchFamily="34" charset="0"/>
              </a:rPr>
              <a:t>такои</a:t>
            </a:r>
            <a:r>
              <a:rPr lang="ru-RU" sz="2800" dirty="0">
                <a:latin typeface="Arial" panose="020B0604020202020204" pitchFamily="34" charset="0"/>
                <a:cs typeface="Arial" panose="020B0604020202020204" pitchFamily="34" charset="0"/>
              </a:rPr>
              <a:t>̆ программы следует подробно рассмотреть </a:t>
            </a:r>
            <a:r>
              <a:rPr lang="ru-RU" sz="2800" b="1" dirty="0">
                <a:latin typeface="Arial" panose="020B0604020202020204" pitchFamily="34" charset="0"/>
                <a:cs typeface="Arial" panose="020B0604020202020204" pitchFamily="34" charset="0"/>
              </a:rPr>
              <a:t>различные стадии производства</a:t>
            </a:r>
            <a:r>
              <a:rPr lang="ru-RU" sz="2800" dirty="0">
                <a:latin typeface="Arial" panose="020B0604020202020204" pitchFamily="34" charset="0"/>
                <a:cs typeface="Arial" panose="020B0604020202020204" pitchFamily="34" charset="0"/>
              </a:rPr>
              <a:t>, исходя из </a:t>
            </a:r>
            <a:r>
              <a:rPr lang="ru-RU" sz="2800" dirty="0" err="1">
                <a:latin typeface="Arial" panose="020B0604020202020204" pitchFamily="34" charset="0"/>
                <a:cs typeface="Arial" panose="020B0604020202020204" pitchFamily="34" charset="0"/>
              </a:rPr>
              <a:t>производственнои</a:t>
            </a:r>
            <a:r>
              <a:rPr lang="ru-RU" sz="2800" dirty="0">
                <a:latin typeface="Arial" panose="020B0604020202020204" pitchFamily="34" charset="0"/>
                <a:cs typeface="Arial" panose="020B0604020202020204" pitchFamily="34" charset="0"/>
              </a:rPr>
              <a:t>̆ деятельности и разбивки ее по времени. </a:t>
            </a:r>
          </a:p>
        </p:txBody>
      </p:sp>
    </p:spTree>
    <p:extLst>
      <p:ext uri="{BB962C8B-B14F-4D97-AF65-F5344CB8AC3E}">
        <p14:creationId xmlns:p14="http://schemas.microsoft.com/office/powerpoint/2010/main" val="7877927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409825" y="2486025"/>
            <a:ext cx="8801100" cy="1952625"/>
          </a:xfrm>
        </p:spPr>
        <p:txBody>
          <a:bodyPr>
            <a:normAutofit/>
          </a:bodyPr>
          <a:lstStyle/>
          <a:p>
            <a:r>
              <a:rPr lang="ru-RU" sz="3600" b="1" dirty="0"/>
              <a:t>Сырье и поставки</a:t>
            </a:r>
            <a:br>
              <a:rPr lang="ru-RU" b="1" dirty="0"/>
            </a:br>
            <a:endParaRPr lang="ru-RU"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952596" y="847725"/>
            <a:ext cx="8963054" cy="5464165"/>
          </a:xfrm>
        </p:spPr>
        <p:txBody>
          <a:bodyPr>
            <a:normAutofit lnSpcReduction="10000"/>
          </a:bodyPr>
          <a:lstStyle/>
          <a:p>
            <a:pPr algn="just"/>
            <a:r>
              <a:rPr lang="ru-RU" dirty="0"/>
              <a:t>Существует тесная взаимосвязь между выявлением потребностей в ресурсах и другими аспектами формулирования проекта, такими как определение производственной мощности, месторасположения, выбор технологии и оборудования, поскольку все эти аспекты неизбежно взаимодействуют друг с другом. Выбор сырья и материалов зависит, в первую очередь, от технических требований к проекту и анализа рынков поставок. Важные определяющие факторы для выбора сырья, основных и вспомогательных производственных материалов - факторы окружающей среды, такие как проблемы истощения ресурсов и загрязнение среды, а также критерии, относящиеся к стратегиям проекта, например, минимизация издержек на материальные ресурсы и рисков в отношении поставок.</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a:bodyPr>
          <a:lstStyle/>
          <a:p>
            <a:pPr algn="just"/>
            <a:r>
              <a:rPr lang="ru-RU" dirty="0"/>
              <a:t>Для того чтобы удерживать затраты на подготовку ТЭО на разумном уровне, нужно определить и проанализировать ключевые аспекты, учитывая потребности, наличие, издержки и риски, которые могут быть важными для осуществления проекта. Подход, принятый в настоящем Руководстве, заключается в том, чтобы сначала классифицировать сырье и материалы, а затем определить потребности в них, проверить наличие и оценить связанные с ними издержки.</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b="1" dirty="0"/>
              <a:t>Сельскохозяйственная продукция</a:t>
            </a:r>
            <a:endParaRPr lang="ru-RU" dirty="0"/>
          </a:p>
        </p:txBody>
      </p:sp>
      <p:sp>
        <p:nvSpPr>
          <p:cNvPr id="3" name="Содержимое 2"/>
          <p:cNvSpPr>
            <a:spLocks noGrp="1"/>
          </p:cNvSpPr>
          <p:nvPr>
            <p:ph idx="1"/>
          </p:nvPr>
        </p:nvSpPr>
        <p:spPr/>
        <p:txBody>
          <a:bodyPr>
            <a:normAutofit/>
          </a:bodyPr>
          <a:lstStyle/>
          <a:p>
            <a:pPr algn="just"/>
            <a:r>
              <a:rPr lang="ru-RU" dirty="0"/>
              <a:t>Для оценки поставок и наличия сельскохозяйственных продуктов может потребоваться сбор данных о прошлых урожаях и их распределении по рыночным сегментам, то есть по географическим регионам или конечным пользователям. Издержки на хранение и транспортировку часто приобретают первостепенное значение и должны оцениваться. В некоторых случаях должны также исследоваться техника и методы сбора продукции. Для бумагоделательных предприятий может потребоваться детальный анализ валки леса и сбора сырья с лесных участков.</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b="1" dirty="0"/>
              <a:t>Продукция животноводства и лесного хозяйства</a:t>
            </a:r>
            <a:endParaRPr lang="ru-RU" dirty="0"/>
          </a:p>
        </p:txBody>
      </p:sp>
      <p:sp>
        <p:nvSpPr>
          <p:cNvPr id="3" name="Содержимое 2"/>
          <p:cNvSpPr>
            <a:spLocks noGrp="1"/>
          </p:cNvSpPr>
          <p:nvPr>
            <p:ph idx="1"/>
          </p:nvPr>
        </p:nvSpPr>
        <p:spPr/>
        <p:txBody>
          <a:bodyPr>
            <a:normAutofit/>
          </a:bodyPr>
          <a:lstStyle/>
          <a:p>
            <a:pPr algn="just"/>
            <a:r>
              <a:rPr lang="ru-RU" dirty="0"/>
              <a:t>В большинстве случаев использования продукции животноводства и лесных ресурсов для определения жизнеспособности промышленного проекта проводятся конкретные исследования. Общие данные могут быть получены из официальных источников и от местных властей, но эти данные пригодны только для исследования возможностей. Для подготовки ТЭО требуется более надежная и точная база данных, и ее можно получить только с помощью конкретных исследований, даже если их проведение повлечет за собой большие расходы.</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b="1" dirty="0"/>
              <a:t>Морские продукты</a:t>
            </a:r>
            <a:br>
              <a:rPr lang="ru-RU" dirty="0"/>
            </a:br>
            <a:endParaRPr lang="ru-RU" dirty="0"/>
          </a:p>
        </p:txBody>
      </p:sp>
      <p:sp>
        <p:nvSpPr>
          <p:cNvPr id="3" name="Содержимое 2"/>
          <p:cNvSpPr>
            <a:spLocks noGrp="1"/>
          </p:cNvSpPr>
          <p:nvPr>
            <p:ph idx="1"/>
          </p:nvPr>
        </p:nvSpPr>
        <p:spPr/>
        <p:txBody>
          <a:bodyPr>
            <a:normAutofit fontScale="92500" lnSpcReduction="10000"/>
          </a:bodyPr>
          <a:lstStyle/>
          <a:p>
            <a:pPr>
              <a:buNone/>
            </a:pPr>
            <a:endParaRPr lang="ru-RU" dirty="0"/>
          </a:p>
          <a:p>
            <a:pPr algn="just"/>
            <a:r>
              <a:rPr lang="ru-RU" dirty="0"/>
              <a:t>В отношении сырья морского происхождения основной проблемой является оценка потенциальных запасов, добываемых количеств и издержек, связанных с добычей. Часто в промышленный проект должно включаться оборудование для проведения морских работ. Доступность морских продуктов может зависеть не только от экологических факторов, но также от национальной политики, двух- и многосторонних соглашений. В частности, в том случае, когда квоты на рыболовство не ограничены официальными количественными разрешениями, следует учитывать опасность чрезмерного вылова рыбы, особенно при появлении на сцене дополнительных рыбообрабатывающих производств.</a:t>
            </a:r>
          </a:p>
          <a:p>
            <a:endParaRPr lang="ru-RU"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b="1" dirty="0"/>
              <a:t>Минеральные продукты</a:t>
            </a:r>
            <a:br>
              <a:rPr lang="ru-RU" dirty="0"/>
            </a:br>
            <a:endParaRPr lang="ru-RU" dirty="0"/>
          </a:p>
        </p:txBody>
      </p:sp>
      <p:sp>
        <p:nvSpPr>
          <p:cNvPr id="3" name="Содержимое 2"/>
          <p:cNvSpPr>
            <a:spLocks noGrp="1"/>
          </p:cNvSpPr>
          <p:nvPr>
            <p:ph idx="1"/>
          </p:nvPr>
        </p:nvSpPr>
        <p:spPr/>
        <p:txBody>
          <a:bodyPr>
            <a:normAutofit fontScale="92500" lnSpcReduction="10000"/>
          </a:bodyPr>
          <a:lstStyle/>
          <a:p>
            <a:pPr>
              <a:buNone/>
            </a:pPr>
            <a:endParaRPr lang="ru-RU" dirty="0"/>
          </a:p>
          <a:p>
            <a:pPr algn="just"/>
            <a:r>
              <a:rPr lang="ru-RU" dirty="0"/>
              <a:t>В отношении минералов (рудных и нерудных, включая глины) большое значение имеет подробная информация о предполагаемых пригодных для разработки залежах, и подготовка ТЭО проекта может быть действительно обоснованной только в том случае, если она базируется на точно подтвержденных сведениях о запасах. Если не известно, что запасы очень велики, в исследовании должны приводиться подробности, свидетельствующие о целесообразности добычи открытым или подземным способом, о местонахождении, размере, глубине и качестве залежей, а также о составе руды, содержащей другие элементы (то есть примеси), и о необходимости обогащения руды.</a:t>
            </a:r>
          </a:p>
          <a:p>
            <a:endParaRPr lang="ru-RU"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r"/>
            <a:r>
              <a:rPr lang="ru-RU" b="1" dirty="0"/>
              <a:t>Обработанные промышленные материалы и компоненты</a:t>
            </a:r>
            <a:br>
              <a:rPr lang="ru-RU" b="1" dirty="0"/>
            </a:br>
            <a:endParaRPr lang="ru-RU" dirty="0"/>
          </a:p>
        </p:txBody>
      </p:sp>
      <p:sp>
        <p:nvSpPr>
          <p:cNvPr id="3" name="Содержимое 2"/>
          <p:cNvSpPr>
            <a:spLocks noGrp="1"/>
          </p:cNvSpPr>
          <p:nvPr>
            <p:ph idx="1"/>
          </p:nvPr>
        </p:nvSpPr>
        <p:spPr/>
        <p:txBody>
          <a:bodyPr>
            <a:normAutofit fontScale="92500" lnSpcReduction="20000"/>
          </a:bodyPr>
          <a:lstStyle/>
          <a:p>
            <a:pPr>
              <a:buNone/>
            </a:pPr>
            <a:endParaRPr lang="ru-RU" b="1" dirty="0"/>
          </a:p>
          <a:p>
            <a:pPr algn="just"/>
            <a:r>
              <a:rPr lang="ru-RU" dirty="0"/>
              <a:t>Обработанные промышленные материалы и товары представляют собой расширяющуюся категорию основных ресурсов для различных отраслей промышленности в развивающихся странах. Такие ресурсы можно, в общем, подразделить на основные металлы, </a:t>
            </a:r>
            <a:r>
              <a:rPr lang="ru-RU" dirty="0" err="1"/>
              <a:t>полуобработанные</a:t>
            </a:r>
            <a:r>
              <a:rPr lang="ru-RU" dirty="0"/>
              <a:t> материалы для широкого круга отраслей в различных секторах, а также готовые детали, комплектующие изделия и компоновочные узлы для отраслей сборочного типа, в том числе отраслей, производящих потребительские товары длительного пользования и машиностроительные изделия. Во всех этих случаях необходимо достаточно подробно определить потребности, наличие и издержки, с тем чтобы спецификации для двух последних категорий ресурсов соответствовали производственной программе, планируемой для проекта.</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0E6DF7-83DD-4865-B0BC-21357DDB1E6F}"/>
              </a:ext>
            </a:extLst>
          </p:cNvPr>
          <p:cNvSpPr>
            <a:spLocks noGrp="1"/>
          </p:cNvSpPr>
          <p:nvPr>
            <p:ph type="title"/>
          </p:nvPr>
        </p:nvSpPr>
        <p:spPr>
          <a:xfrm>
            <a:off x="838200" y="0"/>
            <a:ext cx="10515600" cy="620296"/>
          </a:xfrm>
        </p:spPr>
        <p:txBody>
          <a:bodyPr>
            <a:normAutofit/>
          </a:bodyPr>
          <a:lstStyle/>
          <a:p>
            <a:pPr algn="ctr"/>
            <a:r>
              <a:rPr lang="ru-RU" sz="3600" b="1" dirty="0"/>
              <a:t>Подготовка оценочного заключения</a:t>
            </a:r>
          </a:p>
        </p:txBody>
      </p:sp>
      <p:graphicFrame>
        <p:nvGraphicFramePr>
          <p:cNvPr id="3" name="Таблица 3">
            <a:extLst>
              <a:ext uri="{FF2B5EF4-FFF2-40B4-BE49-F238E27FC236}">
                <a16:creationId xmlns:a16="http://schemas.microsoft.com/office/drawing/2014/main" id="{A11C8C5B-52DB-4628-9E37-E83D6D1929BD}"/>
              </a:ext>
            </a:extLst>
          </p:cNvPr>
          <p:cNvGraphicFramePr>
            <a:graphicFrameLocks noGrp="1"/>
          </p:cNvGraphicFramePr>
          <p:nvPr/>
        </p:nvGraphicFramePr>
        <p:xfrm>
          <a:off x="213063" y="719665"/>
          <a:ext cx="11762913" cy="6027363"/>
        </p:xfrm>
        <a:graphic>
          <a:graphicData uri="http://schemas.openxmlformats.org/drawingml/2006/table">
            <a:tbl>
              <a:tblPr firstRow="1" bandRow="1">
                <a:tableStyleId>{5C22544A-7EE6-4342-B048-85BDC9FD1C3A}</a:tableStyleId>
              </a:tblPr>
              <a:tblGrid>
                <a:gridCol w="11762913">
                  <a:extLst>
                    <a:ext uri="{9D8B030D-6E8A-4147-A177-3AD203B41FA5}">
                      <a16:colId xmlns:a16="http://schemas.microsoft.com/office/drawing/2014/main" val="540108388"/>
                    </a:ext>
                  </a:extLst>
                </a:gridCol>
              </a:tblGrid>
              <a:tr h="6027363">
                <a:tc>
                  <a:txBody>
                    <a:bodyPr/>
                    <a:lstStyle/>
                    <a:p>
                      <a:r>
                        <a:rPr lang="ru-RU" sz="2000" b="0" dirty="0">
                          <a:solidFill>
                            <a:schemeClr val="tx1"/>
                          </a:solidFill>
                        </a:rPr>
                        <a:t>Когда разработка ТЭО завершается, различные участники дают собственную оценку инвестиционного проекта в соответствии со своими конкретными целями и предполагаемыми рисками, затратами и прибылями. Крупные инвестиционные и финансовые организации владеют формализованными методами оценки проекта и обычно готовят оценочное заключение. Поэтому заключение по проекту должно рассматриваться как самостоятельная стадия </a:t>
                      </a:r>
                      <a:r>
                        <a:rPr lang="ru-RU" sz="2000" b="0" dirty="0" err="1">
                          <a:solidFill>
                            <a:schemeClr val="tx1"/>
                          </a:solidFill>
                        </a:rPr>
                        <a:t>предынвестиционной</a:t>
                      </a:r>
                      <a:r>
                        <a:rPr lang="ru-RU" sz="2000" b="0" dirty="0">
                          <a:solidFill>
                            <a:schemeClr val="tx1"/>
                          </a:solidFill>
                        </a:rPr>
                        <a:t> фазы, влияющая на окончательные инвестиционные и финансовые решения, принимаемые </a:t>
                      </a:r>
                      <a:r>
                        <a:rPr lang="ru-RU" sz="2000" b="0" dirty="0" err="1">
                          <a:solidFill>
                            <a:schemeClr val="tx1"/>
                          </a:solidFill>
                        </a:rPr>
                        <a:t>проектоустроителями</a:t>
                      </a:r>
                      <a:r>
                        <a:rPr lang="ru-RU" sz="2000" b="0" dirty="0">
                          <a:solidFill>
                            <a:schemeClr val="tx1"/>
                          </a:solidFill>
                        </a:rPr>
                        <a:t>. </a:t>
                      </a:r>
                    </a:p>
                    <a:p>
                      <a:endParaRPr lang="ru-RU" sz="2000" b="0" dirty="0">
                        <a:solidFill>
                          <a:schemeClr val="tx1"/>
                        </a:solidFill>
                      </a:endParaRPr>
                    </a:p>
                    <a:p>
                      <a:r>
                        <a:rPr lang="ru-RU" sz="2000" b="0" dirty="0">
                          <a:solidFill>
                            <a:schemeClr val="tx1"/>
                          </a:solidFill>
                        </a:rPr>
                        <a:t>Чем выше качество ТЭО, тем легче работа по оценке проекта. К этому моменту, со времени возникновения идеи проекта, уже затрачены значительные время и средства. Оценочное заключение покажет, оправданы ли были эти </a:t>
                      </a:r>
                      <a:r>
                        <a:rPr lang="ru-RU" sz="2000" b="0" dirty="0" err="1">
                          <a:solidFill>
                            <a:schemeClr val="tx1"/>
                          </a:solidFill>
                        </a:rPr>
                        <a:t>предпроизводственные</a:t>
                      </a:r>
                      <a:r>
                        <a:rPr lang="ru-RU" sz="2000" b="0" dirty="0">
                          <a:solidFill>
                            <a:schemeClr val="tx1"/>
                          </a:solidFill>
                        </a:rPr>
                        <a:t> затраты. При подготовке оценочного заключения, выполняемого финансовыми учреждениями, внимание концентрируется на «здоровье» фирмы, которую предполагается финансировать, на доходах владельцев ценных бумаг и на защите ее кредиторов. Методы, применяемые для оценки проекта в соответствии с этими критериями, касаются анализа технических, коммерческих, рыночных, управленческих, организационных, финансовых и, возможно, также экономических аспектов. Данные этой оценки входят в общее оценочное заключение. </a:t>
                      </a:r>
                    </a:p>
                  </a:txBody>
                  <a:tcPr>
                    <a:solidFill>
                      <a:schemeClr val="bg1"/>
                    </a:solidFill>
                  </a:tcPr>
                </a:tc>
                <a:extLst>
                  <a:ext uri="{0D108BD9-81ED-4DB2-BD59-A6C34878D82A}">
                    <a16:rowId xmlns:a16="http://schemas.microsoft.com/office/drawing/2014/main" val="1633863390"/>
                  </a:ext>
                </a:extLst>
              </a:tr>
            </a:tbl>
          </a:graphicData>
        </a:graphic>
      </p:graphicFrame>
    </p:spTree>
    <p:extLst>
      <p:ext uri="{BB962C8B-B14F-4D97-AF65-F5344CB8AC3E}">
        <p14:creationId xmlns:p14="http://schemas.microsoft.com/office/powerpoint/2010/main" val="42063008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r"/>
            <a:r>
              <a:rPr lang="ru-RU" b="1" dirty="0"/>
              <a:t>Вспомогательные материалы и коммунальные услуги</a:t>
            </a:r>
            <a:br>
              <a:rPr lang="ru-RU" dirty="0"/>
            </a:br>
            <a:endParaRPr lang="ru-RU" dirty="0"/>
          </a:p>
        </p:txBody>
      </p:sp>
      <p:sp>
        <p:nvSpPr>
          <p:cNvPr id="3" name="Содержимое 2"/>
          <p:cNvSpPr>
            <a:spLocks noGrp="1"/>
          </p:cNvSpPr>
          <p:nvPr>
            <p:ph idx="1"/>
          </p:nvPr>
        </p:nvSpPr>
        <p:spPr/>
        <p:txBody>
          <a:bodyPr>
            <a:normAutofit fontScale="92500" lnSpcReduction="20000"/>
          </a:bodyPr>
          <a:lstStyle/>
          <a:p>
            <a:pPr>
              <a:buNone/>
            </a:pPr>
            <a:endParaRPr lang="ru-RU" dirty="0"/>
          </a:p>
          <a:p>
            <a:pPr algn="just"/>
            <a:r>
              <a:rPr lang="ru-RU" dirty="0"/>
              <a:t>Помимо основного сырья и обработанных промышленных материалов и компонентов, для всех обрабатывающих отраслей промышленности требуются различные вспомогательные материалы и коммунальные услуги, обычно называемые вспомогательными производственными материалами. Не всегда легко провести различие между вспомогательными материалами, такими как химикаты, добавки, упаковочные материалы, краски и лаки, и вспомогательными производственными материалами, такими как материалы для техобслуживания, масла, материалы для смазки и очистки, поскольку использование этих терминов часто взаимозаменяемо. Однако потребности в таких материалах должны учитываться при подготовке ТЭО. Текущее потребление быстроизнашивающихся предметов и инструмента также должно оцениваться.</a:t>
            </a:r>
          </a:p>
          <a:p>
            <a:endParaRPr lang="ru-RU"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38200" y="723900"/>
            <a:ext cx="11029950" cy="5453063"/>
          </a:xfrm>
        </p:spPr>
        <p:txBody>
          <a:bodyPr>
            <a:normAutofit/>
          </a:bodyPr>
          <a:lstStyle/>
          <a:p>
            <a:pPr algn="just"/>
            <a:r>
              <a:rPr lang="ru-RU" b="1" dirty="0"/>
              <a:t>Электроэнергия.</a:t>
            </a:r>
            <a:r>
              <a:rPr lang="ru-RU" dirty="0"/>
              <a:t> Анализ энергетической ситуации должен определить потребности и источники, наличие и затраты на снабжение электроэнергией. Поэтому при подготовке ТЭО нужно оценить максимальную потребность в электроэнергии, рабочую и пиковую нагрузки и возможные потребности в резервных ресурсах, а также суточное и годовое потребление энергии (по сменам и в целом). Промышленные проекты с большими потребностями в электроэнергии на участках, где энергия может вырабатываться только устаревшими, сильно загрязняющими окружающую среду электростанциями (такими как тепловые), должны быть отвергнуты по экологическим соображениям.</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38199" y="809625"/>
            <a:ext cx="10982325" cy="5367338"/>
          </a:xfrm>
        </p:spPr>
        <p:txBody>
          <a:bodyPr>
            <a:normAutofit lnSpcReduction="10000"/>
          </a:bodyPr>
          <a:lstStyle/>
          <a:p>
            <a:pPr algn="just"/>
            <a:r>
              <a:rPr lang="ru-RU" b="1" dirty="0"/>
              <a:t>Топливо.</a:t>
            </a:r>
            <a:r>
              <a:rPr lang="ru-RU" dirty="0"/>
              <a:t> В случае использования больших количеств твердых и жидких горючих материалов, все соответствующие технологии защиты окружающей среды нужно интегрировать при планировании и калькуляции издержек проекта. Следовательно, цена на потребляемые энергоресурсы должна быть увеличена за счет мер по борьбе с загрязнением (установки фильтров, средств </a:t>
            </a:r>
            <a:r>
              <a:rPr lang="ru-RU" dirty="0" err="1"/>
              <a:t>обессеривания</a:t>
            </a:r>
            <a:r>
              <a:rPr lang="ru-RU" dirty="0"/>
              <a:t> и т.п.). При существующем общемировом загрязнении двуокисью углерода, которое может привести к повышению глобальных температур (так называемый парниковый эффект), растущее использование каменного угля, добываемого при эксплуатации гигантских шахт, может достигнуть критической точки. Эта проблема может быть решена только путем повышения чистого к.п.д. промышленных предприятий, что позволит потреблять меньше энергии для производства той же продукции.</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38200" y="609600"/>
            <a:ext cx="10915650" cy="5567363"/>
          </a:xfrm>
        </p:spPr>
        <p:txBody>
          <a:bodyPr>
            <a:normAutofit/>
          </a:bodyPr>
          <a:lstStyle/>
          <a:p>
            <a:pPr algn="just"/>
            <a:r>
              <a:rPr lang="ru-RU" b="1" dirty="0"/>
              <a:t>Вода.</a:t>
            </a:r>
            <a:r>
              <a:rPr lang="ru-RU" dirty="0"/>
              <a:t> Следует произвести общую оценку потребностей в воде (с учетом мер по </a:t>
            </a:r>
            <a:r>
              <a:rPr lang="ru-RU" dirty="0" err="1"/>
              <a:t>рециклированию</a:t>
            </a:r>
            <a:r>
              <a:rPr lang="ru-RU" dirty="0"/>
              <a:t>) для производственного процесса, вспомогательных нужд (охлаждения, нагрева и кипячения, промывки, транспортных средств, земляных работ, парообразования) и для общих целей, чтобы эти требования могли быть учтены при принятии решений о месторасположении, то есть на этапе, когда величина издержек может быть определена точно. В случае, если производственные процессы требуют значительных количеств воды, а месторасположение предприятия характеризуется недостаточным водоснабжением, следует вводить технологические процессы с так называемым замкнутым циклом.</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38199" y="695325"/>
            <a:ext cx="10753725" cy="5481638"/>
          </a:xfrm>
        </p:spPr>
        <p:txBody>
          <a:bodyPr>
            <a:normAutofit/>
          </a:bodyPr>
          <a:lstStyle/>
          <a:p>
            <a:pPr algn="just"/>
            <a:r>
              <a:rPr lang="ru-RU" b="1" dirty="0"/>
              <a:t>Прочие поставки.</a:t>
            </a:r>
            <a:r>
              <a:rPr lang="ru-RU" dirty="0"/>
              <a:t> Исследование потребляемых ресурсов должно определить широкие требования к различным видам топлива и установить источники поставок и удельные издержки. Подобным образом также должны быть определены общие требования к другим видам коммунальных услуг, таким как пар, сжатый воздух, кондиционирование воздуха и удаление сточных вод, с тем, чтобы их можно было проанализировать в ходе выбора месторасположения предприятия.</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38199" y="790575"/>
            <a:ext cx="10715625" cy="5386388"/>
          </a:xfrm>
        </p:spPr>
        <p:txBody>
          <a:bodyPr>
            <a:normAutofit/>
          </a:bodyPr>
          <a:lstStyle/>
          <a:p>
            <a:r>
              <a:rPr lang="ru-RU" b="1" dirty="0" err="1"/>
              <a:t>Рециклированные</a:t>
            </a:r>
            <a:r>
              <a:rPr lang="ru-RU" b="1" dirty="0"/>
              <a:t> отходы</a:t>
            </a:r>
            <a:endParaRPr lang="ru-RU" dirty="0"/>
          </a:p>
          <a:p>
            <a:pPr algn="just"/>
            <a:r>
              <a:rPr lang="ru-RU" dirty="0"/>
              <a:t>Проблема удаления отходов приобретает все большее значение в развивающихся странах в зависимости от типа производственного процесса. В настоящее время вопрос удаления отходов в развивающихся странах стал настолько острым, что некоторые новые производственные предприятия могут строиться только при условии использования ими исключительно сложных методов </a:t>
            </a:r>
            <a:r>
              <a:rPr lang="ru-RU" dirty="0" err="1"/>
              <a:t>рециклирования</a:t>
            </a:r>
            <a:r>
              <a:rPr lang="ru-RU" dirty="0"/>
              <a:t>, так как сброс определенных видов отходов более невозможен. Сжигание отходов, особенно высоко опасных, технически возможно, если принимаются адекватные меры и применяются соответствующие технологии. Однако такие меры иногда неосуществимы из-за сопротивления местного населения или по экономическим причинам.</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838199" y="895350"/>
            <a:ext cx="10944225" cy="5281613"/>
          </a:xfrm>
        </p:spPr>
        <p:txBody>
          <a:bodyPr>
            <a:normAutofit fontScale="92500" lnSpcReduction="20000"/>
          </a:bodyPr>
          <a:lstStyle/>
          <a:p>
            <a:r>
              <a:rPr lang="ru-RU" b="1" dirty="0"/>
              <a:t>Запасные части</a:t>
            </a:r>
          </a:p>
          <a:p>
            <a:pPr algn="just"/>
            <a:r>
              <a:rPr lang="ru-RU" dirty="0"/>
              <a:t>Н </a:t>
            </a:r>
            <a:r>
              <a:rPr lang="ru-RU" dirty="0" err="1"/>
              <a:t>есмотря</a:t>
            </a:r>
            <a:r>
              <a:rPr lang="ru-RU" dirty="0"/>
              <a:t> на регулярное техническое обслуживание, все машины и оборудование в конце концов, по истечении определенного срока, выходят из строя. Для обеспечения работы предприятия требуются различные запчасти. Важность правильного определения основных запчастей, требуемых количеств и имеющихся поставщиков* невозможно переоценить, потому что прерывание производства из-за отсутствия важных запчастей часто является причиной неудачи проекта. Запчасти представляют собой не только многочисленные мелкие предметы, но также крупные компоненты и детали рассматриваемого оборудования. Перечень требуемых запчастей определяется как часть проектных работ, что изложено в главе VI. Обычно начальные инвестиции включают в себя затраты на запчасти для первых одного или двух лет работы предприятия по статье начального чистого оборотного капитала (текущие активы). Расход запчастей во время работы предприятия является частью годовых издержек производства, как это изложено в главе X.</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466850" y="1076324"/>
            <a:ext cx="9867900" cy="4062413"/>
          </a:xfrm>
        </p:spPr>
        <p:txBody>
          <a:bodyPr>
            <a:normAutofit/>
          </a:bodyPr>
          <a:lstStyle/>
          <a:p>
            <a:r>
              <a:rPr lang="ru-RU" b="1" dirty="0"/>
              <a:t>Поставки для социальных и внешних нужд</a:t>
            </a:r>
          </a:p>
          <a:p>
            <a:pPr algn="just"/>
            <a:r>
              <a:rPr lang="ru-RU" dirty="0"/>
              <a:t>Некоторые проекты требуют обеспечения материалами и ресурсами, которые не связаны непосредственно с производством. Отдаленное местонахождение или какая-либо другая причина могут потребовать, чтобы устроитель проекта(или компания) обеспечивал и оплачивал продукты питания, медицинское обслуживание, одежду, образование, учебные материалы и т.д. для занятых на предприятии работников и, возможно, их семей.</a:t>
            </a:r>
          </a:p>
          <a:p>
            <a:endParaRPr lang="ru-RU"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1DA859-5ED5-EF40-9D71-D788FFC7BB65}"/>
              </a:ext>
            </a:extLst>
          </p:cNvPr>
          <p:cNvSpPr>
            <a:spLocks noGrp="1"/>
          </p:cNvSpPr>
          <p:nvPr>
            <p:ph type="ctrTitle"/>
          </p:nvPr>
        </p:nvSpPr>
        <p:spPr>
          <a:xfrm>
            <a:off x="1714907" y="1457435"/>
            <a:ext cx="9144000" cy="2387600"/>
          </a:xfrm>
        </p:spPr>
        <p:style>
          <a:lnRef idx="2">
            <a:schemeClr val="dk1"/>
          </a:lnRef>
          <a:fillRef idx="1">
            <a:schemeClr val="lt1"/>
          </a:fillRef>
          <a:effectRef idx="0">
            <a:schemeClr val="dk1"/>
          </a:effectRef>
          <a:fontRef idx="minor">
            <a:schemeClr val="dk1"/>
          </a:fontRef>
        </p:style>
        <p:txBody>
          <a:bodyPr>
            <a:normAutofit/>
          </a:bodyPr>
          <a:lstStyle/>
          <a:p>
            <a:r>
              <a:rPr lang="ru-RU" sz="3600" b="1" dirty="0"/>
              <a:t>МЕСТОРАСПОЛОЖЕНИЕ, СТРОИТЕЛЬНЫЙ УЧАСТОК И ОКРУЖАЮЩАЯ СРЕДА</a:t>
            </a:r>
          </a:p>
        </p:txBody>
      </p:sp>
    </p:spTree>
    <p:extLst>
      <p:ext uri="{BB962C8B-B14F-4D97-AF65-F5344CB8AC3E}">
        <p14:creationId xmlns:p14="http://schemas.microsoft.com/office/powerpoint/2010/main" val="34829886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D9FFF9-C5A3-E148-8673-D2283D1E266F}"/>
              </a:ext>
            </a:extLst>
          </p:cNvPr>
          <p:cNvSpPr>
            <a:spLocks noGrp="1"/>
          </p:cNvSpPr>
          <p:nvPr>
            <p:ph type="title"/>
          </p:nvPr>
        </p:nvSpPr>
        <p:spPr>
          <a:xfrm>
            <a:off x="838200" y="353551"/>
            <a:ext cx="10515600" cy="1325563"/>
          </a:xfrm>
        </p:spPr>
        <p:txBody>
          <a:bodyPr/>
          <a:lstStyle/>
          <a:p>
            <a:pPr algn="ctr"/>
            <a:r>
              <a:rPr lang="ru-RU" b="1" dirty="0"/>
              <a:t>АНАЛИЗ МЕСТОРАСПОЛОЖЕНИЯ</a:t>
            </a:r>
          </a:p>
        </p:txBody>
      </p:sp>
      <p:graphicFrame>
        <p:nvGraphicFramePr>
          <p:cNvPr id="4" name="Объект 3">
            <a:extLst>
              <a:ext uri="{FF2B5EF4-FFF2-40B4-BE49-F238E27FC236}">
                <a16:creationId xmlns:a16="http://schemas.microsoft.com/office/drawing/2014/main" id="{58DA2B14-F597-E74C-A6EF-EEDD2D2E9EB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8003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B98795-0B6F-4FD6-8CA7-4760C030F5B2}"/>
              </a:ext>
            </a:extLst>
          </p:cNvPr>
          <p:cNvSpPr>
            <a:spLocks noGrp="1"/>
          </p:cNvSpPr>
          <p:nvPr>
            <p:ph type="ctrTitle"/>
          </p:nvPr>
        </p:nvSpPr>
        <p:spPr>
          <a:xfrm>
            <a:off x="1595021" y="545313"/>
            <a:ext cx="9144000" cy="537761"/>
          </a:xfrm>
        </p:spPr>
        <p:txBody>
          <a:bodyPr>
            <a:noAutofit/>
          </a:bodyPr>
          <a:lstStyle/>
          <a:p>
            <a:r>
              <a:rPr lang="ru-RU" sz="3600" b="1" dirty="0"/>
              <a:t>Продвижение промышленных инвестиционных проектов</a:t>
            </a:r>
          </a:p>
        </p:txBody>
      </p:sp>
      <p:sp>
        <p:nvSpPr>
          <p:cNvPr id="3" name="Подзаголовок 2">
            <a:extLst>
              <a:ext uri="{FF2B5EF4-FFF2-40B4-BE49-F238E27FC236}">
                <a16:creationId xmlns:a16="http://schemas.microsoft.com/office/drawing/2014/main" id="{F585F3EA-002A-4AEB-BB54-0C99688B992E}"/>
              </a:ext>
            </a:extLst>
          </p:cNvPr>
          <p:cNvSpPr>
            <a:spLocks noGrp="1"/>
          </p:cNvSpPr>
          <p:nvPr>
            <p:ph type="subTitle" idx="1"/>
          </p:nvPr>
        </p:nvSpPr>
        <p:spPr>
          <a:xfrm>
            <a:off x="161278" y="1298946"/>
            <a:ext cx="11869444" cy="5013741"/>
          </a:xfrm>
        </p:spPr>
        <p:txBody>
          <a:bodyPr>
            <a:normAutofit fontScale="85000" lnSpcReduction="10000"/>
          </a:bodyPr>
          <a:lstStyle/>
          <a:p>
            <a:pPr algn="just"/>
            <a:r>
              <a:rPr lang="ru-RU" dirty="0"/>
              <a:t>Процесс продвижения инвестиционного проекта охватывает всю </a:t>
            </a:r>
            <a:r>
              <a:rPr lang="ru-RU" dirty="0" err="1"/>
              <a:t>предынвестиционную</a:t>
            </a:r>
            <a:r>
              <a:rPr lang="ru-RU" dirty="0"/>
              <a:t> фазу и может даже захватывать собственно инвестиционную фазу. Он включает в себя набор соответствующих видов деятельности, таких как определение потенциальных спонсоров, проведение переговоров и заключение соглашений о сотрудничестве по всему проекту или по отдельным вопросам (экспортный маркетинг, передача организационных или технических „</a:t>
            </a:r>
            <a:r>
              <a:rPr lang="ru-RU" dirty="0" err="1"/>
              <a:t>ноухау</a:t>
            </a:r>
            <a:r>
              <a:rPr lang="ru-RU" dirty="0"/>
              <a:t>", важнейшие поставки и пр.), а также поиск потенциальных источников финансирования. Для достижения успешных результатов продвижение инвестиционного проекта требует эффективного взаимодействия всех заинтересованных сторон.</a:t>
            </a:r>
          </a:p>
          <a:p>
            <a:endParaRPr lang="ru-RU" dirty="0"/>
          </a:p>
          <a:p>
            <a:pPr algn="just"/>
            <a:r>
              <a:rPr lang="ru-RU" dirty="0"/>
              <a:t> Успех в продвижении проекта зависит в значительной степени от деловой среды (общего инвестиционного климата), целей, политики или стратегии развития промышленности, существующей инфраструктуры и имеющегося механизма принятия решений. Цели развития и государственная политика продвижения инвестиций должны быть четко определены, особенно в отношении возможной роли национальных частных и иностранных инвесторов. Иностранные партнеры обычно стараются обеспечить технические, организационные и маркетинговые „ноу-хау" и редко ограничиваются выдачей ссуд или финансированием акционерного капитала. Конкретное сочетание требуемых видов иностранного участия может быть различным в зависимости от типа проекта и страны. Другим важным фактором является правильный баланс между государственным и частным секторами. Во многих развивающихся странах госсектор доминировал до середины 80-х годов, сейчас его роль уменьшается, оставляя больше свободного пространства для частного сектора.</a:t>
            </a:r>
          </a:p>
        </p:txBody>
      </p:sp>
    </p:spTree>
    <p:extLst>
      <p:ext uri="{BB962C8B-B14F-4D97-AF65-F5344CB8AC3E}">
        <p14:creationId xmlns:p14="http://schemas.microsoft.com/office/powerpoint/2010/main" val="34625851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413089-40DA-3E40-93B7-0EC60C7FF4EB}"/>
              </a:ext>
            </a:extLst>
          </p:cNvPr>
          <p:cNvSpPr>
            <a:spLocks noGrp="1"/>
          </p:cNvSpPr>
          <p:nvPr>
            <p:ph type="title"/>
          </p:nvPr>
        </p:nvSpPr>
        <p:spPr>
          <a:xfrm>
            <a:off x="838201" y="125412"/>
            <a:ext cx="10515600" cy="1325563"/>
          </a:xfrm>
        </p:spPr>
        <p:txBody>
          <a:bodyPr>
            <a:normAutofit/>
          </a:bodyPr>
          <a:lstStyle/>
          <a:p>
            <a:r>
              <a:rPr lang="ru-RU" sz="3600" b="1" dirty="0"/>
              <a:t>Требования выполнения и эксплуатации проекта</a:t>
            </a:r>
          </a:p>
        </p:txBody>
      </p:sp>
      <p:graphicFrame>
        <p:nvGraphicFramePr>
          <p:cNvPr id="4" name="Объект 3">
            <a:extLst>
              <a:ext uri="{FF2B5EF4-FFF2-40B4-BE49-F238E27FC236}">
                <a16:creationId xmlns:a16="http://schemas.microsoft.com/office/drawing/2014/main" id="{28B999CB-F6C5-1F48-88EE-7D6EA6740E9B}"/>
              </a:ext>
            </a:extLst>
          </p:cNvPr>
          <p:cNvGraphicFramePr>
            <a:graphicFrameLocks noGrp="1"/>
          </p:cNvGraphicFramePr>
          <p:nvPr>
            <p:ph idx="1"/>
          </p:nvPr>
        </p:nvGraphicFramePr>
        <p:xfrm>
          <a:off x="838199" y="1400175"/>
          <a:ext cx="10948989" cy="5092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42189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Объект 6">
            <a:extLst>
              <a:ext uri="{FF2B5EF4-FFF2-40B4-BE49-F238E27FC236}">
                <a16:creationId xmlns:a16="http://schemas.microsoft.com/office/drawing/2014/main" id="{4B820B37-5000-A244-952A-A388212D9DEA}"/>
              </a:ext>
            </a:extLst>
          </p:cNvPr>
          <p:cNvGraphicFramePr>
            <a:graphicFrameLocks noGrp="1"/>
          </p:cNvGraphicFramePr>
          <p:nvPr>
            <p:ph idx="1"/>
          </p:nvPr>
        </p:nvGraphicFramePr>
        <p:xfrm>
          <a:off x="981075" y="1009511"/>
          <a:ext cx="10515600" cy="5035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5CE5DC65-790F-9A41-993B-D916DD7E1A74}"/>
              </a:ext>
            </a:extLst>
          </p:cNvPr>
          <p:cNvSpPr txBox="1"/>
          <p:nvPr/>
        </p:nvSpPr>
        <p:spPr>
          <a:xfrm>
            <a:off x="1913556" y="301625"/>
            <a:ext cx="8650638" cy="707886"/>
          </a:xfrm>
          <a:prstGeom prst="rect">
            <a:avLst/>
          </a:prstGeom>
          <a:noFill/>
        </p:spPr>
        <p:txBody>
          <a:bodyPr wrap="none" rtlCol="0">
            <a:spAutoFit/>
          </a:bodyPr>
          <a:lstStyle/>
          <a:p>
            <a:r>
              <a:rPr lang="ru-RU" sz="4000" b="1" dirty="0"/>
              <a:t>ЕСТЕСТВЕННАЯ ОКРУЖАЮЩАЯ СРЕДА</a:t>
            </a:r>
          </a:p>
        </p:txBody>
      </p:sp>
    </p:spTree>
    <p:extLst>
      <p:ext uri="{BB962C8B-B14F-4D97-AF65-F5344CB8AC3E}">
        <p14:creationId xmlns:p14="http://schemas.microsoft.com/office/powerpoint/2010/main" val="21053526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996139-1D7A-354C-A22E-1C7CFB767831}"/>
              </a:ext>
            </a:extLst>
          </p:cNvPr>
          <p:cNvSpPr>
            <a:spLocks noGrp="1"/>
          </p:cNvSpPr>
          <p:nvPr>
            <p:ph type="title"/>
          </p:nvPr>
        </p:nvSpPr>
        <p:spPr>
          <a:xfrm>
            <a:off x="709613" y="550863"/>
            <a:ext cx="11163300" cy="1235075"/>
          </a:xfrm>
        </p:spPr>
        <p:txBody>
          <a:bodyPr>
            <a:normAutofit fontScale="90000"/>
          </a:bodyPr>
          <a:lstStyle/>
          <a:p>
            <a:pPr algn="ctr"/>
            <a:r>
              <a:rPr lang="ru-RU" b="1" dirty="0"/>
              <a:t>ОЦЕНКА ВОЗДЕЙСТВИЯ НА ОКРУЖАЮЩУЮ СРЕДУ</a:t>
            </a:r>
          </a:p>
        </p:txBody>
      </p:sp>
      <p:graphicFrame>
        <p:nvGraphicFramePr>
          <p:cNvPr id="5" name="Объект 4">
            <a:extLst>
              <a:ext uri="{FF2B5EF4-FFF2-40B4-BE49-F238E27FC236}">
                <a16:creationId xmlns:a16="http://schemas.microsoft.com/office/drawing/2014/main" id="{D6973AE0-E4F1-3D42-9CD8-D1D301294424}"/>
              </a:ext>
            </a:extLst>
          </p:cNvPr>
          <p:cNvGraphicFramePr>
            <a:graphicFrameLocks noGrp="1"/>
          </p:cNvGraphicFramePr>
          <p:nvPr>
            <p:ph idx="1"/>
          </p:nvPr>
        </p:nvGraphicFramePr>
        <p:xfrm>
          <a:off x="838200" y="214153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23234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EB848A-07E4-7B44-9578-09517DF1391C}"/>
              </a:ext>
            </a:extLst>
          </p:cNvPr>
          <p:cNvSpPr>
            <a:spLocks noGrp="1"/>
          </p:cNvSpPr>
          <p:nvPr>
            <p:ph type="title"/>
          </p:nvPr>
        </p:nvSpPr>
        <p:spPr>
          <a:xfrm>
            <a:off x="838200" y="168275"/>
            <a:ext cx="10934700" cy="1657350"/>
          </a:xfrm>
        </p:spPr>
        <p:txBody>
          <a:bodyPr>
            <a:noAutofit/>
          </a:bodyPr>
          <a:lstStyle/>
          <a:p>
            <a:r>
              <a:rPr lang="ru-RU" sz="3200" b="1" u="sng" dirty="0"/>
              <a:t>Цели оценки воздействия на окружающую среду </a:t>
            </a:r>
            <a:r>
              <a:rPr lang="ru-RU" sz="3200" b="1" dirty="0"/>
              <a:t>-</a:t>
            </a:r>
          </a:p>
        </p:txBody>
      </p:sp>
      <p:graphicFrame>
        <p:nvGraphicFramePr>
          <p:cNvPr id="4" name="Объект 3">
            <a:extLst>
              <a:ext uri="{FF2B5EF4-FFF2-40B4-BE49-F238E27FC236}">
                <a16:creationId xmlns:a16="http://schemas.microsoft.com/office/drawing/2014/main" id="{82F6BC40-D4C8-3B4F-BF59-4759BF366A0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61582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98B991-FE00-F04A-A286-F68F4ED1C5AE}"/>
              </a:ext>
            </a:extLst>
          </p:cNvPr>
          <p:cNvSpPr>
            <a:spLocks noGrp="1"/>
          </p:cNvSpPr>
          <p:nvPr>
            <p:ph type="title"/>
          </p:nvPr>
        </p:nvSpPr>
        <p:spPr>
          <a:xfrm>
            <a:off x="838200" y="365125"/>
            <a:ext cx="11353800" cy="1325563"/>
          </a:xfrm>
        </p:spPr>
        <p:txBody>
          <a:bodyPr>
            <a:normAutofit/>
          </a:bodyPr>
          <a:lstStyle/>
          <a:p>
            <a:r>
              <a:rPr lang="ru-RU" sz="4000" b="1" dirty="0"/>
              <a:t>Стадии оценки воздействий на окружающую среду</a:t>
            </a:r>
          </a:p>
        </p:txBody>
      </p:sp>
      <p:pic>
        <p:nvPicPr>
          <p:cNvPr id="5" name="Объект 4">
            <a:extLst>
              <a:ext uri="{FF2B5EF4-FFF2-40B4-BE49-F238E27FC236}">
                <a16:creationId xmlns:a16="http://schemas.microsoft.com/office/drawing/2014/main" id="{1EA5DA3E-8475-7747-ABEC-0A923C37C475}"/>
              </a:ext>
            </a:extLst>
          </p:cNvPr>
          <p:cNvPicPr>
            <a:picLocks noGrp="1" noChangeAspect="1"/>
          </p:cNvPicPr>
          <p:nvPr>
            <p:ph idx="1"/>
          </p:nvPr>
        </p:nvPicPr>
        <p:blipFill>
          <a:blip r:embed="rId2"/>
          <a:stretch>
            <a:fillRect/>
          </a:stretch>
        </p:blipFill>
        <p:spPr>
          <a:xfrm>
            <a:off x="2124373" y="1388445"/>
            <a:ext cx="7691140" cy="5104430"/>
          </a:xfrm>
        </p:spPr>
      </p:pic>
    </p:spTree>
    <p:extLst>
      <p:ext uri="{BB962C8B-B14F-4D97-AF65-F5344CB8AC3E}">
        <p14:creationId xmlns:p14="http://schemas.microsoft.com/office/powerpoint/2010/main" val="14210269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E628B5-5C33-7348-A8CC-AE78025D660B}"/>
              </a:ext>
            </a:extLst>
          </p:cNvPr>
          <p:cNvSpPr>
            <a:spLocks noGrp="1"/>
          </p:cNvSpPr>
          <p:nvPr>
            <p:ph type="title"/>
          </p:nvPr>
        </p:nvSpPr>
        <p:spPr>
          <a:xfrm>
            <a:off x="723900" y="-39688"/>
            <a:ext cx="10515600" cy="1325563"/>
          </a:xfrm>
        </p:spPr>
        <p:txBody>
          <a:bodyPr/>
          <a:lstStyle/>
          <a:p>
            <a:r>
              <a:rPr lang="ru-RU" b="1" dirty="0"/>
              <a:t>Методы и инструменты</a:t>
            </a:r>
          </a:p>
        </p:txBody>
      </p:sp>
      <p:graphicFrame>
        <p:nvGraphicFramePr>
          <p:cNvPr id="4" name="Объект 3">
            <a:extLst>
              <a:ext uri="{FF2B5EF4-FFF2-40B4-BE49-F238E27FC236}">
                <a16:creationId xmlns:a16="http://schemas.microsoft.com/office/drawing/2014/main" id="{AF5C63BA-6C38-4841-BB04-DDB0D31E391E}"/>
              </a:ext>
            </a:extLst>
          </p:cNvPr>
          <p:cNvGraphicFramePr>
            <a:graphicFrameLocks noGrp="1"/>
          </p:cNvGraphicFramePr>
          <p:nvPr>
            <p:ph idx="1"/>
          </p:nvPr>
        </p:nvGraphicFramePr>
        <p:xfrm>
          <a:off x="838199" y="1285875"/>
          <a:ext cx="10806113" cy="47561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9277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1705FB-9704-1E4A-A895-E510FE37C9B7}"/>
              </a:ext>
            </a:extLst>
          </p:cNvPr>
          <p:cNvSpPr>
            <a:spLocks noGrp="1"/>
          </p:cNvSpPr>
          <p:nvPr>
            <p:ph type="title"/>
          </p:nvPr>
        </p:nvSpPr>
        <p:spPr/>
        <p:txBody>
          <a:bodyPr/>
          <a:lstStyle/>
          <a:p>
            <a:r>
              <a:rPr lang="ru-RU" b="1" dirty="0"/>
              <a:t>Матрицы взаимодействия</a:t>
            </a:r>
          </a:p>
        </p:txBody>
      </p:sp>
      <p:graphicFrame>
        <p:nvGraphicFramePr>
          <p:cNvPr id="4" name="Объект 3">
            <a:extLst>
              <a:ext uri="{FF2B5EF4-FFF2-40B4-BE49-F238E27FC236}">
                <a16:creationId xmlns:a16="http://schemas.microsoft.com/office/drawing/2014/main" id="{4FDDC6EA-7C78-744F-83BA-5EA46B44D5AA}"/>
              </a:ext>
            </a:extLst>
          </p:cNvPr>
          <p:cNvGraphicFramePr>
            <a:graphicFrameLocks noGrp="1"/>
          </p:cNvGraphicFramePr>
          <p:nvPr>
            <p:ph idx="1"/>
          </p:nvPr>
        </p:nvGraphicFramePr>
        <p:xfrm>
          <a:off x="838200" y="158273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C5477C7-64CD-524F-804F-CD6A0DE675F8}"/>
              </a:ext>
            </a:extLst>
          </p:cNvPr>
          <p:cNvSpPr txBox="1"/>
          <p:nvPr/>
        </p:nvSpPr>
        <p:spPr>
          <a:xfrm>
            <a:off x="838200" y="5924550"/>
            <a:ext cx="10734675" cy="646331"/>
          </a:xfrm>
          <a:prstGeom prst="rect">
            <a:avLst/>
          </a:prstGeom>
          <a:noFill/>
        </p:spPr>
        <p:txBody>
          <a:bodyPr wrap="square" rtlCol="0">
            <a:spAutoFit/>
          </a:bodyPr>
          <a:lstStyle/>
          <a:p>
            <a:r>
              <a:rPr lang="ru-RU" b="1" dirty="0">
                <a:solidFill>
                  <a:srgbClr val="FF0000"/>
                </a:solidFill>
              </a:rPr>
              <a:t>НО! Использование матриц обычно недостаточно для принятия решения, так как они не отвечают всем критериям, указанным выше.</a:t>
            </a:r>
          </a:p>
        </p:txBody>
      </p:sp>
    </p:spTree>
    <p:extLst>
      <p:ext uri="{BB962C8B-B14F-4D97-AF65-F5344CB8AC3E}">
        <p14:creationId xmlns:p14="http://schemas.microsoft.com/office/powerpoint/2010/main" val="13218769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291A82-B1AA-9247-B1C2-7C6BDA001DAC}"/>
              </a:ext>
            </a:extLst>
          </p:cNvPr>
          <p:cNvSpPr>
            <a:spLocks noGrp="1"/>
          </p:cNvSpPr>
          <p:nvPr>
            <p:ph type="title"/>
          </p:nvPr>
        </p:nvSpPr>
        <p:spPr/>
        <p:txBody>
          <a:bodyPr>
            <a:normAutofit/>
          </a:bodyPr>
          <a:lstStyle/>
          <a:p>
            <a:r>
              <a:rPr lang="ru-RU" b="1" dirty="0"/>
              <a:t>Основные шаги, предпринимаемые при оценке воздействия на окружающую среду:</a:t>
            </a:r>
          </a:p>
        </p:txBody>
      </p:sp>
      <p:graphicFrame>
        <p:nvGraphicFramePr>
          <p:cNvPr id="4" name="Объект 3">
            <a:extLst>
              <a:ext uri="{FF2B5EF4-FFF2-40B4-BE49-F238E27FC236}">
                <a16:creationId xmlns:a16="http://schemas.microsoft.com/office/drawing/2014/main" id="{04CFD3CB-7E0B-204F-8E3A-D69B520B2B94}"/>
              </a:ext>
            </a:extLst>
          </p:cNvPr>
          <p:cNvGraphicFramePr>
            <a:graphicFrameLocks noGrp="1"/>
          </p:cNvGraphicFramePr>
          <p:nvPr>
            <p:ph idx="1"/>
          </p:nvPr>
        </p:nvGraphicFramePr>
        <p:xfrm>
          <a:off x="838199" y="1690688"/>
          <a:ext cx="10677525"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72894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6A3202-B3C3-AD44-B085-B751B815DFD8}"/>
              </a:ext>
            </a:extLst>
          </p:cNvPr>
          <p:cNvSpPr>
            <a:spLocks noGrp="1"/>
          </p:cNvSpPr>
          <p:nvPr>
            <p:ph type="title"/>
          </p:nvPr>
        </p:nvSpPr>
        <p:spPr/>
        <p:txBody>
          <a:bodyPr>
            <a:normAutofit/>
          </a:bodyPr>
          <a:lstStyle/>
          <a:p>
            <a:r>
              <a:rPr lang="ru-RU" b="1" dirty="0"/>
              <a:t>Основные шаги, предпринимаемые при оценке воздействия на окружающую среду:</a:t>
            </a:r>
            <a:endParaRPr lang="ru-RU" dirty="0"/>
          </a:p>
        </p:txBody>
      </p:sp>
      <p:graphicFrame>
        <p:nvGraphicFramePr>
          <p:cNvPr id="4" name="Объект 3">
            <a:extLst>
              <a:ext uri="{FF2B5EF4-FFF2-40B4-BE49-F238E27FC236}">
                <a16:creationId xmlns:a16="http://schemas.microsoft.com/office/drawing/2014/main" id="{D0C69F0B-04EE-434E-BCD4-51F0F145FB0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25148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F2E1BC-959B-9A43-BCC5-9ED0531AB9B8}"/>
              </a:ext>
            </a:extLst>
          </p:cNvPr>
          <p:cNvSpPr>
            <a:spLocks noGrp="1"/>
          </p:cNvSpPr>
          <p:nvPr>
            <p:ph type="title"/>
          </p:nvPr>
        </p:nvSpPr>
        <p:spPr/>
        <p:txBody>
          <a:bodyPr>
            <a:normAutofit/>
          </a:bodyPr>
          <a:lstStyle/>
          <a:p>
            <a:r>
              <a:rPr lang="ru-RU" b="1" dirty="0"/>
              <a:t>Основные шаги, предпринимаемые при оценке воздействия на окружающую среду:</a:t>
            </a:r>
            <a:endParaRPr lang="ru-RU" dirty="0"/>
          </a:p>
        </p:txBody>
      </p:sp>
      <p:graphicFrame>
        <p:nvGraphicFramePr>
          <p:cNvPr id="4" name="Объект 3">
            <a:extLst>
              <a:ext uri="{FF2B5EF4-FFF2-40B4-BE49-F238E27FC236}">
                <a16:creationId xmlns:a16="http://schemas.microsoft.com/office/drawing/2014/main" id="{A1B76341-6BD1-4A4E-B491-B8177DC25DF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653681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38120</Words>
  <Application>Microsoft Office PowerPoint</Application>
  <PresentationFormat>Широкоэкранный</PresentationFormat>
  <Paragraphs>1793</Paragraphs>
  <Slides>287</Slides>
  <Notes>1</Notes>
  <HiddenSlides>0</HiddenSlides>
  <MMClips>0</MMClips>
  <ScaleCrop>false</ScaleCrop>
  <HeadingPairs>
    <vt:vector size="6" baseType="variant">
      <vt:variant>
        <vt:lpstr>Использованные шрифты</vt:lpstr>
      </vt:variant>
      <vt:variant>
        <vt:i4>25</vt:i4>
      </vt:variant>
      <vt:variant>
        <vt:lpstr>Тема</vt:lpstr>
      </vt:variant>
      <vt:variant>
        <vt:i4>1</vt:i4>
      </vt:variant>
      <vt:variant>
        <vt:lpstr>Заголовки слайдов</vt:lpstr>
      </vt:variant>
      <vt:variant>
        <vt:i4>287</vt:i4>
      </vt:variant>
    </vt:vector>
  </HeadingPairs>
  <TitlesOfParts>
    <vt:vector size="313" baseType="lpstr">
      <vt:lpstr>Arial</vt:lpstr>
      <vt:lpstr>ArialMT</vt:lpstr>
      <vt:lpstr>Avenir Next Demi Bold</vt:lpstr>
      <vt:lpstr>Avenir Next Medium</vt:lpstr>
      <vt:lpstr>Avenir Next Regular</vt:lpstr>
      <vt:lpstr>Bahnschrift SemiBold SemiConden</vt:lpstr>
      <vt:lpstr>Bebas Neue Cyrillic</vt:lpstr>
      <vt:lpstr>Calibri</vt:lpstr>
      <vt:lpstr>Calibri Light</vt:lpstr>
      <vt:lpstr>Courier New</vt:lpstr>
      <vt:lpstr>Forum</vt:lpstr>
      <vt:lpstr>Garamond</vt:lpstr>
      <vt:lpstr>Helvetica Neue</vt:lpstr>
      <vt:lpstr>Montserrat</vt:lpstr>
      <vt:lpstr>Montserrat Bold</vt:lpstr>
      <vt:lpstr>Montserrat Bold Italics</vt:lpstr>
      <vt:lpstr>Montserrat Italics</vt:lpstr>
      <vt:lpstr>Open Sans</vt:lpstr>
      <vt:lpstr>Open Sans Bold</vt:lpstr>
      <vt:lpstr>Palatino Linotype</vt:lpstr>
      <vt:lpstr>Roboto</vt:lpstr>
      <vt:lpstr>Symbol</vt:lpstr>
      <vt:lpstr>Times New Roman</vt:lpstr>
      <vt:lpstr>Times Roman</vt:lpstr>
      <vt:lpstr>Wingdings</vt:lpstr>
      <vt:lpstr>Тема Office</vt:lpstr>
      <vt:lpstr>Инвестиционный механизм мировой экономики </vt:lpstr>
      <vt:lpstr>Идея проекта должна быть детально проработана на стадии более подробного исследования. Однако формулирование ТЭО, позволяющего принять определенное решение по проекту, - дорогостоящий и длительный процесс. Поэтому, прежде чем вкладывать более крупные средства в такие исследования, следует дополнительно оценить идею проекта с помощью ПТЭО. Основные цели ПТЭО заключаются в определении того, выполняются ли следующие положения: </vt:lpstr>
      <vt:lpstr>· Все возможные альтернативы проекта рассмотрены  · Концепция проекта оправдывает проведение детального анализа с помощью ТЭО  · Все аспекты проекта имеют важное значение с точки зрения его осуществимости и признания необходимости глубокого изучения путем функциональных исследований, или исследований обеспечения, таких как анализ рынка, лабораторные или опытнопромышленные испытания  · Идея проекта (на основе имеющейся информации) должна быть определена либо как нежизнеспособная, либо достаточно привлекательная для отдельного инвестора или группы инвесторов · Экологическая ситуация на участке планируемого строительства и потенциальное воздействие на нее предполагаемого производственного процесса соответствуют национальным стандартам. </vt:lpstr>
      <vt:lpstr>ПТЭО следует рассматривать как промежуточную стадию между исследованием возможностей проекта и детальным ТЭО, Различие заключается в степени детализации получаемой информации и глубине рассмотрения вариантов проекта10 . Структура ПТЭО (Приложение 3) должна быть такой же, что и структура подробного ТЭО. Детальный анализ возможных альтернатив должен иметь место на стадии ПТЭО, поскольку его выполнение на стадии ТЭО было бы слишком дорогим и длительным. В частности, анализ должен охватить различные альтернативы, определяемые в следующих основных областях (компонентах) исследования:</vt:lpstr>
      <vt:lpstr>· Стратегии проекта или корпоративные стратегии и рамки проекта  · Рынок и концепция маркетинга  · Сырье, основные и вспомогательные производственные материалы  · Месторасположение, участок и окружающая среда  · Проектирование и технология  · Организация и накладные расходы  · Трудовые ресурсы, в частности, управленческие кадры, затраты на оплату рабочей силы, а также потребности в профессиональном обучении и затраты на него  · График осуществления проекта и составление бюджета </vt:lpstr>
      <vt:lpstr>       Исследования обеспечения (функциональные исследования)</vt:lpstr>
      <vt:lpstr>• Исследования рынка предполагаемой продукции, включая прогнозирование спроса на соответствующем рынке при ожидаемом проникновении на него  • Исследования сырья, основных и вспомогательных производственных материалов, охватывающие имеющиеся и прогнозируемые запасы сырья и потребляемых ресурсов, нужных для проекта, а также имеющиеся и прогнозируемые тенденции в области изменения цен на такие материалы и ресурсы  • Лабораторные и опытно-промышленные испытания, которые выполняются по мере необходимости для определения пригодности конкретных видов сырья, материалов или продукции  • Исследования месторасположения, особенно в отношении тех потенциальных проектов, для которых транспортные издержки могут оказаться важным фактором  • Оценка воздействия на окружающую среду, включающая анализ существующих условий в регионе  • Исследования оптимизации масштабов производства, которые обычно производятся как часть исследований по выбору технологии.  • Исследования, посвященные выбору оборудования, необходимы, когда планируются крупные предприятия с множеством подразделений и когда имеется широкий круг поставщиков, предлагающих продукцию по различным ценам. </vt:lpstr>
      <vt:lpstr>Подготовка оценочного заключения</vt:lpstr>
      <vt:lpstr>Продвижение промышленных инвестиционных проектов</vt:lpstr>
      <vt:lpstr>Инвестиционная фаза</vt:lpstr>
      <vt:lpstr>Фаза эксплуатации</vt:lpstr>
      <vt:lpstr>БАЗОВЫЕ АСПЕКТЫ ПРЕДЫНВЕСТИЦИОННЫХ ИССЛЕДОВАНИЙ   1. Стратегическая ориентация</vt:lpstr>
      <vt:lpstr>Значение стратегии и ее использование</vt:lpstr>
      <vt:lpstr>2. Рамки проекта</vt:lpstr>
      <vt:lpstr>3. Данные для предынвестиционных исследований</vt:lpstr>
      <vt:lpstr>• Использование тендеров с указанием спецификаций и перечней оборудования. Это наиболее точный, но также и наиболее дорогостоящий и трудоемкий метод  • Использование цен, взятых из аналогичных проектов, которые учитывались для определения затрат на основании спецификаций и перечней оборудования  • Использование удельных стоимостных параметров, взятых из сопоставимых действующих проектов, выражаемых, например, в стоимости кубического метра объема занятого пространства или квадратного метра застроенной площади  • Оценка полных издержек по группам оборудования или по функциональным частям проекта на основе издержек существующих сопоставимых проектов. С увеличением сферы охвата паушальными суммами снижается степень точности и возрастает возможность недоучета существенных частей проекта Оценки инвестиционных издержек, основанные на стоимостных параметрах и паушальных суммах, должны быть выверены. При этом следует учитывать также другие показатели, и среди них:  • Ежегодные темпы инфляции; колебания курсов иностранных валют  • Различия в местных условиях, например, в климате, что может вызвать дополнительные расходы на кондиционирование воздуха  • Различные законы и положения, например, по безопасности  • Доступность места строительства</vt:lpstr>
      <vt:lpstr>4. Выбор и проверка альтернатив</vt:lpstr>
      <vt:lpstr>5. Бухгалтерская терминология и вопросы, связанные с ней </vt:lpstr>
      <vt:lpstr>ПРОЕКТЫ РЕАБИЛИТАЦИИ И РАСШИРЕНИЯ  1. Реабилитационные исследования</vt:lpstr>
      <vt:lpstr>Структура реабилитационных исследований</vt:lpstr>
      <vt:lpstr>ПРЕДИНВЕСТИЦИОННЫЕ ИССЛЕДОВАНИЯ И ЦИКЛ ИНВЕСТИЦИОННОГО ПРОЕКТА</vt:lpstr>
      <vt:lpstr>Презентация PowerPoint</vt:lpstr>
      <vt:lpstr>Презентация PowerPoint</vt:lpstr>
      <vt:lpstr>Презентация PowerPoint</vt:lpstr>
      <vt:lpstr>Презентация PowerPoint</vt:lpstr>
      <vt:lpstr>Презентация PowerPoint</vt:lpstr>
      <vt:lpstr>РОЛЬ ОРГАНИЗАЦИЙ, КОНСУЛЬТАЦИОННЫХ СЛУЖБ И ИНФОРМАЦИОННЫХ СИСТЕМ</vt:lpstr>
      <vt:lpstr>Презентация PowerPoint</vt:lpstr>
      <vt:lpstr>Презентация PowerPoint</vt:lpstr>
      <vt:lpstr>Презентация PowerPoint</vt:lpstr>
      <vt:lpstr>Презентация PowerPoint</vt:lpstr>
      <vt:lpstr>Технико-экономическое обоснование: содержание и основные пункты. Маркетинг.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АНАЛИЗ РЫНКА И КОНЦЕПЦИЯ МАРКЕТИНГА  В. СХЕМА СТРАТЕГИИ ПРОЕКТА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Сырье и поставки </vt:lpstr>
      <vt:lpstr>Презентация PowerPoint</vt:lpstr>
      <vt:lpstr>Презентация PowerPoint</vt:lpstr>
      <vt:lpstr>Сельскохозяйственная продукция</vt:lpstr>
      <vt:lpstr>Продукция животноводства и лесного хозяйства</vt:lpstr>
      <vt:lpstr>Морские продукты </vt:lpstr>
      <vt:lpstr>Минеральные продукты </vt:lpstr>
      <vt:lpstr>Обработанные промышленные материалы и компоненты </vt:lpstr>
      <vt:lpstr>Вспомогательные материалы и коммунальные услуги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МЕСТОРАСПОЛОЖЕНИЕ, СТРОИТЕЛЬНЫЙ УЧАСТОК И ОКРУЖАЮЩАЯ СРЕДА</vt:lpstr>
      <vt:lpstr>АНАЛИЗ МЕСТОРАСПОЛОЖЕНИЯ</vt:lpstr>
      <vt:lpstr>Требования выполнения и эксплуатации проекта</vt:lpstr>
      <vt:lpstr>Презентация PowerPoint</vt:lpstr>
      <vt:lpstr>ОЦЕНКА ВОЗДЕЙСТВИЯ НА ОКРУЖАЮЩУЮ СРЕДУ</vt:lpstr>
      <vt:lpstr>Цели оценки воздействия на окружающую среду -</vt:lpstr>
      <vt:lpstr>Стадии оценки воздействий на окружающую среду</vt:lpstr>
      <vt:lpstr>Методы и инструменты</vt:lpstr>
      <vt:lpstr>Матрицы взаимодействия</vt:lpstr>
      <vt:lpstr>Основные шаги, предпринимаемые при оценке воздействия на окружающую среду:</vt:lpstr>
      <vt:lpstr>Основные шаги, предпринимаемые при оценке воздействия на окружающую среду:</vt:lpstr>
      <vt:lpstr>Основные шаги, предпринимаемые при оценке воздействия на окружающую среду:</vt:lpstr>
      <vt:lpstr>Анализ затрат и выгод от воздействия на окружающую среду</vt:lpstr>
      <vt:lpstr>Модели анализа затрат и выгод</vt:lpstr>
      <vt:lpstr>Прямые монетарные методы</vt:lpstr>
      <vt:lpstr>Методы, основанные на непосредственных опросах</vt:lpstr>
      <vt:lpstr>Косвенные рыночные методы</vt:lpstr>
      <vt:lpstr>Факторы воздействия на окружающую среду</vt:lpstr>
      <vt:lpstr>СОЦИАЛЬНО-ЭКОНОМИЧЕСКАЯ ПОЛИТИКА</vt:lpstr>
      <vt:lpstr>СОСТОЯНИЕ ИНФРАСТРУКТУРЫ</vt:lpstr>
      <vt:lpstr>Вспомогательные производственные материалы</vt:lpstr>
      <vt:lpstr>Трудовые ресурсы</vt:lpstr>
      <vt:lpstr>Службы инфраструктуры</vt:lpstr>
      <vt:lpstr>ОКОНЧАТЕЛЬНЫЙ ВЫБОР МЕСТОРАСПОЛОЖЕНИЯ</vt:lpstr>
      <vt:lpstr>Ориентация на природные ресурсы или на рынок</vt:lpstr>
      <vt:lpstr>Финансовая оценка месторасположения</vt:lpstr>
      <vt:lpstr>Оценка месторасположения</vt:lpstr>
      <vt:lpstr>ВЫБОР СТРОИТЕЛЬНОГО УЧАСТКА</vt:lpstr>
      <vt:lpstr>Оценка издержек. Производственная программа и производственная мощность предприятия.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ПРОЕКТИРОВАНИЕ И ТЕХНОЛОГИЯ</vt:lpstr>
      <vt:lpstr>Презентация PowerPoint</vt:lpstr>
      <vt:lpstr>Презентация PowerPoint</vt:lpstr>
      <vt:lpstr>ПРОИЗВОДСТВЕННАЯ ПРОГРАММА И ПРОИЗВОДСТВЕННАЯ МОЩНОСТЬ ПРЕДПРИЯТИЯ</vt:lpstr>
      <vt:lpstr>Определение производственной программы</vt:lpstr>
      <vt:lpstr>Презентация PowerPoint</vt:lpstr>
      <vt:lpstr>Презентация PowerPoint</vt:lpstr>
      <vt:lpstr>Потребности в вводимых производственных ресурсах</vt:lpstr>
      <vt:lpstr>Презентация PowerPoint</vt:lpstr>
      <vt:lpstr>Технология</vt:lpstr>
      <vt:lpstr>Определение производственной мощности предприятия</vt:lpstr>
      <vt:lpstr>Презентация PowerPoint</vt:lpstr>
      <vt:lpstr>Экономия, обусловленная ростом масштаба производства</vt:lpstr>
      <vt:lpstr>Минимальный экономичный размер и ограничения, связанные с оборудованием</vt:lpstr>
      <vt:lpstr>Презентация PowerPoint</vt:lpstr>
      <vt:lpstr>Ограничения в отношении ресурсов и вводимых производственных факторов</vt:lpstr>
      <vt:lpstr>Подготовка персонала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Оценки общих инвестиционных издержек</vt:lpstr>
      <vt:lpstr>Оценки капитальных затрат</vt:lpstr>
      <vt:lpstr>Презентация PowerPoint</vt:lpstr>
      <vt:lpstr>Презентация PowerPoint</vt:lpstr>
      <vt:lpstr>Презентация PowerPoint</vt:lpstr>
      <vt:lpstr>Надежность оценок издержек</vt:lpstr>
      <vt:lpstr>Методы оценки</vt:lpstr>
      <vt:lpstr>Презентация PowerPoint</vt:lpstr>
      <vt:lpstr>Презентация PowerPoint</vt:lpstr>
      <vt:lpstr>2. Факторная оценка</vt:lpstr>
      <vt:lpstr>3. Оценка, основанная на полном расчете</vt:lpstr>
      <vt:lpstr>Типовые структуры инвестиционных издержек</vt:lpstr>
      <vt:lpstr>ОРГАНИЗАЦИОННАЯ СХЕМА И УПРАВЛЕНИЕ ПРЕДПРИЯТИЕМ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Трудовые ресурсы:  потребности проекта, набор персонала, план обучения, оценка издержек.   Планирование и составление бюджета проекта:  цели и стадии планирования. </vt:lpstr>
      <vt:lpstr>Идентификация потребностей</vt:lpstr>
      <vt:lpstr>Распределение потребностей во времени</vt:lpstr>
      <vt:lpstr>Штатное расписание</vt:lpstr>
      <vt:lpstr>Обеспеченность персоналом и его набор</vt:lpstr>
      <vt:lpstr>Планирование набора</vt:lpstr>
      <vt:lpstr>Программа обучения</vt:lpstr>
      <vt:lpstr>Оценка издержек</vt:lpstr>
      <vt:lpstr>Штатное расписание</vt:lpstr>
      <vt:lpstr>Цели планирования</vt:lpstr>
      <vt:lpstr>Этапы планирования</vt:lpstr>
      <vt:lpstr>Образование компании и юридические требования</vt:lpstr>
      <vt:lpstr>Детальное проектирование и составление контракта</vt:lpstr>
      <vt:lpstr>Детальное проектирование</vt:lpstr>
      <vt:lpstr>Составление графика осуществления, разработка бюджета осуществления, финансовый анализ и оценка инвестиций</vt:lpstr>
      <vt:lpstr>Составление графика осуществления</vt:lpstr>
      <vt:lpstr>Третий этап</vt:lpstr>
      <vt:lpstr>Сетевое планирование и использование компьютеров, альтернативные методы планирования</vt:lpstr>
      <vt:lpstr>Разработка бюджета осуществления</vt:lpstr>
      <vt:lpstr>Пример структурирования затрат на осуществление проекта</vt:lpstr>
      <vt:lpstr>Пример структурирования затрат на осуществление проекта</vt:lpstr>
      <vt:lpstr>Карты осуществления проекта</vt:lpstr>
      <vt:lpstr>Презентация PowerPoint</vt:lpstr>
      <vt:lpstr>Презентация PowerPoint</vt:lpstr>
      <vt:lpstr>Финансовый анализ и оценка инвестиций</vt:lpstr>
      <vt:lpstr>  Основные аспекты финансового анализа и понятие оценки инвестиций </vt:lpstr>
      <vt:lpstr>Интересы участвующих сторон</vt:lpstr>
      <vt:lpstr>Интересы общества</vt:lpstr>
      <vt:lpstr>Основные критерии инвестиционных решений</vt:lpstr>
      <vt:lpstr>Основные критерии инвестиционных решений</vt:lpstr>
      <vt:lpstr>Определение цен на потребляемые ресурсы и производимую продукцию</vt:lpstr>
      <vt:lpstr>Горизонт планирования и срок жизни проекта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Финансовые показатели и показатели экономической эффективности; Финансовая оценка в условиях неопределенности; Экономическая оценка  </vt:lpstr>
      <vt:lpstr>Презентация PowerPoint</vt:lpstr>
      <vt:lpstr>Финансовые показатели Коэффициент соотношения долгосрочных заемных средств и акционерного капитала и коэффициент соотношения долгосрочных заемных средств и собственного капитала </vt:lpstr>
      <vt:lpstr>Финансовые показатели Коэффициент покрытия, или коэффициент соотношения текущих активов и краткосрочных обязательств</vt:lpstr>
      <vt:lpstr>Финансовые показатели Коэффициент покрытия долгосрочных обязательств</vt:lpstr>
      <vt:lpstr>Показатели экономической эффективности: </vt:lpstr>
      <vt:lpstr>Финансовая оценка в условиях неопределенности </vt:lpstr>
      <vt:lpstr>Анализ чувствительности </vt:lpstr>
      <vt:lpstr>Анализ безубыточности </vt:lpstr>
      <vt:lpstr>Алгебраическое определение точки безубыточности </vt:lpstr>
      <vt:lpstr>Анализ вероятности </vt:lpstr>
      <vt:lpstr>Оценка инфляционных рисков  </vt:lpstr>
      <vt:lpstr>Экономическая оценка </vt:lpstr>
      <vt:lpstr>Презентация PowerPoint</vt:lpstr>
      <vt:lpstr>СПАСИБО ЗА ВНИМАНИЕ,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Оценка издержек. Производственная программа и производственная мощность предприятия.</dc:title>
  <dc:creator>Анна Кузенко</dc:creator>
  <cp:lastModifiedBy>Толмачев Петр Иванович</cp:lastModifiedBy>
  <cp:revision>9</cp:revision>
  <dcterms:created xsi:type="dcterms:W3CDTF">2021-09-30T13:15:40Z</dcterms:created>
  <dcterms:modified xsi:type="dcterms:W3CDTF">2022-12-14T19:09:44Z</dcterms:modified>
</cp:coreProperties>
</file>