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362" r:id="rId4"/>
    <p:sldId id="337" r:id="rId5"/>
    <p:sldId id="364" r:id="rId6"/>
    <p:sldId id="361" r:id="rId7"/>
    <p:sldId id="363" r:id="rId8"/>
    <p:sldId id="365" r:id="rId9"/>
    <p:sldId id="370" r:id="rId10"/>
    <p:sldId id="352" r:id="rId11"/>
    <p:sldId id="354" r:id="rId12"/>
    <p:sldId id="366" r:id="rId13"/>
    <p:sldId id="367" r:id="rId14"/>
    <p:sldId id="368" r:id="rId15"/>
    <p:sldId id="369" r:id="rId16"/>
    <p:sldId id="353" r:id="rId17"/>
    <p:sldId id="349" r:id="rId18"/>
    <p:sldId id="278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46B"/>
    <a:srgbClr val="59B874"/>
    <a:srgbClr val="5DBE77"/>
    <a:srgbClr val="60447C"/>
    <a:srgbClr val="C040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86" autoAdjust="0"/>
    <p:restoredTop sz="94234" autoAdjust="0"/>
  </p:normalViewPr>
  <p:slideViewPr>
    <p:cSldViewPr snapToGrid="0">
      <p:cViewPr varScale="1">
        <p:scale>
          <a:sx n="65" d="100"/>
          <a:sy n="65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1FA004-83EA-4398-BA1A-B825AF1FD2A4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35138B-A7A6-40CB-ADCB-94A02E0F8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>
                <a:cxn ang="0">
                  <a:pos x="8761" y="0"/>
                </a:cxn>
                <a:cxn ang="0">
                  <a:pos x="10000" y="0"/>
                </a:cxn>
                <a:cxn ang="0">
                  <a:pos x="10000" y="10000"/>
                </a:cxn>
                <a:cxn ang="0">
                  <a:pos x="0" y="10000"/>
                </a:cxn>
                <a:cxn ang="0">
                  <a:pos x="0" y="9126"/>
                </a:cxn>
                <a:cxn ang="0">
                  <a:pos x="8761" y="9127"/>
                </a:cxn>
                <a:cxn ang="0">
                  <a:pos x="8761" y="0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>
                <a:cxn ang="0">
                  <a:pos x="8763" y="0"/>
                </a:cxn>
                <a:cxn ang="0">
                  <a:pos x="10002" y="0"/>
                </a:cxn>
                <a:cxn ang="0">
                  <a:pos x="10002" y="10000"/>
                </a:cxn>
                <a:cxn ang="0">
                  <a:pos x="2" y="10000"/>
                </a:cxn>
                <a:cxn ang="0">
                  <a:pos x="0" y="9125"/>
                </a:cxn>
                <a:cxn ang="0">
                  <a:pos x="8763" y="9128"/>
                </a:cxn>
                <a:cxn ang="0">
                  <a:pos x="8763" y="0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855DC6-3D03-43DD-9E42-2EDDECD44608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291B82-6F95-442D-9D53-7D84CAC9B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0DFC-D14B-4D5A-8A4E-A6D71FBA8EC2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3EC1-9889-4642-8CDD-EF9CE53F5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7F48-D525-40C2-B006-66493ACCF299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7DD5-4AFB-41FD-A614-442C39914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2917-CF5F-4CA9-AD51-36C31D9D7A90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75E7-9905-46C8-B154-82894AC98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8151813" y="1685925"/>
            <a:ext cx="3275012" cy="4408488"/>
          </a:xfrm>
          <a:custGeom>
            <a:avLst/>
            <a:gdLst>
              <a:gd name="T0" fmla="*/ 0 w 4125"/>
              <a:gd name="T1" fmla="*/ 0 h 5554"/>
              <a:gd name="T2" fmla="*/ 4125 w 4125"/>
              <a:gd name="T3" fmla="*/ 5554 h 5554"/>
            </a:gdLst>
            <a:ahLst/>
            <a:cxnLst>
              <a:cxn ang="0">
                <a:pos x="3614" y="0"/>
              </a:cxn>
              <a:cxn ang="0">
                <a:pos x="4125" y="0"/>
              </a:cxn>
              <a:cxn ang="0">
                <a:pos x="4125" y="5554"/>
              </a:cxn>
              <a:cxn ang="0">
                <a:pos x="0" y="5554"/>
              </a:cxn>
              <a:cxn ang="0">
                <a:pos x="0" y="5074"/>
              </a:cxn>
              <a:cxn ang="0">
                <a:pos x="3614" y="5074"/>
              </a:cxn>
              <a:cxn ang="0">
                <a:pos x="3614" y="0"/>
              </a:cxn>
            </a:cxnLst>
            <a:rect l="T0" t="T1" r="T2" b="T3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5965CD-0561-4B16-A805-D9A468639CDC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5E4DD-3C72-40B3-B0EE-913E70F47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C36B-8327-41F6-B9D8-95B3E1004F60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BCF6-B625-4B00-859B-C53151DE3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9EEE-FA94-4EB1-8F4C-2C8829C6280E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CDAA-6CCE-475F-8084-F7D4A2563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A3D3-A01F-4EC2-8152-0141919200E1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39AA-BD21-41B6-9313-155ECFBBC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8539-ED86-4110-B35A-3A0CCD62FBED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F770-3A09-456F-AD1E-575A6B20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061ED8-CC36-4636-B562-DEC117D41B09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8CEBD2-15E5-4E33-8B65-B379D5E38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122423-2DDB-4651-9B36-E96A749E68C3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905DE7-AD69-452F-A55C-C3ED77C40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547E0EC-FAF8-4666-8985-1918C01BE47D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D03455E-5A43-469D-BF14-2215EBF1C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10" r:id="rId8"/>
    <p:sldLayoutId id="2147483711" r:id="rId9"/>
    <p:sldLayoutId id="2147483702" r:id="rId10"/>
    <p:sldLayoutId id="2147483701" r:id="rId11"/>
  </p:sldLayoutIdLst>
  <p:txStyles>
    <p:titleStyle>
      <a:lvl1pPr algn="l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2pPr>
      <a:lvl3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3pPr>
      <a:lvl4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4pPr>
      <a:lvl5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9pPr>
    </p:titleStyle>
    <p:bodyStyle>
      <a:lvl1pPr marL="382588" indent="-382588" algn="l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rb.ru/ru/business/support/status/" TargetMode="External"/><Relationship Id="rId2" Type="http://schemas.openxmlformats.org/officeDocument/2006/relationships/hyperlink" Target="https://nn-invest.com/business-support/support-measures/priority-projects/kriteri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npromtorg.gov.ru/activities/regions/infra/proekty_1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5137150" y="6253163"/>
            <a:ext cx="191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Москва </a:t>
            </a:r>
            <a:r>
              <a:rPr lang="ru-RU" sz="2000">
                <a:latin typeface="Franklin Gothic Book" pitchFamily="34" charset="0"/>
                <a:sym typeface="Symbol" pitchFamily="18" charset="2"/>
              </a:rPr>
              <a:t> 20</a:t>
            </a:r>
            <a:r>
              <a:rPr lang="en-US" sz="2000">
                <a:latin typeface="Franklin Gothic Book" pitchFamily="34" charset="0"/>
                <a:sym typeface="Symbol" pitchFamily="18" charset="2"/>
              </a:rPr>
              <a:t>20</a:t>
            </a:r>
            <a:endParaRPr lang="ru-RU" sz="2000">
              <a:latin typeface="Franklin Gothic Book" pitchFamily="34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6737350" y="4395788"/>
            <a:ext cx="3922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latin typeface="Franklin Gothic Book" pitchFamily="34" charset="0"/>
              </a:rPr>
              <a:t>д.э.н., профессор</a:t>
            </a:r>
          </a:p>
          <a:p>
            <a:pPr algn="r"/>
            <a:r>
              <a:rPr lang="ru-RU" b="1" i="1">
                <a:latin typeface="Franklin Gothic Book" pitchFamily="34" charset="0"/>
              </a:rPr>
              <a:t>Толмачев Петр Иванович</a:t>
            </a: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553594" y="2485102"/>
            <a:ext cx="908480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ПРИОРИТЕТНЫЙ ИНВЕСТИЦИОННЫЙ ПРОЕКТ И ЕГО ЦИКЛ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Прединвестиционная стадия жизненного цикла </a:t>
            </a: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1763713" y="1685925"/>
            <a:ext cx="9029700" cy="4062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Прединвестиционная стадия жизненного цикла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2400" dirty="0">
                <a:latin typeface="+mn-lt"/>
              </a:rPr>
              <a:t>— это промежуток времени между моментом появления первоначального замысла проекта и моментом принятия окончательного решения о его реализации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latin typeface="+mn-lt"/>
              </a:rPr>
              <a:t>Выбор одного проекта из нескольких вариантов инвестирования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latin typeface="+mn-lt"/>
              </a:rPr>
              <a:t>Решение принимается исходя из сравнительной эффективности и рискованности каждого проекта, а также исходя из имеющихся ресурсов</a:t>
            </a:r>
          </a:p>
          <a:p>
            <a:pPr lvl="1"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Этапы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прединвестиционной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стадии</a:t>
            </a:r>
          </a:p>
        </p:txBody>
      </p:sp>
      <p:sp>
        <p:nvSpPr>
          <p:cNvPr id="24578" name="Прямоугольник 10"/>
          <p:cNvSpPr>
            <a:spLocks noChangeArrowheads="1"/>
          </p:cNvSpPr>
          <p:nvPr/>
        </p:nvSpPr>
        <p:spPr bwMode="auto">
          <a:xfrm>
            <a:off x="2386013" y="1524000"/>
            <a:ext cx="90424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Формирование первоначального замысла проекта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Анализ инвестиционных возможностей реализации проекта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Маркетинговые исследования (анализ рынка)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Разработка бизнес-плана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Выбор местоположения строящегося предприятия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Поиск инвесторов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Выделение инвестиций на проектно-изыскательские работы</a:t>
            </a:r>
            <a:endParaRPr lang="ru-RU" sz="240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Проведение конкурса на проектно-изыскательские работы и заключение контракта с проектировщиком</a:t>
            </a:r>
            <a:endParaRPr lang="ru-RU" sz="3200" b="1" i="1">
              <a:latin typeface="Franklin Gothic Book" pitchFamily="34" charset="0"/>
            </a:endParaRPr>
          </a:p>
          <a:p>
            <a:pPr>
              <a:spcAft>
                <a:spcPts val="1800"/>
              </a:spcAft>
            </a:pPr>
            <a:endParaRPr lang="ru-RU" sz="2200" b="1" i="1">
              <a:latin typeface="Franklin Gothic Book" pitchFamily="34" charset="0"/>
            </a:endParaRPr>
          </a:p>
        </p:txBody>
      </p:sp>
      <p:sp>
        <p:nvSpPr>
          <p:cNvPr id="6" name="Выгнутая влево стрелка 5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1763713"/>
            <a:ext cx="647700" cy="677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гнутая влево стрелка 6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2708275"/>
            <a:ext cx="647700" cy="679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гнутая влево стрелка 7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3654425"/>
            <a:ext cx="647700" cy="679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гнутая влево стрелка 8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4605338"/>
            <a:ext cx="647700" cy="679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Инвестиционная стадия жизненного цикла </a:t>
            </a:r>
          </a:p>
        </p:txBody>
      </p:sp>
      <p:pic>
        <p:nvPicPr>
          <p:cNvPr id="2560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860675"/>
            <a:ext cx="67913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0"/>
          <p:cNvSpPr>
            <a:spLocks noChangeArrowheads="1"/>
          </p:cNvSpPr>
          <p:nvPr/>
        </p:nvSpPr>
        <p:spPr bwMode="auto">
          <a:xfrm>
            <a:off x="1889125" y="1597025"/>
            <a:ext cx="90297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Franklin Gothic Book" pitchFamily="34" charset="0"/>
              </a:rPr>
              <a:t>Инвестиционная стадия жизненного цикла </a:t>
            </a:r>
            <a:r>
              <a:rPr lang="ru-RU" sz="2400">
                <a:latin typeface="Franklin Gothic Book" pitchFamily="34" charset="0"/>
              </a:rPr>
              <a:t>— это промежуток времени от момента начала проектно-изыскательских работ до выхода предприятия на проектную мощность</a:t>
            </a:r>
          </a:p>
          <a:p>
            <a:endParaRPr lang="ru-RU" sz="2400">
              <a:latin typeface="Franklin Gothic Book" pitchFamily="34" charset="0"/>
            </a:endParaRPr>
          </a:p>
          <a:p>
            <a:pPr lvl="1" indent="457200"/>
            <a:endParaRPr lang="ru-RU" sz="2800" b="1" i="1">
              <a:latin typeface="Franklin Gothic Book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Этапы инвестиционной стадии</a:t>
            </a:r>
          </a:p>
        </p:txBody>
      </p:sp>
      <p:sp>
        <p:nvSpPr>
          <p:cNvPr id="26626" name="Прямоугольник 10"/>
          <p:cNvSpPr>
            <a:spLocks noChangeArrowheads="1"/>
          </p:cNvSpPr>
          <p:nvPr/>
        </p:nvSpPr>
        <p:spPr bwMode="auto">
          <a:xfrm>
            <a:off x="2386013" y="1524000"/>
            <a:ext cx="90424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i="1">
                <a:latin typeface="Franklin Gothic Book" pitchFamily="34" charset="0"/>
              </a:rPr>
              <a:t>Разработка технико-экономического обоснования инвестиций</a:t>
            </a:r>
          </a:p>
          <a:p>
            <a:pPr>
              <a:spcAft>
                <a:spcPts val="1200"/>
              </a:spcAft>
            </a:pPr>
            <a:r>
              <a:rPr lang="ru-RU" sz="2200" i="1">
                <a:latin typeface="Franklin Gothic Book" pitchFamily="34" charset="0"/>
              </a:rPr>
              <a:t>Разработка проектной документации</a:t>
            </a:r>
          </a:p>
          <a:p>
            <a:pPr>
              <a:spcAft>
                <a:spcPts val="1200"/>
              </a:spcAft>
            </a:pPr>
            <a:r>
              <a:rPr lang="ru-RU" sz="2200" i="1">
                <a:latin typeface="Franklin Gothic Book" pitchFamily="34" charset="0"/>
              </a:rPr>
              <a:t>Отвод земли под строительство объекта, получение разрешения на строительство</a:t>
            </a:r>
          </a:p>
          <a:p>
            <a:pPr>
              <a:spcAft>
                <a:spcPts val="1200"/>
              </a:spcAft>
            </a:pPr>
            <a:r>
              <a:rPr lang="ru-RU" sz="2200" i="1">
                <a:latin typeface="Franklin Gothic Book" pitchFamily="34" charset="0"/>
              </a:rPr>
              <a:t>Заключение договора подряда</a:t>
            </a:r>
          </a:p>
          <a:p>
            <a:pPr>
              <a:spcAft>
                <a:spcPts val="1200"/>
              </a:spcAft>
            </a:pPr>
            <a:r>
              <a:rPr lang="ru-RU" sz="2200" i="1">
                <a:latin typeface="Franklin Gothic Book" pitchFamily="34" charset="0"/>
              </a:rPr>
              <a:t>Строительство объекта</a:t>
            </a:r>
          </a:p>
          <a:p>
            <a:pPr>
              <a:spcAft>
                <a:spcPts val="1200"/>
              </a:spcAft>
            </a:pPr>
            <a:r>
              <a:rPr lang="ru-RU" sz="2200" i="1">
                <a:latin typeface="Franklin Gothic Book" pitchFamily="34" charset="0"/>
              </a:rPr>
              <a:t>Монтаж технологического оборудования, пусконаладочные работы</a:t>
            </a:r>
          </a:p>
          <a:p>
            <a:pPr>
              <a:spcAft>
                <a:spcPts val="1200"/>
              </a:spcAft>
            </a:pPr>
            <a:r>
              <a:rPr lang="ru-RU" sz="2200" i="1">
                <a:latin typeface="Franklin Gothic Book" pitchFamily="34" charset="0"/>
              </a:rPr>
              <a:t>Формирование капитала предприятия (активов и трудовых ресурсов)</a:t>
            </a:r>
          </a:p>
          <a:p>
            <a:pPr>
              <a:spcAft>
                <a:spcPts val="1200"/>
              </a:spcAft>
            </a:pPr>
            <a:r>
              <a:rPr lang="ru-RU" sz="2200" i="1">
                <a:latin typeface="Franklin Gothic Book" pitchFamily="34" charset="0"/>
              </a:rPr>
              <a:t>Производство опытных образцов продукции и выход на проектную мощность</a:t>
            </a:r>
          </a:p>
        </p:txBody>
      </p:sp>
      <p:sp>
        <p:nvSpPr>
          <p:cNvPr id="6" name="Выгнутая влево стрелка 5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1539875"/>
            <a:ext cx="647700" cy="679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гнутая влево стрелка 6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2395538"/>
            <a:ext cx="647700" cy="677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гнутая влево стрелка 7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3248025"/>
            <a:ext cx="647700" cy="679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гнутая влево стрелка 8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4100513"/>
            <a:ext cx="647700" cy="679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3" name="Выгнутая влево стрелка 12">
            <a:extLst>
              <a:ext uri="{FF2B5EF4-FFF2-40B4-BE49-F238E27FC236}"/>
            </a:extLst>
          </p:cNvPr>
          <p:cNvSpPr/>
          <p:nvPr/>
        </p:nvSpPr>
        <p:spPr>
          <a:xfrm rot="291342">
            <a:off x="1709738" y="4956175"/>
            <a:ext cx="647700" cy="677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Эксплуатационная стадия жизненного цикла </a:t>
            </a:r>
          </a:p>
        </p:txBody>
      </p:sp>
      <p:sp>
        <p:nvSpPr>
          <p:cNvPr id="27650" name="Прямоугольник 10"/>
          <p:cNvSpPr>
            <a:spLocks noChangeArrowheads="1"/>
          </p:cNvSpPr>
          <p:nvPr/>
        </p:nvSpPr>
        <p:spPr bwMode="auto">
          <a:xfrm>
            <a:off x="1889125" y="1622425"/>
            <a:ext cx="90297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Franklin Gothic Book" pitchFamily="34" charset="0"/>
              </a:rPr>
              <a:t>Эксплуатационная стадия жизненного цикла </a:t>
            </a:r>
            <a:r>
              <a:rPr lang="ru-RU" sz="2400">
                <a:latin typeface="Franklin Gothic Book" pitchFamily="34" charset="0"/>
              </a:rPr>
              <a:t>— это промежуток времени между выходом предприятия на проектную мощность и завершением проекта, то есть ликвидацией предприятия</a:t>
            </a:r>
          </a:p>
          <a:p>
            <a:pPr lvl="1" indent="457200"/>
            <a:endParaRPr lang="ru-RU" sz="2800" b="1" i="1">
              <a:latin typeface="Franklin Gothic Book" pitchFamily="34" charset="0"/>
            </a:endParaRPr>
          </a:p>
        </p:txBody>
      </p:sp>
      <p:pic>
        <p:nvPicPr>
          <p:cNvPr id="2765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860675"/>
            <a:ext cx="67913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Этапы эксплуатационной стадии</a:t>
            </a:r>
          </a:p>
        </p:txBody>
      </p:sp>
      <p:sp>
        <p:nvSpPr>
          <p:cNvPr id="28674" name="Прямоугольник 10"/>
          <p:cNvSpPr>
            <a:spLocks noChangeArrowheads="1"/>
          </p:cNvSpPr>
          <p:nvPr/>
        </p:nvSpPr>
        <p:spPr bwMode="auto">
          <a:xfrm>
            <a:off x="3502025" y="2251075"/>
            <a:ext cx="90439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Производство и реализация продукции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Сертификация продукции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Создание центров ремонта и обслуживания 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Текущий мониторинг экономических показателей</a:t>
            </a:r>
          </a:p>
          <a:p>
            <a:pPr>
              <a:spcAft>
                <a:spcPts val="1200"/>
              </a:spcAft>
            </a:pPr>
            <a:r>
              <a:rPr lang="ru-RU" sz="2400" i="1">
                <a:latin typeface="Franklin Gothic Book" pitchFamily="34" charset="0"/>
              </a:rPr>
              <a:t>Ликвидация проекта</a:t>
            </a:r>
          </a:p>
        </p:txBody>
      </p:sp>
      <p:sp>
        <p:nvSpPr>
          <p:cNvPr id="7" name="Выгнутая влево стрелка 6">
            <a:extLst>
              <a:ext uri="{FF2B5EF4-FFF2-40B4-BE49-F238E27FC236}"/>
            </a:extLst>
          </p:cNvPr>
          <p:cNvSpPr/>
          <p:nvPr/>
        </p:nvSpPr>
        <p:spPr>
          <a:xfrm rot="291342">
            <a:off x="2738438" y="2278063"/>
            <a:ext cx="647700" cy="677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гнутая влево стрелка 7">
            <a:extLst>
              <a:ext uri="{FF2B5EF4-FFF2-40B4-BE49-F238E27FC236}"/>
            </a:extLst>
          </p:cNvPr>
          <p:cNvSpPr/>
          <p:nvPr/>
        </p:nvSpPr>
        <p:spPr>
          <a:xfrm rot="291342">
            <a:off x="2738438" y="3130550"/>
            <a:ext cx="647700" cy="679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гнутая влево стрелка 8">
            <a:extLst>
              <a:ext uri="{FF2B5EF4-FFF2-40B4-BE49-F238E27FC236}"/>
            </a:extLst>
          </p:cNvPr>
          <p:cNvSpPr/>
          <p:nvPr/>
        </p:nvSpPr>
        <p:spPr>
          <a:xfrm rot="291342">
            <a:off x="2738438" y="3983038"/>
            <a:ext cx="647700" cy="679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Функции жизненного цикла инвестиционного проекта</a:t>
            </a:r>
          </a:p>
        </p:txBody>
      </p:sp>
      <p:sp>
        <p:nvSpPr>
          <p:cNvPr id="29698" name="Прямоугольник 10"/>
          <p:cNvSpPr>
            <a:spLocks noChangeArrowheads="1"/>
          </p:cNvSpPr>
          <p:nvPr/>
        </p:nvSpPr>
        <p:spPr bwMode="auto">
          <a:xfrm>
            <a:off x="2759075" y="1720850"/>
            <a:ext cx="82391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>
                <a:latin typeface="Franklin Gothic Book" pitchFamily="34" charset="0"/>
              </a:rPr>
              <a:t>Определение продолжительности проекта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>
                <a:latin typeface="Franklin Gothic Book" pitchFamily="34" charset="0"/>
              </a:rPr>
              <a:t>Определение перечня работ по проекту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>
                <a:latin typeface="Franklin Gothic Book" pitchFamily="34" charset="0"/>
              </a:rPr>
              <a:t>Подсчет статей затрат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>
                <a:latin typeface="Franklin Gothic Book" pitchFamily="34" charset="0"/>
              </a:rPr>
              <a:t>Детализация и увязка во времени работ по осуществлению проекта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>
                <a:latin typeface="Franklin Gothic Book" pitchFamily="34" charset="0"/>
              </a:rPr>
              <a:t>Контроль за ходом работ по осуществлению проекта</a:t>
            </a:r>
          </a:p>
          <a:p>
            <a:pPr lvl="1" indent="457200"/>
            <a:endParaRPr lang="ru-RU" sz="2400" b="1" i="1">
              <a:latin typeface="Franklin Gothic Book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Использованные источники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173288" y="1400175"/>
            <a:ext cx="8075612" cy="461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Федеральный закон от 09.07.1999 </a:t>
            </a:r>
            <a:r>
              <a:rPr lang="en-US" dirty="0">
                <a:latin typeface="+mn-lt"/>
              </a:rPr>
              <a:t>N 160-</a:t>
            </a:r>
            <a:r>
              <a:rPr lang="ru-RU" dirty="0">
                <a:latin typeface="+mn-lt"/>
              </a:rPr>
              <a:t>ФЗ (ред. от 31.05.2018) "Об иностранных инвестициях в Российской Федерации»</a:t>
            </a:r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Федеральный закон от 25.02.1999 </a:t>
            </a:r>
            <a:r>
              <a:rPr lang="en-US" dirty="0">
                <a:latin typeface="+mn-lt"/>
              </a:rPr>
              <a:t>N 39-</a:t>
            </a:r>
            <a:r>
              <a:rPr lang="ru-RU" dirty="0">
                <a:latin typeface="+mn-lt"/>
              </a:rPr>
              <a:t>ФЗ (ред. от 02.08.2019) "Об инвестиционной деятельности в Российской Федерации, осуществляемой в форме капитальных вложений"</a:t>
            </a:r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Правительство Нижегородской области. Критерии приоритетного инвестиционного проекта: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2"/>
              </a:rPr>
              <a:t>https://nn-invest.com/business-support/support-measures/priority-projects/kriterii/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Статус приоритетного инвестиционного проекта: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3"/>
              </a:rPr>
              <a:t>https://investrb.ru/ru/business/support/status/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ru-RU" dirty="0">
                <a:latin typeface="+mn-lt"/>
              </a:rPr>
              <a:t>Приоритетные инвестиционные проекты российской федерации сферы ведения МИНПРОМТОРГА России: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4"/>
              </a:rPr>
              <a:t>http://minpromtorg.gov.ru/activities/regions/infra/proekty_1/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975" y="249238"/>
            <a:ext cx="48482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987675" y="4079875"/>
            <a:ext cx="3517900" cy="11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>
                <a:solidFill>
                  <a:srgbClr val="1482AC"/>
                </a:solidFill>
                <a:latin typeface="Franklin Gothic Book" pitchFamily="34" charset="0"/>
              </a:rPr>
              <a:t>Благодарю за внимание!</a:t>
            </a:r>
            <a:endParaRPr lang="ru-RU" sz="2400" b="1" i="1">
              <a:solidFill>
                <a:srgbClr val="1482AC"/>
              </a:solidFill>
            </a:endParaRPr>
          </a:p>
          <a:p>
            <a:pPr algn="r"/>
            <a:r>
              <a:rPr lang="ru-RU" sz="2400" b="1" i="1">
                <a:solidFill>
                  <a:srgbClr val="1482AC"/>
                </a:solidFill>
              </a:rPr>
              <a:t>И есть ли вопросы?</a:t>
            </a:r>
          </a:p>
          <a:p>
            <a:pPr algn="r"/>
            <a:endParaRPr lang="ru-RU" sz="2400" b="1" i="1">
              <a:solidFill>
                <a:srgbClr val="1482AC"/>
              </a:solidFill>
              <a:latin typeface="Franklin Gothic Book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8896350" y="2705100"/>
            <a:ext cx="757238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10761663" y="2828925"/>
            <a:ext cx="758825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Понятие приоритетного инвестиционного проекта</a:t>
            </a: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1344613" y="1481138"/>
            <a:ext cx="9502775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457200">
              <a:lnSpc>
                <a:spcPct val="125000"/>
              </a:lnSpc>
            </a:pPr>
            <a:r>
              <a:rPr lang="ru-RU" sz="2400" b="1">
                <a:solidFill>
                  <a:srgbClr val="C00000"/>
                </a:solidFill>
                <a:latin typeface="Franklin Gothic Book" pitchFamily="34" charset="0"/>
              </a:rPr>
              <a:t>Приоритетный инвестиционный проект</a:t>
            </a:r>
            <a:r>
              <a:rPr lang="ru-RU" sz="240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– это инвестиционный проект, реализация которого существенно ускоряет социально-экономическое развитие Российской Федерации, субъектов Российской Федерации</a:t>
            </a:r>
          </a:p>
          <a:p>
            <a:pPr lvl="1" indent="457200">
              <a:lnSpc>
                <a:spcPct val="125000"/>
              </a:lnSpc>
            </a:pPr>
            <a:endParaRPr lang="ru-RU" sz="2400">
              <a:latin typeface="Franklin Gothic Book" pitchFamily="34" charset="0"/>
            </a:endParaRPr>
          </a:p>
          <a:p>
            <a:pPr lvl="1" indent="457200">
              <a:lnSpc>
                <a:spcPct val="125000"/>
              </a:lnSpc>
            </a:pPr>
            <a:r>
              <a:rPr lang="ru-RU" sz="2400">
                <a:latin typeface="Franklin Gothic Book" pitchFamily="34" charset="0"/>
              </a:rPr>
              <a:t>Инвестору, осуществляющему такой инвестиционный проект, предоставлена дополнительная государственная поддержка – исключительное право на обладание и использование особых льгот и гарантий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Понятие приоритетного инвестиционного проекта</a:t>
            </a:r>
          </a:p>
        </p:txBody>
      </p:sp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1862138" y="1546225"/>
            <a:ext cx="8399462" cy="35877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Перечень приоритетных инвестиционных проектов устанавливается правительством Российской Федерации и включает в себя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проекты, способствующие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</a:t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  <a:p>
            <a:pPr marL="742950" lvl="1" indent="-285750" fontAlgn="auto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развитию импортозамещения в стране;</a:t>
            </a:r>
          </a:p>
          <a:p>
            <a:pPr marL="742950" lvl="1" indent="-285750" fontAlgn="auto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развитию технологий;</a:t>
            </a:r>
          </a:p>
          <a:p>
            <a:pPr marL="742950" lvl="1" indent="-285750" fontAlgn="auto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увеличению объёмов экспорта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Критерии приоритетного инвестиционного проекта</a:t>
            </a: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1963738" y="2374900"/>
            <a:ext cx="8880475" cy="38465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Приоритетный инвестиционный проект </a:t>
            </a:r>
            <a:r>
              <a:rPr lang="ru-RU" sz="2000" dirty="0">
                <a:latin typeface="+mn-lt"/>
              </a:rPr>
              <a:t>– инвестиционный проект,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суммарный объем иностранных инвестиций в который составляет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не менее 1 млрд. рублей</a:t>
            </a:r>
          </a:p>
          <a:p>
            <a:pPr lvl="2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dirty="0">
                <a:latin typeface="+mn-lt"/>
              </a:rPr>
              <a:t>ИЛИ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в котором минимальная доля (вклад) иностранных инвесторов в уставном (складочном) капитале коммерческой организации с иностранными инвестициями составляет не менее 100 млн. рублей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включенные в перечень, утверждаемый Правительством Российской Федерации</a:t>
            </a: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3028950" y="1401763"/>
            <a:ext cx="6750050" cy="646112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Федеральный закон от 09.07.1999 </a:t>
            </a:r>
            <a:r>
              <a:rPr lang="en-US">
                <a:latin typeface="Franklin Gothic Book" pitchFamily="34" charset="0"/>
              </a:rPr>
              <a:t>N 160-</a:t>
            </a:r>
            <a:r>
              <a:rPr lang="ru-RU">
                <a:latin typeface="Franklin Gothic Book" pitchFamily="34" charset="0"/>
              </a:rPr>
              <a:t>ФЗ (ред. от 31.05.2018) "Об иностранных инвестициях в Российской Федерации"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Критерии приоритетного инвестиционного проекта</a:t>
            </a: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1963738" y="2892425"/>
            <a:ext cx="8880475" cy="161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Приоритетный инвестиционный проект </a:t>
            </a:r>
            <a:r>
              <a:rPr lang="ru-RU" sz="2000" dirty="0">
                <a:latin typeface="+mn-lt"/>
              </a:rPr>
              <a:t>– инвестиционный проект,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+mn-lt"/>
              </a:rPr>
              <a:t>суммарный объем капитальных вложений в который соответствует требованиям законодательства Российской Федерации, включенный в перечень, утверждаемый Правительством Российской Федерации</a:t>
            </a: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028950" y="1401763"/>
            <a:ext cx="6750050" cy="92392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Федеральный закон от 25.02.1999 </a:t>
            </a:r>
            <a:r>
              <a:rPr lang="en-US">
                <a:latin typeface="Franklin Gothic Book" pitchFamily="34" charset="0"/>
              </a:rPr>
              <a:t>N 39-</a:t>
            </a:r>
            <a:r>
              <a:rPr lang="ru-RU">
                <a:latin typeface="Franklin Gothic Book" pitchFamily="34" charset="0"/>
              </a:rPr>
              <a:t>ФЗ (ред. от 02.08.2019)</a:t>
            </a:r>
          </a:p>
          <a:p>
            <a:pPr algn="ctr"/>
            <a:r>
              <a:rPr lang="ru-RU">
                <a:latin typeface="Franklin Gothic Book" pitchFamily="34" charset="0"/>
              </a:rPr>
              <a:t>"Об инвестиционной деятельности в Российской Федерации, осуществляемой в форме капитальных вложений"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Льготы и гарантии инвесторам</a:t>
            </a:r>
          </a:p>
        </p:txBody>
      </p:sp>
      <p:sp>
        <p:nvSpPr>
          <p:cNvPr id="19458" name="Прямоугольник 10"/>
          <p:cNvSpPr>
            <a:spLocks noChangeArrowheads="1"/>
          </p:cNvSpPr>
          <p:nvPr/>
        </p:nvSpPr>
        <p:spPr bwMode="auto">
          <a:xfrm>
            <a:off x="1909763" y="1335088"/>
            <a:ext cx="989965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Юридическая защита;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Возможность использования различных форм для осуществления капиталовложений;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Возможность передать проект в управление другому лицу;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Гарантия на возмещение ущерба, понесенного инвестором, если проект будет национализирован;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Гарантия на распоряжение прибылью, которую даст проект;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Страховка от изменений, противоречащих интересам инвестора, которые могут быть внесены в законодательство;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Возможность приобретения акций и облигаций российских компаний;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Возможность свободного управления финансовыми средствами и их инвестирования в различные инструменты;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Возможность покупки земельных участков и природных ресурсов;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Льготы по таможенным платежам;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>
                <a:latin typeface="Franklin Gothic Book" pitchFamily="34" charset="0"/>
              </a:rPr>
              <a:t>Сопутствующие льготы, предоставляемые субъектами страны и органами местного самоуправления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endParaRPr lang="ru-RU">
              <a:latin typeface="Franklin Gothic Book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>
              <a:latin typeface="Franklin Gothic Book" pitchFamily="34" charset="0"/>
            </a:endParaRPr>
          </a:p>
        </p:txBody>
      </p:sp>
      <p:pic>
        <p:nvPicPr>
          <p:cNvPr id="19459" name="Рисунок 18"/>
          <p:cNvPicPr>
            <a:picLocks noChangeAspect="1"/>
          </p:cNvPicPr>
          <p:nvPr/>
        </p:nvPicPr>
        <p:blipFill>
          <a:blip r:embed="rId2"/>
          <a:srcRect l="30022" r="22955"/>
          <a:stretch>
            <a:fillRect/>
          </a:stretch>
        </p:blipFill>
        <p:spPr bwMode="auto">
          <a:xfrm>
            <a:off x="1220788" y="2859088"/>
            <a:ext cx="5349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Льготы по уплате таможенных платежей</a:t>
            </a:r>
          </a:p>
        </p:txBody>
      </p:sp>
      <p:sp>
        <p:nvSpPr>
          <p:cNvPr id="20482" name="Прямоугольник 10"/>
          <p:cNvSpPr>
            <a:spLocks noChangeArrowheads="1"/>
          </p:cNvSpPr>
          <p:nvPr/>
        </p:nvSpPr>
        <p:spPr bwMode="auto">
          <a:xfrm>
            <a:off x="2578100" y="1677988"/>
            <a:ext cx="72659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Иностранным инвесторам и коммерческим организациям с иностранными инвестициями при осуществлении ими приоритетного инвестиционного проекта </a:t>
            </a:r>
            <a:r>
              <a:rPr lang="ru-RU" sz="2400" b="1">
                <a:latin typeface="Franklin Gothic Book" pitchFamily="34" charset="0"/>
              </a:rPr>
              <a:t>предоставляются льготы по уплате таможенных платежей </a:t>
            </a:r>
            <a:r>
              <a:rPr lang="ru-RU" sz="2400">
                <a:latin typeface="Franklin Gothic Book" pitchFamily="34" charset="0"/>
              </a:rPr>
              <a:t>в соответствии с таможенным законодательством Таможенного союза, международными договорами государств - членов Таможенного союза, законодательством Российской Федерации о таможенном деле и законодательством Российской Федерации о налогах и сборах</a:t>
            </a:r>
          </a:p>
        </p:txBody>
      </p:sp>
      <p:pic>
        <p:nvPicPr>
          <p:cNvPr id="20483" name="Рисунок 17"/>
          <p:cNvPicPr>
            <a:picLocks noChangeAspect="1"/>
          </p:cNvPicPr>
          <p:nvPr/>
        </p:nvPicPr>
        <p:blipFill>
          <a:blip r:embed="rId2"/>
          <a:srcRect l="30022" r="22955"/>
          <a:stretch>
            <a:fillRect/>
          </a:stretch>
        </p:blipFill>
        <p:spPr bwMode="auto">
          <a:xfrm>
            <a:off x="9899650" y="2859088"/>
            <a:ext cx="534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8"/>
          <p:cNvPicPr>
            <a:picLocks noChangeAspect="1"/>
          </p:cNvPicPr>
          <p:nvPr/>
        </p:nvPicPr>
        <p:blipFill>
          <a:blip r:embed="rId2"/>
          <a:srcRect l="30022" r="22955"/>
          <a:stretch>
            <a:fillRect/>
          </a:stretch>
        </p:blipFill>
        <p:spPr bwMode="auto">
          <a:xfrm>
            <a:off x="1757363" y="2859088"/>
            <a:ext cx="5349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Жизненный цикл инвестиционного проекта</a:t>
            </a:r>
          </a:p>
        </p:txBody>
      </p:sp>
      <p:sp>
        <p:nvSpPr>
          <p:cNvPr id="21506" name="Прямоугольник 10"/>
          <p:cNvSpPr>
            <a:spLocks noChangeArrowheads="1"/>
          </p:cNvSpPr>
          <p:nvPr/>
        </p:nvSpPr>
        <p:spPr bwMode="auto">
          <a:xfrm>
            <a:off x="1889125" y="1431925"/>
            <a:ext cx="9029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>
                <a:solidFill>
                  <a:srgbClr val="C00000"/>
                </a:solidFill>
                <a:latin typeface="Franklin Gothic Book" pitchFamily="34" charset="0"/>
              </a:rPr>
              <a:t>Жизненный цикл инвестиционного проекта</a:t>
            </a:r>
            <a:r>
              <a:rPr lang="en-US" sz="2400" b="1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— это промежуток времени между моментом появления проекта и моментом его ликвидации</a:t>
            </a:r>
            <a:endParaRPr lang="en-US" sz="2400">
              <a:latin typeface="Franklin Gothic Book" pitchFamily="34" charset="0"/>
            </a:endParaRPr>
          </a:p>
          <a:p>
            <a:endParaRPr lang="en-US" sz="240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1">
                <a:solidFill>
                  <a:srgbClr val="C00000"/>
                </a:solidFill>
                <a:latin typeface="Franklin Gothic Book" pitchFamily="34" charset="0"/>
              </a:rPr>
              <a:t>Стадии жизненного цикла </a:t>
            </a:r>
            <a:r>
              <a:rPr lang="ru-RU" sz="2400">
                <a:latin typeface="Franklin Gothic Book" pitchFamily="34" charset="0"/>
              </a:rPr>
              <a:t>– это состояния, которые проходит проект в своем развитии. Обычно жизненный цикл проекта делят на </a:t>
            </a:r>
            <a:r>
              <a:rPr lang="ru-RU" sz="2400" b="1">
                <a:latin typeface="Franklin Gothic Book" pitchFamily="34" charset="0"/>
              </a:rPr>
              <a:t>три стадии</a:t>
            </a:r>
            <a:r>
              <a:rPr lang="ru-RU" sz="2400">
                <a:latin typeface="Franklin Gothic Book" pitchFamily="34" charset="0"/>
              </a:rPr>
              <a:t>:</a:t>
            </a:r>
          </a:p>
          <a:p>
            <a:pPr marL="914400" lvl="1" indent="-457200">
              <a:spcAft>
                <a:spcPts val="1200"/>
              </a:spcAft>
              <a:buFont typeface="Franklin Gothic Book" pitchFamily="34" charset="0"/>
              <a:buAutoNum type="arabicPeriod"/>
            </a:pPr>
            <a:r>
              <a:rPr lang="ru-RU" sz="2400">
                <a:latin typeface="Franklin Gothic Book" pitchFamily="34" charset="0"/>
              </a:rPr>
              <a:t>Прединвестиционная стадия</a:t>
            </a:r>
          </a:p>
          <a:p>
            <a:pPr marL="914400" lvl="1" indent="-457200">
              <a:spcAft>
                <a:spcPts val="1200"/>
              </a:spcAft>
              <a:buFont typeface="Franklin Gothic Book" pitchFamily="34" charset="0"/>
              <a:buAutoNum type="arabicPeriod"/>
            </a:pPr>
            <a:r>
              <a:rPr lang="ru-RU" sz="2400">
                <a:latin typeface="Franklin Gothic Book" pitchFamily="34" charset="0"/>
              </a:rPr>
              <a:t>Инвестиционная стадия</a:t>
            </a:r>
          </a:p>
          <a:p>
            <a:pPr marL="914400" lvl="1" indent="-457200">
              <a:spcAft>
                <a:spcPts val="1200"/>
              </a:spcAft>
              <a:buFont typeface="Franklin Gothic Book" pitchFamily="34" charset="0"/>
              <a:buAutoNum type="arabicPeriod"/>
            </a:pPr>
            <a:r>
              <a:rPr lang="ru-RU" sz="2400">
                <a:latin typeface="Franklin Gothic Book" pitchFamily="34" charset="0"/>
              </a:rPr>
              <a:t>Эксплуатационная стадия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0313" y="347663"/>
            <a:ext cx="10347325" cy="83026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Жизненный цикл инвестиционного проекта</a:t>
            </a:r>
          </a:p>
        </p:txBody>
      </p:sp>
      <p:pic>
        <p:nvPicPr>
          <p:cNvPr id="2253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1327150"/>
            <a:ext cx="79121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254250" y="6240463"/>
            <a:ext cx="7913688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>
              <a:solidFill>
                <a:srgbClr val="7F7F7F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{A53D0F40-C97B-1544-AF9B-839BE6F0286D}tf10001072</Template>
  <TotalTime>1371709</TotalTime>
  <Words>679</Words>
  <Application>Microsoft Macintosh PowerPoint</Application>
  <PresentationFormat>Произвольный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Franklin Gothic Book</vt:lpstr>
      <vt:lpstr>Arial</vt:lpstr>
      <vt:lpstr>Calibri</vt:lpstr>
      <vt:lpstr>Symbol</vt:lpstr>
      <vt:lpstr>Times New Roman</vt:lpstr>
      <vt:lpstr>Wingdings</vt:lpstr>
      <vt:lpstr>Уголки</vt:lpstr>
      <vt:lpstr>Уголки</vt:lpstr>
      <vt:lpstr>Уголки</vt:lpstr>
      <vt:lpstr>Уголки</vt:lpstr>
      <vt:lpstr>Уголки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230</cp:revision>
  <dcterms:created xsi:type="dcterms:W3CDTF">2018-05-28T16:23:41Z</dcterms:created>
  <dcterms:modified xsi:type="dcterms:W3CDTF">2020-10-06T17:14:50Z</dcterms:modified>
</cp:coreProperties>
</file>