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9" r:id="rId5"/>
    <p:sldId id="260" r:id="rId6"/>
    <p:sldId id="263" r:id="rId7"/>
    <p:sldId id="257" r:id="rId8"/>
    <p:sldId id="264" r:id="rId9"/>
    <p:sldId id="265" r:id="rId10"/>
    <p:sldId id="279" r:id="rId11"/>
    <p:sldId id="266" r:id="rId12"/>
    <p:sldId id="267" r:id="rId13"/>
    <p:sldId id="268" r:id="rId14"/>
    <p:sldId id="269" r:id="rId15"/>
    <p:sldId id="270" r:id="rId16"/>
    <p:sldId id="278" r:id="rId17"/>
    <p:sldId id="271" r:id="rId18"/>
    <p:sldId id="294" r:id="rId19"/>
    <p:sldId id="295" r:id="rId20"/>
    <p:sldId id="297" r:id="rId21"/>
    <p:sldId id="300" r:id="rId22"/>
    <p:sldId id="301" r:id="rId23"/>
    <p:sldId id="296" r:id="rId24"/>
    <p:sldId id="298" r:id="rId25"/>
    <p:sldId id="299" r:id="rId26"/>
    <p:sldId id="272" r:id="rId27"/>
    <p:sldId id="281" r:id="rId28"/>
    <p:sldId id="280" r:id="rId29"/>
    <p:sldId id="273" r:id="rId30"/>
    <p:sldId id="283" r:id="rId31"/>
    <p:sldId id="284" r:id="rId32"/>
    <p:sldId id="261" r:id="rId33"/>
    <p:sldId id="285" r:id="rId34"/>
    <p:sldId id="276" r:id="rId35"/>
    <p:sldId id="288" r:id="rId36"/>
    <p:sldId id="287" r:id="rId37"/>
    <p:sldId id="290" r:id="rId38"/>
    <p:sldId id="289" r:id="rId39"/>
    <p:sldId id="275" r:id="rId40"/>
    <p:sldId id="286" r:id="rId41"/>
    <p:sldId id="274" r:id="rId42"/>
    <p:sldId id="291" r:id="rId43"/>
    <p:sldId id="292" r:id="rId44"/>
    <p:sldId id="293" r:id="rId45"/>
    <p:sldId id="277" r:id="rId46"/>
    <p:sldId id="302" r:id="rId47"/>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84"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D6BC528A-C7AF-4470-90FF-4009CFB14944}" type="datetimeFigureOut">
              <a:rPr lang="ru-RU"/>
              <a:pPr>
                <a:defRPr/>
              </a:pPr>
              <a:t>22.10.2020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2BBDDA94-72A1-43A7-A335-5DFFEB67822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99895C8D-3322-488D-9F46-489DD747BB78}" type="datetimeFigureOut">
              <a:rPr lang="ru-RU"/>
              <a:pPr>
                <a:defRPr/>
              </a:pPr>
              <a:t>22.10.2020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455C3670-F408-4CD0-914A-3673A031260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9AE7CA01-3466-46CC-B502-BBE418C87331}" type="datetimeFigureOut">
              <a:rPr lang="ru-RU"/>
              <a:pPr>
                <a:defRPr/>
              </a:pPr>
              <a:t>22.10.2020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6C01A432-81B7-4407-8F53-D2BB44B6177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9111EADB-483A-427B-88A6-EB6F8CD28147}" type="datetimeFigureOut">
              <a:rPr lang="ru-RU"/>
              <a:pPr>
                <a:defRPr/>
              </a:pPr>
              <a:t>22.10.2020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464EE428-E55E-4FB9-B703-D81CB71EF97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C0665CC9-A3F0-47AE-ABA5-F8EA9F4CA28C}" type="datetimeFigureOut">
              <a:rPr lang="ru-RU"/>
              <a:pPr>
                <a:defRPr/>
              </a:pPr>
              <a:t>22.10.2020</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10EE5338-9E92-4512-A0D2-159A81104D8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F5C73A39-F6B9-4A56-8E6C-CBDEB98930F1}" type="datetimeFigureOut">
              <a:rPr lang="ru-RU"/>
              <a:pPr>
                <a:defRPr/>
              </a:pPr>
              <a:t>22.10.2020</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99FDADB1-BF19-49B4-A9EB-87282FEDC54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extLst>
          </p:cNvPr>
          <p:cNvSpPr>
            <a:spLocks noGrp="1"/>
          </p:cNvSpPr>
          <p:nvPr>
            <p:ph type="dt" sz="half" idx="10"/>
          </p:nvPr>
        </p:nvSpPr>
        <p:spPr/>
        <p:txBody>
          <a:bodyPr/>
          <a:lstStyle>
            <a:lvl1pPr>
              <a:defRPr/>
            </a:lvl1pPr>
          </a:lstStyle>
          <a:p>
            <a:pPr>
              <a:defRPr/>
            </a:pPr>
            <a:fld id="{C3CFE289-A227-4D31-A6E8-18ED15B34723}" type="datetimeFigureOut">
              <a:rPr lang="ru-RU"/>
              <a:pPr>
                <a:defRPr/>
              </a:pPr>
              <a:t>22.10.2020</a:t>
            </a:fld>
            <a:endParaRPr lang="ru-RU"/>
          </a:p>
        </p:txBody>
      </p:sp>
      <p:sp>
        <p:nvSpPr>
          <p:cNvPr id="8"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extLst>
          </p:cNvPr>
          <p:cNvSpPr>
            <a:spLocks noGrp="1"/>
          </p:cNvSpPr>
          <p:nvPr>
            <p:ph type="sldNum" sz="quarter" idx="12"/>
          </p:nvPr>
        </p:nvSpPr>
        <p:spPr/>
        <p:txBody>
          <a:bodyPr/>
          <a:lstStyle>
            <a:lvl1pPr>
              <a:defRPr/>
            </a:lvl1pPr>
          </a:lstStyle>
          <a:p>
            <a:pPr>
              <a:defRPr/>
            </a:pPr>
            <a:fld id="{08433723-43E5-4371-81FD-FF77C3270E7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Дата 3">
            <a:extLst>
              <a:ext uri="{FF2B5EF4-FFF2-40B4-BE49-F238E27FC236}"/>
            </a:extLst>
          </p:cNvPr>
          <p:cNvSpPr>
            <a:spLocks noGrp="1"/>
          </p:cNvSpPr>
          <p:nvPr>
            <p:ph type="dt" sz="half" idx="10"/>
          </p:nvPr>
        </p:nvSpPr>
        <p:spPr/>
        <p:txBody>
          <a:bodyPr/>
          <a:lstStyle>
            <a:lvl1pPr>
              <a:defRPr/>
            </a:lvl1pPr>
          </a:lstStyle>
          <a:p>
            <a:pPr>
              <a:defRPr/>
            </a:pPr>
            <a:fld id="{144413E2-8A2B-4DB8-9AD3-F199110DFEA5}" type="datetimeFigureOut">
              <a:rPr lang="ru-RU"/>
              <a:pPr>
                <a:defRPr/>
              </a:pPr>
              <a:t>22.10.2020</a:t>
            </a:fld>
            <a:endParaRPr lang="ru-RU"/>
          </a:p>
        </p:txBody>
      </p:sp>
      <p:sp>
        <p:nvSpPr>
          <p:cNvPr id="4"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extLst>
          </p:cNvPr>
          <p:cNvSpPr>
            <a:spLocks noGrp="1"/>
          </p:cNvSpPr>
          <p:nvPr>
            <p:ph type="sldNum" sz="quarter" idx="12"/>
          </p:nvPr>
        </p:nvSpPr>
        <p:spPr/>
        <p:txBody>
          <a:bodyPr/>
          <a:lstStyle>
            <a:lvl1pPr>
              <a:defRPr/>
            </a:lvl1pPr>
          </a:lstStyle>
          <a:p>
            <a:pPr>
              <a:defRPr/>
            </a:pPr>
            <a:fld id="{B6325ED6-CB10-4C9D-B59C-DA361AC4CD9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extLst>
          </p:cNvPr>
          <p:cNvSpPr>
            <a:spLocks noGrp="1"/>
          </p:cNvSpPr>
          <p:nvPr>
            <p:ph type="dt" sz="half" idx="10"/>
          </p:nvPr>
        </p:nvSpPr>
        <p:spPr/>
        <p:txBody>
          <a:bodyPr/>
          <a:lstStyle>
            <a:lvl1pPr>
              <a:defRPr/>
            </a:lvl1pPr>
          </a:lstStyle>
          <a:p>
            <a:pPr>
              <a:defRPr/>
            </a:pPr>
            <a:fld id="{CC11EA1B-3D9C-411C-AC25-79E5A98EE3C6}" type="datetimeFigureOut">
              <a:rPr lang="ru-RU"/>
              <a:pPr>
                <a:defRPr/>
              </a:pPr>
              <a:t>22.10.2020</a:t>
            </a:fld>
            <a:endParaRPr lang="ru-RU"/>
          </a:p>
        </p:txBody>
      </p:sp>
      <p:sp>
        <p:nvSpPr>
          <p:cNvPr id="3"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extLst>
          </p:cNvPr>
          <p:cNvSpPr>
            <a:spLocks noGrp="1"/>
          </p:cNvSpPr>
          <p:nvPr>
            <p:ph type="sldNum" sz="quarter" idx="12"/>
          </p:nvPr>
        </p:nvSpPr>
        <p:spPr/>
        <p:txBody>
          <a:bodyPr/>
          <a:lstStyle>
            <a:lvl1pPr>
              <a:defRPr/>
            </a:lvl1pPr>
          </a:lstStyle>
          <a:p>
            <a:pPr>
              <a:defRPr/>
            </a:pPr>
            <a:fld id="{B4E740B7-603B-4931-8E90-4056E0FEB3B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C1C365B9-D2FB-45C1-995D-A8D71642632C}" type="datetimeFigureOut">
              <a:rPr lang="ru-RU"/>
              <a:pPr>
                <a:defRPr/>
              </a:pPr>
              <a:t>22.10.2020</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88DDF6EF-6CE5-46B0-B53D-216DDBDB6C9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F8757FD3-E9A8-4E88-811E-8BF217FDE257}" type="datetimeFigureOut">
              <a:rPr lang="ru-RU"/>
              <a:pPr>
                <a:defRPr/>
              </a:pPr>
              <a:t>22.10.2020</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6CB91B3D-2B52-431A-A33A-88BB8A12A83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ECA47A-2980-4CF3-81D6-137EC5006FDC}" type="datetimeFigureOut">
              <a:rPr lang="ru-RU"/>
              <a:pPr>
                <a:defRPr/>
              </a:pPr>
              <a:t>22.10.2020</a:t>
            </a:fld>
            <a:endParaRPr lang="ru-RU"/>
          </a:p>
        </p:txBody>
      </p:sp>
      <p:sp>
        <p:nvSpPr>
          <p:cNvPr id="5" name="Нижний колонтитул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EE660F3-06D6-46EB-8F0A-E44B48C4065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t53@yandex.ru/" TargetMode="External"/><Relationship Id="rId2" Type="http://schemas.openxmlformats.org/officeDocument/2006/relationships/hyperlink" Target="http://petrtolmachev.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stud24.ru/investment/kreditnoe-finansirovanie-investicij/130885-383969-page3.html" TargetMode="External"/><Relationship Id="rId7" Type="http://schemas.openxmlformats.org/officeDocument/2006/relationships/hyperlink" Target="https://www.intuit.ru/studies/courses/3592/834/lecture/31388?page=6" TargetMode="External"/><Relationship Id="rId2" Type="http://schemas.openxmlformats.org/officeDocument/2006/relationships/hyperlink" Target="http://umhos.ru/upload/iblock/b55/b55d03e33bb236c89dbc05fbdc8854fd.pdf" TargetMode="External"/><Relationship Id="rId1" Type="http://schemas.openxmlformats.org/officeDocument/2006/relationships/slideLayout" Target="../slideLayouts/slideLayout2.xml"/><Relationship Id="rId6" Type="http://schemas.openxmlformats.org/officeDocument/2006/relationships/hyperlink" Target="https://euroasia-science.ru/ekonomicheskie-nauki/%D0%B0%D0%BD%D0%B0%D0%BB%D0%B8%D0%B7-%D0%BC%D0%B5%D1%82%D0%BE%D0%B4%D0%BE%D0%B2-%D1%84%D0%B8%D0%BD%D0%B0%D0%BD%D1%81%D0%B8%D1%80%D0%BE%D0%B2%D0%B0%D0%BD%D0%B8%D1%8F-%D0%B8%D0%BD%D0%B2%D0%B5%D1%81/" TargetMode="External"/><Relationship Id="rId5" Type="http://schemas.openxmlformats.org/officeDocument/2006/relationships/hyperlink" Target="https://cyberleninka.ru/article/n/formy-i-metody-finansirovaniya-investitsionnyh-proektov/viewer" TargetMode="External"/><Relationship Id="rId4" Type="http://schemas.openxmlformats.org/officeDocument/2006/relationships/hyperlink" Target="http://elib.hduht.edu.ua/jspui/bitstream/123456789/1881/1/2_%D0%9A%D0%BE%D0%BD%D1%81%D0%BF_%D0%BB%D0%B5%D0%BA_%D0%9C%D0%98%D0%94_%D1%80%D1%83%D1%81_%D1%8F%D0%B7.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pPr algn="r" eaLnBrk="1" hangingPunct="1"/>
            <a:r>
              <a:rPr lang="ru-RU" sz="3200" smtClean="0"/>
              <a:t>Инвестиционные стратегии и формы кредитования в условиях международной инвестиционной деятельности</a:t>
            </a:r>
          </a:p>
        </p:txBody>
      </p:sp>
      <p:sp>
        <p:nvSpPr>
          <p:cNvPr id="13314" name="Подзаголовок 2"/>
          <p:cNvSpPr>
            <a:spLocks noGrp="1"/>
          </p:cNvSpPr>
          <p:nvPr>
            <p:ph type="subTitle" idx="1"/>
          </p:nvPr>
        </p:nvSpPr>
        <p:spPr>
          <a:xfrm>
            <a:off x="1511300" y="3938588"/>
            <a:ext cx="9901238" cy="1797050"/>
          </a:xfrm>
        </p:spPr>
        <p:txBody>
          <a:bodyPr/>
          <a:lstStyle/>
          <a:p>
            <a:pPr algn="r" eaLnBrk="1" hangingPunct="1"/>
            <a:r>
              <a:rPr lang="ru-RU" sz="1600" b="1" i="1" smtClean="0"/>
              <a:t>Толмачев Петр Иванович,</a:t>
            </a:r>
            <a:r>
              <a:rPr lang="ru-RU" sz="1600" i="1" smtClean="0"/>
              <a:t> д.э.н., профессор, заведующий кафедрой мировой экономики Дипломатической академии МИД России, Сайт: </a:t>
            </a:r>
            <a:r>
              <a:rPr lang="ru-RU" sz="1600" i="1" smtClean="0">
                <a:hlinkClick r:id="rId2"/>
              </a:rPr>
              <a:t>http://petrtolmachev.ru</a:t>
            </a:r>
            <a:r>
              <a:rPr lang="ru-RU" sz="1600" i="1" smtClean="0"/>
              <a:t>; </a:t>
            </a:r>
            <a:r>
              <a:rPr lang="en-US" sz="1600" i="1" smtClean="0">
                <a:hlinkClick r:id="rId3"/>
              </a:rPr>
              <a:t>www</a:t>
            </a:r>
            <a:r>
              <a:rPr lang="ru-RU" sz="1600" i="1" smtClean="0">
                <a:hlinkClick r:id="rId3"/>
              </a:rPr>
              <a:t>.</a:t>
            </a:r>
            <a:r>
              <a:rPr lang="en-US" sz="1600" i="1" smtClean="0">
                <a:hlinkClick r:id="rId3"/>
              </a:rPr>
              <a:t>pt</a:t>
            </a:r>
            <a:r>
              <a:rPr lang="ru-RU" sz="1600" i="1" smtClean="0">
                <a:hlinkClick r:id="rId3"/>
              </a:rPr>
              <a:t>53@</a:t>
            </a:r>
            <a:r>
              <a:rPr lang="en-US" sz="1600" i="1" smtClean="0">
                <a:hlinkClick r:id="rId3"/>
              </a:rPr>
              <a:t>yandex</a:t>
            </a:r>
            <a:r>
              <a:rPr lang="ru-RU" sz="1600" i="1" smtClean="0">
                <a:hlinkClick r:id="rId3"/>
              </a:rPr>
              <a:t>.</a:t>
            </a:r>
            <a:r>
              <a:rPr lang="en-US" sz="1600" i="1" smtClean="0">
                <a:hlinkClick r:id="rId3"/>
              </a:rPr>
              <a:t>ru</a:t>
            </a:r>
            <a:r>
              <a:rPr lang="ru-RU" sz="1600" i="1" smtClean="0"/>
              <a:t> тел. 7985-77492-37м.</a:t>
            </a:r>
            <a:r>
              <a:rPr lang="ru-RU" sz="1600"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algn="ctr" eaLnBrk="1" hangingPunct="1"/>
            <a:r>
              <a:rPr lang="ru-RU" sz="3200" b="1" smtClean="0"/>
              <a:t>Возможные негативные последствия привлечения иностранного капитала</a:t>
            </a:r>
          </a:p>
        </p:txBody>
      </p:sp>
      <p:sp>
        <p:nvSpPr>
          <p:cNvPr id="3" name="Объект 2">
            <a:extLst>
              <a:ext uri="{FF2B5EF4-FFF2-40B4-BE49-F238E27FC236}"/>
            </a:extLst>
          </p:cNvPr>
          <p:cNvSpPr>
            <a:spLocks noGrp="1"/>
          </p:cNvSpPr>
          <p:nvPr>
            <p:ph idx="1"/>
          </p:nvPr>
        </p:nvSpPr>
        <p:spPr/>
        <p:txBody>
          <a:bodyPr rtlCol="0">
            <a:normAutofit fontScale="70000" lnSpcReduction="20000"/>
          </a:bodyPr>
          <a:lstStyle/>
          <a:p>
            <a:pPr marL="514350" indent="-514350" eaLnBrk="1" fontAlgn="auto" hangingPunct="1">
              <a:spcAft>
                <a:spcPts val="0"/>
              </a:spcAft>
              <a:buFont typeface="+mj-lt"/>
              <a:buAutoNum type="arabicPeriod"/>
              <a:defRPr/>
            </a:pPr>
            <a:r>
              <a:rPr lang="ru-RU" u="sng" dirty="0"/>
              <a:t>Вложение иностранного капитала </a:t>
            </a:r>
            <a:r>
              <a:rPr lang="ru-RU" dirty="0"/>
              <a:t>в производство происходит </a:t>
            </a:r>
            <a:r>
              <a:rPr lang="ru-RU" u="sng" dirty="0"/>
              <a:t>одноразово</a:t>
            </a:r>
            <a:r>
              <a:rPr lang="ru-RU" dirty="0"/>
              <a:t>, а </a:t>
            </a:r>
            <a:r>
              <a:rPr lang="ru-RU" u="sng" dirty="0"/>
              <a:t>вывоз прибыли – постоянно</a:t>
            </a:r>
            <a:r>
              <a:rPr lang="ru-RU" dirty="0"/>
              <a:t>. Это ведёт к выравниванию объёма ранее ввезённого (в форме капиталовложений) и вывезенного капитала (в форме прибыли и доходов). Таким образом, осуществляется «старение» инвестиций. Однако далеко не всегда инвестор полностью вывозит полученную прибыль. Чтобы стимулировать реинвестирование полученной прибыли в принимающей стороне, необходим стабильный и благоприятный инвестиционный климат</a:t>
            </a:r>
          </a:p>
          <a:p>
            <a:pPr marL="514350" indent="-514350" eaLnBrk="1" fontAlgn="auto" hangingPunct="1">
              <a:spcAft>
                <a:spcPts val="0"/>
              </a:spcAft>
              <a:buFont typeface="+mj-lt"/>
              <a:buAutoNum type="arabicPeriod"/>
              <a:defRPr/>
            </a:pPr>
            <a:r>
              <a:rPr lang="ru-RU" dirty="0"/>
              <a:t>Капитал (иностранный или национальный) </a:t>
            </a:r>
            <a:r>
              <a:rPr lang="ru-RU" u="sng" dirty="0"/>
              <a:t>вкладывается в отрасли, обеспечивающие наиболее быструю и эффективную отдачу</a:t>
            </a:r>
            <a:r>
              <a:rPr lang="ru-RU" dirty="0"/>
              <a:t>, что </a:t>
            </a:r>
            <a:r>
              <a:rPr lang="ru-RU" u="sng" dirty="0"/>
              <a:t>может привести к диспропорциональному развитию национальной экономики</a:t>
            </a:r>
            <a:r>
              <a:rPr lang="ru-RU" dirty="0"/>
              <a:t>, если государство не будет регулировать направления потоков капитала. Сказанное относится также к экологически «грязным» отраслям производства, переносимым из промышленно развитых стран в развивающиеся государства и в страны с переходной экономикой со сравнительно мягкими стандартами защиты окружающей среды</a:t>
            </a:r>
          </a:p>
          <a:p>
            <a:pPr marL="514350" indent="-514350" eaLnBrk="1" fontAlgn="auto" hangingPunct="1">
              <a:spcAft>
                <a:spcPts val="0"/>
              </a:spcAft>
              <a:buFont typeface="+mj-lt"/>
              <a:buAutoNum type="arabicPeriod"/>
              <a:defRPr/>
            </a:pPr>
            <a:r>
              <a:rPr lang="ru-RU" u="sng" dirty="0"/>
              <a:t>Отрицательное отношение частных предпринимателей, отдельных граждан </a:t>
            </a:r>
            <a:r>
              <a:rPr lang="ru-RU" dirty="0"/>
              <a:t>принимающей стороны к владению иностранным капиталом прибыльными отраслями, влиянию которое они оказывают на определение стратегии развития той или иной отрасли экономики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838200" y="365125"/>
            <a:ext cx="10515600" cy="747713"/>
          </a:xfrm>
        </p:spPr>
        <p:txBody>
          <a:bodyPr/>
          <a:lstStyle/>
          <a:p>
            <a:pPr algn="ctr" eaLnBrk="1" hangingPunct="1"/>
            <a:r>
              <a:rPr lang="ru-RU" sz="4000" b="1" smtClean="0"/>
              <a:t>Международная инвестиционная деятельность</a:t>
            </a:r>
          </a:p>
        </p:txBody>
      </p:sp>
      <p:sp>
        <p:nvSpPr>
          <p:cNvPr id="3" name="Объект 2">
            <a:extLst>
              <a:ext uri="{FF2B5EF4-FFF2-40B4-BE49-F238E27FC236}"/>
            </a:extLst>
          </p:cNvPr>
          <p:cNvSpPr>
            <a:spLocks noGrp="1"/>
          </p:cNvSpPr>
          <p:nvPr>
            <p:ph idx="1"/>
          </p:nvPr>
        </p:nvSpPr>
        <p:spPr>
          <a:xfrm>
            <a:off x="185738" y="1824038"/>
            <a:ext cx="11688762" cy="4879975"/>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ru-RU" sz="1600" b="1" u="sng" dirty="0"/>
              <a:t>Субъекты-инвесторы:</a:t>
            </a:r>
          </a:p>
          <a:p>
            <a:pPr algn="just" eaLnBrk="1" fontAlgn="auto" hangingPunct="1">
              <a:spcAft>
                <a:spcPts val="0"/>
              </a:spcAft>
              <a:buFont typeface="Courier New" panose="02070309020205020404" pitchFamily="49" charset="0"/>
              <a:buChar char="o"/>
              <a:defRPr/>
            </a:pPr>
            <a:r>
              <a:rPr lang="ru-RU" sz="1600" dirty="0"/>
              <a:t>Физические лица</a:t>
            </a:r>
          </a:p>
          <a:p>
            <a:pPr algn="just" eaLnBrk="1" fontAlgn="auto" hangingPunct="1">
              <a:spcAft>
                <a:spcPts val="0"/>
              </a:spcAft>
              <a:buFont typeface="Courier New" panose="02070309020205020404" pitchFamily="49" charset="0"/>
              <a:buChar char="o"/>
              <a:defRPr/>
            </a:pPr>
            <a:r>
              <a:rPr lang="ru-RU" sz="1600" dirty="0"/>
              <a:t>Корпорации</a:t>
            </a:r>
          </a:p>
          <a:p>
            <a:pPr algn="just" eaLnBrk="1" fontAlgn="auto" hangingPunct="1">
              <a:spcAft>
                <a:spcPts val="0"/>
              </a:spcAft>
              <a:buFont typeface="Courier New" panose="02070309020205020404" pitchFamily="49" charset="0"/>
              <a:buChar char="o"/>
              <a:defRPr/>
            </a:pPr>
            <a:r>
              <a:rPr lang="ru-RU" sz="1600" dirty="0"/>
              <a:t>Национальные и международные финансовые институты</a:t>
            </a:r>
          </a:p>
          <a:p>
            <a:pPr algn="just" eaLnBrk="1" fontAlgn="auto" hangingPunct="1">
              <a:spcAft>
                <a:spcPts val="0"/>
              </a:spcAft>
              <a:buFont typeface="Courier New" panose="02070309020205020404" pitchFamily="49" charset="0"/>
              <a:buChar char="o"/>
              <a:defRPr/>
            </a:pPr>
            <a:r>
              <a:rPr lang="ru-RU" sz="1600" dirty="0"/>
              <a:t>Правительства стран</a:t>
            </a:r>
          </a:p>
          <a:p>
            <a:pPr marL="0" indent="0" algn="just" eaLnBrk="1" fontAlgn="auto" hangingPunct="1">
              <a:spcAft>
                <a:spcPts val="0"/>
              </a:spcAft>
              <a:buFont typeface="Arial" panose="020B0604020202020204" pitchFamily="34" charset="0"/>
              <a:buNone/>
              <a:defRPr/>
            </a:pPr>
            <a:r>
              <a:rPr lang="ru-RU" sz="1600" dirty="0"/>
              <a:t>Особенное внимание необходимо уделить разделению инвесторов на </a:t>
            </a:r>
            <a:r>
              <a:rPr lang="ru-RU" sz="1600" b="1" i="1" dirty="0"/>
              <a:t>национальные инвестиционные институты </a:t>
            </a:r>
            <a:r>
              <a:rPr lang="ru-RU" sz="1600" dirty="0"/>
              <a:t>и </a:t>
            </a:r>
            <a:r>
              <a:rPr lang="ru-RU" sz="1600" b="1" i="1" dirty="0"/>
              <a:t>международные инвестиционные институты</a:t>
            </a:r>
            <a:r>
              <a:rPr lang="ru-RU" sz="1600" dirty="0"/>
              <a:t>:</a:t>
            </a:r>
          </a:p>
          <a:p>
            <a:pPr algn="just" eaLnBrk="1" fontAlgn="auto" hangingPunct="1">
              <a:spcAft>
                <a:spcPts val="0"/>
              </a:spcAft>
              <a:buFont typeface="Arial" panose="020B0604020202020204" pitchFamily="34" charset="0"/>
              <a:buChar char="•"/>
              <a:defRPr/>
            </a:pPr>
            <a:r>
              <a:rPr lang="ru-RU" sz="1600" i="1" u="sng" dirty="0"/>
              <a:t>Национальные инвестиционные институты</a:t>
            </a:r>
            <a:r>
              <a:rPr lang="ru-RU" sz="1600" dirty="0"/>
              <a:t> (инвестиционные фонды и компании, пенсионные фонды, страховые компании, взаимные фонды и банки)</a:t>
            </a:r>
          </a:p>
          <a:p>
            <a:pPr algn="just" eaLnBrk="1" fontAlgn="auto" hangingPunct="1">
              <a:spcAft>
                <a:spcPts val="0"/>
              </a:spcAft>
              <a:buFont typeface="Arial" panose="020B0604020202020204" pitchFamily="34" charset="0"/>
              <a:buChar char="•"/>
              <a:defRPr/>
            </a:pPr>
            <a:r>
              <a:rPr lang="ru-RU" sz="1600" i="1" u="sng" dirty="0"/>
              <a:t>Международные инвестиционные институты </a:t>
            </a:r>
            <a:r>
              <a:rPr lang="ru-RU" sz="1600" dirty="0"/>
              <a:t>(международные инвестиционные фонды, компании, промышленные и финансовые ТНК, международные финансовые организации) – совокупность перечисленных в данном блоке организаций можно рассматривать как международную инвестиционную инфраструктуру, которая не только обеспечивает обслуживание движения средств от инвестора к реципиенту, но и задаёт возможные схемы такого движения</a:t>
            </a:r>
          </a:p>
          <a:p>
            <a:pPr marL="0" indent="0" algn="just" eaLnBrk="1" fontAlgn="auto" hangingPunct="1">
              <a:spcAft>
                <a:spcPts val="0"/>
              </a:spcAft>
              <a:buFont typeface="Arial" panose="020B0604020202020204" pitchFamily="34" charset="0"/>
              <a:buNone/>
              <a:defRPr/>
            </a:pPr>
            <a:endParaRPr lang="ru-RU" sz="1600" dirty="0"/>
          </a:p>
          <a:p>
            <a:pPr marL="0" indent="0" algn="just" eaLnBrk="1" fontAlgn="auto" hangingPunct="1">
              <a:spcAft>
                <a:spcPts val="0"/>
              </a:spcAft>
              <a:buFont typeface="Arial" panose="020B0604020202020204" pitchFamily="34" charset="0"/>
              <a:buNone/>
              <a:defRPr/>
            </a:pPr>
            <a:r>
              <a:rPr lang="ru-RU" sz="1600" dirty="0"/>
              <a:t>Определяя цели, направления и объёмы инвестиций, инвестор для реализации своих намерений привлекает на договорной основе различных участников инвестиционной деятельности.</a:t>
            </a:r>
          </a:p>
          <a:p>
            <a:pPr marL="0" indent="0" algn="just" eaLnBrk="1" fontAlgn="auto" hangingPunct="1">
              <a:spcAft>
                <a:spcPts val="0"/>
              </a:spcAft>
              <a:buFont typeface="Arial" panose="020B0604020202020204" pitchFamily="34" charset="0"/>
              <a:buNone/>
              <a:defRPr/>
            </a:pPr>
            <a:r>
              <a:rPr lang="ru-RU" sz="1600" b="1" dirty="0"/>
              <a:t>Участники инвестиционной деятельности </a:t>
            </a:r>
            <a:r>
              <a:rPr lang="ru-RU" sz="1600" dirty="0"/>
              <a:t>– это физические и юридические лица различных государств, которые обеспечивают реализацию инвестиций как исполнители заказов или на основании поручения инвестора </a:t>
            </a:r>
          </a:p>
        </p:txBody>
      </p:sp>
      <p:sp>
        <p:nvSpPr>
          <p:cNvPr id="23555" name="Заголовок 1"/>
          <p:cNvSpPr txBox="1">
            <a:spLocks/>
          </p:cNvSpPr>
          <p:nvPr/>
        </p:nvSpPr>
        <p:spPr bwMode="auto">
          <a:xfrm>
            <a:off x="838200" y="1074738"/>
            <a:ext cx="10515600" cy="749300"/>
          </a:xfrm>
          <a:prstGeom prst="rect">
            <a:avLst/>
          </a:prstGeom>
          <a:noFill/>
          <a:ln w="9525">
            <a:noFill/>
            <a:miter lim="800000"/>
            <a:headEnd/>
            <a:tailEnd/>
          </a:ln>
        </p:spPr>
        <p:txBody>
          <a:bodyPr anchor="ctr"/>
          <a:lstStyle/>
          <a:p>
            <a:pPr algn="ctr">
              <a:lnSpc>
                <a:spcPct val="90000"/>
              </a:lnSpc>
            </a:pPr>
            <a:r>
              <a:rPr lang="ru-RU" sz="2000">
                <a:latin typeface="Calibri Light"/>
              </a:rPr>
              <a:t>Это совокупность действий её субъектов (инвесторов и участников) по осуществлению инвестиций за рубеж и иностранных инвестиций с целью получения выгод</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225425" y="198438"/>
            <a:ext cx="4467225" cy="1103312"/>
          </a:xfrm>
        </p:spPr>
        <p:txBody>
          <a:bodyPr/>
          <a:lstStyle/>
          <a:p>
            <a:pPr algn="ctr" eaLnBrk="1" hangingPunct="1"/>
            <a:r>
              <a:rPr lang="ru-RU" sz="2400" b="1" smtClean="0"/>
              <a:t>Ресурсы субъектов международной инвестиционной деятельности</a:t>
            </a:r>
          </a:p>
        </p:txBody>
      </p:sp>
      <p:graphicFrame>
        <p:nvGraphicFramePr>
          <p:cNvPr id="5" name="Таблица 5">
            <a:extLst>
              <a:ext uri="{FF2B5EF4-FFF2-40B4-BE49-F238E27FC236}"/>
            </a:extLst>
          </p:cNvPr>
          <p:cNvGraphicFramePr>
            <a:graphicFrameLocks noGrp="1"/>
          </p:cNvGraphicFramePr>
          <p:nvPr>
            <p:ph idx="1"/>
          </p:nvPr>
        </p:nvGraphicFramePr>
        <p:xfrm>
          <a:off x="4772025" y="457200"/>
          <a:ext cx="7275513" cy="5915025"/>
        </p:xfrm>
        <a:graphic>
          <a:graphicData uri="http://schemas.openxmlformats.org/drawingml/2006/table">
            <a:tbl>
              <a:tblPr firstRow="1" bandRow="1">
                <a:tableStyleId>{073A0DAA-6AF3-43AB-8588-CEC1D06C72B9}</a:tableStyleId>
              </a:tblPr>
              <a:tblGrid>
                <a:gridCol w="1762540">
                  <a:extLst>
                    <a:ext uri="{9D8B030D-6E8A-4147-A177-3AD203B41FA5}"/>
                  </a:extLst>
                </a:gridCol>
                <a:gridCol w="2981739">
                  <a:extLst>
                    <a:ext uri="{9D8B030D-6E8A-4147-A177-3AD203B41FA5}"/>
                  </a:extLst>
                </a:gridCol>
                <a:gridCol w="2531165">
                  <a:extLst>
                    <a:ext uri="{9D8B030D-6E8A-4147-A177-3AD203B41FA5}"/>
                  </a:extLst>
                </a:gridCol>
              </a:tblGrid>
              <a:tr h="625475">
                <a:tc rowSpan="2">
                  <a:txBody>
                    <a:bodyPr/>
                    <a:lstStyle/>
                    <a:p>
                      <a:pPr algn="ctr"/>
                      <a:r>
                        <a:rPr lang="ru-RU" sz="1600" dirty="0"/>
                        <a:t>Инвестор</a:t>
                      </a:r>
                    </a:p>
                  </a:txBody>
                  <a:tcPr anchor="ctr"/>
                </a:tc>
                <a:tc gridSpan="2">
                  <a:txBody>
                    <a:bodyPr/>
                    <a:lstStyle/>
                    <a:p>
                      <a:pPr algn="ctr"/>
                      <a:r>
                        <a:rPr lang="ru-RU" sz="1600" dirty="0"/>
                        <a:t>Ресурсы</a:t>
                      </a:r>
                    </a:p>
                  </a:txBody>
                  <a:tcPr anchor="ctr"/>
                </a:tc>
                <a:tc hMerge="1">
                  <a:txBody>
                    <a:bodyPr/>
                    <a:lstStyle/>
                    <a:p>
                      <a:endParaRPr lang="ru-RU" dirty="0"/>
                    </a:p>
                  </a:txBody>
                  <a:tcPr/>
                </a:tc>
                <a:extLst>
                  <a:ext uri="{0D108BD9-81ED-4DB2-BD59-A6C34878D82A}"/>
                </a:extLst>
              </a:tr>
              <a:tr h="625475">
                <a:tc vMerge="1">
                  <a:txBody>
                    <a:bodyPr/>
                    <a:lstStyle/>
                    <a:p>
                      <a:endParaRPr lang="ru-RU" dirty="0"/>
                    </a:p>
                  </a:txBody>
                  <a:tcPr/>
                </a:tc>
                <a:tc>
                  <a:txBody>
                    <a:bodyPr/>
                    <a:lstStyle/>
                    <a:p>
                      <a:pPr algn="ctr"/>
                      <a:r>
                        <a:rPr lang="ru-RU" sz="1600" dirty="0"/>
                        <a:t>Собственные</a:t>
                      </a:r>
                    </a:p>
                  </a:txBody>
                  <a:tcPr anchor="ctr"/>
                </a:tc>
                <a:tc>
                  <a:txBody>
                    <a:bodyPr/>
                    <a:lstStyle/>
                    <a:p>
                      <a:pPr algn="ctr"/>
                      <a:r>
                        <a:rPr lang="ru-RU" sz="1600" dirty="0"/>
                        <a:t>Привлечённые и заёмные</a:t>
                      </a:r>
                    </a:p>
                  </a:txBody>
                  <a:tcPr anchor="ctr"/>
                </a:tc>
                <a:extLst>
                  <a:ext uri="{0D108BD9-81ED-4DB2-BD59-A6C34878D82A}"/>
                </a:extLst>
              </a:tr>
              <a:tr h="625475">
                <a:tc>
                  <a:txBody>
                    <a:bodyPr/>
                    <a:lstStyle/>
                    <a:p>
                      <a:pPr algn="ctr"/>
                      <a:r>
                        <a:rPr lang="ru-RU" sz="1600" dirty="0"/>
                        <a:t>Физические лица</a:t>
                      </a:r>
                    </a:p>
                  </a:txBody>
                  <a:tcPr anchor="ctr"/>
                </a:tc>
                <a:tc>
                  <a:txBody>
                    <a:bodyPr/>
                    <a:lstStyle/>
                    <a:p>
                      <a:pPr algn="ctr"/>
                      <a:r>
                        <a:rPr lang="ru-RU" sz="1600" dirty="0"/>
                        <a:t>Сохранения и сбережения, не потреблённая часть индивидуальных доходов</a:t>
                      </a:r>
                    </a:p>
                  </a:txBody>
                  <a:tcPr anchor="ctr"/>
                </a:tc>
                <a:tc>
                  <a:txBody>
                    <a:bodyPr/>
                    <a:lstStyle/>
                    <a:p>
                      <a:pPr algn="ctr"/>
                      <a:r>
                        <a:rPr lang="ru-RU" sz="1600" dirty="0"/>
                        <a:t>Займы, банковские кредиты</a:t>
                      </a:r>
                    </a:p>
                  </a:txBody>
                  <a:tcPr anchor="ctr"/>
                </a:tc>
                <a:extLst>
                  <a:ext uri="{0D108BD9-81ED-4DB2-BD59-A6C34878D82A}"/>
                </a:extLst>
              </a:tr>
              <a:tr h="625475">
                <a:tc>
                  <a:txBody>
                    <a:bodyPr/>
                    <a:lstStyle/>
                    <a:p>
                      <a:pPr algn="ctr"/>
                      <a:r>
                        <a:rPr lang="ru-RU" sz="1600" dirty="0"/>
                        <a:t>Корпорации</a:t>
                      </a:r>
                    </a:p>
                  </a:txBody>
                  <a:tcPr anchor="ctr"/>
                </a:tc>
                <a:tc>
                  <a:txBody>
                    <a:bodyPr/>
                    <a:lstStyle/>
                    <a:p>
                      <a:pPr algn="ctr"/>
                      <a:r>
                        <a:rPr lang="ru-RU" sz="1600" dirty="0"/>
                        <a:t>Запасы компании, нераспределённая прибыль, амортизационные и другие фонды, другие собственные средства (ноу-хау, внереализационные доходы и т.д.)</a:t>
                      </a:r>
                    </a:p>
                  </a:txBody>
                  <a:tcPr anchor="ctr"/>
                </a:tc>
                <a:tc>
                  <a:txBody>
                    <a:bodyPr/>
                    <a:lstStyle/>
                    <a:p>
                      <a:pPr algn="ctr"/>
                      <a:r>
                        <a:rPr lang="ru-RU" sz="1600" dirty="0"/>
                        <a:t>Средства привлечённые за счёт продажи акций, облигаций, других ценных бумаг, долгосрочные кредиты и займы</a:t>
                      </a:r>
                    </a:p>
                  </a:txBody>
                  <a:tcPr anchor="ctr"/>
                </a:tc>
                <a:extLst>
                  <a:ext uri="{0D108BD9-81ED-4DB2-BD59-A6C34878D82A}"/>
                </a:extLst>
              </a:tr>
              <a:tr h="625475">
                <a:tc>
                  <a:txBody>
                    <a:bodyPr/>
                    <a:lstStyle/>
                    <a:p>
                      <a:pPr algn="ctr"/>
                      <a:r>
                        <a:rPr lang="ru-RU" sz="1600" dirty="0"/>
                        <a:t>Государство (правительство)</a:t>
                      </a:r>
                    </a:p>
                  </a:txBody>
                  <a:tcPr anchor="ctr"/>
                </a:tc>
                <a:tc>
                  <a:txBody>
                    <a:bodyPr/>
                    <a:lstStyle/>
                    <a:p>
                      <a:pPr algn="ctr"/>
                      <a:r>
                        <a:rPr lang="ru-RU" sz="1600" dirty="0"/>
                        <a:t>Доходы государственных предприятий, налоговые поступления, отчисления в государственные фонды социального страхования, государственные резервы, кредитно-денежные эмиссии, средства от приватизации</a:t>
                      </a:r>
                    </a:p>
                  </a:txBody>
                  <a:tcPr anchor="ctr"/>
                </a:tc>
                <a:tc>
                  <a:txBody>
                    <a:bodyPr/>
                    <a:lstStyle/>
                    <a:p>
                      <a:pPr algn="ctr"/>
                      <a:r>
                        <a:rPr lang="ru-RU" sz="1600" dirty="0"/>
                        <a:t>Внутренние и внешние займы (государственные облигации, казначейские обязательства)</a:t>
                      </a:r>
                    </a:p>
                  </a:txBody>
                  <a:tcPr anchor="ctr"/>
                </a:tc>
                <a:extLst>
                  <a:ext uri="{0D108BD9-81ED-4DB2-BD59-A6C34878D82A}"/>
                </a:extLst>
              </a:tr>
            </a:tbl>
          </a:graphicData>
        </a:graphic>
      </p:graphicFrame>
      <p:sp>
        <p:nvSpPr>
          <p:cNvPr id="4" name="Текст 3">
            <a:extLst>
              <a:ext uri="{FF2B5EF4-FFF2-40B4-BE49-F238E27FC236}"/>
            </a:extLst>
          </p:cNvPr>
          <p:cNvSpPr>
            <a:spLocks noGrp="1"/>
          </p:cNvSpPr>
          <p:nvPr>
            <p:ph type="body" sz="half" idx="2"/>
          </p:nvPr>
        </p:nvSpPr>
        <p:spPr>
          <a:xfrm>
            <a:off x="144463" y="1301750"/>
            <a:ext cx="4627562" cy="5556250"/>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ru-RU" sz="1800" dirty="0"/>
              <a:t>Ресурсы инвестора состоят из ресурсов, полученных из всех доступных источников инвестирования – </a:t>
            </a:r>
            <a:r>
              <a:rPr lang="ru-RU" sz="1800" b="1" i="1" dirty="0"/>
              <a:t>ВНУТРЕННИХ</a:t>
            </a:r>
            <a:r>
              <a:rPr lang="ru-RU" sz="1800" dirty="0"/>
              <a:t>, </a:t>
            </a:r>
            <a:r>
              <a:rPr lang="ru-RU" sz="1800" b="1" i="1" dirty="0"/>
              <a:t>ПРИВЛЕЧЁННЫХ</a:t>
            </a:r>
            <a:r>
              <a:rPr lang="ru-RU" sz="1800" dirty="0"/>
              <a:t> и </a:t>
            </a:r>
            <a:r>
              <a:rPr lang="ru-RU" sz="1800" b="1" i="1" dirty="0"/>
              <a:t>ЗАЁМНЫХ</a:t>
            </a:r>
          </a:p>
          <a:p>
            <a:pPr marL="285750" indent="-285750" algn="just" eaLnBrk="1" fontAlgn="auto" hangingPunct="1">
              <a:spcAft>
                <a:spcPts val="0"/>
              </a:spcAft>
              <a:buFont typeface="Wingdings" panose="05000000000000000000" pitchFamily="2" charset="2"/>
              <a:buChar char="q"/>
              <a:defRPr/>
            </a:pPr>
            <a:r>
              <a:rPr lang="ru-RU" sz="1800" b="1" i="1" dirty="0"/>
              <a:t>Внутренние</a:t>
            </a:r>
            <a:r>
              <a:rPr lang="ru-RU" sz="1800" dirty="0"/>
              <a:t> – амортизация, прибыль, средства от реализации лишних активов</a:t>
            </a:r>
            <a:endParaRPr lang="ru-RU" sz="1800" b="1" i="1" dirty="0"/>
          </a:p>
          <a:p>
            <a:pPr marL="285750" indent="-285750" algn="just" eaLnBrk="1" fontAlgn="auto" hangingPunct="1">
              <a:spcAft>
                <a:spcPts val="0"/>
              </a:spcAft>
              <a:buFont typeface="Wingdings" panose="05000000000000000000" pitchFamily="2" charset="2"/>
              <a:buChar char="q"/>
              <a:defRPr/>
            </a:pPr>
            <a:r>
              <a:rPr lang="ru-RU" sz="1800" b="1" i="1" dirty="0"/>
              <a:t>Заёмные –</a:t>
            </a:r>
            <a:r>
              <a:rPr lang="ru-RU" sz="1800" dirty="0"/>
              <a:t> долгосрочные кредиты банков, эмиссия облигаций предприятия, средства бюджетов различных уровней, предоставляемые на возвратной основе, инвестиционный лизинг</a:t>
            </a:r>
          </a:p>
          <a:p>
            <a:pPr marL="285750" indent="-285750" algn="just" eaLnBrk="1" fontAlgn="auto" hangingPunct="1">
              <a:spcAft>
                <a:spcPts val="0"/>
              </a:spcAft>
              <a:buFont typeface="Wingdings" panose="05000000000000000000" pitchFamily="2" charset="2"/>
              <a:buChar char="q"/>
              <a:defRPr/>
            </a:pPr>
            <a:r>
              <a:rPr lang="ru-RU" sz="1800" b="1" i="1" dirty="0"/>
              <a:t>Привлечённые </a:t>
            </a:r>
            <a:r>
              <a:rPr lang="ru-RU" sz="1800" dirty="0"/>
              <a:t>– эмиссия привилегированных и обыкновенных акций, взносы сторонних инвесторов в  уставный фонд</a:t>
            </a:r>
          </a:p>
          <a:p>
            <a:pPr algn="just" eaLnBrk="1" fontAlgn="auto" hangingPunct="1">
              <a:spcAft>
                <a:spcPts val="0"/>
              </a:spcAft>
              <a:buFont typeface="Arial" panose="020B0604020202020204" pitchFamily="34" charset="0"/>
              <a:buNone/>
              <a:defRPr/>
            </a:pPr>
            <a:r>
              <a:rPr lang="ru-RU" sz="1800" dirty="0"/>
              <a:t>Необходимо отметить, что привлечённые и заёмные средства – это </a:t>
            </a:r>
            <a:r>
              <a:rPr lang="ru-RU" sz="1800" u="sng" dirty="0"/>
              <a:t>перераспределение средств собственных </a:t>
            </a:r>
            <a:r>
              <a:rPr lang="ru-RU" sz="1800" dirty="0"/>
              <a:t>(внутренних, первичных) </a:t>
            </a:r>
            <a:r>
              <a:rPr lang="ru-RU" sz="1800" u="sng" dirty="0"/>
              <a:t>источников инвестиционных ресурсов</a:t>
            </a:r>
            <a:r>
              <a:rPr lang="ru-RU" sz="1800" dirty="0"/>
              <a:t>. </a:t>
            </a:r>
          </a:p>
          <a:p>
            <a:pPr algn="just" eaLnBrk="1" fontAlgn="auto" hangingPunct="1">
              <a:spcAft>
                <a:spcPts val="0"/>
              </a:spcAft>
              <a:buFont typeface="Arial" panose="020B0604020202020204" pitchFamily="34" charset="0"/>
              <a:buNone/>
              <a:defRPr/>
            </a:pPr>
            <a:r>
              <a:rPr lang="ru-RU" sz="1800" dirty="0"/>
              <a:t>Перераспределение осуществляется согласно определённым </a:t>
            </a:r>
            <a:r>
              <a:rPr lang="ru-RU" sz="1800" u="sng" dirty="0"/>
              <a:t>методам финансирования инвестиций </a:t>
            </a:r>
            <a:r>
              <a:rPr lang="ru-RU" sz="1800" dirty="0"/>
              <a:t>или, иначе говоря, способам формирования источников  инвестиционных ресурсов для отдельных проектов или программ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812800" y="196850"/>
            <a:ext cx="3932238" cy="547688"/>
          </a:xfrm>
        </p:spPr>
        <p:txBody>
          <a:bodyPr/>
          <a:lstStyle/>
          <a:p>
            <a:pPr algn="ctr" eaLnBrk="1" hangingPunct="1"/>
            <a:r>
              <a:rPr lang="ru-RU" sz="2800" b="1" smtClean="0"/>
              <a:t>Ресурсы (продолжение)</a:t>
            </a:r>
          </a:p>
        </p:txBody>
      </p:sp>
      <p:pic>
        <p:nvPicPr>
          <p:cNvPr id="25602" name="Рисунок 4"/>
          <p:cNvPicPr>
            <a:picLocks noGrp="1" noChangeAspect="1"/>
          </p:cNvPicPr>
          <p:nvPr>
            <p:ph type="pic" idx="1"/>
          </p:nvPr>
        </p:nvPicPr>
        <p:blipFill>
          <a:blip r:embed="rId2"/>
          <a:srcRect l="32339" t="38913" r="33742" b="31355"/>
          <a:stretch>
            <a:fillRect/>
          </a:stretch>
        </p:blipFill>
        <p:spPr>
          <a:xfrm>
            <a:off x="5486400" y="1444625"/>
            <a:ext cx="6370638" cy="3254375"/>
          </a:xfrm>
        </p:spPr>
      </p:pic>
      <p:sp>
        <p:nvSpPr>
          <p:cNvPr id="25603" name="Текст 3"/>
          <p:cNvSpPr>
            <a:spLocks noGrp="1"/>
          </p:cNvSpPr>
          <p:nvPr>
            <p:ph type="body" sz="half" idx="2"/>
          </p:nvPr>
        </p:nvSpPr>
        <p:spPr>
          <a:xfrm>
            <a:off x="238125" y="744538"/>
            <a:ext cx="5513388" cy="5994400"/>
          </a:xfrm>
        </p:spPr>
        <p:txBody>
          <a:bodyPr/>
          <a:lstStyle/>
          <a:p>
            <a:pPr algn="just" eaLnBrk="1" hangingPunct="1"/>
            <a:r>
              <a:rPr lang="ru-RU" sz="1700" u="sng" smtClean="0"/>
              <a:t>Применение</a:t>
            </a:r>
            <a:r>
              <a:rPr lang="ru-RU" sz="1700" smtClean="0"/>
              <a:t> тех или иных </a:t>
            </a:r>
            <a:r>
              <a:rPr lang="ru-RU" sz="1700" u="sng" smtClean="0"/>
              <a:t>методов финансирования инвестиций</a:t>
            </a:r>
            <a:r>
              <a:rPr lang="ru-RU" sz="1700" smtClean="0"/>
              <a:t> </a:t>
            </a:r>
            <a:r>
              <a:rPr lang="ru-RU" sz="1700" u="sng" smtClean="0"/>
              <a:t>определяет  структуру инвестиционных ресурсов </a:t>
            </a:r>
            <a:r>
              <a:rPr lang="ru-RU" sz="1700" smtClean="0"/>
              <a:t>– пропорции формирования источников финансирования инвестиционного проекта или портфеля в разрезе собственных, привлечённых и заёмных средств.</a:t>
            </a:r>
          </a:p>
          <a:p>
            <a:pPr algn="just" eaLnBrk="1" hangingPunct="1"/>
            <a:r>
              <a:rPr lang="ru-RU" sz="1700" u="sng" smtClean="0"/>
              <a:t>Структура</a:t>
            </a:r>
            <a:r>
              <a:rPr lang="ru-RU" sz="1700" smtClean="0"/>
              <a:t> инвестиционных ресурсов, с одной стороны, существенно </a:t>
            </a:r>
            <a:r>
              <a:rPr lang="ru-RU" sz="1700" u="sng" smtClean="0"/>
              <a:t>влияет на доходность, риск и эффективность инвестиционной деятельности</a:t>
            </a:r>
            <a:r>
              <a:rPr lang="ru-RU" sz="1700" smtClean="0"/>
              <a:t>, а с другой – </a:t>
            </a:r>
            <a:r>
              <a:rPr lang="ru-RU" sz="1700" u="sng" smtClean="0"/>
              <a:t>определяет круг и специфику учётно-аналитических задач и процедур</a:t>
            </a:r>
            <a:r>
              <a:rPr lang="ru-RU" sz="1700" smtClean="0"/>
              <a:t>.</a:t>
            </a:r>
          </a:p>
          <a:p>
            <a:pPr algn="just" eaLnBrk="1" hangingPunct="1"/>
            <a:r>
              <a:rPr lang="ru-RU" sz="1700" smtClean="0"/>
              <a:t>В современных условиях инвестор </a:t>
            </a:r>
            <a:r>
              <a:rPr lang="ru-RU" sz="1700" u="sng" smtClean="0"/>
              <a:t>имеет доступ как к национальным, так и к международным инвестиционным ресурсам</a:t>
            </a:r>
            <a:r>
              <a:rPr lang="ru-RU" sz="1700" smtClean="0"/>
              <a:t>, которые аккумулируются и перераспределяются преимущественно </a:t>
            </a:r>
            <a:r>
              <a:rPr lang="ru-RU" sz="1700" u="sng" smtClean="0"/>
              <a:t>через международные (мировые) финансовые рынки</a:t>
            </a:r>
            <a:r>
              <a:rPr lang="ru-RU" sz="1700" smtClean="0"/>
              <a:t>.</a:t>
            </a:r>
          </a:p>
          <a:p>
            <a:pPr algn="just" eaLnBrk="1" hangingPunct="1"/>
            <a:r>
              <a:rPr lang="ru-RU" sz="1700" smtClean="0"/>
              <a:t>Инвестиционные </a:t>
            </a:r>
            <a:r>
              <a:rPr lang="ru-RU" sz="1700" u="sng" smtClean="0"/>
              <a:t>ресурсы</a:t>
            </a:r>
            <a:r>
              <a:rPr lang="ru-RU" sz="1700" smtClean="0"/>
              <a:t>, которыми обладает страна, </a:t>
            </a:r>
            <a:r>
              <a:rPr lang="ru-RU" sz="1700" u="sng" smtClean="0"/>
              <a:t>находятся в постоянном круговороте в различных масштабах, в различных странах мира</a:t>
            </a:r>
            <a:r>
              <a:rPr lang="ru-RU" sz="1700" smtClean="0"/>
              <a:t>. Потоки национальных ресурсов объединяются в глобальный мировой поток и сочетают национальную и интернациональную производственно-инвестиционную деятельность с деятельностью мировой валютно-финансовой сферы.</a:t>
            </a:r>
          </a:p>
        </p:txBody>
      </p:sp>
      <p:sp>
        <p:nvSpPr>
          <p:cNvPr id="6" name="Заголовок 1">
            <a:extLst>
              <a:ext uri="{FF2B5EF4-FFF2-40B4-BE49-F238E27FC236}"/>
            </a:extLst>
          </p:cNvPr>
          <p:cNvSpPr txBox="1">
            <a:spLocks/>
          </p:cNvSpPr>
          <p:nvPr/>
        </p:nvSpPr>
        <p:spPr>
          <a:xfrm>
            <a:off x="6705600" y="4852988"/>
            <a:ext cx="3932238" cy="546100"/>
          </a:xfrm>
          <a:prstGeom prst="rect">
            <a:avLst/>
          </a:prstGeom>
        </p:spPr>
        <p:txBody>
          <a:bodyPr anchor="b">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fontAlgn="auto">
              <a:spcAft>
                <a:spcPts val="0"/>
              </a:spcAft>
              <a:defRPr/>
            </a:pPr>
            <a:r>
              <a:rPr lang="ru-RU" sz="1800" dirty="0"/>
              <a:t>Мировое инвестиционное богатство и его структура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838200" y="365125"/>
            <a:ext cx="10515600" cy="985838"/>
          </a:xfrm>
        </p:spPr>
        <p:txBody>
          <a:bodyPr/>
          <a:lstStyle/>
          <a:p>
            <a:pPr algn="ctr" eaLnBrk="1" hangingPunct="1"/>
            <a:r>
              <a:rPr lang="ru-RU" sz="4000" b="1" smtClean="0"/>
              <a:t>Методы финансирования инвестиций</a:t>
            </a:r>
          </a:p>
        </p:txBody>
      </p:sp>
      <p:sp>
        <p:nvSpPr>
          <p:cNvPr id="3" name="Объект 2">
            <a:extLst>
              <a:ext uri="{FF2B5EF4-FFF2-40B4-BE49-F238E27FC236}"/>
            </a:extLst>
          </p:cNvPr>
          <p:cNvSpPr>
            <a:spLocks noGrp="1"/>
          </p:cNvSpPr>
          <p:nvPr>
            <p:ph idx="1"/>
          </p:nvPr>
        </p:nvSpPr>
        <p:spPr>
          <a:xfrm>
            <a:off x="838200" y="2544763"/>
            <a:ext cx="10515600" cy="36322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ru-RU" dirty="0"/>
              <a:t>Самофинансирование</a:t>
            </a:r>
          </a:p>
          <a:p>
            <a:pPr eaLnBrk="1" fontAlgn="auto" hangingPunct="1">
              <a:spcAft>
                <a:spcPts val="0"/>
              </a:spcAft>
              <a:buFont typeface="Arial" panose="020B0604020202020204" pitchFamily="34" charset="0"/>
              <a:buChar char="•"/>
              <a:defRPr/>
            </a:pPr>
            <a:r>
              <a:rPr lang="ru-RU" dirty="0"/>
              <a:t>Кредитное финансирование</a:t>
            </a:r>
          </a:p>
          <a:p>
            <a:pPr eaLnBrk="1" fontAlgn="auto" hangingPunct="1">
              <a:spcAft>
                <a:spcPts val="0"/>
              </a:spcAft>
              <a:buFont typeface="Arial" panose="020B0604020202020204" pitchFamily="34" charset="0"/>
              <a:buChar char="•"/>
              <a:defRPr/>
            </a:pPr>
            <a:r>
              <a:rPr lang="ru-RU" dirty="0"/>
              <a:t>Долевое финансирование</a:t>
            </a:r>
          </a:p>
          <a:p>
            <a:pPr eaLnBrk="1" fontAlgn="auto" hangingPunct="1">
              <a:spcAft>
                <a:spcPts val="0"/>
              </a:spcAft>
              <a:buFont typeface="Arial" panose="020B0604020202020204" pitchFamily="34" charset="0"/>
              <a:buChar char="•"/>
              <a:defRPr/>
            </a:pPr>
            <a:r>
              <a:rPr lang="ru-RU" dirty="0"/>
              <a:t>Бюджетное финансирование</a:t>
            </a:r>
          </a:p>
          <a:p>
            <a:pPr eaLnBrk="1" fontAlgn="auto" hangingPunct="1">
              <a:spcAft>
                <a:spcPts val="0"/>
              </a:spcAft>
              <a:buFont typeface="Arial" panose="020B0604020202020204" pitchFamily="34" charset="0"/>
              <a:buChar char="•"/>
              <a:defRPr/>
            </a:pPr>
            <a:r>
              <a:rPr lang="ru-RU" dirty="0"/>
              <a:t>Лизинг</a:t>
            </a:r>
          </a:p>
          <a:p>
            <a:pPr eaLnBrk="1" fontAlgn="auto" hangingPunct="1">
              <a:spcAft>
                <a:spcPts val="0"/>
              </a:spcAft>
              <a:buFont typeface="Arial" panose="020B0604020202020204" pitchFamily="34" charset="0"/>
              <a:buChar char="•"/>
              <a:defRPr/>
            </a:pPr>
            <a:r>
              <a:rPr lang="ru-RU" dirty="0"/>
              <a:t>Смешанное финансирование</a:t>
            </a:r>
          </a:p>
          <a:p>
            <a:pPr eaLnBrk="1" fontAlgn="auto" hangingPunct="1">
              <a:spcAft>
                <a:spcPts val="0"/>
              </a:spcAft>
              <a:buFont typeface="Arial" panose="020B0604020202020204" pitchFamily="34" charset="0"/>
              <a:buChar char="•"/>
              <a:defRPr/>
            </a:pPr>
            <a:r>
              <a:rPr lang="ru-RU" dirty="0"/>
              <a:t>Проектное финансирование</a:t>
            </a:r>
          </a:p>
          <a:p>
            <a:pPr eaLnBrk="1" fontAlgn="auto" hangingPunct="1">
              <a:spcAft>
                <a:spcPts val="0"/>
              </a:spcAft>
              <a:buFont typeface="Arial" panose="020B0604020202020204" pitchFamily="34" charset="0"/>
              <a:buChar char="•"/>
              <a:defRPr/>
            </a:pPr>
            <a:r>
              <a:rPr lang="ru-RU" dirty="0"/>
              <a:t>Венчурное финансирование </a:t>
            </a:r>
          </a:p>
        </p:txBody>
      </p:sp>
      <p:sp>
        <p:nvSpPr>
          <p:cNvPr id="26627" name="Заголовок 1"/>
          <p:cNvSpPr txBox="1">
            <a:spLocks/>
          </p:cNvSpPr>
          <p:nvPr/>
        </p:nvSpPr>
        <p:spPr bwMode="auto">
          <a:xfrm>
            <a:off x="838200" y="1206500"/>
            <a:ext cx="10515600" cy="987425"/>
          </a:xfrm>
          <a:prstGeom prst="rect">
            <a:avLst/>
          </a:prstGeom>
          <a:noFill/>
          <a:ln w="9525">
            <a:noFill/>
            <a:miter lim="800000"/>
            <a:headEnd/>
            <a:tailEnd/>
          </a:ln>
        </p:spPr>
        <p:txBody>
          <a:bodyPr anchor="ctr"/>
          <a:lstStyle/>
          <a:p>
            <a:pPr algn="ctr">
              <a:lnSpc>
                <a:spcPct val="90000"/>
              </a:lnSpc>
            </a:pPr>
            <a:r>
              <a:rPr lang="ru-RU" sz="2400" i="1">
                <a:latin typeface="Calibri Light"/>
              </a:rPr>
              <a:t>Это механизм привлечения инвестиционных ресурсов с целью финансирования инвестиционного процесса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838200" y="365125"/>
            <a:ext cx="10515600" cy="708025"/>
          </a:xfrm>
        </p:spPr>
        <p:txBody>
          <a:bodyPr/>
          <a:lstStyle/>
          <a:p>
            <a:pPr algn="ctr" eaLnBrk="1" hangingPunct="1"/>
            <a:r>
              <a:rPr lang="ru-RU" sz="4000" b="1" smtClean="0"/>
              <a:t>Самофинансирование</a:t>
            </a:r>
          </a:p>
        </p:txBody>
      </p:sp>
      <p:sp>
        <p:nvSpPr>
          <p:cNvPr id="3" name="Объект 2">
            <a:extLst>
              <a:ext uri="{FF2B5EF4-FFF2-40B4-BE49-F238E27FC236}"/>
            </a:extLst>
          </p:cNvPr>
          <p:cNvSpPr>
            <a:spLocks noGrp="1"/>
          </p:cNvSpPr>
          <p:nvPr>
            <p:ph idx="1"/>
          </p:nvPr>
        </p:nvSpPr>
        <p:spPr>
          <a:xfrm>
            <a:off x="411163" y="1825625"/>
            <a:ext cx="11503025" cy="4760913"/>
          </a:xfrm>
        </p:spPr>
        <p:txBody>
          <a:bodyPr rtlCol="0">
            <a:noAutofit/>
          </a:bodyPr>
          <a:lstStyle/>
          <a:p>
            <a:pPr marL="0" indent="0" algn="just" eaLnBrk="1" fontAlgn="auto" hangingPunct="1">
              <a:spcAft>
                <a:spcPts val="0"/>
              </a:spcAft>
              <a:buFont typeface="Arial" panose="020B0604020202020204" pitchFamily="34" charset="0"/>
              <a:buNone/>
              <a:defRPr/>
            </a:pPr>
            <a:r>
              <a:rPr lang="ru-RU" sz="1800" b="1" u="sng" dirty="0"/>
              <a:t>Источники формирования собственных средств:</a:t>
            </a:r>
          </a:p>
          <a:p>
            <a:pPr algn="just" eaLnBrk="1" fontAlgn="auto" hangingPunct="1">
              <a:spcAft>
                <a:spcPts val="0"/>
              </a:spcAft>
              <a:buFont typeface="Arial" panose="020B0604020202020204" pitchFamily="34" charset="0"/>
              <a:buChar char="•"/>
              <a:defRPr/>
            </a:pPr>
            <a:r>
              <a:rPr lang="ru-RU" sz="1800" dirty="0"/>
              <a:t>Нераспределённая прибыль, на которую влияют:</a:t>
            </a:r>
          </a:p>
          <a:p>
            <a:pPr lvl="1" algn="just" eaLnBrk="1" fontAlgn="auto" hangingPunct="1">
              <a:spcAft>
                <a:spcPts val="0"/>
              </a:spcAft>
              <a:buFont typeface="Arial" panose="020B0604020202020204" pitchFamily="34" charset="0"/>
              <a:buChar char="•"/>
              <a:defRPr/>
            </a:pPr>
            <a:r>
              <a:rPr lang="ru-RU" sz="1600" dirty="0"/>
              <a:t>Объём реализации продукции</a:t>
            </a:r>
          </a:p>
          <a:p>
            <a:pPr lvl="1" algn="just" eaLnBrk="1" fontAlgn="auto" hangingPunct="1">
              <a:spcAft>
                <a:spcPts val="0"/>
              </a:spcAft>
              <a:buFont typeface="Arial" panose="020B0604020202020204" pitchFamily="34" charset="0"/>
              <a:buChar char="•"/>
              <a:defRPr/>
            </a:pPr>
            <a:r>
              <a:rPr lang="ru-RU" sz="1600" dirty="0"/>
              <a:t>Цена реализации единицы продукции</a:t>
            </a:r>
          </a:p>
          <a:p>
            <a:pPr lvl="1" algn="just" eaLnBrk="1" fontAlgn="auto" hangingPunct="1">
              <a:spcAft>
                <a:spcPts val="0"/>
              </a:spcAft>
              <a:buFont typeface="Arial" panose="020B0604020202020204" pitchFamily="34" charset="0"/>
              <a:buChar char="•"/>
              <a:defRPr/>
            </a:pPr>
            <a:r>
              <a:rPr lang="ru-RU" sz="1600" dirty="0"/>
              <a:t>Себестоимость единицы продукции</a:t>
            </a:r>
          </a:p>
          <a:p>
            <a:pPr lvl="1" algn="just" eaLnBrk="1" fontAlgn="auto" hangingPunct="1">
              <a:spcAft>
                <a:spcPts val="0"/>
              </a:spcAft>
              <a:buFont typeface="Arial" panose="020B0604020202020204" pitchFamily="34" charset="0"/>
              <a:buChar char="•"/>
              <a:defRPr/>
            </a:pPr>
            <a:r>
              <a:rPr lang="ru-RU" sz="1600" dirty="0"/>
              <a:t>Ставка налога на прибыль</a:t>
            </a:r>
          </a:p>
          <a:p>
            <a:pPr lvl="1" algn="just" eaLnBrk="1" fontAlgn="auto" hangingPunct="1">
              <a:spcAft>
                <a:spcPts val="0"/>
              </a:spcAft>
              <a:buFont typeface="Arial" panose="020B0604020202020204" pitchFamily="34" charset="0"/>
              <a:buChar char="•"/>
              <a:defRPr/>
            </a:pPr>
            <a:r>
              <a:rPr lang="ru-RU" sz="1600" dirty="0"/>
              <a:t>Политика распределения прибыли на потребление и развитие</a:t>
            </a:r>
          </a:p>
          <a:p>
            <a:pPr algn="just" eaLnBrk="1" fontAlgn="auto" hangingPunct="1">
              <a:spcAft>
                <a:spcPts val="0"/>
              </a:spcAft>
              <a:buFont typeface="Arial" panose="020B0604020202020204" pitchFamily="34" charset="0"/>
              <a:buChar char="•"/>
              <a:defRPr/>
            </a:pPr>
            <a:r>
              <a:rPr lang="ru-RU" sz="1800" dirty="0"/>
              <a:t>Амортизационные отчисления, на которые влияют:</a:t>
            </a:r>
          </a:p>
          <a:p>
            <a:pPr lvl="1" algn="just" eaLnBrk="1" fontAlgn="auto" hangingPunct="1">
              <a:spcAft>
                <a:spcPts val="0"/>
              </a:spcAft>
              <a:buFont typeface="Arial" panose="020B0604020202020204" pitchFamily="34" charset="0"/>
              <a:buChar char="•"/>
              <a:defRPr/>
            </a:pPr>
            <a:r>
              <a:rPr lang="ru-RU" sz="1600" dirty="0"/>
              <a:t>Первоначальная или восстановительная стоимость основных производственных фондов</a:t>
            </a:r>
          </a:p>
          <a:p>
            <a:pPr lvl="1" algn="just" eaLnBrk="1" fontAlgn="auto" hangingPunct="1">
              <a:spcAft>
                <a:spcPts val="0"/>
              </a:spcAft>
              <a:buFont typeface="Arial" panose="020B0604020202020204" pitchFamily="34" charset="0"/>
              <a:buChar char="•"/>
              <a:defRPr/>
            </a:pPr>
            <a:r>
              <a:rPr lang="ru-RU" sz="1600" dirty="0"/>
              <a:t>Видовая структура основных производственных фондов (чем больше доля активной части ОПФ, тем больше величина амортизационных отчислений)</a:t>
            </a:r>
          </a:p>
          <a:p>
            <a:pPr lvl="1" algn="just" eaLnBrk="1" fontAlgn="auto" hangingPunct="1">
              <a:spcAft>
                <a:spcPts val="0"/>
              </a:spcAft>
              <a:buFont typeface="Arial" panose="020B0604020202020204" pitchFamily="34" charset="0"/>
              <a:buChar char="•"/>
              <a:defRPr/>
            </a:pPr>
            <a:r>
              <a:rPr lang="ru-RU" sz="1600" dirty="0"/>
              <a:t>Возрастная структура ОПФ (чем моложе структура, тем больше величина амортизационных отчислений)</a:t>
            </a:r>
          </a:p>
          <a:p>
            <a:pPr lvl="1" algn="just" eaLnBrk="1" fontAlgn="auto" hangingPunct="1">
              <a:spcAft>
                <a:spcPts val="0"/>
              </a:spcAft>
              <a:buFont typeface="Arial" panose="020B0604020202020204" pitchFamily="34" charset="0"/>
              <a:buChar char="•"/>
              <a:defRPr/>
            </a:pPr>
            <a:r>
              <a:rPr lang="ru-RU" sz="1600" dirty="0"/>
              <a:t>Амортизационная политика предприятия</a:t>
            </a:r>
          </a:p>
          <a:p>
            <a:pPr algn="just" eaLnBrk="1" fontAlgn="auto" hangingPunct="1">
              <a:spcAft>
                <a:spcPts val="0"/>
              </a:spcAft>
              <a:buFont typeface="Arial" panose="020B0604020202020204" pitchFamily="34" charset="0"/>
              <a:buChar char="•"/>
              <a:defRPr/>
            </a:pPr>
            <a:r>
              <a:rPr lang="ru-RU" sz="1800" dirty="0"/>
              <a:t>Внутрихозяйственные резервы</a:t>
            </a:r>
          </a:p>
          <a:p>
            <a:pPr algn="just" eaLnBrk="1" fontAlgn="auto" hangingPunct="1">
              <a:spcAft>
                <a:spcPts val="0"/>
              </a:spcAft>
              <a:buFont typeface="Arial" panose="020B0604020202020204" pitchFamily="34" charset="0"/>
              <a:buChar char="•"/>
              <a:defRPr/>
            </a:pPr>
            <a:r>
              <a:rPr lang="ru-RU" sz="1800" dirty="0"/>
              <a:t>Нематериальные активы</a:t>
            </a:r>
          </a:p>
        </p:txBody>
      </p:sp>
      <p:sp>
        <p:nvSpPr>
          <p:cNvPr id="4" name="Заголовок 1">
            <a:extLst>
              <a:ext uri="{FF2B5EF4-FFF2-40B4-BE49-F238E27FC236}"/>
            </a:extLst>
          </p:cNvPr>
          <p:cNvSpPr txBox="1">
            <a:spLocks/>
          </p:cNvSpPr>
          <p:nvPr/>
        </p:nvSpPr>
        <p:spPr>
          <a:xfrm>
            <a:off x="838200" y="1095375"/>
            <a:ext cx="10515600" cy="708025"/>
          </a:xfrm>
          <a:prstGeom prst="rect">
            <a:avLst/>
          </a:prstGeom>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400" i="1" dirty="0"/>
              <a:t>Это метод финансирования инвестиционной деятельности, происходящий только за счёт собственных средств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839788" y="365125"/>
            <a:ext cx="10515600" cy="960438"/>
          </a:xfrm>
        </p:spPr>
        <p:txBody>
          <a:bodyPr/>
          <a:lstStyle/>
          <a:p>
            <a:pPr algn="ctr" eaLnBrk="1" hangingPunct="1"/>
            <a:r>
              <a:rPr lang="ru-RU" sz="4000" b="1" smtClean="0"/>
              <a:t>Самофинансирование</a:t>
            </a:r>
          </a:p>
        </p:txBody>
      </p:sp>
      <p:sp>
        <p:nvSpPr>
          <p:cNvPr id="28674" name="Текст 2"/>
          <p:cNvSpPr>
            <a:spLocks noGrp="1"/>
          </p:cNvSpPr>
          <p:nvPr>
            <p:ph type="body" idx="1"/>
          </p:nvPr>
        </p:nvSpPr>
        <p:spPr/>
        <p:txBody>
          <a:bodyPr/>
          <a:lstStyle/>
          <a:p>
            <a:pPr algn="ctr" eaLnBrk="1" hangingPunct="1"/>
            <a:r>
              <a:rPr lang="ru-RU" sz="2800" smtClean="0"/>
              <a:t>Преимущества</a:t>
            </a:r>
          </a:p>
        </p:txBody>
      </p:sp>
      <p:sp>
        <p:nvSpPr>
          <p:cNvPr id="4" name="Объект 3">
            <a:extLst>
              <a:ext uri="{FF2B5EF4-FFF2-40B4-BE49-F238E27FC236}"/>
            </a:extLst>
          </p:cNvPr>
          <p:cNvSpPr>
            <a:spLocks noGrp="1"/>
          </p:cNvSpPr>
          <p:nvPr>
            <p:ph sz="half" idx="2"/>
          </p:nvPr>
        </p:nvSpPr>
        <p:spPr>
          <a:xfrm>
            <a:off x="839788" y="2505075"/>
            <a:ext cx="5157787" cy="4108450"/>
          </a:xfrm>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ru-RU" sz="2600" dirty="0"/>
              <a:t>Является наиболее надёжным методом финансирования инвестиций</a:t>
            </a:r>
          </a:p>
          <a:p>
            <a:pPr eaLnBrk="1" fontAlgn="auto" hangingPunct="1">
              <a:spcAft>
                <a:spcPts val="0"/>
              </a:spcAft>
              <a:buFont typeface="Arial" panose="020B0604020202020204" pitchFamily="34" charset="0"/>
              <a:buChar char="•"/>
              <a:defRPr/>
            </a:pPr>
            <a:r>
              <a:rPr lang="ru-RU" sz="2600" dirty="0"/>
              <a:t>Доступность</a:t>
            </a:r>
          </a:p>
          <a:p>
            <a:pPr eaLnBrk="1" fontAlgn="auto" hangingPunct="1">
              <a:spcAft>
                <a:spcPts val="0"/>
              </a:spcAft>
              <a:buFont typeface="Arial" panose="020B0604020202020204" pitchFamily="34" charset="0"/>
              <a:buChar char="•"/>
              <a:defRPr/>
            </a:pPr>
            <a:r>
              <a:rPr lang="ru-RU" sz="2600" dirty="0"/>
              <a:t>Минимизация риска неплатёжеспособности и банкротства</a:t>
            </a:r>
          </a:p>
          <a:p>
            <a:pPr eaLnBrk="1" fontAlgn="auto" hangingPunct="1">
              <a:spcAft>
                <a:spcPts val="0"/>
              </a:spcAft>
              <a:buFont typeface="Arial" panose="020B0604020202020204" pitchFamily="34" charset="0"/>
              <a:buChar char="•"/>
              <a:defRPr/>
            </a:pPr>
            <a:r>
              <a:rPr lang="ru-RU" sz="2600" dirty="0"/>
              <a:t>Более высокая прибыльность ввиду отсутствия процентных выплат</a:t>
            </a:r>
          </a:p>
          <a:p>
            <a:pPr eaLnBrk="1" fontAlgn="auto" hangingPunct="1">
              <a:spcAft>
                <a:spcPts val="0"/>
              </a:spcAft>
              <a:buFont typeface="Arial" panose="020B0604020202020204" pitchFamily="34" charset="0"/>
              <a:buChar char="•"/>
              <a:defRPr/>
            </a:pPr>
            <a:endParaRPr lang="ru-RU" dirty="0"/>
          </a:p>
        </p:txBody>
      </p:sp>
      <p:sp>
        <p:nvSpPr>
          <p:cNvPr id="28676" name="Текст 4"/>
          <p:cNvSpPr>
            <a:spLocks noGrp="1"/>
          </p:cNvSpPr>
          <p:nvPr>
            <p:ph type="body" sz="quarter" idx="3"/>
          </p:nvPr>
        </p:nvSpPr>
        <p:spPr/>
        <p:txBody>
          <a:bodyPr/>
          <a:lstStyle/>
          <a:p>
            <a:pPr algn="ctr" eaLnBrk="1" hangingPunct="1"/>
            <a:r>
              <a:rPr lang="ru-RU" sz="2800" smtClean="0"/>
              <a:t>Недостатки</a:t>
            </a:r>
            <a:endParaRPr lang="ru-RU" smtClean="0"/>
          </a:p>
        </p:txBody>
      </p:sp>
      <p:sp>
        <p:nvSpPr>
          <p:cNvPr id="6" name="Объект 5">
            <a:extLst>
              <a:ext uri="{FF2B5EF4-FFF2-40B4-BE49-F238E27FC236}"/>
            </a:extLst>
          </p:cNvPr>
          <p:cNvSpPr>
            <a:spLocks noGrp="1"/>
          </p:cNvSpPr>
          <p:nvPr>
            <p:ph sz="quarter" idx="4"/>
          </p:nvPr>
        </p:nvSpPr>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ru-RU" sz="2600" dirty="0"/>
              <a:t>Невозможность спрогнозировать дальнейшую ситуацию в развитии предприятия</a:t>
            </a:r>
          </a:p>
          <a:p>
            <a:pPr eaLnBrk="1" fontAlgn="auto" hangingPunct="1">
              <a:spcAft>
                <a:spcPts val="0"/>
              </a:spcAft>
              <a:buFont typeface="Arial" panose="020B0604020202020204" pitchFamily="34" charset="0"/>
              <a:buChar char="•"/>
              <a:defRPr/>
            </a:pPr>
            <a:r>
              <a:rPr lang="ru-RU" sz="2600" dirty="0"/>
              <a:t>Зависимость от внешних условий, неподвластных контролю со стороны менеджмента предприятия</a:t>
            </a:r>
          </a:p>
          <a:p>
            <a:pPr eaLnBrk="1" fontAlgn="auto" hangingPunct="1">
              <a:spcAft>
                <a:spcPts val="0"/>
              </a:spcAft>
              <a:buFont typeface="Arial" panose="020B0604020202020204" pitchFamily="34" charset="0"/>
              <a:buChar char="•"/>
              <a:defRPr/>
            </a:pPr>
            <a:r>
              <a:rPr lang="ru-RU" sz="2600" dirty="0"/>
              <a:t>В условиях высоких темпов инфляции при сложившейся системе переоценки основных фондов происходит обесценение данного источника</a:t>
            </a:r>
          </a:p>
          <a:p>
            <a:pPr eaLnBrk="1" fontAlgn="auto" hangingPunct="1">
              <a:spcAft>
                <a:spcPts val="0"/>
              </a:spcAft>
              <a:buFont typeface="Arial" panose="020B0604020202020204" pitchFamily="34" charset="0"/>
              <a:buChar char="•"/>
              <a:defRPr/>
            </a:pPr>
            <a:r>
              <a:rPr lang="ru-RU" sz="2600" dirty="0"/>
              <a:t>Может быть использован для реализации исключительно небольших инвестиционных проектов</a:t>
            </a:r>
          </a:p>
          <a:p>
            <a:pPr marL="0" indent="0" eaLnBrk="1" fontAlgn="auto" hangingPunct="1">
              <a:spcAft>
                <a:spcPts val="0"/>
              </a:spcAft>
              <a:buFont typeface="Arial" panose="020B0604020202020204" pitchFamily="34" charset="0"/>
              <a:buNone/>
              <a:defRPr/>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838200" y="179388"/>
            <a:ext cx="10515600" cy="708025"/>
          </a:xfrm>
        </p:spPr>
        <p:txBody>
          <a:bodyPr/>
          <a:lstStyle/>
          <a:p>
            <a:pPr algn="ctr" eaLnBrk="1" hangingPunct="1"/>
            <a:r>
              <a:rPr lang="ru-RU" sz="4000" b="1" smtClean="0"/>
              <a:t>Кредитное финансирование</a:t>
            </a:r>
          </a:p>
        </p:txBody>
      </p:sp>
      <p:sp>
        <p:nvSpPr>
          <p:cNvPr id="3" name="Объект 2">
            <a:extLst>
              <a:ext uri="{FF2B5EF4-FFF2-40B4-BE49-F238E27FC236}"/>
            </a:extLst>
          </p:cNvPr>
          <p:cNvSpPr>
            <a:spLocks noGrp="1"/>
          </p:cNvSpPr>
          <p:nvPr>
            <p:ph idx="1"/>
          </p:nvPr>
        </p:nvSpPr>
        <p:spPr/>
        <p:txBody>
          <a:bodyPr rtlCol="0">
            <a:noAutofit/>
          </a:bodyPr>
          <a:lstStyle/>
          <a:p>
            <a:pPr marL="0" indent="0" algn="just" eaLnBrk="1" fontAlgn="auto" hangingPunct="1">
              <a:spcAft>
                <a:spcPts val="0"/>
              </a:spcAft>
              <a:buFont typeface="Arial" panose="020B0604020202020204" pitchFamily="34" charset="0"/>
              <a:buNone/>
              <a:defRPr/>
            </a:pPr>
            <a:r>
              <a:rPr lang="ru-RU" sz="1600" b="1" u="sng" dirty="0"/>
              <a:t>Кредитное финансирование может выступать в следующих формах:</a:t>
            </a:r>
          </a:p>
          <a:p>
            <a:pPr algn="just" eaLnBrk="1" fontAlgn="auto" hangingPunct="1">
              <a:spcAft>
                <a:spcPts val="0"/>
              </a:spcAft>
              <a:buFont typeface="Arial" panose="020B0604020202020204" pitchFamily="34" charset="0"/>
              <a:buChar char="•"/>
              <a:defRPr/>
            </a:pPr>
            <a:r>
              <a:rPr lang="ru-RU" sz="1600" dirty="0"/>
              <a:t>Инвестиционный кредит;</a:t>
            </a:r>
          </a:p>
          <a:p>
            <a:pPr algn="just" eaLnBrk="1" fontAlgn="auto" hangingPunct="1">
              <a:spcAft>
                <a:spcPts val="0"/>
              </a:spcAft>
              <a:buFont typeface="Arial" panose="020B0604020202020204" pitchFamily="34" charset="0"/>
              <a:buChar char="•"/>
              <a:defRPr/>
            </a:pPr>
            <a:r>
              <a:rPr lang="ru-RU" sz="1600" dirty="0"/>
              <a:t>Облигационные займы;</a:t>
            </a:r>
          </a:p>
          <a:p>
            <a:pPr algn="just" eaLnBrk="1" fontAlgn="auto" hangingPunct="1">
              <a:spcAft>
                <a:spcPts val="0"/>
              </a:spcAft>
              <a:buFont typeface="Arial" panose="020B0604020202020204" pitchFamily="34" charset="0"/>
              <a:buChar char="•"/>
              <a:defRPr/>
            </a:pPr>
            <a:r>
              <a:rPr lang="ru-RU" sz="1600" dirty="0"/>
              <a:t>Привлечение заемных средств населения (для организаций потребительской кооперации)</a:t>
            </a:r>
          </a:p>
          <a:p>
            <a:pPr marL="0" indent="0" algn="just" eaLnBrk="1" fontAlgn="auto" hangingPunct="1">
              <a:spcAft>
                <a:spcPts val="0"/>
              </a:spcAft>
              <a:buFont typeface="Arial" panose="020B0604020202020204" pitchFamily="34" charset="0"/>
              <a:buNone/>
              <a:defRPr/>
            </a:pPr>
            <a:r>
              <a:rPr lang="ru-RU" sz="1600" dirty="0"/>
              <a:t>Необходимость привлечения заемного капитала должна обосновываться предварительно сделанным расчетом потребности в оборотных средствах.</a:t>
            </a:r>
          </a:p>
          <a:p>
            <a:pPr algn="just" eaLnBrk="1" fontAlgn="auto" hangingPunct="1">
              <a:spcAft>
                <a:spcPts val="0"/>
              </a:spcAft>
              <a:buFont typeface="Arial" panose="020B0604020202020204" pitchFamily="34" charset="0"/>
              <a:buChar char="•"/>
              <a:defRPr/>
            </a:pPr>
            <a:r>
              <a:rPr lang="ru-RU" sz="1600" dirty="0"/>
              <a:t>     С одной стороны, привлечение заемных  средств – это фактор успешного  функционирования предприятия, который способствует быстрому преодолению дефицита финансовых ресурсов, свидетельствует о доверии кредиторов и обеспечивает повышение рентабельности собственных средств.</a:t>
            </a:r>
          </a:p>
          <a:p>
            <a:pPr algn="just" eaLnBrk="1" fontAlgn="auto" hangingPunct="1">
              <a:spcAft>
                <a:spcPts val="0"/>
              </a:spcAft>
              <a:buFont typeface="Arial" panose="020B0604020202020204" pitchFamily="34" charset="0"/>
              <a:buChar char="•"/>
              <a:defRPr/>
            </a:pPr>
            <a:r>
              <a:rPr lang="ru-RU" sz="1600" dirty="0"/>
              <a:t>     С другой стороны, предприятие обременяется финансовыми обязательствами. Одна из главных оценочных характеристик эффективности управленческих финансовых решений – величина и эффективность использования заемных средств.</a:t>
            </a:r>
          </a:p>
          <a:p>
            <a:pPr marL="0" indent="0" algn="just" eaLnBrk="1" fontAlgn="auto" hangingPunct="1">
              <a:spcAft>
                <a:spcPts val="0"/>
              </a:spcAft>
              <a:buFont typeface="Arial" panose="020B0604020202020204" pitchFamily="34" charset="0"/>
              <a:buNone/>
              <a:defRPr/>
            </a:pPr>
            <a:r>
              <a:rPr lang="ru-RU" sz="1600" dirty="0"/>
              <a:t>Заемный капитал может использоваться как  для формирования долгосрочных финансовых средств в виде основных фондов (капитала), так и для формирования краткосрочных (текущих) финансовых средств для каждого производственного цикла</a:t>
            </a:r>
          </a:p>
        </p:txBody>
      </p:sp>
      <p:sp>
        <p:nvSpPr>
          <p:cNvPr id="29699" name="Заголовок 1"/>
          <p:cNvSpPr txBox="1">
            <a:spLocks/>
          </p:cNvSpPr>
          <p:nvPr/>
        </p:nvSpPr>
        <p:spPr bwMode="auto">
          <a:xfrm>
            <a:off x="838200" y="1003300"/>
            <a:ext cx="10515600" cy="708025"/>
          </a:xfrm>
          <a:prstGeom prst="rect">
            <a:avLst/>
          </a:prstGeom>
          <a:noFill/>
          <a:ln w="9525">
            <a:noFill/>
            <a:miter lim="800000"/>
            <a:headEnd/>
            <a:tailEnd/>
          </a:ln>
        </p:spPr>
        <p:txBody>
          <a:bodyPr anchor="ctr"/>
          <a:lstStyle/>
          <a:p>
            <a:pPr algn="ctr">
              <a:lnSpc>
                <a:spcPct val="90000"/>
              </a:lnSpc>
            </a:pPr>
            <a:r>
              <a:rPr lang="ru-RU" sz="2000" i="1">
                <a:latin typeface="Calibri Light"/>
              </a:rPr>
              <a:t>Это финансирование инвестиционной деятельности за счёт заёмных средств</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874713"/>
            <a:ext cx="10515600" cy="5262562"/>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ru-RU" sz="2600" dirty="0"/>
              <a:t>При использовании заемных средств  серьезное внимание необходимо уделять  анализу влияния, которое оказывают изменения структуры пассивов на финансовое состояние заемщика. Следует следить за динамикой структуры источников используемых предприятием средств. Здесь также важна оценка коэффициентов ликвидности, финансовой устойчивости, характеризующих риск предприятия, анализ оборачиваемости. Контроль за сопоставлением сроков оборота активов и обязательств – одна из наиболее принципиальных составляющих системы управления обязательствами.</a:t>
            </a:r>
          </a:p>
          <a:p>
            <a:pPr marL="0" indent="0" eaLnBrk="1" fontAlgn="auto" hangingPunct="1">
              <a:spcAft>
                <a:spcPts val="0"/>
              </a:spcAft>
              <a:buFont typeface="Arial" panose="020B0604020202020204" pitchFamily="34" charset="0"/>
              <a:buNone/>
              <a:defRPr/>
            </a:pPr>
            <a:r>
              <a:rPr lang="ru-RU" sz="2600" b="1" dirty="0"/>
              <a:t>Преимущества заёмных источников финансирования</a:t>
            </a:r>
            <a:r>
              <a:rPr lang="ru-RU" sz="2600" dirty="0"/>
              <a:t>:</a:t>
            </a:r>
          </a:p>
          <a:p>
            <a:pPr marL="971550" lvl="1" indent="-514350" eaLnBrk="1" fontAlgn="auto" hangingPunct="1">
              <a:spcAft>
                <a:spcPts val="0"/>
              </a:spcAft>
              <a:buFont typeface="+mj-lt"/>
              <a:buAutoNum type="alphaLcParenR"/>
              <a:defRPr/>
            </a:pPr>
            <a:r>
              <a:rPr lang="ru-RU" dirty="0"/>
              <a:t>высоким объемом возможного их привлечения, значительно превышающим объем  собственных инвестиционных ресурсов;</a:t>
            </a:r>
          </a:p>
          <a:p>
            <a:pPr marL="971550" lvl="1" indent="-514350" eaLnBrk="1" fontAlgn="auto" hangingPunct="1">
              <a:spcAft>
                <a:spcPts val="0"/>
              </a:spcAft>
              <a:buFont typeface="+mj-lt"/>
              <a:buAutoNum type="alphaLcParenR"/>
              <a:defRPr/>
            </a:pPr>
            <a:r>
              <a:rPr lang="ru-RU" dirty="0"/>
              <a:t>более высоким внешним контролем  за эффективностью инвестиционной деятельности и реализации внутренних резервов её повышения.</a:t>
            </a:r>
          </a:p>
          <a:p>
            <a:pPr marL="0" indent="0" eaLnBrk="1" fontAlgn="auto" hangingPunct="1">
              <a:spcAft>
                <a:spcPts val="0"/>
              </a:spcAft>
              <a:buFont typeface="Arial" panose="020B0604020202020204" pitchFamily="34" charset="0"/>
              <a:buNone/>
              <a:defRPr/>
            </a:pPr>
            <a:r>
              <a:rPr lang="ru-RU" sz="2600" b="1" dirty="0"/>
              <a:t>Недостатки заёмных источников финансирования</a:t>
            </a:r>
            <a:r>
              <a:rPr lang="ru-RU" sz="2600" dirty="0"/>
              <a:t>:</a:t>
            </a:r>
          </a:p>
          <a:p>
            <a:pPr marL="971550" lvl="1" indent="-514350" eaLnBrk="1" fontAlgn="auto" hangingPunct="1">
              <a:spcAft>
                <a:spcPts val="0"/>
              </a:spcAft>
              <a:buFont typeface="+mj-lt"/>
              <a:buAutoNum type="alphaLcParenR"/>
              <a:defRPr/>
            </a:pPr>
            <a:r>
              <a:rPr lang="ru-RU" dirty="0"/>
              <a:t>сложность привлечения и оформления;</a:t>
            </a:r>
          </a:p>
          <a:p>
            <a:pPr marL="971550" lvl="1" indent="-514350" eaLnBrk="1" fontAlgn="auto" hangingPunct="1">
              <a:spcAft>
                <a:spcPts val="0"/>
              </a:spcAft>
              <a:buFont typeface="+mj-lt"/>
              <a:buAutoNum type="alphaLcParenR"/>
              <a:defRPr/>
            </a:pPr>
            <a:r>
              <a:rPr lang="ru-RU" dirty="0"/>
              <a:t>более продолжительный период привлечения;</a:t>
            </a:r>
          </a:p>
          <a:p>
            <a:pPr marL="971550" lvl="1" indent="-514350" eaLnBrk="1" fontAlgn="auto" hangingPunct="1">
              <a:spcAft>
                <a:spcPts val="0"/>
              </a:spcAft>
              <a:buFont typeface="+mj-lt"/>
              <a:buAutoNum type="alphaLcParenR"/>
              <a:defRPr/>
            </a:pPr>
            <a:r>
              <a:rPr lang="ru-RU" dirty="0"/>
              <a:t>необходимость предоставления соответствующих гарантий (на платной основе) или залога имущества;</a:t>
            </a:r>
          </a:p>
          <a:p>
            <a:pPr marL="971550" lvl="1" indent="-514350" eaLnBrk="1" fontAlgn="auto" hangingPunct="1">
              <a:spcAft>
                <a:spcPts val="0"/>
              </a:spcAft>
              <a:buFont typeface="+mj-lt"/>
              <a:buAutoNum type="alphaLcParenR"/>
              <a:defRPr/>
            </a:pPr>
            <a:r>
              <a:rPr lang="ru-RU" dirty="0"/>
              <a:t>повышение риска банкротства  в связи с несвоевременным  погашением полученных ссуд;</a:t>
            </a:r>
          </a:p>
          <a:p>
            <a:pPr marL="971550" lvl="1" indent="-514350" eaLnBrk="1" fontAlgn="auto" hangingPunct="1">
              <a:spcAft>
                <a:spcPts val="0"/>
              </a:spcAft>
              <a:buFont typeface="+mj-lt"/>
              <a:buAutoNum type="alphaLcParenR"/>
              <a:defRPr/>
            </a:pPr>
            <a:r>
              <a:rPr lang="ru-RU" dirty="0"/>
              <a:t>потеря части прибыли от инвестиционной деятельности в связи с необходимостью уплаты ссудного процента;</a:t>
            </a:r>
          </a:p>
          <a:p>
            <a:pPr marL="971550" lvl="1" indent="-514350" eaLnBrk="1" fontAlgn="auto" hangingPunct="1">
              <a:spcAft>
                <a:spcPts val="0"/>
              </a:spcAft>
              <a:buFont typeface="+mj-lt"/>
              <a:buAutoNum type="alphaLcParenR"/>
              <a:defRPr/>
            </a:pPr>
            <a:r>
              <a:rPr lang="ru-RU" dirty="0"/>
              <a:t>частичная потеря управления деятельностью кампании (при акционировании).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838200" y="365125"/>
            <a:ext cx="10515600" cy="762000"/>
          </a:xfrm>
        </p:spPr>
        <p:txBody>
          <a:bodyPr/>
          <a:lstStyle/>
          <a:p>
            <a:pPr algn="ctr" eaLnBrk="1" hangingPunct="1"/>
            <a:r>
              <a:rPr lang="ru-RU" sz="4000" b="1" smtClean="0"/>
              <a:t>Инвестиционный кредит</a:t>
            </a:r>
          </a:p>
        </p:txBody>
      </p:sp>
      <p:sp>
        <p:nvSpPr>
          <p:cNvPr id="3" name="Объект 2">
            <a:extLst>
              <a:ext uri="{FF2B5EF4-FFF2-40B4-BE49-F238E27FC236}"/>
            </a:extLst>
          </p:cNvPr>
          <p:cNvSpPr>
            <a:spLocks noGrp="1"/>
          </p:cNvSpPr>
          <p:nvPr>
            <p:ph idx="1"/>
          </p:nvPr>
        </p:nvSpPr>
        <p:spPr>
          <a:xfrm>
            <a:off x="838200" y="1127125"/>
            <a:ext cx="10515600" cy="5049838"/>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ru-RU" dirty="0"/>
              <a:t>Инвестиционные кредиты банков выступают как одна из наиболее эффективных форм внешнего финансирования инвестиционных проектов в тех случаях, когда компании не могут обеспечить их реализацию за счет собственных средств и эмиссии ценных бумаг. </a:t>
            </a:r>
          </a:p>
          <a:p>
            <a:pPr marL="0" indent="0" algn="just" eaLnBrk="1" fontAlgn="auto" hangingPunct="1">
              <a:spcAft>
                <a:spcPts val="0"/>
              </a:spcAft>
              <a:buFont typeface="Arial" panose="020B0604020202020204" pitchFamily="34" charset="0"/>
              <a:buNone/>
              <a:defRPr/>
            </a:pPr>
            <a:r>
              <a:rPr lang="ru-RU" b="1" u="sng" dirty="0"/>
              <a:t>Привлекательность данной формы объясняется, прежде всего:</a:t>
            </a:r>
          </a:p>
          <a:p>
            <a:pPr algn="just" eaLnBrk="1" fontAlgn="auto" hangingPunct="1">
              <a:spcAft>
                <a:spcPts val="0"/>
              </a:spcAft>
              <a:buFont typeface="Arial" panose="020B0604020202020204" pitchFamily="34" charset="0"/>
              <a:buChar char="•"/>
              <a:defRPr/>
            </a:pPr>
            <a:r>
              <a:rPr lang="ru-RU" dirty="0"/>
              <a:t>возможностью разработки гибкой схемы финансирования </a:t>
            </a:r>
          </a:p>
          <a:p>
            <a:pPr algn="just" eaLnBrk="1" fontAlgn="auto" hangingPunct="1">
              <a:spcAft>
                <a:spcPts val="0"/>
              </a:spcAft>
              <a:buFont typeface="Arial" panose="020B0604020202020204" pitchFamily="34" charset="0"/>
              <a:buChar char="•"/>
              <a:defRPr/>
            </a:pPr>
            <a:r>
              <a:rPr lang="ru-RU" dirty="0"/>
              <a:t>отсутствием затрат, связанных с регистрацией и размещением ценных бумаг</a:t>
            </a:r>
          </a:p>
          <a:p>
            <a:pPr algn="just" eaLnBrk="1" fontAlgn="auto" hangingPunct="1">
              <a:spcAft>
                <a:spcPts val="0"/>
              </a:spcAft>
              <a:buFont typeface="Arial" panose="020B0604020202020204" pitchFamily="34" charset="0"/>
              <a:buChar char="•"/>
              <a:defRPr/>
            </a:pPr>
            <a:r>
              <a:rPr lang="ru-RU" dirty="0"/>
              <a:t>использованием эффекта финансового рычага, позволяющего увеличить рентабельность собственного капитала в зависимости от соотношения собственного и заемного капитала в структуре инвестируемых средств и стоимости заемных средств</a:t>
            </a:r>
          </a:p>
          <a:p>
            <a:pPr algn="just" eaLnBrk="1" fontAlgn="auto" hangingPunct="1">
              <a:spcAft>
                <a:spcPts val="0"/>
              </a:spcAft>
              <a:buFont typeface="Arial" panose="020B0604020202020204" pitchFamily="34" charset="0"/>
              <a:buChar char="•"/>
              <a:defRPr/>
            </a:pPr>
            <a:r>
              <a:rPr lang="ru-RU" dirty="0"/>
              <a:t>уменьшения налогооблагаемой прибыли за счет отнесения процентных выплат на затраты, включаемые в себестоимость </a:t>
            </a:r>
          </a:p>
          <a:p>
            <a:pPr marL="0" indent="0" algn="just" eaLnBrk="1" fontAlgn="auto" hangingPunct="1">
              <a:spcAft>
                <a:spcPts val="0"/>
              </a:spcAft>
              <a:buFont typeface="Arial" panose="020B0604020202020204" pitchFamily="34" charset="0"/>
              <a:buNone/>
              <a:defRPr/>
            </a:pPr>
            <a:r>
              <a:rPr lang="ru-RU" b="1" u="sng" dirty="0"/>
              <a:t>Срок:</a:t>
            </a:r>
          </a:p>
          <a:p>
            <a:pPr marL="0" indent="0" algn="just" eaLnBrk="1" fontAlgn="auto" hangingPunct="1">
              <a:spcAft>
                <a:spcPts val="0"/>
              </a:spcAft>
              <a:buFont typeface="Arial" panose="020B0604020202020204" pitchFamily="34" charset="0"/>
              <a:buNone/>
              <a:defRPr/>
            </a:pPr>
            <a:r>
              <a:rPr lang="ru-RU" dirty="0"/>
              <a:t>Инвестиционные кредиты являются, как правило, </a:t>
            </a:r>
            <a:r>
              <a:rPr lang="ru-RU" u="sng" dirty="0"/>
              <a:t>средне- и долгосрочными</a:t>
            </a:r>
            <a:r>
              <a:rPr lang="ru-RU" dirty="0"/>
              <a:t>. Срок привлечения инвестиционного кредита сопоставим со сроками реализации инвестиционного проекта. При этом инвестиционный кредит может предусматривать наличие льготного периода, т.е. периода отсрочки погашения основного долга. Такое условие облегчает обслуживание кредита, но увеличивает его стоимость, так как процентные платежи исчисляются с непогашенной суммы долга.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838200" y="365125"/>
            <a:ext cx="10515600" cy="1000125"/>
          </a:xfrm>
        </p:spPr>
        <p:txBody>
          <a:bodyPr/>
          <a:lstStyle/>
          <a:p>
            <a:pPr algn="ctr" eaLnBrk="1" hangingPunct="1"/>
            <a:r>
              <a:rPr lang="ru-RU" sz="4000" b="1" smtClean="0"/>
              <a:t>Инвестиции</a:t>
            </a:r>
          </a:p>
        </p:txBody>
      </p:sp>
      <p:sp>
        <p:nvSpPr>
          <p:cNvPr id="3" name="Объект 2">
            <a:extLst>
              <a:ext uri="{FF2B5EF4-FFF2-40B4-BE49-F238E27FC236}"/>
            </a:extLst>
          </p:cNvPr>
          <p:cNvSpPr>
            <a:spLocks noGrp="1"/>
          </p:cNvSpPr>
          <p:nvPr>
            <p:ph idx="1"/>
          </p:nvPr>
        </p:nvSpPr>
        <p:spPr>
          <a:xfrm>
            <a:off x="119063" y="2822575"/>
            <a:ext cx="5602287" cy="3922713"/>
          </a:xfrm>
          <a:ln w="19050" cap="flat"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b="1" u="sng" dirty="0"/>
              <a:t>Признаки:</a:t>
            </a:r>
          </a:p>
          <a:p>
            <a:pPr algn="just" eaLnBrk="1" fontAlgn="auto" hangingPunct="1">
              <a:spcAft>
                <a:spcPts val="0"/>
              </a:spcAft>
              <a:buFont typeface="Arial" panose="020B0604020202020204" pitchFamily="34" charset="0"/>
              <a:buChar char="•"/>
              <a:defRPr/>
            </a:pPr>
            <a:r>
              <a:rPr lang="ru-RU" dirty="0"/>
              <a:t>Потенциальная способность инвестиций приносить доход</a:t>
            </a:r>
          </a:p>
          <a:p>
            <a:pPr algn="just" eaLnBrk="1" fontAlgn="auto" hangingPunct="1">
              <a:spcAft>
                <a:spcPts val="0"/>
              </a:spcAft>
              <a:buFont typeface="Arial" panose="020B0604020202020204" pitchFamily="34" charset="0"/>
              <a:buChar char="•"/>
              <a:defRPr/>
            </a:pPr>
            <a:r>
              <a:rPr lang="ru-RU" dirty="0"/>
              <a:t>Определенный срок вложения средств</a:t>
            </a:r>
          </a:p>
          <a:p>
            <a:pPr algn="just" eaLnBrk="1" fontAlgn="auto" hangingPunct="1">
              <a:spcAft>
                <a:spcPts val="0"/>
              </a:spcAft>
              <a:buFont typeface="Arial" panose="020B0604020202020204" pitchFamily="34" charset="0"/>
              <a:buChar char="•"/>
              <a:defRPr/>
            </a:pPr>
            <a:r>
              <a:rPr lang="ru-RU" dirty="0"/>
              <a:t>Целенаправленный характер вложения капитала в объекты и инструменты инвестирования</a:t>
            </a:r>
          </a:p>
          <a:p>
            <a:pPr algn="just" eaLnBrk="1" fontAlgn="auto" hangingPunct="1">
              <a:spcAft>
                <a:spcPts val="0"/>
              </a:spcAft>
              <a:buFont typeface="Arial" panose="020B0604020202020204" pitchFamily="34" charset="0"/>
              <a:buChar char="•"/>
              <a:defRPr/>
            </a:pPr>
            <a:r>
              <a:rPr lang="ru-RU" dirty="0"/>
              <a:t>Использование разных инвестиционных ресурсов, характеризующихся спросом, предложением и ценой</a:t>
            </a:r>
          </a:p>
          <a:p>
            <a:pPr algn="just" eaLnBrk="1" fontAlgn="auto" hangingPunct="1">
              <a:spcAft>
                <a:spcPts val="0"/>
              </a:spcAft>
              <a:buFont typeface="Arial" panose="020B0604020202020204" pitchFamily="34" charset="0"/>
              <a:buChar char="•"/>
              <a:defRPr/>
            </a:pPr>
            <a:r>
              <a:rPr lang="ru-RU" dirty="0"/>
              <a:t>Осуществление вложений лицами (инвесторами), которые имеют собственные цели, не всегда совпадающие с общеэкономической выгодой</a:t>
            </a:r>
          </a:p>
          <a:p>
            <a:pPr algn="just" eaLnBrk="1" fontAlgn="auto" hangingPunct="1">
              <a:spcAft>
                <a:spcPts val="0"/>
              </a:spcAft>
              <a:buFont typeface="Arial" panose="020B0604020202020204" pitchFamily="34" charset="0"/>
              <a:buChar char="•"/>
              <a:defRPr/>
            </a:pPr>
            <a:r>
              <a:rPr lang="ru-RU" dirty="0"/>
              <a:t>Наличие риска вложения капитала</a:t>
            </a:r>
          </a:p>
        </p:txBody>
      </p:sp>
      <p:sp>
        <p:nvSpPr>
          <p:cNvPr id="4" name="Заголовок 1">
            <a:extLst>
              <a:ext uri="{FF2B5EF4-FFF2-40B4-BE49-F238E27FC236}"/>
            </a:extLst>
          </p:cNvPr>
          <p:cNvSpPr txBox="1">
            <a:spLocks/>
          </p:cNvSpPr>
          <p:nvPr/>
        </p:nvSpPr>
        <p:spPr>
          <a:xfrm>
            <a:off x="838200" y="1365250"/>
            <a:ext cx="10515600" cy="1350963"/>
          </a:xfrm>
          <a:prstGeom prst="rect">
            <a:avLst/>
          </a:prstGeom>
        </p:spPr>
        <p:txBody>
          <a:bodyPr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i="1" dirty="0"/>
              <a:t>Это вложение капитала в различной форме с целью его последующего увеличения. При этом прибыль от инвестиций должна компенсировать инвестору отказ от использования средств в текущем периоде, вознаграждать его за риск и возместить потери от инфляции.</a:t>
            </a:r>
          </a:p>
        </p:txBody>
      </p:sp>
      <p:sp>
        <p:nvSpPr>
          <p:cNvPr id="6" name="Объект 2">
            <a:extLst>
              <a:ext uri="{FF2B5EF4-FFF2-40B4-BE49-F238E27FC236}"/>
            </a:extLst>
          </p:cNvPr>
          <p:cNvSpPr txBox="1">
            <a:spLocks/>
          </p:cNvSpPr>
          <p:nvPr/>
        </p:nvSpPr>
        <p:spPr>
          <a:xfrm>
            <a:off x="6470650" y="2822575"/>
            <a:ext cx="5602288" cy="3922713"/>
          </a:xfrm>
          <a:prstGeom prst="rect">
            <a:avLst/>
          </a:prstGeom>
          <a:noFill/>
          <a:ln w="1905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ru-RU" sz="1800" b="1" u="sng" dirty="0"/>
              <a:t>Формы:</a:t>
            </a:r>
          </a:p>
          <a:p>
            <a:pPr algn="just" fontAlgn="auto">
              <a:spcAft>
                <a:spcPts val="0"/>
              </a:spcAft>
              <a:defRPr/>
            </a:pPr>
            <a:r>
              <a:rPr lang="ru-RU" sz="1800" dirty="0"/>
              <a:t>Денежные средства</a:t>
            </a:r>
          </a:p>
          <a:p>
            <a:pPr algn="just" fontAlgn="auto">
              <a:spcAft>
                <a:spcPts val="0"/>
              </a:spcAft>
              <a:defRPr/>
            </a:pPr>
            <a:r>
              <a:rPr lang="ru-RU" sz="1800" dirty="0"/>
              <a:t>Натурально-вещественная форма</a:t>
            </a:r>
          </a:p>
          <a:p>
            <a:pPr lvl="1" algn="just" fontAlgn="auto">
              <a:spcAft>
                <a:spcPts val="0"/>
              </a:spcAft>
              <a:defRPr/>
            </a:pPr>
            <a:r>
              <a:rPr lang="ru-RU" sz="1600" dirty="0"/>
              <a:t>Машины</a:t>
            </a:r>
          </a:p>
          <a:p>
            <a:pPr lvl="1" algn="just" fontAlgn="auto">
              <a:spcAft>
                <a:spcPts val="0"/>
              </a:spcAft>
              <a:defRPr/>
            </a:pPr>
            <a:r>
              <a:rPr lang="ru-RU" sz="1600" dirty="0"/>
              <a:t>Оборудование</a:t>
            </a:r>
          </a:p>
          <a:p>
            <a:pPr lvl="1" algn="just" fontAlgn="auto">
              <a:spcAft>
                <a:spcPts val="0"/>
              </a:spcAft>
              <a:defRPr/>
            </a:pPr>
            <a:r>
              <a:rPr lang="ru-RU" sz="1600" dirty="0"/>
              <a:t>Технологии</a:t>
            </a:r>
          </a:p>
          <a:p>
            <a:pPr lvl="1" algn="just" fontAlgn="auto">
              <a:spcAft>
                <a:spcPts val="0"/>
              </a:spcAft>
              <a:defRPr/>
            </a:pPr>
            <a:r>
              <a:rPr lang="ru-RU" sz="1600" dirty="0"/>
              <a:t>Паи</a:t>
            </a:r>
          </a:p>
          <a:p>
            <a:pPr lvl="1" algn="just" fontAlgn="auto">
              <a:spcAft>
                <a:spcPts val="0"/>
              </a:spcAft>
              <a:defRPr/>
            </a:pPr>
            <a:r>
              <a:rPr lang="ru-RU" sz="1600" dirty="0"/>
              <a:t>Акции</a:t>
            </a:r>
          </a:p>
          <a:p>
            <a:pPr lvl="1" algn="just" fontAlgn="auto">
              <a:spcAft>
                <a:spcPts val="0"/>
              </a:spcAft>
              <a:defRPr/>
            </a:pPr>
            <a:r>
              <a:rPr lang="ru-RU" sz="1600" dirty="0"/>
              <a:t>Лицензии</a:t>
            </a:r>
          </a:p>
          <a:p>
            <a:pPr lvl="1" algn="just" fontAlgn="auto">
              <a:spcAft>
                <a:spcPts val="0"/>
              </a:spcAft>
              <a:defRPr/>
            </a:pPr>
            <a:r>
              <a:rPr lang="ru-RU" sz="1600" dirty="0"/>
              <a:t>Любое другое имущество и имущественные права</a:t>
            </a:r>
          </a:p>
          <a:p>
            <a:pPr lvl="1" algn="just" fontAlgn="auto">
              <a:spcAft>
                <a:spcPts val="0"/>
              </a:spcAft>
              <a:defRPr/>
            </a:pPr>
            <a:r>
              <a:rPr lang="ru-RU" sz="1600" dirty="0"/>
              <a:t>Интеллектуальные ценности</a:t>
            </a:r>
          </a:p>
          <a:p>
            <a:pPr algn="just" fontAlgn="auto">
              <a:spcAft>
                <a:spcPts val="0"/>
              </a:spcAft>
              <a:defRPr/>
            </a:pPr>
            <a:r>
              <a:rPr lang="ru-RU" sz="1800" dirty="0"/>
              <a:t>Смешанная форма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344488"/>
            <a:ext cx="10515600" cy="6348412"/>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ru-RU" b="1" u="sng" dirty="0"/>
              <a:t>Для получения инвестиционного кредита необходимо соблюдение следующих условий: </a:t>
            </a:r>
          </a:p>
          <a:p>
            <a:pPr eaLnBrk="1" fontAlgn="auto" hangingPunct="1">
              <a:spcAft>
                <a:spcPts val="0"/>
              </a:spcAft>
              <a:buFont typeface="Arial" panose="020B0604020202020204" pitchFamily="34" charset="0"/>
              <a:buChar char="•"/>
              <a:defRPr/>
            </a:pPr>
            <a:r>
              <a:rPr lang="ru-RU" sz="2600" b="1" i="1" dirty="0"/>
              <a:t>подготовка для банка-кредитора бизнес-плана инвестиционного проекта</a:t>
            </a:r>
            <a:r>
              <a:rPr lang="ru-RU" sz="2600" dirty="0"/>
              <a:t>. Бизнес-план инвестиционного проекта служит инструментом принятия решений по кредитованию проекта исходя из эффективности проекта и возможности возврата кредита; </a:t>
            </a:r>
          </a:p>
          <a:p>
            <a:pPr eaLnBrk="1" fontAlgn="auto" hangingPunct="1">
              <a:spcAft>
                <a:spcPts val="0"/>
              </a:spcAft>
              <a:buFont typeface="Arial" panose="020B0604020202020204" pitchFamily="34" charset="0"/>
              <a:buChar char="•"/>
              <a:defRPr/>
            </a:pPr>
            <a:r>
              <a:rPr lang="ru-RU" sz="2600" b="1" i="1" dirty="0"/>
              <a:t>имущественное обеспечение возврата кредита</a:t>
            </a:r>
            <a:r>
              <a:rPr lang="ru-RU" sz="2600" dirty="0"/>
              <a:t>. В дополнение к бизнес-плану инвестиционного проекта должно быть предоставлено соответствующее обеспечение в виде залога имущества, гарантий и поручительства третьих лиц и др. Рыночная стоимость имущественного залога, оцениваемая за счет заемщика независимыми оценщиками, должна превышать сумму кредита, так как в случае невыполнения условий кредитного договора заемщиком ликвидационная стоимость залога может оказаться ниже рыночной, что приведет к убыткам банка-кредитора; </a:t>
            </a:r>
          </a:p>
          <a:p>
            <a:pPr eaLnBrk="1" fontAlgn="auto" hangingPunct="1">
              <a:spcAft>
                <a:spcPts val="0"/>
              </a:spcAft>
              <a:buFont typeface="Arial" panose="020B0604020202020204" pitchFamily="34" charset="0"/>
              <a:buChar char="•"/>
              <a:defRPr/>
            </a:pPr>
            <a:r>
              <a:rPr lang="ru-RU" sz="2600" b="1" i="1" dirty="0"/>
              <a:t>предоставление банку-кредитору исчерпывающей информации, подтверждающей устойчивое финансовое состояние и инвестиционную кредитоспособность заемщика</a:t>
            </a:r>
            <a:r>
              <a:rPr lang="ru-RU" sz="2600" dirty="0"/>
              <a:t>; </a:t>
            </a:r>
          </a:p>
          <a:p>
            <a:pPr eaLnBrk="1" fontAlgn="auto" hangingPunct="1">
              <a:spcAft>
                <a:spcPts val="0"/>
              </a:spcAft>
              <a:buFont typeface="Arial" panose="020B0604020202020204" pitchFamily="34" charset="0"/>
              <a:buChar char="•"/>
              <a:defRPr/>
            </a:pPr>
            <a:r>
              <a:rPr lang="ru-RU" sz="2600" b="1" i="1" dirty="0"/>
              <a:t>выполнение гарантийных обязательств </a:t>
            </a:r>
            <a:r>
              <a:rPr lang="ru-RU" sz="2600" dirty="0"/>
              <a:t>— ограничений, накладываемых на заемщика кредитором. В целях максимального снижения риска по предоставленному кредиту кредитор устанавливает в кредитном договоре ряд различных ограничивающих условий, обеспечивающих сохранение текущего финансового положения компании (ограничения капитальных расходов, ограничения на выплату дивидендов и перепродажу акций, ограничения на получение другой долгосрочной ссуды у нового кредитора, отказ от залога имущества другому кредитору, запрет на совершение сделок по аренде собственности и др.); </a:t>
            </a:r>
          </a:p>
          <a:p>
            <a:pPr eaLnBrk="1" fontAlgn="auto" hangingPunct="1">
              <a:spcAft>
                <a:spcPts val="0"/>
              </a:spcAft>
              <a:buFont typeface="Arial" panose="020B0604020202020204" pitchFamily="34" charset="0"/>
              <a:buChar char="•"/>
              <a:defRPr/>
            </a:pPr>
            <a:r>
              <a:rPr lang="ru-RU" sz="2600" b="1" i="1" dirty="0"/>
              <a:t>обеспечение контроля кредитора </a:t>
            </a:r>
            <a:r>
              <a:rPr lang="ru-RU" sz="2600" dirty="0"/>
              <a:t>за целевым расходованием средств по кредиту, предназначенного для финансирования конкретного инвестиционного проекта, например, открытие специального счета, с которого денежные средства перечисляются только на оплату предусмотренных в бизнес-плане инвестиционного проекта капитальных и текущих затрат.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838200" y="365125"/>
            <a:ext cx="10515600" cy="762000"/>
          </a:xfrm>
        </p:spPr>
        <p:txBody>
          <a:bodyPr/>
          <a:lstStyle/>
          <a:p>
            <a:pPr algn="ctr" eaLnBrk="1" hangingPunct="1"/>
            <a:r>
              <a:rPr lang="ru-RU" sz="3200" b="1" smtClean="0"/>
              <a:t>Ссуда под залог недвижимости (ипотечная ссуда)</a:t>
            </a:r>
          </a:p>
        </p:txBody>
      </p:sp>
      <p:sp>
        <p:nvSpPr>
          <p:cNvPr id="3" name="Объект 2">
            <a:extLst>
              <a:ext uri="{FF2B5EF4-FFF2-40B4-BE49-F238E27FC236}"/>
            </a:extLst>
          </p:cNvPr>
          <p:cNvSpPr>
            <a:spLocks noGrp="1"/>
          </p:cNvSpPr>
          <p:nvPr>
            <p:ph idx="1"/>
          </p:nvPr>
        </p:nvSpPr>
        <p:spPr>
          <a:xfrm>
            <a:off x="517525" y="1127125"/>
            <a:ext cx="11131550" cy="5730875"/>
          </a:xfrm>
        </p:spPr>
        <p:txBody>
          <a:bodyPr rtlCol="0">
            <a:normAutofit fontScale="55000" lnSpcReduction="20000"/>
          </a:bodyPr>
          <a:lstStyle/>
          <a:p>
            <a:pPr marL="0" indent="0" algn="just" eaLnBrk="1" fontAlgn="auto" hangingPunct="1">
              <a:spcAft>
                <a:spcPts val="0"/>
              </a:spcAft>
              <a:buFont typeface="Arial" panose="020B0604020202020204" pitchFamily="34" charset="0"/>
              <a:buNone/>
              <a:defRPr/>
            </a:pPr>
            <a:r>
              <a:rPr lang="ru-RU" sz="3300" b="1" u="sng" dirty="0"/>
              <a:t>Формы:</a:t>
            </a:r>
          </a:p>
          <a:p>
            <a:pPr algn="just" eaLnBrk="1" fontAlgn="auto" hangingPunct="1">
              <a:spcAft>
                <a:spcPts val="0"/>
              </a:spcAft>
              <a:buFont typeface="Arial" panose="020B0604020202020204" pitchFamily="34" charset="0"/>
              <a:buChar char="•"/>
              <a:defRPr/>
            </a:pPr>
            <a:r>
              <a:rPr lang="ru-RU" sz="3300" dirty="0"/>
              <a:t>стандартные ипотечные ссуды (погашение долга и выплата процентов осуществляются равными долями); </a:t>
            </a:r>
          </a:p>
          <a:p>
            <a:pPr algn="just" eaLnBrk="1" fontAlgn="auto" hangingPunct="1">
              <a:spcAft>
                <a:spcPts val="0"/>
              </a:spcAft>
              <a:buFont typeface="Arial" panose="020B0604020202020204" pitchFamily="34" charset="0"/>
              <a:buChar char="•"/>
              <a:defRPr/>
            </a:pPr>
            <a:r>
              <a:rPr lang="ru-RU" sz="3300" dirty="0"/>
              <a:t>ипотечные ссуды, предусматривающие неравномерные процентные платежи (например, на начальном этапе взносы увеличиваются с определенным постоянным темпом, а далее выплачиваются постоянными суммами); </a:t>
            </a:r>
          </a:p>
          <a:p>
            <a:pPr algn="just" eaLnBrk="1" fontAlgn="auto" hangingPunct="1">
              <a:spcAft>
                <a:spcPts val="0"/>
              </a:spcAft>
              <a:buFont typeface="Arial" panose="020B0604020202020204" pitchFamily="34" charset="0"/>
              <a:buChar char="•"/>
              <a:defRPr/>
            </a:pPr>
            <a:r>
              <a:rPr lang="ru-RU" sz="3300" dirty="0"/>
              <a:t>ипотечные ссуды с изменяющейся суммой выплат (в льготный период выплачиваются только проценты, и основная сумма долга не увеличивается); </a:t>
            </a:r>
          </a:p>
          <a:p>
            <a:pPr algn="just" eaLnBrk="1" fontAlgn="auto" hangingPunct="1">
              <a:spcAft>
                <a:spcPts val="0"/>
              </a:spcAft>
              <a:buFont typeface="Arial" panose="020B0604020202020204" pitchFamily="34" charset="0"/>
              <a:buChar char="•"/>
              <a:defRPr/>
            </a:pPr>
            <a:r>
              <a:rPr lang="ru-RU" sz="3300" dirty="0"/>
              <a:t>ипотечные ссуды с залоговым счетом (при выдаче ссуды открывается специальный счет, на который заемщик вносит определенную сумму как гарантию выплат взносов на первом этапе осуществления проекта). </a:t>
            </a:r>
          </a:p>
          <a:p>
            <a:pPr marL="0" indent="0" algn="just" eaLnBrk="1" fontAlgn="auto" hangingPunct="1">
              <a:spcAft>
                <a:spcPts val="0"/>
              </a:spcAft>
              <a:buFont typeface="Arial" panose="020B0604020202020204" pitchFamily="34" charset="0"/>
              <a:buNone/>
              <a:defRPr/>
            </a:pPr>
            <a:r>
              <a:rPr lang="ru-RU" sz="3300" dirty="0"/>
              <a:t>Система ипотечного кредитования предусматривает механизм накоплений и долгосрочного кредитования под невысокий процент с рассрочкой его выплаты на длительные периоды. </a:t>
            </a:r>
          </a:p>
          <a:p>
            <a:pPr marL="0" indent="0" algn="just" eaLnBrk="1" fontAlgn="auto" hangingPunct="1">
              <a:spcAft>
                <a:spcPts val="0"/>
              </a:spcAft>
              <a:buFont typeface="Arial" panose="020B0604020202020204" pitchFamily="34" charset="0"/>
              <a:buNone/>
              <a:defRPr/>
            </a:pPr>
            <a:r>
              <a:rPr lang="ru-RU" sz="3300" b="1" u="sng" dirty="0"/>
              <a:t>В мировой практике используются различные виды систем ипотечного кредитования, в частности: </a:t>
            </a:r>
          </a:p>
          <a:p>
            <a:pPr algn="just" eaLnBrk="1" fontAlgn="auto" hangingPunct="1">
              <a:spcAft>
                <a:spcPts val="0"/>
              </a:spcAft>
              <a:buFont typeface="Courier New" panose="02070309020205020404" pitchFamily="49" charset="0"/>
              <a:buChar char="o"/>
              <a:defRPr/>
            </a:pPr>
            <a:r>
              <a:rPr lang="ru-RU" sz="3300" dirty="0"/>
              <a:t>система, включающая элементы ипотеки и оформления кредитов под залог объекта нового строительства с постепенным предоставлением сумм кредита; </a:t>
            </a:r>
          </a:p>
          <a:p>
            <a:pPr algn="just" eaLnBrk="1" fontAlgn="auto" hangingPunct="1">
              <a:spcAft>
                <a:spcPts val="0"/>
              </a:spcAft>
              <a:buFont typeface="Courier New" panose="02070309020205020404" pitchFamily="49" charset="0"/>
              <a:buChar char="o"/>
              <a:defRPr/>
            </a:pPr>
            <a:r>
              <a:rPr lang="ru-RU" sz="3300" dirty="0"/>
              <a:t>система, базирующаяся на оформлении закладной на имеющуюся недвижимость и получения под нее кредита на новое строительство; </a:t>
            </a:r>
          </a:p>
          <a:p>
            <a:pPr algn="just" eaLnBrk="1" fontAlgn="auto" hangingPunct="1">
              <a:spcAft>
                <a:spcPts val="0"/>
              </a:spcAft>
              <a:buFont typeface="Courier New" panose="02070309020205020404" pitchFamily="49" charset="0"/>
              <a:buChar char="o"/>
              <a:defRPr/>
            </a:pPr>
            <a:r>
              <a:rPr lang="ru-RU" sz="3300" dirty="0"/>
              <a:t>система, предусматривающая смешанное финансирование, при которой наряду с банковским кредитом используются дополнительные источники финансирования (жилищные сертификаты, средства граждан, предприятий, муниципалитетов и др.); </a:t>
            </a:r>
          </a:p>
          <a:p>
            <a:pPr algn="just" eaLnBrk="1" fontAlgn="auto" hangingPunct="1">
              <a:spcAft>
                <a:spcPts val="0"/>
              </a:spcAft>
              <a:buFont typeface="Courier New" panose="02070309020205020404" pitchFamily="49" charset="0"/>
              <a:buChar char="o"/>
              <a:defRPr/>
            </a:pPr>
            <a:r>
              <a:rPr lang="ru-RU" sz="3300" dirty="0"/>
              <a:t>система, предполагающая заключение контракта на куплю-продажу имеющейся недвижимости с отсрочкой передачи прав на нее на срок нового строительства</a:t>
            </a:r>
          </a:p>
          <a:p>
            <a:pPr marL="0" indent="0" algn="just" eaLnBrk="1" fontAlgn="auto" hangingPunct="1">
              <a:spcAft>
                <a:spcPts val="0"/>
              </a:spcAft>
              <a:buFont typeface="Arial" panose="020B0604020202020204" pitchFamily="34" charset="0"/>
              <a:buNone/>
              <a:defRPr/>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838200" y="365125"/>
            <a:ext cx="10515600" cy="735013"/>
          </a:xfrm>
        </p:spPr>
        <p:txBody>
          <a:bodyPr/>
          <a:lstStyle/>
          <a:p>
            <a:pPr algn="ctr" eaLnBrk="1" hangingPunct="1"/>
            <a:r>
              <a:rPr lang="ru-RU" sz="4000" b="1" smtClean="0"/>
              <a:t>Инвестиционная кредитная линия</a:t>
            </a:r>
          </a:p>
        </p:txBody>
      </p:sp>
      <p:sp>
        <p:nvSpPr>
          <p:cNvPr id="3" name="Объект 2">
            <a:extLst>
              <a:ext uri="{FF2B5EF4-FFF2-40B4-BE49-F238E27FC236}"/>
            </a:extLst>
          </p:cNvPr>
          <p:cNvSpPr>
            <a:spLocks noGrp="1"/>
          </p:cNvSpPr>
          <p:nvPr>
            <p:ph idx="1"/>
          </p:nvPr>
        </p:nvSpPr>
        <p:spPr>
          <a:xfrm>
            <a:off x="838200" y="2300288"/>
            <a:ext cx="10515600" cy="4351337"/>
          </a:xfrm>
        </p:spPr>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dirty="0"/>
              <a:t>В случае длительного и тесного сотрудничества банка-кредитора и заемщика для финансирования инвестиционного проекта банк может открывать заемщику инвестиционную кредитную линию. </a:t>
            </a:r>
          </a:p>
          <a:p>
            <a:pPr marL="0" indent="0" algn="just" eaLnBrk="1" fontAlgn="auto" hangingPunct="1">
              <a:spcAft>
                <a:spcPts val="0"/>
              </a:spcAft>
              <a:buFont typeface="Arial" panose="020B0604020202020204" pitchFamily="34" charset="0"/>
              <a:buNone/>
              <a:defRPr/>
            </a:pPr>
            <a:r>
              <a:rPr lang="ru-RU" b="1" u="sng" dirty="0"/>
              <a:t>Преимущества открытия ИКЛ для заемщика: </a:t>
            </a:r>
          </a:p>
          <a:p>
            <a:pPr algn="just" eaLnBrk="1" fontAlgn="auto" hangingPunct="1">
              <a:spcAft>
                <a:spcPts val="0"/>
              </a:spcAft>
              <a:buFont typeface="Arial" panose="020B0604020202020204" pitchFamily="34" charset="0"/>
              <a:buChar char="•"/>
              <a:defRPr/>
            </a:pPr>
            <a:r>
              <a:rPr lang="ru-RU" dirty="0"/>
              <a:t>сокращение накладных расходов</a:t>
            </a:r>
          </a:p>
          <a:p>
            <a:pPr algn="just" eaLnBrk="1" fontAlgn="auto" hangingPunct="1">
              <a:spcAft>
                <a:spcPts val="0"/>
              </a:spcAft>
              <a:buFont typeface="Arial" panose="020B0604020202020204" pitchFamily="34" charset="0"/>
              <a:buChar char="•"/>
              <a:defRPr/>
            </a:pPr>
            <a:r>
              <a:rPr lang="ru-RU" dirty="0"/>
              <a:t>сокращение потерь времени, связанных с ведением переговоров и заключением каждого отдельного кредитного соглашения </a:t>
            </a:r>
          </a:p>
          <a:p>
            <a:pPr algn="just" eaLnBrk="1" fontAlgn="auto" hangingPunct="1">
              <a:spcAft>
                <a:spcPts val="0"/>
              </a:spcAft>
              <a:buFont typeface="Arial" panose="020B0604020202020204" pitchFamily="34" charset="0"/>
              <a:buChar char="•"/>
              <a:defRPr/>
            </a:pPr>
            <a:r>
              <a:rPr lang="ru-RU" dirty="0"/>
              <a:t>экономия на процентном обслуживании сумм кредита, превышающих текущие потребности финансирования инвестиционного проекта</a:t>
            </a:r>
          </a:p>
          <a:p>
            <a:pPr algn="just" eaLnBrk="1" fontAlgn="auto" hangingPunct="1">
              <a:spcAft>
                <a:spcPts val="0"/>
              </a:spcAft>
              <a:buFont typeface="Arial" panose="020B0604020202020204" pitchFamily="34" charset="0"/>
              <a:buChar char="•"/>
              <a:defRPr/>
            </a:pPr>
            <a:r>
              <a:rPr lang="ru-RU" dirty="0"/>
              <a:t> банк-кредитор принимает на себя риски, связанные с изменением конъюнктуры на рынке ссудных капиталов</a:t>
            </a:r>
          </a:p>
          <a:p>
            <a:pPr marL="0" indent="0" algn="just" eaLnBrk="1" fontAlgn="auto" hangingPunct="1">
              <a:spcAft>
                <a:spcPts val="0"/>
              </a:spcAft>
              <a:buFont typeface="Arial" panose="020B0604020202020204" pitchFamily="34" charset="0"/>
              <a:buNone/>
              <a:defRPr/>
            </a:pPr>
            <a:r>
              <a:rPr lang="ru-RU" b="1" u="sng" dirty="0"/>
              <a:t>Преимущества открытия ИКЛ для банка-кредитора:</a:t>
            </a:r>
          </a:p>
          <a:p>
            <a:pPr algn="just" eaLnBrk="1" fontAlgn="auto" hangingPunct="1">
              <a:spcAft>
                <a:spcPts val="0"/>
              </a:spcAft>
              <a:buFont typeface="Arial" panose="020B0604020202020204" pitchFamily="34" charset="0"/>
              <a:buChar char="•"/>
              <a:defRPr/>
            </a:pPr>
            <a:r>
              <a:rPr lang="ru-RU" dirty="0"/>
              <a:t>сокращение издержек, сопряженных с оформлением и обслуживанием кредитных договоров</a:t>
            </a:r>
          </a:p>
          <a:p>
            <a:pPr algn="just" eaLnBrk="1" fontAlgn="auto" hangingPunct="1">
              <a:spcAft>
                <a:spcPts val="0"/>
              </a:spcAft>
              <a:buFont typeface="Arial" panose="020B0604020202020204" pitchFamily="34" charset="0"/>
              <a:buChar char="•"/>
              <a:defRPr/>
            </a:pPr>
            <a:r>
              <a:rPr lang="ru-RU" dirty="0"/>
              <a:t>облегчаются задачи рефинансирования (поиска источников) кредитных средств</a:t>
            </a:r>
          </a:p>
          <a:p>
            <a:pPr algn="just" eaLnBrk="1" fontAlgn="auto" hangingPunct="1">
              <a:spcAft>
                <a:spcPts val="0"/>
              </a:spcAft>
              <a:buFont typeface="Arial" panose="020B0604020202020204" pitchFamily="34" charset="0"/>
              <a:buChar char="•"/>
              <a:defRPr/>
            </a:pPr>
            <a:r>
              <a:rPr lang="ru-RU" dirty="0"/>
              <a:t>уменьшаются риски невозврата кредита, так как суммы отдельных траншей меньше суммы кредита при его единовременном предоставлении </a:t>
            </a:r>
          </a:p>
        </p:txBody>
      </p:sp>
      <p:sp>
        <p:nvSpPr>
          <p:cNvPr id="4" name="Заголовок 1">
            <a:extLst>
              <a:ext uri="{FF2B5EF4-FFF2-40B4-BE49-F238E27FC236}"/>
            </a:extLst>
          </p:cNvPr>
          <p:cNvSpPr txBox="1">
            <a:spLocks/>
          </p:cNvSpPr>
          <p:nvPr/>
        </p:nvSpPr>
        <p:spPr>
          <a:xfrm>
            <a:off x="838200" y="1100138"/>
            <a:ext cx="10515600" cy="1065212"/>
          </a:xfrm>
          <a:prstGeom prst="rect">
            <a:avLst/>
          </a:prstGeom>
        </p:spPr>
        <p:txBody>
          <a:bodyPr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4000" i="1" dirty="0"/>
              <a:t>Это юридическое оформление обязательства кредитора перед заемщиком по предоставлению в течение определенного периода кредитов (траншей) по мере возникновения потребности заемщика в финансировании отдельных капитальных затрат по проекту в пределах согласованного лимита.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838200" y="365125"/>
            <a:ext cx="10515600" cy="762000"/>
          </a:xfrm>
        </p:spPr>
        <p:txBody>
          <a:bodyPr/>
          <a:lstStyle/>
          <a:p>
            <a:pPr algn="ctr" eaLnBrk="1" hangingPunct="1"/>
            <a:r>
              <a:rPr lang="ru-RU" sz="4000" b="1" smtClean="0"/>
              <a:t>Облигационные займы</a:t>
            </a:r>
          </a:p>
        </p:txBody>
      </p:sp>
      <p:sp>
        <p:nvSpPr>
          <p:cNvPr id="3" name="Объект 2">
            <a:extLst>
              <a:ext uri="{FF2B5EF4-FFF2-40B4-BE49-F238E27FC236}"/>
            </a:extLst>
          </p:cNvPr>
          <p:cNvSpPr>
            <a:spLocks noGrp="1"/>
          </p:cNvSpPr>
          <p:nvPr>
            <p:ph idx="1"/>
          </p:nvPr>
        </p:nvSpPr>
        <p:spPr>
          <a:xfrm>
            <a:off x="371475" y="1271588"/>
            <a:ext cx="11449050" cy="5394325"/>
          </a:xfrm>
        </p:spPr>
        <p:txBody>
          <a:bodyPr rtlCol="0">
            <a:normAutofit fontScale="55000" lnSpcReduction="20000"/>
          </a:bodyPr>
          <a:lstStyle/>
          <a:p>
            <a:pPr marL="0" indent="0" algn="just" eaLnBrk="1" fontAlgn="auto" hangingPunct="1">
              <a:spcAft>
                <a:spcPts val="0"/>
              </a:spcAft>
              <a:buFont typeface="Arial" panose="020B0604020202020204" pitchFamily="34" charset="0"/>
              <a:buNone/>
              <a:defRPr/>
            </a:pPr>
            <a:r>
              <a:rPr lang="ru-RU" sz="3300" b="1" i="1" dirty="0"/>
              <a:t>Целевые облигационные займы </a:t>
            </a:r>
            <a:r>
              <a:rPr lang="ru-RU" sz="3300" dirty="0"/>
              <a:t>представляют собой </a:t>
            </a:r>
            <a:r>
              <a:rPr lang="ru-RU" sz="3300" b="1" i="1" dirty="0"/>
              <a:t>выпус</a:t>
            </a:r>
            <a:r>
              <a:rPr lang="ru-RU" sz="3300" b="1" dirty="0"/>
              <a:t>к</a:t>
            </a:r>
            <a:r>
              <a:rPr lang="ru-RU" sz="3300" dirty="0"/>
              <a:t> предприятием — инициатором проекта – </a:t>
            </a:r>
            <a:r>
              <a:rPr lang="ru-RU" sz="3300" b="1" i="1" dirty="0"/>
              <a:t>корпоративных облигаций, средства от размещения которых предназначены для финансирования определенного инвестиционного проекта.</a:t>
            </a:r>
            <a:r>
              <a:rPr lang="ru-RU" sz="3300" dirty="0"/>
              <a:t> </a:t>
            </a:r>
          </a:p>
          <a:p>
            <a:pPr marL="0" indent="0" algn="just" eaLnBrk="1" fontAlgn="auto" hangingPunct="1">
              <a:spcAft>
                <a:spcPts val="0"/>
              </a:spcAft>
              <a:buFont typeface="Arial" panose="020B0604020202020204" pitchFamily="34" charset="0"/>
              <a:buNone/>
              <a:defRPr/>
            </a:pPr>
            <a:r>
              <a:rPr lang="ru-RU" sz="3300" dirty="0"/>
              <a:t>Выпуск и размещение корпоративных облигаций дает возможность привлечь средства для финансирования инвестиционных проектов на более выгодных по сравнению с банковским кредитом условиях: </a:t>
            </a:r>
          </a:p>
          <a:p>
            <a:pPr algn="just" eaLnBrk="1" fontAlgn="auto" hangingPunct="1">
              <a:spcAft>
                <a:spcPts val="0"/>
              </a:spcAft>
              <a:buFont typeface="Courier New" panose="02070309020205020404" pitchFamily="49" charset="0"/>
              <a:buChar char="o"/>
              <a:defRPr/>
            </a:pPr>
            <a:r>
              <a:rPr lang="ru-RU" sz="2900" dirty="0"/>
              <a:t>не требуется необходимое банкам залоговое обеспечение; </a:t>
            </a:r>
          </a:p>
          <a:p>
            <a:pPr algn="just" eaLnBrk="1" fontAlgn="auto" hangingPunct="1">
              <a:spcAft>
                <a:spcPts val="0"/>
              </a:spcAft>
              <a:buFont typeface="Courier New" panose="02070309020205020404" pitchFamily="49" charset="0"/>
              <a:buChar char="o"/>
              <a:defRPr/>
            </a:pPr>
            <a:r>
              <a:rPr lang="ru-RU" sz="2900" dirty="0"/>
              <a:t>предприятие-эмитент имеет возможность привлечь значительный объем денежных средств на долгосрочной основе при меньшей стоимости заимствования, при этом оно получает прямой доступ к ресурсам мелких инвесторов; </a:t>
            </a:r>
          </a:p>
          <a:p>
            <a:pPr algn="just" eaLnBrk="1" fontAlgn="auto" hangingPunct="1">
              <a:spcAft>
                <a:spcPts val="0"/>
              </a:spcAft>
              <a:buFont typeface="Courier New" panose="02070309020205020404" pitchFamily="49" charset="0"/>
              <a:buChar char="o"/>
              <a:defRPr/>
            </a:pPr>
            <a:r>
              <a:rPr lang="ru-RU" sz="2900" dirty="0"/>
              <a:t>погашение основного долга по облигациям, в отличие от традиционного банковского кредита, происходит, как правило, по окончании срока обращения займа, что делает возможным обслуживание долга за счет доходов, генерируемых проектом; </a:t>
            </a:r>
          </a:p>
          <a:p>
            <a:pPr algn="just" eaLnBrk="1" fontAlgn="auto" hangingPunct="1">
              <a:spcAft>
                <a:spcPts val="0"/>
              </a:spcAft>
              <a:buFont typeface="Courier New" panose="02070309020205020404" pitchFamily="49" charset="0"/>
              <a:buChar char="o"/>
              <a:defRPr/>
            </a:pPr>
            <a:r>
              <a:rPr lang="ru-RU" sz="2900" dirty="0"/>
              <a:t>проспект эмиссии облигаций содержит лишь общее описание инвестиционного проекта, что исключает необходимость представления кредиторам детального бизнес-плана инвестиционного проекта; </a:t>
            </a:r>
          </a:p>
          <a:p>
            <a:pPr algn="just" eaLnBrk="1" fontAlgn="auto" hangingPunct="1">
              <a:spcAft>
                <a:spcPts val="0"/>
              </a:spcAft>
              <a:buFont typeface="Courier New" panose="02070309020205020404" pitchFamily="49" charset="0"/>
              <a:buChar char="o"/>
              <a:defRPr/>
            </a:pPr>
            <a:r>
              <a:rPr lang="ru-RU" sz="2900" dirty="0"/>
              <a:t>предприятие-эмитент не обязано предоставлять каждому из потенциальных покупателей облигаций внутреннюю финансовую информацию помимо той, которая содержится в проспекте эмиссии, а также отчет о ходе реализации инвестиционного проекта;</a:t>
            </a:r>
          </a:p>
          <a:p>
            <a:pPr algn="just" eaLnBrk="1" fontAlgn="auto" hangingPunct="1">
              <a:spcAft>
                <a:spcPts val="0"/>
              </a:spcAft>
              <a:buFont typeface="Courier New" panose="02070309020205020404" pitchFamily="49" charset="0"/>
              <a:buChar char="o"/>
              <a:defRPr/>
            </a:pPr>
            <a:r>
              <a:rPr lang="ru-RU" sz="2900" dirty="0"/>
              <a:t>в случае возможных осложнений, связанных с реализацией инвестиционного проекта предприятие-эмитент может осуществить выкуп собственных облигаций, причем цена выкупа может быть меньше сумм, полученных при первичном размещении облигаций; </a:t>
            </a:r>
          </a:p>
          <a:p>
            <a:pPr algn="just" eaLnBrk="1" fontAlgn="auto" hangingPunct="1">
              <a:spcAft>
                <a:spcPts val="0"/>
              </a:spcAft>
              <a:buFont typeface="Courier New" panose="02070309020205020404" pitchFamily="49" charset="0"/>
              <a:buChar char="o"/>
              <a:defRPr/>
            </a:pPr>
            <a:r>
              <a:rPr lang="ru-RU" sz="2900" dirty="0"/>
              <a:t>в силу раздробленности держателей облигаций минимизируется вероятность вмешательства кредиторов во внутреннюю деятельность предприятия; </a:t>
            </a:r>
          </a:p>
          <a:p>
            <a:pPr algn="just" eaLnBrk="1" fontAlgn="auto" hangingPunct="1">
              <a:spcAft>
                <a:spcPts val="0"/>
              </a:spcAft>
              <a:buFont typeface="Courier New" panose="02070309020205020404" pitchFamily="49" charset="0"/>
              <a:buChar char="o"/>
              <a:defRPr/>
            </a:pPr>
            <a:r>
              <a:rPr lang="ru-RU" sz="2900" dirty="0"/>
              <a:t>предприятие-эмитент получает возможность оперативного управления задолженностью, регулирования рисков, связанных с выпуском и обращением облигаций, оптимизации долга в соответствии с изменяющимися условиями внутренней и внешней среды путем предложения новых условий и использования различных комбинаций долговых ценных бумаг.</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755650"/>
            <a:ext cx="10515600" cy="5989638"/>
          </a:xfrm>
        </p:spPr>
        <p:txBody>
          <a:bodyPr rtlCol="0">
            <a:normAutofit/>
          </a:bodyPr>
          <a:lstStyle/>
          <a:p>
            <a:pPr marL="0" indent="0" algn="just" eaLnBrk="1" fontAlgn="auto" hangingPunct="1">
              <a:spcAft>
                <a:spcPts val="0"/>
              </a:spcAft>
              <a:buFont typeface="Arial" panose="020B0604020202020204" pitchFamily="34" charset="0"/>
              <a:buNone/>
              <a:defRPr/>
            </a:pPr>
            <a:r>
              <a:rPr lang="ru-RU" sz="1800" b="1" u="sng" dirty="0"/>
              <a:t>Требования к компании-эмитенту:</a:t>
            </a:r>
          </a:p>
          <a:p>
            <a:pPr algn="just" eaLnBrk="1" fontAlgn="auto" hangingPunct="1">
              <a:spcAft>
                <a:spcPts val="0"/>
              </a:spcAft>
              <a:buFont typeface="Arial" panose="020B0604020202020204" pitchFamily="34" charset="0"/>
              <a:buChar char="•"/>
              <a:defRPr/>
            </a:pPr>
            <a:r>
              <a:rPr lang="ru-RU" sz="1800" dirty="0"/>
              <a:t>Устойчивое финансовое состояние</a:t>
            </a:r>
          </a:p>
          <a:p>
            <a:pPr algn="just" eaLnBrk="1" fontAlgn="auto" hangingPunct="1">
              <a:spcAft>
                <a:spcPts val="0"/>
              </a:spcAft>
              <a:buFont typeface="Arial" panose="020B0604020202020204" pitchFamily="34" charset="0"/>
              <a:buChar char="•"/>
              <a:defRPr/>
            </a:pPr>
            <a:r>
              <a:rPr lang="ru-RU" sz="1800" dirty="0"/>
              <a:t>Обоснованный и рациональный внутренний бизнес-план инвестиционного проекта</a:t>
            </a:r>
          </a:p>
          <a:p>
            <a:pPr algn="just" eaLnBrk="1" fontAlgn="auto" hangingPunct="1">
              <a:spcAft>
                <a:spcPts val="0"/>
              </a:spcAft>
              <a:buFont typeface="Arial" panose="020B0604020202020204" pitchFamily="34" charset="0"/>
              <a:buChar char="•"/>
              <a:defRPr/>
            </a:pPr>
            <a:r>
              <a:rPr lang="ru-RU" sz="1800" dirty="0"/>
              <a:t>Способность нести издержки, связанные с эмиссией и размещением облигаций</a:t>
            </a:r>
          </a:p>
          <a:p>
            <a:pPr algn="just" eaLnBrk="1" fontAlgn="auto" hangingPunct="1">
              <a:spcAft>
                <a:spcPts val="0"/>
              </a:spcAft>
              <a:buFont typeface="Arial" panose="020B0604020202020204" pitchFamily="34" charset="0"/>
              <a:buChar char="•"/>
              <a:defRPr/>
            </a:pPr>
            <a:r>
              <a:rPr lang="ru-RU" sz="1800" dirty="0"/>
              <a:t>Пользование услугами профессиональных участников рынка ценных бумаг — инвестиционных компаний и банков, затраты на оплату услуг которых достигают 1–4% номинала выпуска для больших объемов облигационного займа</a:t>
            </a:r>
          </a:p>
          <a:p>
            <a:pPr algn="just" eaLnBrk="1" fontAlgn="auto" hangingPunct="1">
              <a:spcAft>
                <a:spcPts val="0"/>
              </a:spcAft>
              <a:buFont typeface="Arial" panose="020B0604020202020204" pitchFamily="34" charset="0"/>
              <a:buChar char="•"/>
              <a:defRPr/>
            </a:pPr>
            <a:r>
              <a:rPr lang="ru-RU" sz="1800" dirty="0"/>
              <a:t>Уплата пошлины за государственную регистрацию выпуска облигаций</a:t>
            </a:r>
          </a:p>
          <a:p>
            <a:pPr algn="just" eaLnBrk="1" fontAlgn="auto" hangingPunct="1">
              <a:spcAft>
                <a:spcPts val="0"/>
              </a:spcAft>
              <a:buFont typeface="Arial" panose="020B0604020202020204" pitchFamily="34" charset="0"/>
              <a:buChar char="•"/>
              <a:defRPr/>
            </a:pPr>
            <a:endParaRPr lang="ru-RU" sz="1800" dirty="0"/>
          </a:p>
          <a:p>
            <a:pPr marL="0" indent="0" algn="just" eaLnBrk="1" fontAlgn="auto" hangingPunct="1">
              <a:spcAft>
                <a:spcPts val="0"/>
              </a:spcAft>
              <a:buFont typeface="Arial" panose="020B0604020202020204" pitchFamily="34" charset="0"/>
              <a:buNone/>
              <a:defRPr/>
            </a:pPr>
            <a:r>
              <a:rPr lang="ru-RU" sz="1800" u="sng" dirty="0"/>
              <a:t>Преимущества облигаций проявляются лишь в случае значительных объемов заимствования</a:t>
            </a:r>
            <a:r>
              <a:rPr lang="ru-RU" sz="1800" dirty="0"/>
              <a:t>, которые </a:t>
            </a:r>
            <a:r>
              <a:rPr lang="ru-RU" sz="1800" u="sng" dirty="0"/>
              <a:t>могут позволить </a:t>
            </a:r>
            <a:r>
              <a:rPr lang="ru-RU" sz="1800" dirty="0"/>
              <a:t>себе лишь достаточно </a:t>
            </a:r>
            <a:r>
              <a:rPr lang="ru-RU" sz="1800" u="sng" dirty="0"/>
              <a:t>крупные компании</a:t>
            </a:r>
            <a:r>
              <a:rPr lang="ru-RU" sz="1800" dirty="0"/>
              <a:t>. Это </a:t>
            </a:r>
            <a:r>
              <a:rPr lang="ru-RU" sz="1800" u="sng" dirty="0"/>
              <a:t>объясняется</a:t>
            </a:r>
            <a:r>
              <a:rPr lang="ru-RU" sz="1800" dirty="0"/>
              <a:t> не только </a:t>
            </a:r>
            <a:r>
              <a:rPr lang="ru-RU" sz="1800" u="sng" dirty="0"/>
              <a:t>значительными эмиссионными затратами </a:t>
            </a:r>
            <a:r>
              <a:rPr lang="ru-RU" sz="1800" dirty="0"/>
              <a:t>и тем, что </a:t>
            </a:r>
            <a:r>
              <a:rPr lang="ru-RU" sz="1800" u="sng" dirty="0"/>
              <a:t>при небольших объемах</a:t>
            </a:r>
            <a:r>
              <a:rPr lang="ru-RU" sz="1800" dirty="0"/>
              <a:t> эмиссии облигации являются </a:t>
            </a:r>
            <a:r>
              <a:rPr lang="ru-RU" sz="1800" u="sng" dirty="0"/>
              <a:t>недостаточно ликвидными</a:t>
            </a:r>
            <a:r>
              <a:rPr lang="ru-RU" sz="1800" dirty="0"/>
              <a:t>. </a:t>
            </a:r>
          </a:p>
          <a:p>
            <a:pPr marL="0" indent="0" algn="just" eaLnBrk="1" fontAlgn="auto" hangingPunct="1">
              <a:spcAft>
                <a:spcPts val="0"/>
              </a:spcAft>
              <a:buFont typeface="Arial" panose="020B0604020202020204" pitchFamily="34" charset="0"/>
              <a:buNone/>
              <a:defRPr/>
            </a:pPr>
            <a:r>
              <a:rPr lang="ru-RU" sz="1800" dirty="0"/>
              <a:t>Между тем именно </a:t>
            </a:r>
            <a:r>
              <a:rPr lang="ru-RU" sz="1800" u="sng" dirty="0"/>
              <a:t>высокая ликвидность корпоративных облигаций </a:t>
            </a:r>
            <a:r>
              <a:rPr lang="ru-RU" sz="1800" dirty="0"/>
              <a:t>является одной из </a:t>
            </a:r>
            <a:r>
              <a:rPr lang="ru-RU" sz="1800" u="sng" dirty="0"/>
              <a:t>наиболее привлекательных</a:t>
            </a:r>
            <a:r>
              <a:rPr lang="ru-RU" sz="1800" dirty="0"/>
              <a:t> для инвесторов </a:t>
            </a:r>
            <a:r>
              <a:rPr lang="ru-RU" sz="1800" u="sng" dirty="0"/>
              <a:t>характеристик</a:t>
            </a:r>
            <a:r>
              <a:rPr lang="ru-RU" sz="1800" dirty="0"/>
              <a:t>. </a:t>
            </a:r>
          </a:p>
          <a:p>
            <a:pPr marL="0" indent="0" algn="just" eaLnBrk="1" fontAlgn="auto" hangingPunct="1">
              <a:spcAft>
                <a:spcPts val="0"/>
              </a:spcAft>
              <a:buFont typeface="Arial" panose="020B0604020202020204" pitchFamily="34" charset="0"/>
              <a:buNone/>
              <a:defRPr/>
            </a:pPr>
            <a:r>
              <a:rPr lang="ru-RU" sz="1800" dirty="0"/>
              <a:t>Функционирование вторичного рынка позволяет </a:t>
            </a:r>
            <a:r>
              <a:rPr lang="ru-RU" sz="1800" u="sng" dirty="0"/>
              <a:t>определить объективные параметры облигационных выпусков</a:t>
            </a:r>
            <a:r>
              <a:rPr lang="ru-RU" sz="1800" dirty="0"/>
              <a:t>, на которые ориентируется эмитент при разработке условий облигационного займа, выявить объективные значения процентных ставок по привлечению и размещению денежных ресурсов для эмитентов с различным уровнем кредитного риска.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838200" y="0"/>
            <a:ext cx="10515600" cy="827088"/>
          </a:xfrm>
        </p:spPr>
        <p:txBody>
          <a:bodyPr/>
          <a:lstStyle/>
          <a:p>
            <a:pPr algn="ctr" eaLnBrk="1" hangingPunct="1"/>
            <a:r>
              <a:rPr lang="ru-RU" sz="4000" b="1" smtClean="0"/>
              <a:t>Условия целевого облигационного займа </a:t>
            </a:r>
          </a:p>
        </p:txBody>
      </p:sp>
      <p:sp>
        <p:nvSpPr>
          <p:cNvPr id="37890" name="Объект 2"/>
          <p:cNvSpPr>
            <a:spLocks noGrp="1"/>
          </p:cNvSpPr>
          <p:nvPr>
            <p:ph idx="1"/>
          </p:nvPr>
        </p:nvSpPr>
        <p:spPr>
          <a:xfrm>
            <a:off x="404813" y="688975"/>
            <a:ext cx="11382375" cy="6169025"/>
          </a:xfrm>
        </p:spPr>
        <p:txBody>
          <a:bodyPr/>
          <a:lstStyle/>
          <a:p>
            <a:pPr algn="just" eaLnBrk="1" hangingPunct="1"/>
            <a:r>
              <a:rPr lang="ru-RU" sz="1500" b="1" smtClean="0"/>
              <a:t>объем заимствования</a:t>
            </a:r>
            <a:r>
              <a:rPr lang="ru-RU" sz="1500" smtClean="0"/>
              <a:t>, который определяется потребностями эмитента в привлечении средств для реализации инвестиционного проекта, возможностями рынка удовлетворить эти потребности по цене, обеспечивающей требуемую доходность инвестора, а также требованиями законодательства </a:t>
            </a:r>
          </a:p>
          <a:p>
            <a:pPr algn="just" eaLnBrk="1" hangingPunct="1"/>
            <a:r>
              <a:rPr lang="ru-RU" sz="1500" b="1" smtClean="0"/>
              <a:t>срок заимствования</a:t>
            </a:r>
            <a:r>
              <a:rPr lang="ru-RU" sz="1500" smtClean="0"/>
              <a:t>, который зависит от периода реализации инвестиционного проекта, особенностей рыночной конъюнктуры и законодательных ограничений </a:t>
            </a:r>
          </a:p>
          <a:p>
            <a:pPr algn="just" eaLnBrk="1" hangingPunct="1"/>
            <a:r>
              <a:rPr lang="ru-RU" sz="1500" b="1" smtClean="0"/>
              <a:t>номинал облигации</a:t>
            </a:r>
            <a:r>
              <a:rPr lang="ru-RU" sz="1500" smtClean="0"/>
              <a:t>, определяемый требованиями ликвидности и размером затрат на обслуживание облигационного займа </a:t>
            </a:r>
          </a:p>
          <a:p>
            <a:pPr algn="just" eaLnBrk="1" hangingPunct="1"/>
            <a:r>
              <a:rPr lang="ru-RU" sz="1500" b="1" smtClean="0"/>
              <a:t>дата и цена погашения облигационного займа</a:t>
            </a:r>
            <a:r>
              <a:rPr lang="ru-RU" sz="1500" smtClean="0"/>
              <a:t>. Дата погашения облигационного займа определяется сроком заимствования, а также в ряде случаев дополнительными условиями. Цена погашения зависит от вида облигации (для купонных ценных бумаг ценой погашения является номинальная стоимость, дисконтные облигации погашаются с дисконтом от номинальной стоимости), а также текущей и перспективной конъюнктуры на рынке ценных бумаг</a:t>
            </a:r>
          </a:p>
          <a:p>
            <a:pPr algn="just" eaLnBrk="1" hangingPunct="1"/>
            <a:r>
              <a:rPr lang="ru-RU" sz="1500" b="1" smtClean="0"/>
              <a:t>форма выпуска облигации </a:t>
            </a:r>
            <a:r>
              <a:rPr lang="ru-RU" sz="1500" smtClean="0"/>
              <a:t>(документарная, бездокументарная, именная, предъявительская). При выборе данного параметра эмитент ориентируется на размер затрат, связанный с обращением того или иного вида облигации; </a:t>
            </a:r>
          </a:p>
          <a:p>
            <a:pPr algn="just" eaLnBrk="1" hangingPunct="1"/>
            <a:r>
              <a:rPr lang="ru-RU" sz="1500" b="1" smtClean="0"/>
              <a:t>форма выплаты дохода </a:t>
            </a:r>
            <a:r>
              <a:rPr lang="ru-RU" sz="1500" smtClean="0"/>
              <a:t>(облигации с фиксированным купоном, облигации с плавающим купоном, дисконтные облигации или облигации с нулевым купоном). Выбор этого параметра зависит от особенностей финансируемого инвестиционного проекта, а также тенденций рыночной конъюнктуры. </a:t>
            </a:r>
          </a:p>
          <a:p>
            <a:pPr algn="just" eaLnBrk="1" hangingPunct="1"/>
            <a:r>
              <a:rPr lang="ru-RU" sz="1500" b="1" smtClean="0"/>
              <a:t>периодичность и размер купонных выплат</a:t>
            </a:r>
            <a:r>
              <a:rPr lang="ru-RU" sz="1500" smtClean="0"/>
              <a:t>, в основе установления которых лежит балансирование противоположно направленных факторов: с одной стороны, величины расходов на обслуживание облигационного долга, с другой стороны — требуемой инвесторами доходности. При этом особое значение приобретает степень кредитоспособности эмитента, определяющая уровень кредитного риска. Величина премии за риск зависит от кредитного рейтинга, присваиваемого эмитенту международными или национальными рейтинговыми агентствами, а также кредитного рейтинга страны </a:t>
            </a:r>
          </a:p>
          <a:p>
            <a:pPr algn="just" eaLnBrk="1" hangingPunct="1"/>
            <a:r>
              <a:rPr lang="ru-RU" sz="1500" b="1" smtClean="0"/>
              <a:t>страна и валюта заимствования</a:t>
            </a:r>
            <a:endParaRPr lang="ru-RU" sz="1500" smtClean="0"/>
          </a:p>
          <a:p>
            <a:pPr algn="just" eaLnBrk="1" hangingPunct="1"/>
            <a:r>
              <a:rPr lang="ru-RU" sz="1500" b="1" smtClean="0"/>
              <a:t>дополнительные условия выпуска облигаций</a:t>
            </a:r>
            <a:r>
              <a:rPr lang="ru-RU" sz="1500" smtClean="0"/>
              <a:t>, целью которых является минимизация затрат на обслуживание займа, компенсация рисков и других параметров, которые могут снизить инвестиционную привлекательность облигаций.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838200" y="119063"/>
            <a:ext cx="10515600" cy="668337"/>
          </a:xfrm>
        </p:spPr>
        <p:txBody>
          <a:bodyPr/>
          <a:lstStyle/>
          <a:p>
            <a:pPr algn="ctr" eaLnBrk="1" hangingPunct="1"/>
            <a:r>
              <a:rPr lang="ru-RU" sz="4000" b="1" smtClean="0"/>
              <a:t>Долевое финансирование</a:t>
            </a:r>
          </a:p>
        </p:txBody>
      </p:sp>
      <p:sp>
        <p:nvSpPr>
          <p:cNvPr id="3" name="Объект 2">
            <a:extLst>
              <a:ext uri="{FF2B5EF4-FFF2-40B4-BE49-F238E27FC236}"/>
            </a:extLst>
          </p:cNvPr>
          <p:cNvSpPr>
            <a:spLocks noGrp="1"/>
          </p:cNvSpPr>
          <p:nvPr>
            <p:ph idx="1"/>
          </p:nvPr>
        </p:nvSpPr>
        <p:spPr>
          <a:xfrm>
            <a:off x="136525" y="2127250"/>
            <a:ext cx="11918950" cy="4452938"/>
          </a:xfrm>
        </p:spPr>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sz="2600" b="1" u="sng" dirty="0"/>
              <a:t>Долевое финансирование инвестиционных проектов может осуществляться в следующих основных формах:</a:t>
            </a:r>
          </a:p>
          <a:p>
            <a:pPr algn="just" eaLnBrk="1" fontAlgn="auto" hangingPunct="1">
              <a:spcAft>
                <a:spcPts val="0"/>
              </a:spcAft>
              <a:buFont typeface="Arial" panose="020B0604020202020204" pitchFamily="34" charset="0"/>
              <a:buChar char="•"/>
              <a:defRPr/>
            </a:pPr>
            <a:r>
              <a:rPr lang="ru-RU" sz="2600" dirty="0"/>
              <a:t>проведение дополнительной эмиссии акций действующего предприятия, являющегося по организационно-правовой форме акционерным обществом, в целях финансового обеспечения реализации инвестиционного проекта; </a:t>
            </a:r>
          </a:p>
          <a:p>
            <a:pPr marL="0" indent="0" algn="just" eaLnBrk="1" fontAlgn="auto" hangingPunct="1">
              <a:spcAft>
                <a:spcPts val="0"/>
              </a:spcAft>
              <a:buFont typeface="Arial" panose="020B0604020202020204" pitchFamily="34" charset="0"/>
              <a:buNone/>
              <a:defRPr/>
            </a:pPr>
            <a:r>
              <a:rPr lang="ru-RU" sz="2600" dirty="0">
                <a:solidFill>
                  <a:schemeClr val="tx1">
                    <a:lumMod val="75000"/>
                    <a:lumOff val="25000"/>
                  </a:schemeClr>
                </a:solidFill>
              </a:rPr>
              <a:t>Дополнительная эмиссия акций используется </a:t>
            </a:r>
            <a:r>
              <a:rPr lang="ru-RU" sz="2600" b="1" dirty="0">
                <a:solidFill>
                  <a:schemeClr val="tx1">
                    <a:lumMod val="75000"/>
                    <a:lumOff val="25000"/>
                  </a:schemeClr>
                </a:solidFill>
              </a:rPr>
              <a:t>для реализации крупномасштабных инвестиционных проектов</a:t>
            </a:r>
            <a:r>
              <a:rPr lang="ru-RU" sz="2600" dirty="0">
                <a:solidFill>
                  <a:schemeClr val="tx1">
                    <a:lumMod val="75000"/>
                    <a:lumOff val="25000"/>
                  </a:schemeClr>
                </a:solidFill>
              </a:rPr>
              <a:t>, </a:t>
            </a:r>
            <a:r>
              <a:rPr lang="ru-RU" sz="2600" b="1" dirty="0">
                <a:solidFill>
                  <a:schemeClr val="tx1">
                    <a:lumMod val="75000"/>
                    <a:lumOff val="25000"/>
                  </a:schemeClr>
                </a:solidFill>
              </a:rPr>
              <a:t>инвестиционных программ развития</a:t>
            </a:r>
            <a:r>
              <a:rPr lang="ru-RU" sz="2600" dirty="0">
                <a:solidFill>
                  <a:schemeClr val="tx1">
                    <a:lumMod val="75000"/>
                    <a:lumOff val="25000"/>
                  </a:schemeClr>
                </a:solidFill>
              </a:rPr>
              <a:t>, </a:t>
            </a:r>
            <a:r>
              <a:rPr lang="ru-RU" sz="2600" b="1" dirty="0">
                <a:solidFill>
                  <a:schemeClr val="tx1">
                    <a:lumMod val="75000"/>
                    <a:lumOff val="25000"/>
                  </a:schemeClr>
                </a:solidFill>
              </a:rPr>
              <a:t>отраслевой или региональной диверсификации инвестиционной деятельности</a:t>
            </a:r>
            <a:r>
              <a:rPr lang="ru-RU" sz="2600" dirty="0">
                <a:solidFill>
                  <a:schemeClr val="tx1">
                    <a:lumMod val="75000"/>
                    <a:lumOff val="25000"/>
                  </a:schemeClr>
                </a:solidFill>
              </a:rPr>
              <a:t>. Применение этого метода в основном для финансирования крупных инвестиционных проектов объясняется тем, что </a:t>
            </a:r>
            <a:r>
              <a:rPr lang="ru-RU" sz="2600" b="1" dirty="0">
                <a:solidFill>
                  <a:schemeClr val="tx1">
                    <a:lumMod val="75000"/>
                    <a:lumOff val="25000"/>
                  </a:schemeClr>
                </a:solidFill>
              </a:rPr>
              <a:t>расходы, связанные с проведением эмиссии, перекрываются лишь значительными объемами привлеченных ресурсов.</a:t>
            </a:r>
          </a:p>
          <a:p>
            <a:pPr marL="0" indent="0" algn="just" eaLnBrk="1" fontAlgn="auto" hangingPunct="1">
              <a:spcAft>
                <a:spcPts val="0"/>
              </a:spcAft>
              <a:buFont typeface="Arial" panose="020B0604020202020204" pitchFamily="34" charset="0"/>
              <a:buNone/>
              <a:defRPr/>
            </a:pPr>
            <a:r>
              <a:rPr lang="ru-RU" sz="2600" dirty="0">
                <a:solidFill>
                  <a:schemeClr val="tx1">
                    <a:lumMod val="75000"/>
                    <a:lumOff val="25000"/>
                  </a:schemeClr>
                </a:solidFill>
              </a:rPr>
              <a:t>Привлечение инвестиционных ресурсов в рамках долевого финансирования может осуществляться посредством дополнительной эмиссии обыкновенных и привилегированных акций. </a:t>
            </a:r>
          </a:p>
          <a:p>
            <a:pPr lvl="1" algn="just" eaLnBrk="1" fontAlgn="auto" hangingPunct="1">
              <a:spcAft>
                <a:spcPts val="0"/>
              </a:spcAft>
              <a:buFont typeface="Courier New" panose="02070309020205020404" pitchFamily="49" charset="0"/>
              <a:buChar char="o"/>
              <a:defRPr/>
            </a:pPr>
            <a:r>
              <a:rPr lang="ru-RU" sz="2600" dirty="0">
                <a:solidFill>
                  <a:schemeClr val="tx1">
                    <a:lumMod val="75000"/>
                    <a:lumOff val="25000"/>
                  </a:schemeClr>
                </a:solidFill>
              </a:rPr>
              <a:t>В соответствии с российским законодательством номинальная стоимость выпущенных привилегированных акций должна быть не более 25% уставного капитала акционерного общества. </a:t>
            </a:r>
          </a:p>
          <a:p>
            <a:pPr lvl="1" algn="just" eaLnBrk="1" fontAlgn="auto" hangingPunct="1">
              <a:spcAft>
                <a:spcPts val="0"/>
              </a:spcAft>
              <a:buFont typeface="Courier New" panose="02070309020205020404" pitchFamily="49" charset="0"/>
              <a:buChar char="o"/>
              <a:defRPr/>
            </a:pPr>
            <a:r>
              <a:rPr lang="ru-RU" sz="2600" dirty="0">
                <a:solidFill>
                  <a:schemeClr val="tx1">
                    <a:lumMod val="75000"/>
                    <a:lumOff val="25000"/>
                  </a:schemeClr>
                </a:solidFill>
              </a:rPr>
              <a:t>Эмиссия привилегированных акций как форма акционерного финансирования является более дорогим источником финансирования инвестиционных проектов, чем эмиссия обыкновенных акций, так как по привилегированным акциям выплата дивидендов акционерам обязательна. </a:t>
            </a:r>
          </a:p>
          <a:p>
            <a:pPr lvl="1" algn="just" eaLnBrk="1" fontAlgn="auto" hangingPunct="1">
              <a:spcAft>
                <a:spcPts val="0"/>
              </a:spcAft>
              <a:buFont typeface="Courier New" panose="02070309020205020404" pitchFamily="49" charset="0"/>
              <a:buChar char="o"/>
              <a:defRPr/>
            </a:pPr>
            <a:r>
              <a:rPr lang="ru-RU" sz="2600" dirty="0">
                <a:solidFill>
                  <a:schemeClr val="tx1">
                    <a:lumMod val="75000"/>
                    <a:lumOff val="25000"/>
                  </a:schemeClr>
                </a:solidFill>
              </a:rPr>
              <a:t>Обыкновенные акции в отличие от привилегированных дают их владельцам больше прав на участие в управлении, в том числе возможность контроля за строго целевым использованием средств на нужды финансирования инвестиционного проекта. </a:t>
            </a:r>
          </a:p>
          <a:p>
            <a:pPr marL="457200" lvl="1" indent="0" algn="just" eaLnBrk="1" fontAlgn="auto" hangingPunct="1">
              <a:spcAft>
                <a:spcPts val="0"/>
              </a:spcAft>
              <a:buFont typeface="Arial" panose="020B0604020202020204" pitchFamily="34" charset="0"/>
              <a:buNone/>
              <a:defRPr/>
            </a:pPr>
            <a:endParaRPr lang="ru-RU" dirty="0"/>
          </a:p>
          <a:p>
            <a:pPr marL="457200" lvl="1" indent="0" algn="ctr" eaLnBrk="1" fontAlgn="auto" hangingPunct="1">
              <a:spcAft>
                <a:spcPts val="0"/>
              </a:spcAft>
              <a:buFont typeface="Arial" panose="020B0604020202020204" pitchFamily="34" charset="0"/>
              <a:buNone/>
              <a:defRPr/>
            </a:pPr>
            <a:r>
              <a:rPr lang="ru-RU" dirty="0"/>
              <a:t>Дополнительная эмиссия, осуществляемая в целях финансирования инвестиций, используется не так часто, как привлечение кредита, однако данный метод находит свое применение на практике, так как обладает определенными достоинствами.</a:t>
            </a:r>
            <a:endParaRPr lang="ru-RU" sz="2600" dirty="0">
              <a:solidFill>
                <a:schemeClr val="tx1">
                  <a:lumMod val="75000"/>
                  <a:lumOff val="25000"/>
                </a:schemeClr>
              </a:solidFill>
            </a:endParaRPr>
          </a:p>
        </p:txBody>
      </p:sp>
      <p:sp>
        <p:nvSpPr>
          <p:cNvPr id="38915" name="Заголовок 1"/>
          <p:cNvSpPr txBox="1">
            <a:spLocks/>
          </p:cNvSpPr>
          <p:nvPr/>
        </p:nvSpPr>
        <p:spPr bwMode="auto">
          <a:xfrm>
            <a:off x="838200" y="1033463"/>
            <a:ext cx="10515600" cy="668337"/>
          </a:xfrm>
          <a:prstGeom prst="rect">
            <a:avLst/>
          </a:prstGeom>
          <a:noFill/>
          <a:ln w="9525">
            <a:noFill/>
            <a:miter lim="800000"/>
            <a:headEnd/>
            <a:tailEnd/>
          </a:ln>
        </p:spPr>
        <p:txBody>
          <a:bodyPr anchor="ctr"/>
          <a:lstStyle/>
          <a:p>
            <a:pPr algn="ctr">
              <a:lnSpc>
                <a:spcPct val="90000"/>
              </a:lnSpc>
            </a:pPr>
            <a:endParaRPr lang="ru-RU" sz="4000">
              <a:latin typeface="Calibri Light"/>
            </a:endParaRPr>
          </a:p>
        </p:txBody>
      </p:sp>
      <p:sp>
        <p:nvSpPr>
          <p:cNvPr id="38916" name="Объект 2"/>
          <p:cNvSpPr txBox="1">
            <a:spLocks/>
          </p:cNvSpPr>
          <p:nvPr/>
        </p:nvSpPr>
        <p:spPr bwMode="auto">
          <a:xfrm>
            <a:off x="4968875" y="2008188"/>
            <a:ext cx="7086600" cy="4630737"/>
          </a:xfrm>
          <a:prstGeom prst="rect">
            <a:avLst/>
          </a:prstGeom>
          <a:noFill/>
          <a:ln w="9525">
            <a:noFill/>
            <a:miter lim="800000"/>
            <a:headEnd/>
            <a:tailEnd/>
          </a:ln>
        </p:spPr>
        <p:txBody>
          <a:bodyPr/>
          <a:lstStyle/>
          <a:p>
            <a:pPr algn="just">
              <a:lnSpc>
                <a:spcPct val="90000"/>
              </a:lnSpc>
              <a:spcBef>
                <a:spcPts val="1000"/>
              </a:spcBef>
              <a:buFont typeface="Arial" charset="0"/>
              <a:buNone/>
            </a:pPr>
            <a:endParaRPr lang="ru-RU" sz="2800">
              <a:latin typeface="Calibri" pitchFamily="34" charset="0"/>
            </a:endParaRPr>
          </a:p>
        </p:txBody>
      </p:sp>
      <p:sp>
        <p:nvSpPr>
          <p:cNvPr id="38917" name="Заголовок 1"/>
          <p:cNvSpPr txBox="1">
            <a:spLocks/>
          </p:cNvSpPr>
          <p:nvPr/>
        </p:nvSpPr>
        <p:spPr bwMode="auto">
          <a:xfrm>
            <a:off x="238125" y="781050"/>
            <a:ext cx="11688763" cy="1100138"/>
          </a:xfrm>
          <a:prstGeom prst="rect">
            <a:avLst/>
          </a:prstGeom>
          <a:noFill/>
          <a:ln w="9525">
            <a:noFill/>
            <a:miter lim="800000"/>
            <a:headEnd/>
            <a:tailEnd/>
          </a:ln>
        </p:spPr>
        <p:txBody>
          <a:bodyPr anchor="ctr"/>
          <a:lstStyle/>
          <a:p>
            <a:pPr algn="ctr">
              <a:lnSpc>
                <a:spcPct val="90000"/>
              </a:lnSpc>
            </a:pPr>
            <a:r>
              <a:rPr lang="ru-RU" sz="2400" i="1">
                <a:latin typeface="Calibri Light"/>
              </a:rPr>
              <a:t>Это метод финансирования инвестиционной деятельности посредством вложения доли (акции, паи, инвестиционных взносов, вкладов и проч.) в уставный капитал компании</a:t>
            </a:r>
            <a:endParaRPr lang="ru-RU" sz="2400" b="1" i="1">
              <a:latin typeface="Calibri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p:txBody>
          <a:bodyPr/>
          <a:lstStyle/>
          <a:p>
            <a:pPr eaLnBrk="1" hangingPunct="1"/>
            <a:endParaRPr lang="ru-RU" smtClean="0"/>
          </a:p>
        </p:txBody>
      </p:sp>
      <p:sp>
        <p:nvSpPr>
          <p:cNvPr id="3" name="Объект 2">
            <a:extLst>
              <a:ext uri="{FF2B5EF4-FFF2-40B4-BE49-F238E27FC236}"/>
            </a:extLst>
          </p:cNvPr>
          <p:cNvSpPr>
            <a:spLocks noGrp="1"/>
          </p:cNvSpPr>
          <p:nvPr>
            <p:ph idx="1"/>
          </p:nvPr>
        </p:nvSpPr>
        <p:spPr/>
        <p:txBody>
          <a:bodyPr rtlCol="0">
            <a:normAutofit fontScale="62500" lnSpcReduction="20000"/>
          </a:bodyPr>
          <a:lstStyle/>
          <a:p>
            <a:pPr algn="just" eaLnBrk="1" fontAlgn="auto" hangingPunct="1">
              <a:spcAft>
                <a:spcPts val="0"/>
              </a:spcAft>
              <a:buFont typeface="Arial" panose="020B0604020202020204" pitchFamily="34" charset="0"/>
              <a:buChar char="•"/>
              <a:defRPr/>
            </a:pPr>
            <a:r>
              <a:rPr lang="ru-RU" dirty="0"/>
              <a:t>привлечение дополнительных средств (инвестиционных взносов, вкладов, паев) учредителей действующего предприятия для реализации инвестиционного проекта; </a:t>
            </a:r>
          </a:p>
          <a:p>
            <a:pPr marL="0" indent="0" algn="just" eaLnBrk="1" fontAlgn="auto" hangingPunct="1">
              <a:spcAft>
                <a:spcPts val="0"/>
              </a:spcAft>
              <a:buFont typeface="Arial" panose="020B0604020202020204" pitchFamily="34" charset="0"/>
              <a:buNone/>
              <a:defRPr/>
            </a:pPr>
            <a:r>
              <a:rPr lang="ru-RU" dirty="0">
                <a:solidFill>
                  <a:schemeClr val="tx1">
                    <a:lumMod val="75000"/>
                    <a:lumOff val="25000"/>
                  </a:schemeClr>
                </a:solidFill>
              </a:rPr>
              <a:t>Для компаний иных организационно-правовых форм привлечение дополнительных средств, предназначенных для реализации инвестиционного проекта, осуществляется путем инвестиционных взносов, вкладов, паев учредителей или приглашаемых сторонних соучредителей в уставный капитал. Этот способ финансирования характеризуется меньшими операционными издержками, чем дополнительная эмиссия акций, однако в то же время более ограниченными объемами финансирования</a:t>
            </a:r>
            <a:r>
              <a:rPr lang="ru-RU" dirty="0"/>
              <a:t>.</a:t>
            </a:r>
          </a:p>
          <a:p>
            <a:pPr algn="just" eaLnBrk="1" fontAlgn="auto" hangingPunct="1">
              <a:spcAft>
                <a:spcPts val="0"/>
              </a:spcAft>
              <a:buFont typeface="Arial" panose="020B0604020202020204" pitchFamily="34" charset="0"/>
              <a:buChar char="•"/>
              <a:defRPr/>
            </a:pPr>
            <a:r>
              <a:rPr lang="ru-RU" dirty="0"/>
              <a:t>создание нового предприятия, предназначенного специально для реализации инвестиционного проекта. </a:t>
            </a:r>
          </a:p>
          <a:p>
            <a:pPr marL="0" indent="0" algn="just" eaLnBrk="1" fontAlgn="auto" hangingPunct="1">
              <a:spcAft>
                <a:spcPts val="0"/>
              </a:spcAft>
              <a:buFont typeface="Arial" panose="020B0604020202020204" pitchFamily="34" charset="0"/>
              <a:buNone/>
              <a:defRPr/>
            </a:pPr>
            <a:r>
              <a:rPr lang="ru-RU" dirty="0">
                <a:solidFill>
                  <a:schemeClr val="tx1">
                    <a:lumMod val="75000"/>
                    <a:lumOff val="25000"/>
                  </a:schemeClr>
                </a:solidFill>
              </a:rPr>
              <a:t>Он может применяться частными предпринимателями, учреждающими предприятие для реализации своих инвестиционных проектов и нуждающимися в привлечении партнерского капитала; крупными диверсифицированными компаниями, организующими новое предприятие, в том числе на базе своих структурных подразделений, для реализации проектов расширения производства продукции, реконструкции и переоснащения производства, реинжиниринга бизнес-процессов, освоения принципиально новой продукции и новых технологий; предприятиями, находящимися в сложном финансовом состоянии, которые разрабатывают антикризисные инвестиционные проекты в целях финансового оздоровления и т.д.</a:t>
            </a:r>
          </a:p>
          <a:p>
            <a:pPr eaLnBrk="1" fontAlgn="auto" hangingPunct="1">
              <a:spcAft>
                <a:spcPts val="0"/>
              </a:spcAft>
              <a:buFont typeface="Arial" panose="020B0604020202020204" pitchFamily="34" charset="0"/>
              <a:buChar char="•"/>
              <a:defRPr/>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pPr algn="ctr" eaLnBrk="1" hangingPunct="1"/>
            <a:r>
              <a:rPr lang="ru-RU" sz="4000" b="1" smtClean="0"/>
              <a:t>Долевое финансирование</a:t>
            </a:r>
          </a:p>
        </p:txBody>
      </p:sp>
      <p:sp>
        <p:nvSpPr>
          <p:cNvPr id="40962" name="Текст 2"/>
          <p:cNvSpPr>
            <a:spLocks noGrp="1"/>
          </p:cNvSpPr>
          <p:nvPr>
            <p:ph type="body" idx="1"/>
          </p:nvPr>
        </p:nvSpPr>
        <p:spPr/>
        <p:txBody>
          <a:bodyPr/>
          <a:lstStyle/>
          <a:p>
            <a:pPr algn="ctr" eaLnBrk="1" hangingPunct="1"/>
            <a:r>
              <a:rPr lang="ru-RU" smtClean="0"/>
              <a:t>Преимущества</a:t>
            </a:r>
          </a:p>
        </p:txBody>
      </p:sp>
      <p:sp>
        <p:nvSpPr>
          <p:cNvPr id="4" name="Объект 3">
            <a:extLst>
              <a:ext uri="{FF2B5EF4-FFF2-40B4-BE49-F238E27FC236}"/>
            </a:extLst>
          </p:cNvPr>
          <p:cNvSpPr>
            <a:spLocks noGrp="1"/>
          </p:cNvSpPr>
          <p:nvPr>
            <p:ph sz="half" idx="2"/>
          </p:nvPr>
        </p:nvSpPr>
        <p:spPr>
          <a:xfrm>
            <a:off x="839788" y="2505075"/>
            <a:ext cx="5157787" cy="3987800"/>
          </a:xfrm>
        </p:spPr>
        <p:txBody>
          <a:bodyPr rtlCol="0">
            <a:normAutofit fontScale="62500" lnSpcReduction="20000"/>
          </a:bodyPr>
          <a:lstStyle/>
          <a:p>
            <a:pPr algn="just" eaLnBrk="1" fontAlgn="auto" hangingPunct="1">
              <a:spcAft>
                <a:spcPts val="0"/>
              </a:spcAft>
              <a:buFont typeface="Arial" panose="020B0604020202020204" pitchFamily="34" charset="0"/>
              <a:buChar char="•"/>
              <a:defRPr/>
            </a:pPr>
            <a:r>
              <a:rPr lang="ru-RU" dirty="0"/>
              <a:t>Выплаты за пользование привеченными ресурсами не носят безусловный характер, а осуществляются в зависимости от финансового результата акционерного общества;</a:t>
            </a:r>
          </a:p>
          <a:p>
            <a:pPr algn="just" eaLnBrk="1" fontAlgn="auto" hangingPunct="1">
              <a:spcAft>
                <a:spcPts val="0"/>
              </a:spcAft>
              <a:buFont typeface="Arial" panose="020B0604020202020204" pitchFamily="34" charset="0"/>
              <a:buChar char="•"/>
              <a:defRPr/>
            </a:pPr>
            <a:r>
              <a:rPr lang="ru-RU" dirty="0"/>
              <a:t>Использование привлеченных инвестиционных ресурсов имеет существенные масштабы и не ограничено по срокам; </a:t>
            </a:r>
          </a:p>
          <a:p>
            <a:pPr algn="just" eaLnBrk="1" fontAlgn="auto" hangingPunct="1">
              <a:spcAft>
                <a:spcPts val="0"/>
              </a:spcAft>
              <a:buFont typeface="Arial" panose="020B0604020202020204" pitchFamily="34" charset="0"/>
              <a:buChar char="•"/>
              <a:defRPr/>
            </a:pPr>
            <a:r>
              <a:rPr lang="ru-RU" dirty="0"/>
              <a:t>Эмиссия акций позволяет обеспечить формирование необходимого объема финансовых ресурсов в начале реализации инвестиционного проекта, а также отсрочить выплату дивидендов до наступления того периода, когда инвестиционный проект начнет генерировать доходы; </a:t>
            </a:r>
          </a:p>
          <a:p>
            <a:pPr algn="just" eaLnBrk="1" fontAlgn="auto" hangingPunct="1">
              <a:spcAft>
                <a:spcPts val="0"/>
              </a:spcAft>
              <a:buFont typeface="Arial" panose="020B0604020202020204" pitchFamily="34" charset="0"/>
              <a:buChar char="•"/>
              <a:defRPr/>
            </a:pPr>
            <a:r>
              <a:rPr lang="ru-RU" dirty="0"/>
              <a:t>Владельцы акций могут осуществлять контроль над целевым использованием средств на нужды реализации инвестиционного проекта</a:t>
            </a:r>
          </a:p>
        </p:txBody>
      </p:sp>
      <p:sp>
        <p:nvSpPr>
          <p:cNvPr id="40964" name="Текст 4"/>
          <p:cNvSpPr>
            <a:spLocks noGrp="1"/>
          </p:cNvSpPr>
          <p:nvPr>
            <p:ph type="body" sz="quarter" idx="3"/>
          </p:nvPr>
        </p:nvSpPr>
        <p:spPr/>
        <p:txBody>
          <a:bodyPr/>
          <a:lstStyle/>
          <a:p>
            <a:pPr algn="ctr" eaLnBrk="1" hangingPunct="1"/>
            <a:r>
              <a:rPr lang="ru-RU" smtClean="0"/>
              <a:t>Недостатки</a:t>
            </a:r>
          </a:p>
        </p:txBody>
      </p:sp>
      <p:sp>
        <p:nvSpPr>
          <p:cNvPr id="6" name="Объект 5">
            <a:extLst>
              <a:ext uri="{FF2B5EF4-FFF2-40B4-BE49-F238E27FC236}"/>
            </a:extLst>
          </p:cNvPr>
          <p:cNvSpPr>
            <a:spLocks noGrp="1"/>
          </p:cNvSpPr>
          <p:nvPr>
            <p:ph sz="quarter" idx="4"/>
          </p:nvPr>
        </p:nvSpPr>
        <p:spPr/>
        <p:txBody>
          <a:bodyPr rtlCol="0">
            <a:normAutofit fontScale="62500" lnSpcReduction="20000"/>
          </a:bodyPr>
          <a:lstStyle/>
          <a:p>
            <a:pPr eaLnBrk="1" fontAlgn="auto" hangingPunct="1">
              <a:spcAft>
                <a:spcPts val="0"/>
              </a:spcAft>
              <a:buFont typeface="Arial" panose="020B0604020202020204" pitchFamily="34" charset="0"/>
              <a:buChar char="•"/>
              <a:defRPr/>
            </a:pPr>
            <a:r>
              <a:rPr lang="ru-RU" dirty="0"/>
              <a:t>Инвестиционные ресурсы акционерное общество получает по завершении размещения выпуска акций, а это требует времени, дополнительных расходов, доказательств финансовой устойчивости предприятия, информационной прозрачности и др.</a:t>
            </a:r>
          </a:p>
          <a:p>
            <a:pPr eaLnBrk="1" fontAlgn="auto" hangingPunct="1">
              <a:spcAft>
                <a:spcPts val="0"/>
              </a:spcAft>
              <a:buFont typeface="Arial" panose="020B0604020202020204" pitchFamily="34" charset="0"/>
              <a:buChar char="•"/>
              <a:defRPr/>
            </a:pPr>
            <a:r>
              <a:rPr lang="ru-RU" dirty="0"/>
              <a:t>Выпуск акций не всегда может быть размещен в полном объеме. Кроме того, после эмиссии акций компания должна проводить выплату дивидендов, периодически рассылать отчеты своим акционерам и т.п. </a:t>
            </a:r>
          </a:p>
          <a:p>
            <a:pPr eaLnBrk="1" fontAlgn="auto" hangingPunct="1">
              <a:spcAft>
                <a:spcPts val="0"/>
              </a:spcAft>
              <a:buFont typeface="Arial" panose="020B0604020202020204" pitchFamily="34" charset="0"/>
              <a:buChar char="•"/>
              <a:defRPr/>
            </a:pPr>
            <a:r>
              <a:rPr lang="ru-RU" dirty="0"/>
              <a:t>Дополнительная  эмиссия  акций  приводит  к  размыванию  долей  акционеров, несмотря на то, что  у  прежних  акционеров  остается  преимущественное  право  на  покупку  вновь  размещаемых  акций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a:xfrm>
            <a:off x="838200" y="365125"/>
            <a:ext cx="10515600" cy="681038"/>
          </a:xfrm>
        </p:spPr>
        <p:txBody>
          <a:bodyPr/>
          <a:lstStyle/>
          <a:p>
            <a:pPr algn="ctr" eaLnBrk="1" hangingPunct="1"/>
            <a:r>
              <a:rPr lang="ru-RU" sz="4000" b="1" smtClean="0"/>
              <a:t>Бюджетное финансирование</a:t>
            </a:r>
          </a:p>
        </p:txBody>
      </p:sp>
      <p:sp>
        <p:nvSpPr>
          <p:cNvPr id="3" name="Объект 2">
            <a:extLst>
              <a:ext uri="{FF2B5EF4-FFF2-40B4-BE49-F238E27FC236}"/>
            </a:extLst>
          </p:cNvPr>
          <p:cNvSpPr>
            <a:spLocks noGrp="1"/>
          </p:cNvSpPr>
          <p:nvPr>
            <p:ph idx="1"/>
          </p:nvPr>
        </p:nvSpPr>
        <p:spPr>
          <a:xfrm>
            <a:off x="384175" y="2133600"/>
            <a:ext cx="11542713" cy="4724400"/>
          </a:xfrm>
        </p:spPr>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dirty="0"/>
              <a:t>Бюджетное финансирование инвестиционных проектов проводится, как правило, посредством финансирования в рамках целевых программ, финансовой поддержки и государственных внешних займов. </a:t>
            </a:r>
          </a:p>
          <a:p>
            <a:pPr marL="0" indent="0" algn="just" eaLnBrk="1" fontAlgn="auto" hangingPunct="1">
              <a:spcAft>
                <a:spcPts val="0"/>
              </a:spcAft>
              <a:buFont typeface="Arial" panose="020B0604020202020204" pitchFamily="34" charset="0"/>
              <a:buNone/>
              <a:defRPr/>
            </a:pPr>
            <a:r>
              <a:rPr lang="ru-RU" b="1" u="sng" dirty="0"/>
              <a:t>Оно предусматривает использование бюджетных средств в следующих основных формах: </a:t>
            </a:r>
          </a:p>
          <a:p>
            <a:pPr algn="just" eaLnBrk="1" fontAlgn="auto" hangingPunct="1">
              <a:spcAft>
                <a:spcPts val="0"/>
              </a:spcAft>
              <a:buFont typeface="Arial" panose="020B0604020202020204" pitchFamily="34" charset="0"/>
              <a:buChar char="•"/>
              <a:defRPr/>
            </a:pPr>
            <a:r>
              <a:rPr lang="ru-RU" dirty="0"/>
              <a:t>инвестиций в уставные капиталы действующих или вновь создаваемых предприятий </a:t>
            </a:r>
          </a:p>
          <a:p>
            <a:pPr marL="0" indent="0" algn="just" eaLnBrk="1" fontAlgn="auto" hangingPunct="1">
              <a:spcAft>
                <a:spcPts val="0"/>
              </a:spcAft>
              <a:buFont typeface="Arial" panose="020B0604020202020204" pitchFamily="34" charset="0"/>
              <a:buNone/>
              <a:defRPr/>
            </a:pPr>
            <a:r>
              <a:rPr lang="ru-RU" dirty="0">
                <a:solidFill>
                  <a:schemeClr val="tx1">
                    <a:lumMod val="65000"/>
                    <a:lumOff val="35000"/>
                  </a:schemeClr>
                </a:solidFill>
              </a:rPr>
              <a:t>Закрепление в государственной собственности части акций создаваемых акционерных обществ, которые реализовались на рынке ценных бумаг по истечении двух лет с начала получения прибыли от реализации проекта (с учетом срока окупаемости), и направление выручки от реализации этих акций в доход федерального бюджета</a:t>
            </a:r>
          </a:p>
          <a:p>
            <a:pPr algn="just" eaLnBrk="1" fontAlgn="auto" hangingPunct="1">
              <a:spcAft>
                <a:spcPts val="0"/>
              </a:spcAft>
              <a:buFont typeface="Arial" panose="020B0604020202020204" pitchFamily="34" charset="0"/>
              <a:buChar char="•"/>
              <a:defRPr/>
            </a:pPr>
            <a:r>
              <a:rPr lang="ru-RU" dirty="0"/>
              <a:t>бюджетных кредитов (в том числе инвестиционного налогового кредита) </a:t>
            </a:r>
          </a:p>
          <a:p>
            <a:pPr marL="0" indent="0" algn="just" eaLnBrk="1" fontAlgn="auto" hangingPunct="1">
              <a:spcAft>
                <a:spcPts val="0"/>
              </a:spcAft>
              <a:buFont typeface="Arial" panose="020B0604020202020204" pitchFamily="34" charset="0"/>
              <a:buNone/>
              <a:defRPr/>
            </a:pPr>
            <a:r>
              <a:rPr lang="ru-RU" dirty="0">
                <a:solidFill>
                  <a:schemeClr val="tx1">
                    <a:lumMod val="65000"/>
                    <a:lumOff val="35000"/>
                  </a:schemeClr>
                </a:solidFill>
              </a:rPr>
              <a:t>Это предоставление средств федерального бюджета на возвратной и платной основе для финансирования расходов по осуществлению высокоэффективных инвестиционных проектов со сроком возврата в течение двух лет с уплатой процентов за пользование предоставленными средствами в размере, установленном от действующей учетной ставки Центрального банка РФ. Условия предоставления, использования, возврата и платы за предоставляемые средства оговаривались в соглашениях, заключаемых Министерством финансов РФ с уполномоченными коммерческими банкам</a:t>
            </a:r>
          </a:p>
          <a:p>
            <a:pPr algn="just" eaLnBrk="1" fontAlgn="auto" hangingPunct="1">
              <a:spcAft>
                <a:spcPts val="0"/>
              </a:spcAft>
              <a:buFont typeface="Arial" panose="020B0604020202020204" pitchFamily="34" charset="0"/>
              <a:buChar char="•"/>
              <a:defRPr/>
            </a:pPr>
            <a:r>
              <a:rPr lang="ru-RU" dirty="0"/>
              <a:t>Предоставления гарантий и субсидий </a:t>
            </a:r>
          </a:p>
          <a:p>
            <a:pPr marL="0" indent="0" algn="just" eaLnBrk="1" fontAlgn="auto" hangingPunct="1">
              <a:spcAft>
                <a:spcPts val="0"/>
              </a:spcAft>
              <a:buFont typeface="Arial" panose="020B0604020202020204" pitchFamily="34" charset="0"/>
              <a:buNone/>
              <a:defRPr/>
            </a:pPr>
            <a:r>
              <a:rPr lang="ru-RU" dirty="0">
                <a:solidFill>
                  <a:schemeClr val="tx1">
                    <a:lumMod val="65000"/>
                    <a:lumOff val="35000"/>
                  </a:schemeClr>
                </a:solidFill>
              </a:rPr>
              <a:t>Предоставление государственных гарантий по возмещению части вложенных инвестором финансовых ресурсов в случае срыва выполнения инвестиционного проекта не по вине инвестора</a:t>
            </a:r>
          </a:p>
        </p:txBody>
      </p:sp>
      <p:sp>
        <p:nvSpPr>
          <p:cNvPr id="4" name="Заголовок 1">
            <a:extLst>
              <a:ext uri="{FF2B5EF4-FFF2-40B4-BE49-F238E27FC236}"/>
            </a:extLst>
          </p:cNvPr>
          <p:cNvSpPr txBox="1">
            <a:spLocks/>
          </p:cNvSpPr>
          <p:nvPr/>
        </p:nvSpPr>
        <p:spPr>
          <a:xfrm>
            <a:off x="838200" y="1046163"/>
            <a:ext cx="10515600" cy="990600"/>
          </a:xfrm>
          <a:prstGeom prst="rect">
            <a:avLst/>
          </a:prstGeom>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400" i="1" dirty="0"/>
              <a:t>Это форма государственного финансирования инвестиционной деятельности, которая осуществляется за счёт средств федерального бюджета</a:t>
            </a:r>
            <a:endParaRPr lang="ru-RU" sz="12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eaLnBrk="1" hangingPunct="1"/>
            <a:r>
              <a:rPr lang="ru-RU" sz="2000" smtClean="0"/>
              <a:t>Общую сущность инвестирования определяют два ключевых фактора: </a:t>
            </a:r>
            <a:r>
              <a:rPr lang="ru-RU" sz="2000" b="1" i="1" smtClean="0"/>
              <a:t>ВРЕМЯ</a:t>
            </a:r>
            <a:r>
              <a:rPr lang="ru-RU" sz="2000" smtClean="0"/>
              <a:t> и </a:t>
            </a:r>
            <a:r>
              <a:rPr lang="ru-RU" sz="2000" b="1" i="1" smtClean="0"/>
              <a:t>РИСК</a:t>
            </a:r>
          </a:p>
        </p:txBody>
      </p:sp>
      <p:sp>
        <p:nvSpPr>
          <p:cNvPr id="15362" name="Объект 3"/>
          <p:cNvSpPr>
            <a:spLocks noGrp="1"/>
          </p:cNvSpPr>
          <p:nvPr>
            <p:ph sz="half" idx="1"/>
          </p:nvPr>
        </p:nvSpPr>
        <p:spPr/>
        <p:txBody>
          <a:bodyPr/>
          <a:lstStyle/>
          <a:p>
            <a:pPr marL="0" indent="0" algn="just" eaLnBrk="1" hangingPunct="1">
              <a:buFont typeface="Arial" charset="0"/>
              <a:buNone/>
            </a:pPr>
            <a:r>
              <a:rPr lang="ru-RU" sz="2000" smtClean="0"/>
              <a:t>Во </a:t>
            </a:r>
            <a:r>
              <a:rPr lang="ru-RU" sz="2000" b="1" smtClean="0"/>
              <a:t>временном аспекте </a:t>
            </a:r>
            <a:r>
              <a:rPr lang="ru-RU" sz="2000" smtClean="0"/>
              <a:t>получения прибыли (дохода) может быть последовательным, параллельным или интервальным </a:t>
            </a:r>
          </a:p>
          <a:p>
            <a:pPr marL="0" indent="0" eaLnBrk="1" hangingPunct="1">
              <a:buFont typeface="Arial" charset="0"/>
              <a:buNone/>
            </a:pPr>
            <a:endParaRPr lang="ru-RU" smtClean="0"/>
          </a:p>
        </p:txBody>
      </p:sp>
      <p:sp>
        <p:nvSpPr>
          <p:cNvPr id="15363" name="Объект 4"/>
          <p:cNvSpPr>
            <a:spLocks noGrp="1"/>
          </p:cNvSpPr>
          <p:nvPr>
            <p:ph sz="half" idx="2"/>
          </p:nvPr>
        </p:nvSpPr>
        <p:spPr/>
        <p:txBody>
          <a:bodyPr/>
          <a:lstStyle/>
          <a:p>
            <a:pPr marL="0" indent="0" algn="just" eaLnBrk="1" hangingPunct="1">
              <a:buFont typeface="Arial" charset="0"/>
              <a:buNone/>
            </a:pPr>
            <a:r>
              <a:rPr lang="ru-RU" sz="2000" smtClean="0"/>
              <a:t>	</a:t>
            </a:r>
            <a:r>
              <a:rPr lang="ru-RU" sz="2000" b="1" smtClean="0"/>
              <a:t>С точки зрения риска,</a:t>
            </a:r>
            <a:r>
              <a:rPr lang="ru-RU" sz="2000" smtClean="0"/>
              <a:t> характерно, что средства вкладываются в определённом количестве, а величина будущей прибыли (дохода) довольно часто неизвестна. Кроме того, вознаграждение может отсутствовать, а в ряде случаев даже утрачены часть или все и инвестированные средства.</a:t>
            </a:r>
          </a:p>
          <a:p>
            <a:pPr marL="0" indent="0" algn="just" eaLnBrk="1" hangingPunct="1">
              <a:buFont typeface="Arial" charset="0"/>
              <a:buNone/>
            </a:pPr>
            <a:r>
              <a:rPr lang="ru-RU" sz="2000" smtClean="0"/>
              <a:t>	Как правило, различают инвестиции с низким риском (безопасные для сохранения вложенного капитала и получения дохода) и инвестиции с высоким риском (с относительной неопределённостью сроков и размеров получения дохода)</a:t>
            </a:r>
          </a:p>
        </p:txBody>
      </p:sp>
      <p:pic>
        <p:nvPicPr>
          <p:cNvPr id="15364" name="Рисунок 5"/>
          <p:cNvPicPr>
            <a:picLocks noChangeAspect="1"/>
          </p:cNvPicPr>
          <p:nvPr/>
        </p:nvPicPr>
        <p:blipFill>
          <a:blip r:embed="rId2"/>
          <a:srcRect l="35422" t="40202" r="36540" b="36198"/>
          <a:stretch>
            <a:fillRect/>
          </a:stretch>
        </p:blipFill>
        <p:spPr bwMode="auto">
          <a:xfrm>
            <a:off x="528638" y="3148013"/>
            <a:ext cx="5181600" cy="25463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a:xfrm>
            <a:off x="825500" y="125413"/>
            <a:ext cx="10515600" cy="695325"/>
          </a:xfrm>
        </p:spPr>
        <p:txBody>
          <a:bodyPr/>
          <a:lstStyle/>
          <a:p>
            <a:pPr algn="ctr" eaLnBrk="1" hangingPunct="1"/>
            <a:r>
              <a:rPr lang="ru-RU" sz="4000" b="1" smtClean="0"/>
              <a:t>Целевое финансирование</a:t>
            </a:r>
          </a:p>
        </p:txBody>
      </p:sp>
      <p:sp>
        <p:nvSpPr>
          <p:cNvPr id="3" name="Объект 2">
            <a:extLst>
              <a:ext uri="{FF2B5EF4-FFF2-40B4-BE49-F238E27FC236}"/>
            </a:extLst>
          </p:cNvPr>
          <p:cNvSpPr>
            <a:spLocks noGrp="1"/>
          </p:cNvSpPr>
          <p:nvPr>
            <p:ph idx="1"/>
          </p:nvPr>
        </p:nvSpPr>
        <p:spPr>
          <a:xfrm>
            <a:off x="106363" y="820738"/>
            <a:ext cx="11953875" cy="5911850"/>
          </a:xfrm>
        </p:spPr>
        <p:txBody>
          <a:bodyPr rtlCol="0">
            <a:noAutofit/>
          </a:bodyPr>
          <a:lstStyle/>
          <a:p>
            <a:pPr marL="0" indent="0" algn="just" eaLnBrk="1" fontAlgn="auto" hangingPunct="1">
              <a:spcAft>
                <a:spcPts val="0"/>
              </a:spcAft>
              <a:buFont typeface="Arial" panose="020B0604020202020204" pitchFamily="34" charset="0"/>
              <a:buNone/>
              <a:defRPr/>
            </a:pPr>
            <a:r>
              <a:rPr lang="ru-RU" sz="1600" dirty="0"/>
              <a:t>Федеральные целевые программы являются </a:t>
            </a:r>
            <a:r>
              <a:rPr lang="ru-RU" sz="1600" u="sng" dirty="0"/>
              <a:t>инструментом реализации приоритетных задач в области</a:t>
            </a:r>
            <a:r>
              <a:rPr lang="ru-RU" sz="1600" dirty="0"/>
              <a:t> государственного, экономического, экологического, социального и культурного </a:t>
            </a:r>
            <a:r>
              <a:rPr lang="ru-RU" sz="1600" u="sng" dirty="0"/>
              <a:t>развития страны</a:t>
            </a:r>
            <a:r>
              <a:rPr lang="ru-RU" sz="1600" dirty="0"/>
              <a:t>. Они </a:t>
            </a:r>
            <a:r>
              <a:rPr lang="ru-RU" sz="1600" u="sng" dirty="0"/>
              <a:t>финансируются за счет средств федерального бюджета, средств бюджетов субъектов федерации, муниципальных образований и внебюджетных средств</a:t>
            </a:r>
            <a:r>
              <a:rPr lang="ru-RU" sz="1600" dirty="0"/>
              <a:t>. </a:t>
            </a:r>
            <a:r>
              <a:rPr lang="ru-RU" sz="1600" u="sng" dirty="0"/>
              <a:t>Приоритетные секторы</a:t>
            </a:r>
            <a:r>
              <a:rPr lang="ru-RU" sz="1600" dirty="0"/>
              <a:t>, для которых необходима государственная поддержка в реализации инвестиционных проектов за счет </a:t>
            </a:r>
            <a:r>
              <a:rPr lang="ru-RU" sz="1600" u="sng" dirty="0"/>
              <a:t>средств федерального бюджета, </a:t>
            </a:r>
            <a:r>
              <a:rPr lang="ru-RU" sz="1600" dirty="0"/>
              <a:t>определяются Министерством экономического развития и торговли и Министерством финансов РФ по согласованию с другими федеральными органами государственной власти. </a:t>
            </a:r>
          </a:p>
          <a:p>
            <a:pPr marL="0" indent="0" eaLnBrk="1" fontAlgn="auto" hangingPunct="1">
              <a:spcAft>
                <a:spcPts val="0"/>
              </a:spcAft>
              <a:buFont typeface="Arial" panose="020B0604020202020204" pitchFamily="34" charset="0"/>
              <a:buNone/>
              <a:defRPr/>
            </a:pPr>
            <a:r>
              <a:rPr lang="ru-RU" sz="1600" b="1" dirty="0"/>
              <a:t>Утвержденные целевые программы могут реализовываться за счет следующих источников:</a:t>
            </a:r>
          </a:p>
          <a:p>
            <a:pPr eaLnBrk="1" fontAlgn="auto" hangingPunct="1">
              <a:spcAft>
                <a:spcPts val="0"/>
              </a:spcAft>
              <a:buFont typeface="Arial" panose="020B0604020202020204" pitchFamily="34" charset="0"/>
              <a:buChar char="•"/>
              <a:defRPr/>
            </a:pPr>
            <a:r>
              <a:rPr lang="ru-RU" sz="1600" i="1" dirty="0"/>
              <a:t>средств федерального бюджета и средств бюджетов субъектов Российской Федерации</a:t>
            </a:r>
            <a:r>
              <a:rPr lang="ru-RU" sz="1600" dirty="0"/>
              <a:t>;</a:t>
            </a:r>
          </a:p>
          <a:p>
            <a:pPr eaLnBrk="1" fontAlgn="auto" hangingPunct="1">
              <a:spcAft>
                <a:spcPts val="0"/>
              </a:spcAft>
              <a:buFont typeface="Arial" panose="020B0604020202020204" pitchFamily="34" charset="0"/>
              <a:buChar char="•"/>
              <a:defRPr/>
            </a:pPr>
            <a:r>
              <a:rPr lang="ru-RU" sz="1600" i="1" dirty="0"/>
              <a:t>внебюджетных средств</a:t>
            </a:r>
            <a:r>
              <a:rPr lang="ru-RU" sz="1600" dirty="0"/>
              <a:t>. К внебюджетным источникам, привлекаемым для финансирования целевых программ, относятся: взносы участников реализации программ, включая предприятия и организации государственного и негосударственного секторов экономики; целевые отчисления от прибыли предприятий, заинтересованных в осуществлении программ; кредиты банков, средства фондов и общественных организаций, зарубежных инвесторов, заинтересованных в реализации программ (или ее отдельных мероприятий), и другие поступления;</a:t>
            </a:r>
          </a:p>
          <a:p>
            <a:pPr eaLnBrk="1" fontAlgn="auto" hangingPunct="1">
              <a:spcAft>
                <a:spcPts val="0"/>
              </a:spcAft>
              <a:buFont typeface="Arial" panose="020B0604020202020204" pitchFamily="34" charset="0"/>
              <a:buChar char="•"/>
              <a:defRPr/>
            </a:pPr>
            <a:r>
              <a:rPr lang="ru-RU" sz="1600" b="1" i="1" dirty="0"/>
              <a:t>специальных фондов</a:t>
            </a:r>
            <a:r>
              <a:rPr lang="ru-RU" sz="1600" dirty="0"/>
              <a:t>. Для осуществления целевых программ могут создаваться специальные фонды. Источниками средств, направляемых в эти фонды, являются: прибыль, остающаяся в распоряжении предприятий и организаций, средства бюджетов субъектов Российской Федерации, средства внебюджетных фондов федеральных органов исполнительной власти и другие;</a:t>
            </a:r>
          </a:p>
          <a:p>
            <a:pPr eaLnBrk="1" fontAlgn="auto" hangingPunct="1">
              <a:spcAft>
                <a:spcPts val="0"/>
              </a:spcAft>
              <a:buFont typeface="Arial" panose="020B0604020202020204" pitchFamily="34" charset="0"/>
              <a:buChar char="•"/>
              <a:defRPr/>
            </a:pPr>
            <a:r>
              <a:rPr lang="ru-RU" sz="1600" i="1" dirty="0"/>
              <a:t>средств иностранных инвесторов</a:t>
            </a:r>
            <a:r>
              <a:rPr lang="ru-RU" sz="1600" dirty="0"/>
              <a:t>. Иностранные инвесторы могут финансировать целевые программы на основе долевого участия. Привлечение иностранного капитала к реализации программных мероприятий осуществляется в соответствии с законодательством об иностранных инвестициях;</a:t>
            </a:r>
          </a:p>
          <a:p>
            <a:pPr eaLnBrk="1" fontAlgn="auto" hangingPunct="1">
              <a:spcAft>
                <a:spcPts val="0"/>
              </a:spcAft>
              <a:buFont typeface="Arial" panose="020B0604020202020204" pitchFamily="34" charset="0"/>
              <a:buChar char="•"/>
              <a:defRPr/>
            </a:pPr>
            <a:r>
              <a:rPr lang="ru-RU" sz="1600" i="1" dirty="0"/>
              <a:t>кредитов</a:t>
            </a:r>
            <a:r>
              <a:rPr lang="ru-RU" sz="1600" dirty="0"/>
              <a:t>. Источником финансирования целевых программ могут являться инвестиционные и конверсионные кредиты, а также целевые кредиты банков под государственные гарантии. Оформление и предоставление государственных гарантий на выдачу кредита коммерческими банками осуществляет Министерство финансов Российской Федерации. Государственные гарантии выдаются коммерческим банкам под конкретные объекты программных мероприятий.</a:t>
            </a:r>
          </a:p>
          <a:p>
            <a:pPr marL="0" indent="0" algn="just" eaLnBrk="1" fontAlgn="auto" hangingPunct="1">
              <a:spcAft>
                <a:spcPts val="0"/>
              </a:spcAft>
              <a:buFont typeface="Arial" panose="020B0604020202020204" pitchFamily="34" charset="0"/>
              <a:buNone/>
              <a:defRPr/>
            </a:pPr>
            <a:endParaRPr lang="ru-RU"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490538" y="365125"/>
            <a:ext cx="11317287" cy="668338"/>
          </a:xfrm>
        </p:spPr>
        <p:txBody>
          <a:bodyPr rtlCol="0">
            <a:normAutofit fontScale="90000"/>
          </a:bodyPr>
          <a:lstStyle/>
          <a:p>
            <a:pPr algn="ctr" eaLnBrk="1" fontAlgn="auto" hangingPunct="1">
              <a:spcAft>
                <a:spcPts val="0"/>
              </a:spcAft>
              <a:defRPr/>
            </a:pPr>
            <a:r>
              <a:rPr lang="ru-RU" sz="4000" b="1" dirty="0"/>
              <a:t>Финансирование высокоэффективных инвестиционных  проектов</a:t>
            </a:r>
          </a:p>
        </p:txBody>
      </p:sp>
      <p:sp>
        <p:nvSpPr>
          <p:cNvPr id="44034" name="Объект 2"/>
          <p:cNvSpPr>
            <a:spLocks noGrp="1"/>
          </p:cNvSpPr>
          <p:nvPr>
            <p:ph idx="1"/>
          </p:nvPr>
        </p:nvSpPr>
        <p:spPr>
          <a:xfrm>
            <a:off x="131763" y="1325563"/>
            <a:ext cx="11887200" cy="5392737"/>
          </a:xfrm>
        </p:spPr>
        <p:txBody>
          <a:bodyPr/>
          <a:lstStyle/>
          <a:p>
            <a:pPr marL="0" indent="0" algn="just" eaLnBrk="1" hangingPunct="1">
              <a:lnSpc>
                <a:spcPct val="70000"/>
              </a:lnSpc>
              <a:buFont typeface="Arial" charset="0"/>
              <a:buNone/>
            </a:pPr>
            <a:r>
              <a:rPr lang="ru-RU" sz="1500" u="sng" smtClean="0"/>
              <a:t>Бюджетные средства</a:t>
            </a:r>
            <a:r>
              <a:rPr lang="ru-RU" sz="1500" smtClean="0"/>
              <a:t>, предусмотренные для финансирования инвестиционных программ, </a:t>
            </a:r>
            <a:r>
              <a:rPr lang="ru-RU" sz="1500" u="sng" smtClean="0"/>
              <a:t>включаются в состав расходов бюджета соответствующего уровня</a:t>
            </a:r>
            <a:r>
              <a:rPr lang="ru-RU" sz="1500" smtClean="0"/>
              <a:t>. Только при наличии определённых документов инвестиционный проект может быть включен в проект соответствующего бюджета. </a:t>
            </a:r>
          </a:p>
          <a:p>
            <a:pPr marL="0" indent="0" algn="just" eaLnBrk="1" hangingPunct="1">
              <a:lnSpc>
                <a:spcPct val="70000"/>
              </a:lnSpc>
              <a:buFont typeface="Arial" charset="0"/>
              <a:buNone/>
            </a:pPr>
            <a:r>
              <a:rPr lang="ru-RU" sz="1500" u="sng" smtClean="0"/>
              <a:t>Размещение централизованных инвестиционных ресурсов осуществляется на конкурсной основе </a:t>
            </a:r>
            <a:r>
              <a:rPr lang="ru-RU" sz="1500" smtClean="0"/>
              <a:t>в целях повышения эффективности такого размещения, привлечения средств других инвесторов — отечественных и иностранных. </a:t>
            </a:r>
          </a:p>
          <a:p>
            <a:pPr marL="0" indent="0" algn="just" eaLnBrk="1" hangingPunct="1">
              <a:lnSpc>
                <a:spcPct val="70000"/>
              </a:lnSpc>
              <a:buFont typeface="Arial" charset="0"/>
              <a:buNone/>
            </a:pPr>
            <a:r>
              <a:rPr lang="ru-RU" sz="1500" b="1" smtClean="0"/>
              <a:t>Основные требования к инвестиционным проектам заключаются в следующем: </a:t>
            </a:r>
          </a:p>
          <a:p>
            <a:pPr marL="0" indent="0" algn="just" eaLnBrk="1" hangingPunct="1">
              <a:lnSpc>
                <a:spcPct val="70000"/>
              </a:lnSpc>
            </a:pPr>
            <a:r>
              <a:rPr lang="ru-RU" sz="1300" smtClean="0"/>
              <a:t>право на участие в конкурсе на получение государственной поддержки имеют инвестиционные проекты, связанные в первую очередь с развитием «точек роста» экономики; </a:t>
            </a:r>
          </a:p>
          <a:p>
            <a:pPr marL="0" indent="0" algn="just" eaLnBrk="1" hangingPunct="1">
              <a:lnSpc>
                <a:spcPct val="70000"/>
              </a:lnSpc>
            </a:pPr>
            <a:r>
              <a:rPr lang="ru-RU" sz="1300" smtClean="0"/>
              <a:t>срок окупаемости указанных проектов не должен превышать, как правило, двух лет; </a:t>
            </a:r>
          </a:p>
          <a:p>
            <a:pPr marL="0" indent="0" algn="just" eaLnBrk="1" hangingPunct="1">
              <a:lnSpc>
                <a:spcPct val="70000"/>
              </a:lnSpc>
            </a:pPr>
            <a:r>
              <a:rPr lang="ru-RU" sz="1300" smtClean="0"/>
              <a:t>инвестиционные проекты представляются на конкурс в Министерстве экономического развития и торговли РФ и должны иметь бизнес-план, а также заключения государственной экологической экспертизы, государственной ведомственной и независимой экспертизы; </a:t>
            </a:r>
          </a:p>
          <a:p>
            <a:pPr marL="0" indent="0" algn="just" eaLnBrk="1" hangingPunct="1">
              <a:lnSpc>
                <a:spcPct val="70000"/>
              </a:lnSpc>
            </a:pPr>
            <a:r>
              <a:rPr lang="ru-RU" sz="1300" smtClean="0"/>
              <a:t>для коммерческих проектов, конкурс по которым проводится согласно предложениям частных инвесторов, доля собственных средств инвестора, формируемых за счет прибыли, амортизации и продажи акций, должна составлять не менее 20% капитальных вложений, предусмотренных для реализации проекта. </a:t>
            </a:r>
          </a:p>
          <a:p>
            <a:pPr marL="0" indent="0" algn="just" eaLnBrk="1" hangingPunct="1">
              <a:lnSpc>
                <a:spcPct val="70000"/>
              </a:lnSpc>
              <a:buFont typeface="Arial" charset="0"/>
              <a:buNone/>
            </a:pPr>
            <a:r>
              <a:rPr lang="ru-RU" sz="1500" smtClean="0"/>
              <a:t>Условия и порядок конкурсного отбора и финансирования инвестиционных проектов за счет средств региональных бюджетов разрабатываются органами управления субъектов РФ и муниципальных образований.</a:t>
            </a:r>
          </a:p>
          <a:p>
            <a:pPr marL="0" indent="0" eaLnBrk="1" hangingPunct="1">
              <a:lnSpc>
                <a:spcPct val="70000"/>
              </a:lnSpc>
              <a:buFont typeface="Arial" charset="0"/>
              <a:buNone/>
            </a:pPr>
            <a:r>
              <a:rPr lang="ru-RU" sz="1500" u="sng" smtClean="0">
                <a:solidFill>
                  <a:srgbClr val="000000"/>
                </a:solidFill>
                <a:latin typeface="lucida grande"/>
              </a:rPr>
              <a:t>Представляемые на конкурс инвестиционные проекты классифицируются по следующим категориям:</a:t>
            </a:r>
          </a:p>
          <a:p>
            <a:pPr marL="0" indent="0" eaLnBrk="1" hangingPunct="1">
              <a:lnSpc>
                <a:spcPct val="70000"/>
              </a:lnSpc>
            </a:pPr>
            <a:r>
              <a:rPr lang="ru-RU" sz="1300" smtClean="0">
                <a:solidFill>
                  <a:srgbClr val="000000"/>
                </a:solidFill>
                <a:latin typeface="lucida grande"/>
              </a:rPr>
              <a:t>категория А - проекты, обеспечивающие производство продукции, не имеющей зарубежных аналогов, при условии защищенности ее отечественными патентами или аналогичными зарубежными документами → размер государственной поддержки не может превышать  50% от стоимости проекта</a:t>
            </a:r>
          </a:p>
          <a:p>
            <a:pPr marL="0" indent="0" eaLnBrk="1" hangingPunct="1">
              <a:lnSpc>
                <a:spcPct val="70000"/>
              </a:lnSpc>
            </a:pPr>
            <a:r>
              <a:rPr lang="ru-RU" sz="1300" smtClean="0">
                <a:solidFill>
                  <a:srgbClr val="000000"/>
                </a:solidFill>
                <a:latin typeface="lucida grande"/>
              </a:rPr>
              <a:t>категория Б - проекты, обеспечивающие производство экспортных товаров несырьевых отраслей, имеющих спрос на внешнем рынке, на уровне лучших мировых образцов → размер государственной поддержки не может превышать 40% от стоимости проекта</a:t>
            </a:r>
          </a:p>
          <a:p>
            <a:pPr marL="0" indent="0" eaLnBrk="1" hangingPunct="1">
              <a:lnSpc>
                <a:spcPct val="70000"/>
              </a:lnSpc>
            </a:pPr>
            <a:r>
              <a:rPr lang="ru-RU" sz="1300" smtClean="0">
                <a:solidFill>
                  <a:srgbClr val="000000"/>
                </a:solidFill>
                <a:latin typeface="lucida grande"/>
              </a:rPr>
              <a:t>категория В - проекты, обеспечивающие производство импортозамещающей продукции с более низким уровнем цен на нее по сравнению с импортируемой → размер государственной поддержки не может превышать 30% от стоимости проекта</a:t>
            </a:r>
          </a:p>
          <a:p>
            <a:pPr marL="0" indent="0" eaLnBrk="1" hangingPunct="1">
              <a:lnSpc>
                <a:spcPct val="70000"/>
              </a:lnSpc>
            </a:pPr>
            <a:r>
              <a:rPr lang="ru-RU" sz="1300" smtClean="0">
                <a:solidFill>
                  <a:srgbClr val="000000"/>
                </a:solidFill>
                <a:latin typeface="lucida grande"/>
              </a:rPr>
              <a:t>категория Г - проекты, обеспечивающие производство продукции, пользующейся спросом на внутреннем рынке → размер государственной поддержки не может превышать 20% от стоимости проекта</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59" name="Заголовок 1"/>
          <p:cNvSpPr>
            <a:spLocks noGrp="1"/>
          </p:cNvSpPr>
          <p:nvPr>
            <p:ph type="title"/>
          </p:nvPr>
        </p:nvSpPr>
        <p:spPr>
          <a:xfrm>
            <a:off x="9085263" y="1031875"/>
            <a:ext cx="2613025" cy="4794250"/>
          </a:xfrm>
        </p:spPr>
        <p:txBody>
          <a:bodyPr/>
          <a:lstStyle/>
          <a:p>
            <a:pPr algn="ctr" eaLnBrk="1" hangingPunct="1"/>
            <a:r>
              <a:rPr lang="ru-RU" sz="2400" smtClean="0">
                <a:solidFill>
                  <a:srgbClr val="FFFFFF"/>
                </a:solidFill>
              </a:rPr>
              <a:t>Финансирование проекта Международным банком реконструкции и развития </a:t>
            </a:r>
            <a:endParaRPr lang="en-US" sz="2400" smtClean="0">
              <a:solidFill>
                <a:srgbClr val="FFFFFF"/>
              </a:solidFill>
            </a:endParaRPr>
          </a:p>
        </p:txBody>
      </p:sp>
      <p:sp>
        <p:nvSpPr>
          <p:cNvPr id="73" name="Rounded Rectangle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93713" y="484188"/>
            <a:ext cx="8128000" cy="572452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5061" name="Picture 2" descr="Изображение выглядит как текст, карта&#10;&#10;Автоматически созданное описание"/>
          <p:cNvPicPr>
            <a:picLocks noGrp="1" noChangeAspect="1" noChangeArrowheads="1"/>
          </p:cNvPicPr>
          <p:nvPr>
            <p:ph idx="1"/>
          </p:nvPr>
        </p:nvPicPr>
        <p:blipFill>
          <a:blip r:embed="rId2"/>
          <a:srcRect l="2422" r="-2" b="-2"/>
          <a:stretch>
            <a:fillRect/>
          </a:stretch>
        </p:blipFill>
        <p:spPr>
          <a:xfrm>
            <a:off x="976313" y="942975"/>
            <a:ext cx="7162800" cy="480853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a:xfrm>
            <a:off x="838200" y="365125"/>
            <a:ext cx="10515600" cy="1185863"/>
          </a:xfrm>
        </p:spPr>
        <p:txBody>
          <a:bodyPr/>
          <a:lstStyle/>
          <a:p>
            <a:pPr algn="ctr" eaLnBrk="1" hangingPunct="1"/>
            <a:r>
              <a:rPr lang="ru-RU" sz="3600" b="1" smtClean="0"/>
              <a:t>Финансирование в рамках государственных внешних заимствований</a:t>
            </a:r>
          </a:p>
        </p:txBody>
      </p:sp>
      <p:sp>
        <p:nvSpPr>
          <p:cNvPr id="46082" name="Объект 2"/>
          <p:cNvSpPr>
            <a:spLocks noGrp="1"/>
          </p:cNvSpPr>
          <p:nvPr>
            <p:ph idx="1"/>
          </p:nvPr>
        </p:nvSpPr>
        <p:spPr/>
        <p:txBody>
          <a:bodyPr/>
          <a:lstStyle/>
          <a:p>
            <a:pPr marL="0" indent="0" algn="just" eaLnBrk="1" hangingPunct="1">
              <a:buFont typeface="Arial" charset="0"/>
              <a:buNone/>
            </a:pPr>
            <a:r>
              <a:rPr lang="ru-RU" smtClean="0"/>
              <a:t>Государственными внешними заимствованиями Российской Федерации являются </a:t>
            </a:r>
            <a:r>
              <a:rPr lang="ru-RU" u="sng" smtClean="0"/>
              <a:t>привлекаемые из иностранных источников </a:t>
            </a:r>
            <a:r>
              <a:rPr lang="ru-RU" smtClean="0"/>
              <a:t>(иностранных государств, их юридических лиц и международных организаций) </a:t>
            </a:r>
            <a:r>
              <a:rPr lang="ru-RU" u="sng" smtClean="0"/>
              <a:t>кредиты (займы)</a:t>
            </a:r>
            <a:r>
              <a:rPr lang="ru-RU" smtClean="0"/>
              <a:t>, по которым возникают государственные финансовые обязательства РФ как заемщика финансовых средств или гаранта погашения таких кредитов (займов) другими заемщиками. </a:t>
            </a:r>
          </a:p>
          <a:p>
            <a:pPr marL="0" indent="0" algn="just" eaLnBrk="1" hangingPunct="1">
              <a:buFont typeface="Arial" charset="0"/>
              <a:buNone/>
            </a:pPr>
            <a:r>
              <a:rPr lang="ru-RU" smtClean="0"/>
              <a:t>Государственные внешние заимствования РФ формируют государственный внешний долг РФ.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title"/>
          </p:nvPr>
        </p:nvSpPr>
        <p:spPr>
          <a:xfrm>
            <a:off x="838200" y="365125"/>
            <a:ext cx="10515600" cy="708025"/>
          </a:xfrm>
        </p:spPr>
        <p:txBody>
          <a:bodyPr/>
          <a:lstStyle/>
          <a:p>
            <a:pPr algn="ctr" eaLnBrk="1" hangingPunct="1"/>
            <a:r>
              <a:rPr lang="ru-RU" sz="4000" b="1" smtClean="0"/>
              <a:t>Лизинг</a:t>
            </a:r>
          </a:p>
        </p:txBody>
      </p:sp>
      <p:sp>
        <p:nvSpPr>
          <p:cNvPr id="3" name="Объект 2">
            <a:extLst>
              <a:ext uri="{FF2B5EF4-FFF2-40B4-BE49-F238E27FC236}"/>
            </a:extLst>
          </p:cNvPr>
          <p:cNvSpPr>
            <a:spLocks noGrp="1"/>
          </p:cNvSpPr>
          <p:nvPr>
            <p:ph idx="1"/>
          </p:nvPr>
        </p:nvSpPr>
        <p:spPr>
          <a:xfrm>
            <a:off x="280988" y="2014538"/>
            <a:ext cx="5391150" cy="4572000"/>
          </a:xfrm>
        </p:spPr>
        <p:txBody>
          <a:bodyPr rtlCol="0">
            <a:normAutofit/>
          </a:bodyPr>
          <a:lstStyle/>
          <a:p>
            <a:pPr marL="0" indent="0" algn="just" eaLnBrk="1" fontAlgn="auto" hangingPunct="1">
              <a:spcAft>
                <a:spcPts val="0"/>
              </a:spcAft>
              <a:buFont typeface="Arial" panose="020B0604020202020204" pitchFamily="34" charset="0"/>
              <a:buNone/>
              <a:defRPr/>
            </a:pPr>
            <a:r>
              <a:rPr lang="ru-RU" sz="1700" b="1" dirty="0"/>
              <a:t>Особенности лизинговых операций по сравнению с традиционной арендой заключаются в следующем: </a:t>
            </a:r>
          </a:p>
          <a:p>
            <a:pPr algn="just" eaLnBrk="1" fontAlgn="auto" hangingPunct="1">
              <a:spcAft>
                <a:spcPts val="0"/>
              </a:spcAft>
              <a:buFont typeface="Arial" panose="020B0604020202020204" pitchFamily="34" charset="0"/>
              <a:buChar char="•"/>
              <a:defRPr/>
            </a:pPr>
            <a:r>
              <a:rPr lang="ru-RU" sz="1700" dirty="0"/>
              <a:t>объект сделки выбирается лизингополучателем, а не лизингодателем, который приобретает оборудование за свой счет</a:t>
            </a:r>
          </a:p>
          <a:p>
            <a:pPr algn="just" eaLnBrk="1" fontAlgn="auto" hangingPunct="1">
              <a:spcAft>
                <a:spcPts val="0"/>
              </a:spcAft>
              <a:buFont typeface="Arial" panose="020B0604020202020204" pitchFamily="34" charset="0"/>
              <a:buChar char="•"/>
              <a:defRPr/>
            </a:pPr>
            <a:r>
              <a:rPr lang="ru-RU" sz="1700" dirty="0"/>
              <a:t>срок лизинга, как правило, меньше срока физического износа оборудования; </a:t>
            </a:r>
          </a:p>
          <a:p>
            <a:pPr algn="just" eaLnBrk="1" fontAlgn="auto" hangingPunct="1">
              <a:spcAft>
                <a:spcPts val="0"/>
              </a:spcAft>
              <a:buFont typeface="Arial" panose="020B0604020202020204" pitchFamily="34" charset="0"/>
              <a:buChar char="•"/>
              <a:defRPr/>
            </a:pPr>
            <a:r>
              <a:rPr lang="ru-RU" sz="1700" dirty="0"/>
              <a:t>по окончании действия контракта лизингополучатель может продолжить аренду по льготной ставке или приобрести арендуемое имущество по остаточной стоимости; </a:t>
            </a:r>
          </a:p>
          <a:p>
            <a:pPr algn="just" eaLnBrk="1" fontAlgn="auto" hangingPunct="1">
              <a:spcAft>
                <a:spcPts val="0"/>
              </a:spcAft>
              <a:buFont typeface="Arial" panose="020B0604020202020204" pitchFamily="34" charset="0"/>
              <a:buChar char="•"/>
              <a:defRPr/>
            </a:pPr>
            <a:r>
              <a:rPr lang="ru-RU" sz="1700" dirty="0"/>
              <a:t>в роли лизингодателя обычно выступает кредитно-финансовый институт — лизинговая компания, банк. </a:t>
            </a:r>
          </a:p>
        </p:txBody>
      </p:sp>
      <p:sp>
        <p:nvSpPr>
          <p:cNvPr id="4" name="Заголовок 1">
            <a:extLst>
              <a:ext uri="{FF2B5EF4-FFF2-40B4-BE49-F238E27FC236}"/>
            </a:extLst>
          </p:cNvPr>
          <p:cNvSpPr txBox="1">
            <a:spLocks/>
          </p:cNvSpPr>
          <p:nvPr/>
        </p:nvSpPr>
        <p:spPr>
          <a:xfrm>
            <a:off x="1219200" y="941388"/>
            <a:ext cx="10134600" cy="1073150"/>
          </a:xfrm>
          <a:prstGeom prst="rect">
            <a:avLst/>
          </a:prstGeom>
        </p:spPr>
        <p:txBody>
          <a:bodyPr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4000" i="1" dirty="0"/>
              <a:t>Это вид инвестиционной деятельности, при котором арендодатель (лизингодатель) по договору финансовой аренды (лизинга) обязуется приобрести в собственность имущество у определенного продавца и предоставить его арендатору (лизингополучателю) за плату во временное пользование. </a:t>
            </a:r>
          </a:p>
        </p:txBody>
      </p:sp>
      <p:sp>
        <p:nvSpPr>
          <p:cNvPr id="47108" name="Объект 2"/>
          <p:cNvSpPr txBox="1">
            <a:spLocks/>
          </p:cNvSpPr>
          <p:nvPr/>
        </p:nvSpPr>
        <p:spPr bwMode="auto">
          <a:xfrm>
            <a:off x="6132513" y="2014538"/>
            <a:ext cx="5778500" cy="4711700"/>
          </a:xfrm>
          <a:prstGeom prst="rect">
            <a:avLst/>
          </a:prstGeom>
          <a:noFill/>
          <a:ln w="9525">
            <a:noFill/>
            <a:miter lim="800000"/>
            <a:headEnd/>
            <a:tailEnd/>
          </a:ln>
        </p:spPr>
        <p:txBody>
          <a:bodyPr/>
          <a:lstStyle/>
          <a:p>
            <a:pPr>
              <a:lnSpc>
                <a:spcPct val="90000"/>
              </a:lnSpc>
              <a:spcBef>
                <a:spcPts val="1000"/>
              </a:spcBef>
              <a:buFont typeface="Arial" charset="0"/>
              <a:buNone/>
            </a:pPr>
            <a:r>
              <a:rPr lang="ru-RU" sz="1700" b="1">
                <a:latin typeface="Calibri" pitchFamily="34" charset="0"/>
              </a:rPr>
              <a:t>Субъекты (4 стороны):</a:t>
            </a:r>
          </a:p>
          <a:p>
            <a:pPr marL="685800" lvl="1" indent="-228600">
              <a:lnSpc>
                <a:spcPct val="90000"/>
              </a:lnSpc>
              <a:spcBef>
                <a:spcPts val="500"/>
              </a:spcBef>
              <a:buFont typeface="Arial" charset="0"/>
              <a:buChar char="•"/>
            </a:pPr>
            <a:r>
              <a:rPr lang="ru-RU" sz="1700">
                <a:latin typeface="Calibri" pitchFamily="34" charset="0"/>
              </a:rPr>
              <a:t>Лизингодатель</a:t>
            </a:r>
          </a:p>
          <a:p>
            <a:pPr marL="1143000" lvl="2" indent="-228600">
              <a:lnSpc>
                <a:spcPct val="90000"/>
              </a:lnSpc>
              <a:spcBef>
                <a:spcPts val="500"/>
              </a:spcBef>
              <a:buFont typeface="Arial" charset="0"/>
              <a:buChar char="•"/>
            </a:pPr>
            <a:r>
              <a:rPr lang="ru-RU" sz="1600">
                <a:latin typeface="Calibri" pitchFamily="34" charset="0"/>
              </a:rPr>
              <a:t>Финансово-кредитные учреждения</a:t>
            </a:r>
          </a:p>
          <a:p>
            <a:pPr marL="1143000" lvl="2" indent="-228600">
              <a:lnSpc>
                <a:spcPct val="90000"/>
              </a:lnSpc>
              <a:spcBef>
                <a:spcPts val="500"/>
              </a:spcBef>
              <a:buFont typeface="Arial" charset="0"/>
              <a:buChar char="•"/>
            </a:pPr>
            <a:r>
              <a:rPr lang="ru-RU" sz="1600">
                <a:latin typeface="Calibri" pitchFamily="34" charset="0"/>
              </a:rPr>
              <a:t>Специализированные лизинговые компании</a:t>
            </a:r>
          </a:p>
          <a:p>
            <a:pPr marL="1143000" lvl="2" indent="-228600">
              <a:lnSpc>
                <a:spcPct val="90000"/>
              </a:lnSpc>
              <a:spcBef>
                <a:spcPts val="500"/>
              </a:spcBef>
              <a:buFont typeface="Arial" charset="0"/>
              <a:buChar char="•"/>
            </a:pPr>
            <a:r>
              <a:rPr lang="ru-RU" sz="1600">
                <a:latin typeface="Calibri" pitchFamily="34" charset="0"/>
              </a:rPr>
              <a:t>Коммерческие банки</a:t>
            </a:r>
          </a:p>
          <a:p>
            <a:pPr marL="685800" lvl="1" indent="-228600">
              <a:lnSpc>
                <a:spcPct val="90000"/>
              </a:lnSpc>
              <a:spcBef>
                <a:spcPts val="500"/>
              </a:spcBef>
              <a:buFont typeface="Arial" charset="0"/>
              <a:buChar char="•"/>
            </a:pPr>
            <a:r>
              <a:rPr lang="ru-RU" sz="1700">
                <a:latin typeface="Calibri" pitchFamily="34" charset="0"/>
              </a:rPr>
              <a:t>Лизингополучатель</a:t>
            </a:r>
          </a:p>
          <a:p>
            <a:pPr marL="1143000" lvl="2" indent="-228600">
              <a:lnSpc>
                <a:spcPct val="90000"/>
              </a:lnSpc>
              <a:spcBef>
                <a:spcPts val="500"/>
              </a:spcBef>
              <a:buFont typeface="Arial" charset="0"/>
              <a:buChar char="•"/>
            </a:pPr>
            <a:r>
              <a:rPr lang="ru-RU" sz="1600">
                <a:latin typeface="Calibri" pitchFamily="34" charset="0"/>
              </a:rPr>
              <a:t>Юридические лица, занимающиеся производством</a:t>
            </a:r>
          </a:p>
          <a:p>
            <a:pPr marL="1143000" lvl="2" indent="-228600">
              <a:lnSpc>
                <a:spcPct val="90000"/>
              </a:lnSpc>
              <a:spcBef>
                <a:spcPts val="500"/>
              </a:spcBef>
              <a:buFont typeface="Arial" charset="0"/>
              <a:buChar char="•"/>
            </a:pPr>
            <a:r>
              <a:rPr lang="ru-RU" sz="1600">
                <a:latin typeface="Calibri" pitchFamily="34" charset="0"/>
              </a:rPr>
              <a:t>предприниматели</a:t>
            </a:r>
          </a:p>
          <a:p>
            <a:pPr marL="685800" lvl="1" indent="-228600">
              <a:lnSpc>
                <a:spcPct val="90000"/>
              </a:lnSpc>
              <a:spcBef>
                <a:spcPts val="500"/>
              </a:spcBef>
              <a:buFont typeface="Arial" charset="0"/>
              <a:buChar char="•"/>
            </a:pPr>
            <a:r>
              <a:rPr lang="ru-RU" sz="1700">
                <a:latin typeface="Calibri" pitchFamily="34" charset="0"/>
              </a:rPr>
              <a:t>Поставщики объектов сделки</a:t>
            </a:r>
          </a:p>
          <a:p>
            <a:pPr marL="1143000" lvl="2" indent="-228600">
              <a:lnSpc>
                <a:spcPct val="90000"/>
              </a:lnSpc>
              <a:spcBef>
                <a:spcPts val="500"/>
              </a:spcBef>
              <a:buFont typeface="Arial" charset="0"/>
              <a:buChar char="•"/>
            </a:pPr>
            <a:r>
              <a:rPr lang="ru-RU" sz="1600">
                <a:latin typeface="Calibri" pitchFamily="34" charset="0"/>
              </a:rPr>
              <a:t>Собственники имущества</a:t>
            </a:r>
          </a:p>
          <a:p>
            <a:pPr marL="1143000" lvl="2" indent="-228600">
              <a:lnSpc>
                <a:spcPct val="90000"/>
              </a:lnSpc>
              <a:spcBef>
                <a:spcPts val="500"/>
              </a:spcBef>
              <a:buFont typeface="Arial" charset="0"/>
              <a:buChar char="•"/>
            </a:pPr>
            <a:r>
              <a:rPr lang="ru-RU" sz="1600">
                <a:latin typeface="Calibri" pitchFamily="34" charset="0"/>
              </a:rPr>
              <a:t>Торговые фирмы</a:t>
            </a:r>
          </a:p>
          <a:p>
            <a:pPr marL="1143000" lvl="2" indent="-228600">
              <a:lnSpc>
                <a:spcPct val="90000"/>
              </a:lnSpc>
              <a:spcBef>
                <a:spcPts val="500"/>
              </a:spcBef>
              <a:buFont typeface="Arial" charset="0"/>
              <a:buChar char="•"/>
            </a:pPr>
            <a:r>
              <a:rPr lang="ru-RU" sz="1600">
                <a:latin typeface="Calibri" pitchFamily="34" charset="0"/>
              </a:rPr>
              <a:t>Производители оборудования</a:t>
            </a:r>
          </a:p>
          <a:p>
            <a:pPr marL="685800" lvl="1" indent="-228600">
              <a:lnSpc>
                <a:spcPct val="90000"/>
              </a:lnSpc>
              <a:spcBef>
                <a:spcPts val="500"/>
              </a:spcBef>
              <a:buFont typeface="Arial" charset="0"/>
              <a:buChar char="•"/>
            </a:pPr>
            <a:r>
              <a:rPr lang="ru-RU" sz="1700">
                <a:latin typeface="Calibri" pitchFamily="34" charset="0"/>
              </a:rPr>
              <a:t>Посредники между основными участниками</a:t>
            </a:r>
          </a:p>
          <a:p>
            <a:pPr marL="1143000" lvl="2" indent="-228600">
              <a:lnSpc>
                <a:spcPct val="90000"/>
              </a:lnSpc>
              <a:spcBef>
                <a:spcPts val="500"/>
              </a:spcBef>
              <a:buFont typeface="Arial" charset="0"/>
              <a:buChar char="•"/>
            </a:pPr>
            <a:r>
              <a:rPr lang="ru-RU" sz="1600">
                <a:latin typeface="Calibri" pitchFamily="34" charset="0"/>
              </a:rPr>
              <a:t>Страховые компании</a:t>
            </a:r>
          </a:p>
          <a:p>
            <a:pPr marL="1143000" lvl="2" indent="-228600">
              <a:lnSpc>
                <a:spcPct val="90000"/>
              </a:lnSpc>
              <a:spcBef>
                <a:spcPts val="500"/>
              </a:spcBef>
              <a:buFont typeface="Arial" charset="0"/>
              <a:buChar char="•"/>
            </a:pPr>
            <a:r>
              <a:rPr lang="ru-RU" sz="1600">
                <a:latin typeface="Calibri" pitchFamily="34" charset="0"/>
              </a:rPr>
              <a:t>Брокерские лизинговые фирмы</a:t>
            </a:r>
          </a:p>
          <a:p>
            <a:pPr marL="1143000" lvl="2" indent="-228600">
              <a:lnSpc>
                <a:spcPct val="90000"/>
              </a:lnSpc>
              <a:spcBef>
                <a:spcPts val="500"/>
              </a:spcBef>
              <a:buFont typeface="Arial" charset="0"/>
              <a:buChar char="•"/>
            </a:pPr>
            <a:r>
              <a:rPr lang="ru-RU" sz="1600">
                <a:latin typeface="Calibri" pitchFamily="34" charset="0"/>
              </a:rPr>
              <a:t>Организации, финансирующие сделки</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838200" y="365125"/>
            <a:ext cx="10515600" cy="1290638"/>
          </a:xfrm>
        </p:spPr>
        <p:txBody>
          <a:bodyPr/>
          <a:lstStyle/>
          <a:p>
            <a:pPr algn="ctr" eaLnBrk="1" hangingPunct="1"/>
            <a:r>
              <a:rPr lang="ru-RU" sz="4000" b="1" smtClean="0"/>
              <a:t>Объект лизинга</a:t>
            </a:r>
          </a:p>
        </p:txBody>
      </p:sp>
      <p:sp>
        <p:nvSpPr>
          <p:cNvPr id="3" name="Объект 2">
            <a:extLst>
              <a:ext uri="{FF2B5EF4-FFF2-40B4-BE49-F238E27FC236}"/>
            </a:extLst>
          </p:cNvPr>
          <p:cNvSpPr>
            <a:spLocks noGrp="1"/>
          </p:cNvSpPr>
          <p:nvPr>
            <p:ph idx="1"/>
          </p:nvPr>
        </p:nvSpPr>
        <p:spPr>
          <a:xfrm>
            <a:off x="838200" y="2592388"/>
            <a:ext cx="4556125" cy="3000375"/>
          </a:xfrm>
        </p:spPr>
        <p:txBody>
          <a:bodyPr rtlCol="0">
            <a:normAutofit/>
          </a:bodyPr>
          <a:lstStyle/>
          <a:p>
            <a:pPr eaLnBrk="1" fontAlgn="auto" hangingPunct="1">
              <a:spcAft>
                <a:spcPts val="0"/>
              </a:spcAft>
              <a:buFont typeface="Courier New" panose="02070309020205020404" pitchFamily="49" charset="0"/>
              <a:buChar char="o"/>
              <a:defRPr/>
            </a:pPr>
            <a:r>
              <a:rPr lang="ru-RU" sz="2000" dirty="0"/>
              <a:t>Здания</a:t>
            </a:r>
          </a:p>
          <a:p>
            <a:pPr eaLnBrk="1" fontAlgn="auto" hangingPunct="1">
              <a:spcAft>
                <a:spcPts val="0"/>
              </a:spcAft>
              <a:buFont typeface="Courier New" panose="02070309020205020404" pitchFamily="49" charset="0"/>
              <a:buChar char="o"/>
              <a:defRPr/>
            </a:pPr>
            <a:r>
              <a:rPr lang="ru-RU" sz="2000" dirty="0"/>
              <a:t>Сооружения</a:t>
            </a:r>
          </a:p>
          <a:p>
            <a:pPr eaLnBrk="1" fontAlgn="auto" hangingPunct="1">
              <a:spcAft>
                <a:spcPts val="0"/>
              </a:spcAft>
              <a:buFont typeface="Courier New" panose="02070309020205020404" pitchFamily="49" charset="0"/>
              <a:buChar char="o"/>
              <a:defRPr/>
            </a:pPr>
            <a:r>
              <a:rPr lang="ru-RU" sz="2000" dirty="0"/>
              <a:t>Транспортные средства</a:t>
            </a:r>
          </a:p>
          <a:p>
            <a:pPr eaLnBrk="1" fontAlgn="auto" hangingPunct="1">
              <a:spcAft>
                <a:spcPts val="0"/>
              </a:spcAft>
              <a:buFont typeface="Courier New" panose="02070309020205020404" pitchFamily="49" charset="0"/>
              <a:buChar char="o"/>
              <a:defRPr/>
            </a:pPr>
            <a:r>
              <a:rPr lang="ru-RU" sz="2000" dirty="0"/>
              <a:t>Оборудование</a:t>
            </a:r>
          </a:p>
          <a:p>
            <a:pPr eaLnBrk="1" fontAlgn="auto" hangingPunct="1">
              <a:spcAft>
                <a:spcPts val="0"/>
              </a:spcAft>
              <a:buFont typeface="Courier New" panose="02070309020205020404" pitchFamily="49" charset="0"/>
              <a:buChar char="o"/>
              <a:defRPr/>
            </a:pPr>
            <a:r>
              <a:rPr lang="ru-RU" sz="2000" dirty="0"/>
              <a:t>Движимое и недвижимое имущество</a:t>
            </a:r>
          </a:p>
          <a:p>
            <a:pPr marL="0" indent="0" algn="ctr" eaLnBrk="1" fontAlgn="auto" hangingPunct="1">
              <a:spcAft>
                <a:spcPts val="0"/>
              </a:spcAft>
              <a:buFont typeface="Arial" panose="020B0604020202020204" pitchFamily="34" charset="0"/>
              <a:buNone/>
              <a:defRPr/>
            </a:pPr>
            <a:r>
              <a:rPr lang="ru-RU" sz="2000" i="1" dirty="0"/>
              <a:t>Любые </a:t>
            </a:r>
            <a:r>
              <a:rPr lang="ru-RU" sz="2000" i="1" dirty="0" err="1"/>
              <a:t>непотребляемые</a:t>
            </a:r>
            <a:r>
              <a:rPr lang="ru-RU" sz="2000" i="1" dirty="0"/>
              <a:t> вещи, которые могут использоваться для предпринимательской деятельности</a:t>
            </a:r>
          </a:p>
          <a:p>
            <a:pPr marL="0" indent="0" eaLnBrk="1" fontAlgn="auto" hangingPunct="1">
              <a:spcAft>
                <a:spcPts val="0"/>
              </a:spcAft>
              <a:buFont typeface="Arial" panose="020B0604020202020204" pitchFamily="34" charset="0"/>
              <a:buNone/>
              <a:defRPr/>
            </a:pPr>
            <a:endParaRPr lang="ru-RU" dirty="0"/>
          </a:p>
        </p:txBody>
      </p:sp>
      <p:sp>
        <p:nvSpPr>
          <p:cNvPr id="5" name="Объект 4">
            <a:extLst>
              <a:ext uri="{FF2B5EF4-FFF2-40B4-BE49-F238E27FC236}"/>
            </a:extLst>
          </p:cNvPr>
          <p:cNvSpPr txBox="1">
            <a:spLocks/>
          </p:cNvSpPr>
          <p:nvPr/>
        </p:nvSpPr>
        <p:spPr>
          <a:xfrm>
            <a:off x="6905625" y="2592388"/>
            <a:ext cx="4448175" cy="240030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buFont typeface="Courier New" panose="02070309020205020404" pitchFamily="49" charset="0"/>
              <a:buChar char="o"/>
              <a:defRPr/>
            </a:pPr>
            <a:r>
              <a:rPr lang="ru-RU" dirty="0">
                <a:solidFill>
                  <a:srgbClr val="191B0E"/>
                </a:solidFill>
              </a:rPr>
              <a:t>Земельные участки</a:t>
            </a:r>
          </a:p>
          <a:p>
            <a:pPr fontAlgn="auto">
              <a:buFont typeface="Courier New" panose="02070309020205020404" pitchFamily="49" charset="0"/>
              <a:buChar char="o"/>
              <a:defRPr/>
            </a:pPr>
            <a:r>
              <a:rPr lang="ru-RU" dirty="0">
                <a:solidFill>
                  <a:srgbClr val="191B0E"/>
                </a:solidFill>
              </a:rPr>
              <a:t>Природные объекты</a:t>
            </a:r>
          </a:p>
          <a:p>
            <a:pPr fontAlgn="auto">
              <a:buFont typeface="Courier New" panose="02070309020205020404" pitchFamily="49" charset="0"/>
              <a:buChar char="o"/>
              <a:defRPr/>
            </a:pPr>
            <a:r>
              <a:rPr lang="ru-RU" dirty="0">
                <a:solidFill>
                  <a:srgbClr val="191B0E"/>
                </a:solidFill>
              </a:rPr>
              <a:t>Имущество, принадлежащее государству и не подлежит обращению</a:t>
            </a:r>
          </a:p>
          <a:p>
            <a:pPr marL="0" indent="0" fontAlgn="auto">
              <a:buFont typeface="Franklin Gothic Book" panose="020B0503020102020204" pitchFamily="34" charset="0"/>
              <a:buNone/>
              <a:defRPr/>
            </a:pPr>
            <a:endParaRPr lang="ru-RU" dirty="0">
              <a:solidFill>
                <a:srgbClr val="191B0E"/>
              </a:solidFill>
              <a:latin typeface="Franklin Gothic Book" panose="020B0503020102020204"/>
            </a:endParaRPr>
          </a:p>
        </p:txBody>
      </p:sp>
      <p:pic>
        <p:nvPicPr>
          <p:cNvPr id="48132" name="Рисунок 5" descr="Галочка"/>
          <p:cNvPicPr>
            <a:picLocks noChangeAspect="1"/>
          </p:cNvPicPr>
          <p:nvPr/>
        </p:nvPicPr>
        <p:blipFill>
          <a:blip r:embed="rId2"/>
          <a:srcRect/>
          <a:stretch>
            <a:fillRect/>
          </a:stretch>
        </p:blipFill>
        <p:spPr bwMode="auto">
          <a:xfrm>
            <a:off x="1096963" y="1558925"/>
            <a:ext cx="914400" cy="914400"/>
          </a:xfrm>
          <a:prstGeom prst="rect">
            <a:avLst/>
          </a:prstGeom>
          <a:noFill/>
          <a:ln w="9525">
            <a:noFill/>
            <a:miter lim="800000"/>
            <a:headEnd/>
            <a:tailEnd/>
          </a:ln>
        </p:spPr>
      </p:pic>
      <p:pic>
        <p:nvPicPr>
          <p:cNvPr id="48133" name="Рисунок 6" descr="Закрыть"/>
          <p:cNvPicPr>
            <a:picLocks noChangeAspect="1"/>
          </p:cNvPicPr>
          <p:nvPr/>
        </p:nvPicPr>
        <p:blipFill>
          <a:blip r:embed="rId3"/>
          <a:srcRect/>
          <a:stretch>
            <a:fillRect/>
          </a:stretch>
        </p:blipFill>
        <p:spPr bwMode="auto">
          <a:xfrm>
            <a:off x="7546975" y="1558925"/>
            <a:ext cx="914400" cy="914400"/>
          </a:xfrm>
          <a:prstGeom prst="rect">
            <a:avLst/>
          </a:prstGeom>
          <a:noFill/>
          <a:ln w="9525">
            <a:noFill/>
            <a:miter lim="800000"/>
            <a:headEnd/>
            <a:tailEnd/>
          </a:ln>
        </p:spPr>
      </p:pic>
      <p:sp>
        <p:nvSpPr>
          <p:cNvPr id="8" name="Заголовок 1">
            <a:extLst>
              <a:ext uri="{FF2B5EF4-FFF2-40B4-BE49-F238E27FC236}"/>
            </a:extLst>
          </p:cNvPr>
          <p:cNvSpPr txBox="1">
            <a:spLocks/>
          </p:cNvSpPr>
          <p:nvPr/>
        </p:nvSpPr>
        <p:spPr>
          <a:xfrm>
            <a:off x="6551613" y="4687888"/>
            <a:ext cx="4964112" cy="1809750"/>
          </a:xfrm>
          <a:prstGeom prst="rect">
            <a:avLst/>
          </a:prstGeo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fontAlgn="auto">
              <a:spcAft>
                <a:spcPts val="0"/>
              </a:spcAft>
              <a:defRPr/>
            </a:pPr>
            <a:endParaRPr lang="ru-RU" sz="1900" b="1" dirty="0">
              <a:latin typeface="+mn-lt"/>
            </a:endParaRPr>
          </a:p>
          <a:p>
            <a:pPr algn="ctr" fontAlgn="auto">
              <a:spcAft>
                <a:spcPts val="0"/>
              </a:spcAft>
              <a:defRPr/>
            </a:pPr>
            <a:r>
              <a:rPr lang="ru-RU" sz="1900" b="1" dirty="0">
                <a:latin typeface="+mn-lt"/>
              </a:rPr>
              <a:t>Примечание</a:t>
            </a:r>
          </a:p>
          <a:p>
            <a:pPr algn="ctr" fontAlgn="auto">
              <a:spcAft>
                <a:spcPts val="0"/>
              </a:spcAft>
              <a:defRPr/>
            </a:pPr>
            <a:endParaRPr lang="ru-RU" sz="1900" b="1" dirty="0">
              <a:latin typeface="+mn-lt"/>
            </a:endParaRPr>
          </a:p>
          <a:p>
            <a:pPr algn="ctr" fontAlgn="auto">
              <a:spcAft>
                <a:spcPts val="0"/>
              </a:spcAft>
              <a:defRPr/>
            </a:pPr>
            <a:r>
              <a:rPr lang="ru-RU" sz="1900" b="1" dirty="0">
                <a:latin typeface="+mn-lt"/>
              </a:rPr>
              <a:t>1. </a:t>
            </a:r>
            <a:r>
              <a:rPr lang="ru-RU" sz="1900" dirty="0">
                <a:solidFill>
                  <a:schemeClr val="tx1">
                    <a:lumMod val="75000"/>
                    <a:lumOff val="25000"/>
                  </a:schemeClr>
                </a:solidFill>
                <a:latin typeface="+mn-lt"/>
              </a:rPr>
              <a:t>По истечении договора имущество можно выкупить или вернуть лизингодателю</a:t>
            </a:r>
          </a:p>
          <a:p>
            <a:pPr algn="ctr" fontAlgn="auto">
              <a:spcAft>
                <a:spcPts val="0"/>
              </a:spcAft>
              <a:defRPr/>
            </a:pPr>
            <a:endParaRPr lang="ru-RU" sz="1900" b="1" dirty="0">
              <a:latin typeface="+mn-lt"/>
            </a:endParaRPr>
          </a:p>
          <a:p>
            <a:pPr algn="ctr" fontAlgn="auto">
              <a:spcAft>
                <a:spcPts val="0"/>
              </a:spcAft>
              <a:defRPr/>
            </a:pPr>
            <a:r>
              <a:rPr lang="ru-RU" sz="1900" b="1" dirty="0">
                <a:latin typeface="+mn-lt"/>
              </a:rPr>
              <a:t>2. </a:t>
            </a:r>
            <a:r>
              <a:rPr lang="ru-RU" sz="1900" dirty="0">
                <a:solidFill>
                  <a:schemeClr val="tx1">
                    <a:lumMod val="75000"/>
                    <a:lumOff val="25000"/>
                  </a:schemeClr>
                </a:solidFill>
                <a:latin typeface="+mn-lt"/>
              </a:rPr>
              <a:t>Лизинговые платежи включаются в себестоимость продукции</a:t>
            </a:r>
          </a:p>
          <a:p>
            <a:pPr algn="ctr" fontAlgn="auto">
              <a:spcAft>
                <a:spcPts val="0"/>
              </a:spcAft>
              <a:defRPr/>
            </a:pPr>
            <a:endParaRPr lang="ru-RU"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a:xfrm>
            <a:off x="838200" y="219075"/>
            <a:ext cx="10515600" cy="787400"/>
          </a:xfrm>
        </p:spPr>
        <p:txBody>
          <a:bodyPr/>
          <a:lstStyle/>
          <a:p>
            <a:pPr algn="ctr" eaLnBrk="1" hangingPunct="1"/>
            <a:r>
              <a:rPr lang="ru-RU" sz="4000" b="1" smtClean="0"/>
              <a:t>Лизинг </a:t>
            </a:r>
            <a:r>
              <a:rPr lang="en-US" sz="4000" b="1" smtClean="0"/>
              <a:t>VS </a:t>
            </a:r>
            <a:r>
              <a:rPr lang="ru-RU" sz="4000" b="1" smtClean="0"/>
              <a:t>Кредит</a:t>
            </a:r>
          </a:p>
        </p:txBody>
      </p:sp>
      <p:sp>
        <p:nvSpPr>
          <p:cNvPr id="3" name="Объект 2">
            <a:extLst>
              <a:ext uri="{FF2B5EF4-FFF2-40B4-BE49-F238E27FC236}"/>
            </a:extLst>
          </p:cNvPr>
          <p:cNvSpPr>
            <a:spLocks noGrp="1"/>
          </p:cNvSpPr>
          <p:nvPr>
            <p:ph idx="1"/>
          </p:nvPr>
        </p:nvSpPr>
        <p:spPr>
          <a:xfrm>
            <a:off x="542925" y="1152525"/>
            <a:ext cx="11317288" cy="5605463"/>
          </a:xfrm>
        </p:spPr>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dirty="0"/>
              <a:t>Лизинг имеет признаки и производственного инвестирования, и кредита. Его двойственная природа заключается в том, что, с одной стороны, он является своеобразной инвестицией капитала, поскольку предполагает вложение средств в материальное имущество в целях получения дохода, а с другой стороны — сохраняет черты кредита (предоставляется на началах платности, срочности, возвратности). Выступая как разновидность кредита в основной капитал, лизинг вместе с тем отличается от традиционного кредитования. </a:t>
            </a:r>
          </a:p>
          <a:p>
            <a:pPr marL="0" indent="0" algn="just" eaLnBrk="1" fontAlgn="auto" hangingPunct="1">
              <a:spcAft>
                <a:spcPts val="0"/>
              </a:spcAft>
              <a:buFont typeface="Arial" panose="020B0604020202020204" pitchFamily="34" charset="0"/>
              <a:buNone/>
              <a:defRPr/>
            </a:pPr>
            <a:r>
              <a:rPr lang="ru-RU" b="1" dirty="0"/>
              <a:t>Преимущества лизинга перед кредитованием состоят в следующем: </a:t>
            </a:r>
          </a:p>
          <a:p>
            <a:pPr algn="just" eaLnBrk="1" fontAlgn="auto" hangingPunct="1">
              <a:spcAft>
                <a:spcPts val="0"/>
              </a:spcAft>
              <a:buFont typeface="Arial" panose="020B0604020202020204" pitchFamily="34" charset="0"/>
              <a:buChar char="•"/>
              <a:defRPr/>
            </a:pPr>
            <a:r>
              <a:rPr lang="ru-RU" dirty="0"/>
              <a:t>компания-лизингополучатель может получить имущество в лизинг для реализации инвестиционного проекта без предварительного накопления определенной суммы собственных средств и привлечения иных внешних источников; </a:t>
            </a:r>
          </a:p>
          <a:p>
            <a:pPr algn="just" eaLnBrk="1" fontAlgn="auto" hangingPunct="1">
              <a:spcAft>
                <a:spcPts val="0"/>
              </a:spcAft>
              <a:buFont typeface="Arial" panose="020B0604020202020204" pitchFamily="34" charset="0"/>
              <a:buChar char="•"/>
              <a:defRPr/>
            </a:pPr>
            <a:r>
              <a:rPr lang="ru-RU" dirty="0"/>
              <a:t>лизинг может быть единственным методом финансирования инвестиционных проектов, реализуемых компаниями, еще не имеющими кредитной истории и достаточных активов для обеспечения залога, а также компаний, находящихся в трудном финансовом положении; </a:t>
            </a:r>
          </a:p>
          <a:p>
            <a:pPr algn="just" eaLnBrk="1" fontAlgn="auto" hangingPunct="1">
              <a:spcAft>
                <a:spcPts val="0"/>
              </a:spcAft>
              <a:buFont typeface="Arial" panose="020B0604020202020204" pitchFamily="34" charset="0"/>
              <a:buChar char="•"/>
              <a:defRPr/>
            </a:pPr>
            <a:r>
              <a:rPr lang="ru-RU" dirty="0"/>
              <a:t>оформление лизинга не требует таких гарантий, как получение банковского кредита, поскольку обеспечением лизинговой сделки является имущество, взятое в лизинг; </a:t>
            </a:r>
          </a:p>
          <a:p>
            <a:pPr algn="just" eaLnBrk="1" fontAlgn="auto" hangingPunct="1">
              <a:spcAft>
                <a:spcPts val="0"/>
              </a:spcAft>
              <a:buFont typeface="Arial" panose="020B0604020202020204" pitchFamily="34" charset="0"/>
              <a:buChar char="•"/>
              <a:defRPr/>
            </a:pPr>
            <a:r>
              <a:rPr lang="ru-RU" dirty="0"/>
              <a:t>использование лизинга повышает коммерческую эффективность инвестиционного проекта, в частности, за счет льгот по налогообложению и применения ускоренной амортизации, а также удешевления некоторых работ, связанных с приобретением имущества (например, участие в предпродажной подготовке оборудования, контроль качества, монтаж оборудования, консультационные, координирующие и информационные услуги и др.); </a:t>
            </a:r>
          </a:p>
          <a:p>
            <a:pPr algn="just" eaLnBrk="1" fontAlgn="auto" hangingPunct="1">
              <a:spcAft>
                <a:spcPts val="0"/>
              </a:spcAft>
              <a:buFont typeface="Arial" panose="020B0604020202020204" pitchFamily="34" charset="0"/>
              <a:buChar char="•"/>
              <a:defRPr/>
            </a:pPr>
            <a:r>
              <a:rPr lang="ru-RU" dirty="0"/>
              <a:t>лизинговые платежи отличаются значительной гибкостью, они обычно устанавливаются с учетом реальных возможностей и особенностей конкретного лизингополучателя; </a:t>
            </a:r>
          </a:p>
          <a:p>
            <a:pPr algn="just" eaLnBrk="1" fontAlgn="auto" hangingPunct="1">
              <a:spcAft>
                <a:spcPts val="0"/>
              </a:spcAft>
              <a:buFont typeface="Arial" panose="020B0604020202020204" pitchFamily="34" charset="0"/>
              <a:buChar char="•"/>
              <a:defRPr/>
            </a:pPr>
            <a:r>
              <a:rPr lang="ru-RU" dirty="0"/>
              <a:t>если банковский кредит на приобретение оборудования выдается обычно в размере 60–80% его стоимости, то лизинг обеспечивает полное финансирование капитальных затрат, причем не требующее немедленного начала выплат лизинговых платежей.</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a:xfrm>
            <a:off x="838200" y="365125"/>
            <a:ext cx="10515600" cy="774700"/>
          </a:xfrm>
        </p:spPr>
        <p:txBody>
          <a:bodyPr/>
          <a:lstStyle/>
          <a:p>
            <a:pPr algn="ctr" eaLnBrk="1" hangingPunct="1"/>
            <a:r>
              <a:rPr lang="ru-RU" sz="4000" b="1" smtClean="0"/>
              <a:t>Процесс заключения лизинговой сделки</a:t>
            </a:r>
          </a:p>
        </p:txBody>
      </p:sp>
      <p:sp>
        <p:nvSpPr>
          <p:cNvPr id="3" name="Объект 2">
            <a:extLst>
              <a:ext uri="{FF2B5EF4-FFF2-40B4-BE49-F238E27FC236}"/>
            </a:extLst>
          </p:cNvPr>
          <p:cNvSpPr>
            <a:spLocks noGrp="1"/>
          </p:cNvSpPr>
          <p:nvPr>
            <p:ph idx="1"/>
          </p:nvPr>
        </p:nvSpPr>
        <p:spPr>
          <a:xfrm>
            <a:off x="838200" y="1350963"/>
            <a:ext cx="10515600" cy="5248275"/>
          </a:xfrm>
        </p:spPr>
        <p:txBody>
          <a:bodyPr rtlCol="0">
            <a:normAutofit fontScale="70000" lnSpcReduction="20000"/>
          </a:bodyPr>
          <a:lstStyle/>
          <a:p>
            <a:pPr marL="514350" indent="-514350" eaLnBrk="1" fontAlgn="auto" hangingPunct="1">
              <a:spcAft>
                <a:spcPts val="0"/>
              </a:spcAft>
              <a:buFont typeface="Arial" panose="020B0604020202020204" pitchFamily="34" charset="0"/>
              <a:buAutoNum type="arabicPeriod"/>
              <a:defRPr/>
            </a:pPr>
            <a:r>
              <a:rPr lang="ru-RU" dirty="0"/>
              <a:t>Подписание лизингового договора </a:t>
            </a:r>
          </a:p>
          <a:p>
            <a:pPr marL="514350" indent="-514350" eaLnBrk="1" fontAlgn="auto" hangingPunct="1">
              <a:spcAft>
                <a:spcPts val="0"/>
              </a:spcAft>
              <a:buFont typeface="Arial" panose="020B0604020202020204" pitchFamily="34" charset="0"/>
              <a:buAutoNum type="arabicPeriod"/>
              <a:defRPr/>
            </a:pPr>
            <a:r>
              <a:rPr lang="ru-RU" dirty="0"/>
              <a:t>Приобретение товара </a:t>
            </a:r>
          </a:p>
          <a:p>
            <a:pPr marL="514350" indent="-514350" eaLnBrk="1" fontAlgn="auto" hangingPunct="1">
              <a:spcAft>
                <a:spcPts val="0"/>
              </a:spcAft>
              <a:buFont typeface="Arial" panose="020B0604020202020204" pitchFamily="34" charset="0"/>
              <a:buAutoNum type="arabicPeriod"/>
              <a:defRPr/>
            </a:pPr>
            <a:r>
              <a:rPr lang="ru-RU" dirty="0"/>
              <a:t>Поставка товара </a:t>
            </a:r>
          </a:p>
          <a:p>
            <a:pPr marL="514350" indent="-514350" eaLnBrk="1" fontAlgn="auto" hangingPunct="1">
              <a:spcAft>
                <a:spcPts val="0"/>
              </a:spcAft>
              <a:buFont typeface="Arial" panose="020B0604020202020204" pitchFamily="34" charset="0"/>
              <a:buAutoNum type="arabicPeriod"/>
              <a:defRPr/>
            </a:pPr>
            <a:r>
              <a:rPr lang="ru-RU" dirty="0"/>
              <a:t>Приемка товара</a:t>
            </a:r>
          </a:p>
          <a:p>
            <a:pPr marL="514350" indent="-514350" eaLnBrk="1" fontAlgn="auto" hangingPunct="1">
              <a:spcAft>
                <a:spcPts val="0"/>
              </a:spcAft>
              <a:buFont typeface="Arial" panose="020B0604020202020204" pitchFamily="34" charset="0"/>
              <a:buAutoNum type="arabicPeriod"/>
              <a:defRPr/>
            </a:pPr>
            <a:r>
              <a:rPr lang="ru-RU" dirty="0"/>
              <a:t>Кредитование банком лизинговой операции (при необходимости) </a:t>
            </a:r>
          </a:p>
          <a:p>
            <a:pPr marL="514350" indent="-514350" eaLnBrk="1" fontAlgn="auto" hangingPunct="1">
              <a:spcAft>
                <a:spcPts val="0"/>
              </a:spcAft>
              <a:buFont typeface="Arial" panose="020B0604020202020204" pitchFamily="34" charset="0"/>
              <a:buAutoNum type="arabicPeriod"/>
              <a:defRPr/>
            </a:pPr>
            <a:r>
              <a:rPr lang="ru-RU" dirty="0"/>
              <a:t>Оплата поставки</a:t>
            </a:r>
          </a:p>
          <a:p>
            <a:pPr marL="514350" indent="-514350" eaLnBrk="1" fontAlgn="auto" hangingPunct="1">
              <a:spcAft>
                <a:spcPts val="0"/>
              </a:spcAft>
              <a:buFont typeface="Arial" panose="020B0604020202020204" pitchFamily="34" charset="0"/>
              <a:buAutoNum type="arabicPeriod"/>
              <a:defRPr/>
            </a:pPr>
            <a:r>
              <a:rPr lang="ru-RU" dirty="0"/>
              <a:t>Выплата лизинговых платежей</a:t>
            </a:r>
          </a:p>
          <a:p>
            <a:pPr marL="0" indent="0" eaLnBrk="1" fontAlgn="auto" hangingPunct="1">
              <a:spcAft>
                <a:spcPts val="0"/>
              </a:spcAft>
              <a:buFont typeface="Arial" panose="020B0604020202020204" pitchFamily="34" charset="0"/>
              <a:buNone/>
              <a:defRPr/>
            </a:pPr>
            <a:r>
              <a:rPr lang="ru-RU" dirty="0"/>
              <a:t>Методика предусматривает возможность выбора способа уплаты лизинговых платежей: </a:t>
            </a:r>
          </a:p>
          <a:p>
            <a:pPr lvl="1" eaLnBrk="1" fontAlgn="auto" hangingPunct="1">
              <a:spcAft>
                <a:spcPts val="0"/>
              </a:spcAft>
              <a:buFont typeface="Arial" panose="020B0604020202020204" pitchFamily="34" charset="0"/>
              <a:buChar char="•"/>
              <a:defRPr/>
            </a:pPr>
            <a:r>
              <a:rPr lang="ru-RU" dirty="0"/>
              <a:t>метод с фиксированной общей суммой, предполагающий начисление общей суммы платежей равными долями в течение всего срока лизинга</a:t>
            </a:r>
          </a:p>
          <a:p>
            <a:pPr lvl="1" eaLnBrk="1" fontAlgn="auto" hangingPunct="1">
              <a:spcAft>
                <a:spcPts val="0"/>
              </a:spcAft>
              <a:buFont typeface="Arial" panose="020B0604020202020204" pitchFamily="34" charset="0"/>
              <a:buChar char="•"/>
              <a:defRPr/>
            </a:pPr>
            <a:r>
              <a:rPr lang="ru-RU" dirty="0"/>
              <a:t>метод с авансом, предполагающий уплату лизингодателю аванса при заключении лизингового договора </a:t>
            </a:r>
          </a:p>
          <a:p>
            <a:pPr lvl="1" eaLnBrk="1" fontAlgn="auto" hangingPunct="1">
              <a:spcAft>
                <a:spcPts val="0"/>
              </a:spcAft>
              <a:buFont typeface="Arial" panose="020B0604020202020204" pitchFamily="34" charset="0"/>
              <a:buChar char="•"/>
              <a:defRPr/>
            </a:pPr>
            <a:r>
              <a:rPr lang="ru-RU" dirty="0"/>
              <a:t>метод минимальных платежей, по которому в общую сумму лизинговых платежей включается сумма амортизации лизингового имущества, плата за используемые лизингодателем заемные средства, комиссионное вознаграждение и плата за дополнительные услуги лизингодателя  </a:t>
            </a:r>
          </a:p>
          <a:p>
            <a:pPr marL="514350" indent="-514350" eaLnBrk="1" fontAlgn="auto" hangingPunct="1">
              <a:spcAft>
                <a:spcPts val="0"/>
              </a:spcAft>
              <a:buFont typeface="+mj-lt"/>
              <a:buAutoNum type="arabicPeriod" startAt="8"/>
              <a:defRPr/>
            </a:pPr>
            <a:r>
              <a:rPr lang="ru-RU" dirty="0"/>
              <a:t>Возврат кредита с уплатой процентов по нему</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Текст 5"/>
          <p:cNvSpPr>
            <a:spLocks noGrp="1"/>
          </p:cNvSpPr>
          <p:nvPr>
            <p:ph type="body" idx="1"/>
          </p:nvPr>
        </p:nvSpPr>
        <p:spPr>
          <a:xfrm>
            <a:off x="839788" y="422275"/>
            <a:ext cx="5157787" cy="492125"/>
          </a:xfrm>
        </p:spPr>
        <p:txBody>
          <a:bodyPr/>
          <a:lstStyle/>
          <a:p>
            <a:pPr algn="ctr" eaLnBrk="1" hangingPunct="1"/>
            <a:r>
              <a:rPr lang="ru-RU" smtClean="0"/>
              <a:t>Оперативный лизинг</a:t>
            </a:r>
          </a:p>
        </p:txBody>
      </p:sp>
      <p:sp>
        <p:nvSpPr>
          <p:cNvPr id="7" name="Объект 6">
            <a:extLst>
              <a:ext uri="{FF2B5EF4-FFF2-40B4-BE49-F238E27FC236}"/>
            </a:extLst>
          </p:cNvPr>
          <p:cNvSpPr>
            <a:spLocks noGrp="1"/>
          </p:cNvSpPr>
          <p:nvPr>
            <p:ph sz="half" idx="2"/>
          </p:nvPr>
        </p:nvSpPr>
        <p:spPr>
          <a:xfrm>
            <a:off x="839788" y="1087438"/>
            <a:ext cx="5157787" cy="5102225"/>
          </a:xfrm>
        </p:spPr>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dirty="0"/>
              <a:t>Имеет место при сдаче имущества в аренду на период, значительно меньший, чем срок амортизации (как правило, на срок от двух до пяти лет). </a:t>
            </a:r>
          </a:p>
          <a:p>
            <a:pPr marL="0" indent="0" algn="just" eaLnBrk="1" fontAlgn="auto" hangingPunct="1">
              <a:spcAft>
                <a:spcPts val="0"/>
              </a:spcAft>
              <a:buFont typeface="Arial" panose="020B0604020202020204" pitchFamily="34" charset="0"/>
              <a:buNone/>
              <a:defRPr/>
            </a:pPr>
            <a:r>
              <a:rPr lang="ru-RU" dirty="0"/>
              <a:t>Объект: </a:t>
            </a:r>
          </a:p>
          <a:p>
            <a:pPr algn="just" eaLnBrk="1" fontAlgn="auto" hangingPunct="1">
              <a:spcAft>
                <a:spcPts val="0"/>
              </a:spcAft>
              <a:buFont typeface="Arial" panose="020B0604020202020204" pitchFamily="34" charset="0"/>
              <a:buChar char="•"/>
              <a:defRPr/>
            </a:pPr>
            <a:r>
              <a:rPr lang="ru-RU" dirty="0"/>
              <a:t>оборудование с высокими темпами морального старения </a:t>
            </a:r>
          </a:p>
          <a:p>
            <a:pPr algn="just" eaLnBrk="1" fontAlgn="auto" hangingPunct="1">
              <a:spcAft>
                <a:spcPts val="0"/>
              </a:spcAft>
              <a:buFont typeface="Arial" panose="020B0604020202020204" pitchFamily="34" charset="0"/>
              <a:buChar char="•"/>
              <a:defRPr/>
            </a:pPr>
            <a:r>
              <a:rPr lang="ru-RU" dirty="0"/>
              <a:t>оборудование, требующееся на небольшой срок (сезонные работы или разовое использование) </a:t>
            </a:r>
          </a:p>
          <a:p>
            <a:pPr algn="just" eaLnBrk="1" fontAlgn="auto" hangingPunct="1">
              <a:spcAft>
                <a:spcPts val="0"/>
              </a:spcAft>
              <a:buFont typeface="Arial" panose="020B0604020202020204" pitchFamily="34" charset="0"/>
              <a:buChar char="•"/>
              <a:defRPr/>
            </a:pPr>
            <a:r>
              <a:rPr lang="ru-RU" dirty="0"/>
              <a:t>новое, непроверенное оборудование</a:t>
            </a:r>
          </a:p>
          <a:p>
            <a:pPr algn="just" eaLnBrk="1" fontAlgn="auto" hangingPunct="1">
              <a:spcAft>
                <a:spcPts val="0"/>
              </a:spcAft>
              <a:buFont typeface="Arial" panose="020B0604020202020204" pitchFamily="34" charset="0"/>
              <a:buChar char="•"/>
              <a:defRPr/>
            </a:pPr>
            <a:r>
              <a:rPr lang="ru-RU" dirty="0"/>
              <a:t>оборудование, предполагающее специальное техническое обслуживание. </a:t>
            </a:r>
          </a:p>
          <a:p>
            <a:pPr marL="0" indent="0" algn="just" eaLnBrk="1" fontAlgn="auto" hangingPunct="1">
              <a:spcAft>
                <a:spcPts val="0"/>
              </a:spcAft>
              <a:buFont typeface="Arial" panose="020B0604020202020204" pitchFamily="34" charset="0"/>
              <a:buNone/>
              <a:defRPr/>
            </a:pPr>
            <a:r>
              <a:rPr lang="ru-RU" dirty="0"/>
              <a:t>Расходы лизингодателя, связанные с приобретением и содержанием сдаваемых в аренду предметов, не покрываются арендными платежами в течение одного лизингового контракта. </a:t>
            </a:r>
          </a:p>
          <a:p>
            <a:pPr marL="0" indent="0" algn="just" eaLnBrk="1" fontAlgn="auto" hangingPunct="1">
              <a:spcAft>
                <a:spcPts val="0"/>
              </a:spcAft>
              <a:buFont typeface="Arial" panose="020B0604020202020204" pitchFamily="34" charset="0"/>
              <a:buNone/>
              <a:defRPr/>
            </a:pPr>
            <a:r>
              <a:rPr lang="ru-RU" dirty="0"/>
              <a:t>Риск потерь от порчи или утери имущества лежит главным образом на лизингодателе. </a:t>
            </a:r>
          </a:p>
        </p:txBody>
      </p:sp>
      <p:sp>
        <p:nvSpPr>
          <p:cNvPr id="51203" name="Текст 7"/>
          <p:cNvSpPr>
            <a:spLocks noGrp="1"/>
          </p:cNvSpPr>
          <p:nvPr>
            <p:ph type="body" sz="quarter" idx="3"/>
          </p:nvPr>
        </p:nvSpPr>
        <p:spPr>
          <a:xfrm>
            <a:off x="6194425" y="382588"/>
            <a:ext cx="5183188" cy="531812"/>
          </a:xfrm>
        </p:spPr>
        <p:txBody>
          <a:bodyPr/>
          <a:lstStyle/>
          <a:p>
            <a:pPr algn="ctr" eaLnBrk="1" hangingPunct="1"/>
            <a:r>
              <a:rPr lang="ru-RU" smtClean="0"/>
              <a:t>Финансовый лизинг</a:t>
            </a:r>
          </a:p>
        </p:txBody>
      </p:sp>
      <p:sp>
        <p:nvSpPr>
          <p:cNvPr id="9" name="Объект 8">
            <a:extLst>
              <a:ext uri="{FF2B5EF4-FFF2-40B4-BE49-F238E27FC236}"/>
            </a:extLst>
          </p:cNvPr>
          <p:cNvSpPr>
            <a:spLocks noGrp="1"/>
          </p:cNvSpPr>
          <p:nvPr>
            <p:ph sz="quarter" idx="4"/>
          </p:nvPr>
        </p:nvSpPr>
        <p:spPr>
          <a:xfrm>
            <a:off x="6172200" y="1087438"/>
            <a:ext cx="5183188" cy="5102225"/>
          </a:xfrm>
        </p:spPr>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dirty="0"/>
              <a:t>Предусматривает выплату в течение периода действия контракта лизинговых платежей, покрывающих полную стоимость амортизации оборудования или большую ее часть, дополнительные издержки и прибыль лизингодателя. </a:t>
            </a:r>
          </a:p>
          <a:p>
            <a:pPr marL="0" indent="0" algn="just" eaLnBrk="1" fontAlgn="auto" hangingPunct="1">
              <a:spcAft>
                <a:spcPts val="0"/>
              </a:spcAft>
              <a:buFont typeface="Arial" panose="020B0604020202020204" pitchFamily="34" charset="0"/>
              <a:buNone/>
              <a:defRPr/>
            </a:pPr>
            <a:r>
              <a:rPr lang="ru-RU" dirty="0"/>
              <a:t>Финансовый лизинг требует больших капитальных затрат и осуществляется в сотрудничестве с банками.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838200" y="150813"/>
            <a:ext cx="10515600" cy="735012"/>
          </a:xfrm>
        </p:spPr>
        <p:txBody>
          <a:bodyPr/>
          <a:lstStyle/>
          <a:p>
            <a:pPr algn="ctr" eaLnBrk="1" hangingPunct="1"/>
            <a:r>
              <a:rPr lang="ru-RU" sz="4000" b="1" smtClean="0"/>
              <a:t>Венчурное финансирование</a:t>
            </a:r>
          </a:p>
        </p:txBody>
      </p:sp>
      <p:sp>
        <p:nvSpPr>
          <p:cNvPr id="3" name="Объект 2">
            <a:extLst>
              <a:ext uri="{FF2B5EF4-FFF2-40B4-BE49-F238E27FC236}"/>
            </a:extLst>
          </p:cNvPr>
          <p:cNvSpPr>
            <a:spLocks noGrp="1"/>
          </p:cNvSpPr>
          <p:nvPr>
            <p:ph idx="1"/>
          </p:nvPr>
        </p:nvSpPr>
        <p:spPr>
          <a:xfrm>
            <a:off x="252413" y="1649413"/>
            <a:ext cx="11607800" cy="5208587"/>
          </a:xfrm>
        </p:spPr>
        <p:txBody>
          <a:bodyPr rtlCol="0">
            <a:normAutofit fontScale="55000" lnSpcReduction="20000"/>
          </a:bodyPr>
          <a:lstStyle/>
          <a:p>
            <a:pPr marL="0" indent="0" algn="just" eaLnBrk="1" fontAlgn="auto" hangingPunct="1">
              <a:spcAft>
                <a:spcPts val="0"/>
              </a:spcAft>
              <a:buFont typeface="Arial" panose="020B0604020202020204" pitchFamily="34" charset="0"/>
              <a:buNone/>
              <a:defRPr/>
            </a:pPr>
            <a:r>
              <a:rPr lang="ru-RU" u="sng" dirty="0"/>
              <a:t>Венчурные инвесторы: </a:t>
            </a:r>
            <a:r>
              <a:rPr lang="ru-RU" dirty="0"/>
              <a:t>(физические лица и специализированные инвестиционные компании) вкладывают свои средства в расчете на получение значительной прибыли. Предварительно они с помощью экспертов детально анализируют как инвестиционный проект, так и деятельность предлагающей его компании, финансовое состояние, кредитную историю, качество менеджмента, специфику интеллектуальной собственности. Особое внимание уделяется степени инновационности проекта, которая во многом предопределяет потенциал быстрого роста компании. </a:t>
            </a:r>
          </a:p>
          <a:p>
            <a:pPr marL="0" indent="0" algn="just" eaLnBrk="1" fontAlgn="auto" hangingPunct="1">
              <a:spcAft>
                <a:spcPts val="0"/>
              </a:spcAft>
              <a:buFont typeface="Arial" panose="020B0604020202020204" pitchFamily="34" charset="0"/>
              <a:buNone/>
              <a:defRPr/>
            </a:pPr>
            <a:r>
              <a:rPr lang="ru-RU" u="sng" dirty="0"/>
              <a:t>Венчурное предприятие: </a:t>
            </a:r>
            <a:r>
              <a:rPr lang="ru-RU" dirty="0"/>
              <a:t>небольшие предприятия, деятельность которых связана с большой степенью риска продвижения их продукции на рынке. Это предприятия, разрабатывающие новые виды продуктов или услуг, которые еще неизвестны потребителю, но имеют большой рыночный потенциал. В своем развитии венчурное предприятие проходит ряд этапов, каждый из которых характеризуется различными возможностями и источниками финансирования. </a:t>
            </a:r>
          </a:p>
          <a:p>
            <a:pPr marL="514350" indent="-514350" algn="just" eaLnBrk="1" fontAlgn="auto" hangingPunct="1">
              <a:spcAft>
                <a:spcPts val="0"/>
              </a:spcAft>
              <a:buFont typeface="+mj-lt"/>
              <a:buAutoNum type="arabicPeriod"/>
              <a:defRPr/>
            </a:pPr>
            <a:r>
              <a:rPr lang="ru-RU" dirty="0"/>
              <a:t>Создается прототип продукта, требуются незначительные финансовые средства; вместе с тем отсутствует и спрос на данный продукт. Источник финансирования – собственные средства инициаторов проекта, а также правительственные гранты, взносы отдельных инвесторов </a:t>
            </a:r>
          </a:p>
          <a:p>
            <a:pPr marL="514350" indent="-514350" algn="just" eaLnBrk="1" fontAlgn="auto" hangingPunct="1">
              <a:spcAft>
                <a:spcPts val="0"/>
              </a:spcAft>
              <a:buFont typeface="+mj-lt"/>
              <a:buAutoNum type="arabicPeriod"/>
              <a:defRPr/>
            </a:pPr>
            <a:r>
              <a:rPr lang="ru-RU" dirty="0"/>
              <a:t>Организация нового производства, достаточно высокая потребность в финансовых средствах, в то время как отдачи от вложенных средств практически нет. Основная часть издержек связана с коммерческой составляющей производства (формирование маркетинговой стратегии, прогнозирование рынка и др.). Крупные компании, как правило, не участвуют в инвестировании венчурного предприятия в данный период его развития. Основные инвесторы – физические лица (бизнес ангелы) </a:t>
            </a:r>
          </a:p>
          <a:p>
            <a:pPr marL="514350" indent="-514350" algn="just" eaLnBrk="1" fontAlgn="auto" hangingPunct="1">
              <a:spcAft>
                <a:spcPts val="0"/>
              </a:spcAft>
              <a:buFont typeface="+mj-lt"/>
              <a:buAutoNum type="arabicPeriod"/>
              <a:defRPr/>
            </a:pPr>
            <a:r>
              <a:rPr lang="ru-RU" dirty="0"/>
              <a:t>Начинается производство продукта и происходит его рыночная оценка. Обеспечивается определенная рентабельность, однако прирост капитала не является значительным. На этом этапе венчурное предприятие начинает представлять интерес для крупных корпораций, банков, других институциональных инвесторов. Для венчурного финансирования создаются фирмы венчурного капитала в форме фондов, трастов, ограниченных партнерств и др. После сбора целевой суммы фирма венчурного капитала закрывает подписку на фонд и переходит к его инвестированию. Разместив один фонд, фирма обычно переходит к организации подписки на следующий фонд. Фирма может управлять несколькими фондами, находящимися на различных стадиях развития, что способствует распределению и минимизации риск</a:t>
            </a:r>
          </a:p>
          <a:p>
            <a:pPr marL="514350" indent="-514350" algn="just" eaLnBrk="1" fontAlgn="auto" hangingPunct="1">
              <a:spcAft>
                <a:spcPts val="0"/>
              </a:spcAft>
              <a:buFont typeface="+mj-lt"/>
              <a:buAutoNum type="arabicPeriod"/>
              <a:defRPr/>
            </a:pPr>
            <a:r>
              <a:rPr lang="ru-RU" dirty="0"/>
              <a:t>Выход венчурных инвесторов из капитала финансируемых ими компаний. Наиболее распространенными способами такого выхода являются: выкуп акций остальными собственниками финансируемой компании, выпуск акций посредством первичного размещения капитала, поглощение компании другой фирмой. </a:t>
            </a:r>
          </a:p>
        </p:txBody>
      </p:sp>
      <p:sp>
        <p:nvSpPr>
          <p:cNvPr id="52227" name="Заголовок 1"/>
          <p:cNvSpPr txBox="1">
            <a:spLocks/>
          </p:cNvSpPr>
          <p:nvPr/>
        </p:nvSpPr>
        <p:spPr bwMode="auto">
          <a:xfrm>
            <a:off x="838200" y="719138"/>
            <a:ext cx="10515600" cy="930275"/>
          </a:xfrm>
          <a:prstGeom prst="rect">
            <a:avLst/>
          </a:prstGeom>
          <a:noFill/>
          <a:ln w="9525">
            <a:noFill/>
            <a:miter lim="800000"/>
            <a:headEnd/>
            <a:tailEnd/>
          </a:ln>
        </p:spPr>
        <p:txBody>
          <a:bodyPr anchor="ctr"/>
          <a:lstStyle/>
          <a:p>
            <a:pPr algn="ctr">
              <a:lnSpc>
                <a:spcPct val="90000"/>
              </a:lnSpc>
            </a:pPr>
            <a:r>
              <a:rPr lang="ru-RU" sz="2000" i="1">
                <a:latin typeface="Calibri Light"/>
              </a:rPr>
              <a:t>Это привлечение средств в уставный капитал предприятия инвесторов, которые изначально предполагают продать свою долю в предприятии после того, как ее стоимость в ходе реализации инвестиционного проекта возрастет.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algn="ctr" eaLnBrk="1" hangingPunct="1"/>
            <a:r>
              <a:rPr lang="ru-RU" sz="4000" b="1" smtClean="0"/>
              <a:t>Основные стадии осуществления инвестиционной деятельности</a:t>
            </a:r>
          </a:p>
        </p:txBody>
      </p:sp>
      <p:sp>
        <p:nvSpPr>
          <p:cNvPr id="3" name="Текст 2">
            <a:extLst>
              <a:ext uri="{FF2B5EF4-FFF2-40B4-BE49-F238E27FC236}"/>
            </a:extLst>
          </p:cNvPr>
          <p:cNvSpPr>
            <a:spLocks noGrp="1"/>
          </p:cNvSpPr>
          <p:nvPr>
            <p:ph type="body" idx="1"/>
          </p:nvPr>
        </p:nvSpPr>
        <p:spPr>
          <a:xfrm>
            <a:off x="568325" y="5538788"/>
            <a:ext cx="5157788" cy="823912"/>
          </a:xfrm>
        </p:spPr>
        <p:txBody>
          <a:bodyPr rtlCol="0">
            <a:normAutofit fontScale="55000" lnSpcReduction="20000"/>
          </a:bodyPr>
          <a:lstStyle/>
          <a:p>
            <a:pPr algn="ctr" eaLnBrk="1" fontAlgn="auto" hangingPunct="1">
              <a:spcAft>
                <a:spcPts val="0"/>
              </a:spcAft>
              <a:buFont typeface="Arial" panose="020B0604020202020204" pitchFamily="34" charset="0"/>
              <a:buNone/>
              <a:defRPr/>
            </a:pPr>
            <a:r>
              <a:rPr lang="ru-RU" b="0" dirty="0"/>
              <a:t>Источник:</a:t>
            </a:r>
          </a:p>
          <a:p>
            <a:pPr algn="ctr" eaLnBrk="1" fontAlgn="auto" hangingPunct="1">
              <a:spcAft>
                <a:spcPts val="0"/>
              </a:spcAft>
              <a:buFont typeface="Arial" panose="020B0604020202020204" pitchFamily="34" charset="0"/>
              <a:buNone/>
              <a:defRPr/>
            </a:pPr>
            <a:r>
              <a:rPr lang="ru-RU" b="0" dirty="0" err="1"/>
              <a:t>Колтынюк</a:t>
            </a:r>
            <a:r>
              <a:rPr lang="ru-RU" b="0" dirty="0"/>
              <a:t> Б.А. Инвестиционное проектирование объектов социально-культурной сферы : учебник. СПб. : Изд-во Михайлова В.А., 2000. С. 28–29</a:t>
            </a:r>
          </a:p>
        </p:txBody>
      </p:sp>
      <p:pic>
        <p:nvPicPr>
          <p:cNvPr id="7" name="Объект 6">
            <a:extLst>
              <a:ext uri="{FF2B5EF4-FFF2-40B4-BE49-F238E27FC236}"/>
            </a:extLst>
          </p:cNvPr>
          <p:cNvPicPr>
            <a:picLocks noGrp="1" noChangeAspect="1"/>
          </p:cNvPicPr>
          <p:nvPr>
            <p:ph sz="half" idx="2"/>
          </p:nvPr>
        </p:nvPicPr>
        <p:blipFill rotWithShape="1">
          <a:blip r:embed="rId2"/>
          <a:srcRect l="34334" t="39010" r="35347" b="32578"/>
          <a:stretch/>
        </p:blipFill>
        <p:spPr>
          <a:xfrm>
            <a:off x="836612" y="2176120"/>
            <a:ext cx="4890128" cy="293325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Текст 4">
            <a:extLst>
              <a:ext uri="{FF2B5EF4-FFF2-40B4-BE49-F238E27FC236}"/>
            </a:extLst>
          </p:cNvPr>
          <p:cNvSpPr>
            <a:spLocks noGrp="1"/>
          </p:cNvSpPr>
          <p:nvPr>
            <p:ph type="body" sz="quarter" idx="3"/>
          </p:nvPr>
        </p:nvSpPr>
        <p:spPr>
          <a:xfrm>
            <a:off x="6465888" y="5538788"/>
            <a:ext cx="5183187" cy="823912"/>
          </a:xfrm>
        </p:spPr>
        <p:txBody>
          <a:bodyPr rtlCol="0">
            <a:normAutofit fontScale="55000" lnSpcReduction="20000"/>
          </a:bodyPr>
          <a:lstStyle/>
          <a:p>
            <a:pPr algn="ctr" eaLnBrk="1" fontAlgn="auto" hangingPunct="1">
              <a:spcAft>
                <a:spcPts val="0"/>
              </a:spcAft>
              <a:buFont typeface="Arial" panose="020B0604020202020204" pitchFamily="34" charset="0"/>
              <a:buNone/>
              <a:defRPr/>
            </a:pPr>
            <a:r>
              <a:rPr lang="ru-RU" b="0" dirty="0"/>
              <a:t>Источник:</a:t>
            </a:r>
          </a:p>
          <a:p>
            <a:pPr algn="ctr" eaLnBrk="1" fontAlgn="auto" hangingPunct="1">
              <a:spcAft>
                <a:spcPts val="0"/>
              </a:spcAft>
              <a:buFont typeface="Arial" panose="020B0604020202020204" pitchFamily="34" charset="0"/>
              <a:buNone/>
              <a:defRPr/>
            </a:pPr>
            <a:r>
              <a:rPr lang="ru-RU" b="0" dirty="0"/>
              <a:t>Управление инвестициями / под ред. Франка Дж. </a:t>
            </a:r>
            <a:r>
              <a:rPr lang="ru-RU" b="0" dirty="0" err="1"/>
              <a:t>Фабоции</a:t>
            </a:r>
            <a:r>
              <a:rPr lang="ru-RU" b="0" dirty="0"/>
              <a:t>. М. : Инфра-М, 2000. С. 3</a:t>
            </a:r>
          </a:p>
        </p:txBody>
      </p:sp>
      <p:pic>
        <p:nvPicPr>
          <p:cNvPr id="8" name="Объект 7">
            <a:extLst>
              <a:ext uri="{FF2B5EF4-FFF2-40B4-BE49-F238E27FC236}"/>
            </a:extLst>
          </p:cNvPr>
          <p:cNvPicPr>
            <a:picLocks noGrp="1" noChangeAspect="1"/>
          </p:cNvPicPr>
          <p:nvPr>
            <p:ph sz="quarter" idx="4"/>
          </p:nvPr>
        </p:nvPicPr>
        <p:blipFill rotWithShape="1">
          <a:blip r:embed="rId3"/>
          <a:srcRect l="35859" t="41338" r="37039" b="25784"/>
          <a:stretch/>
        </p:blipFill>
        <p:spPr>
          <a:xfrm>
            <a:off x="6465262" y="2176119"/>
            <a:ext cx="4719573" cy="2933251"/>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838200" y="557213"/>
            <a:ext cx="10515600" cy="5619750"/>
          </a:xfrm>
        </p:spPr>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u="sng" dirty="0"/>
              <a:t>Особенности венчурного капитала:</a:t>
            </a:r>
          </a:p>
          <a:p>
            <a:pPr algn="just" eaLnBrk="1" fontAlgn="auto" hangingPunct="1">
              <a:spcAft>
                <a:spcPts val="0"/>
              </a:spcAft>
              <a:buFont typeface="Courier New" panose="02070309020205020404" pitchFamily="49" charset="0"/>
              <a:buChar char="o"/>
              <a:defRPr/>
            </a:pPr>
            <a:r>
              <a:rPr lang="ru-RU" dirty="0"/>
              <a:t>Рисковый характер (риск распределяется между инвесторами и инициаторами проекта, которые в целях его минимизации распределяют свои средства между несколькими проектами)</a:t>
            </a:r>
          </a:p>
          <a:p>
            <a:pPr algn="just" eaLnBrk="1" fontAlgn="auto" hangingPunct="1">
              <a:spcAft>
                <a:spcPts val="0"/>
              </a:spcAft>
              <a:buFont typeface="Courier New" panose="02070309020205020404" pitchFamily="49" charset="0"/>
              <a:buChar char="o"/>
              <a:defRPr/>
            </a:pPr>
            <a:r>
              <a:rPr lang="ru-RU" dirty="0"/>
              <a:t>Вознаграждается за счёт высокой рентабельности производства, в которое он инвестируется</a:t>
            </a:r>
          </a:p>
          <a:p>
            <a:pPr algn="just" eaLnBrk="1" fontAlgn="auto" hangingPunct="1">
              <a:spcAft>
                <a:spcPts val="0"/>
              </a:spcAft>
              <a:buFont typeface="Courier New" panose="02070309020205020404" pitchFamily="49" charset="0"/>
              <a:buChar char="o"/>
              <a:defRPr/>
            </a:pPr>
            <a:r>
              <a:rPr lang="ru-RU" dirty="0"/>
              <a:t>Ориентация инвесторов на прирост капитала. А не на дивиденды на вложенный капитал</a:t>
            </a:r>
          </a:p>
          <a:p>
            <a:pPr algn="just" eaLnBrk="1" fontAlgn="auto" hangingPunct="1">
              <a:spcAft>
                <a:spcPts val="0"/>
              </a:spcAft>
              <a:buFont typeface="Courier New" panose="02070309020205020404" pitchFamily="49" charset="0"/>
              <a:buChar char="o"/>
              <a:defRPr/>
            </a:pPr>
            <a:r>
              <a:rPr lang="ru-RU" dirty="0"/>
              <a:t>Длительный срок ожидания рыночной реализации (так как венчурное  предприятие начинает размещать свои акции на фондовом рынке через 3-7 лет)</a:t>
            </a:r>
          </a:p>
          <a:p>
            <a:pPr algn="just" eaLnBrk="1" fontAlgn="auto" hangingPunct="1">
              <a:spcAft>
                <a:spcPts val="0"/>
              </a:spcAft>
              <a:buFont typeface="Courier New" panose="02070309020205020404" pitchFamily="49" charset="0"/>
              <a:buChar char="o"/>
              <a:defRPr/>
            </a:pPr>
            <a:r>
              <a:rPr lang="ru-RU" dirty="0"/>
              <a:t>Величина прироста выявляется лишь при выходе предприятия на фондовый рынок. Соответственно, учредительская прибыль реализуется после того, как акции венчурного предприятия начнут котироваться на фондовом рынке</a:t>
            </a:r>
          </a:p>
          <a:p>
            <a:pPr marL="0" indent="0" algn="just" eaLnBrk="1" fontAlgn="auto" hangingPunct="1">
              <a:spcAft>
                <a:spcPts val="0"/>
              </a:spcAft>
              <a:buFont typeface="Arial" panose="020B0604020202020204" pitchFamily="34" charset="0"/>
              <a:buNone/>
              <a:defRPr/>
            </a:pPr>
            <a:endParaRPr lang="ru-RU" dirty="0"/>
          </a:p>
          <a:p>
            <a:pPr marL="0" indent="0" algn="just" eaLnBrk="1" fontAlgn="auto" hangingPunct="1">
              <a:spcAft>
                <a:spcPts val="0"/>
              </a:spcAft>
              <a:buFont typeface="Arial" panose="020B0604020202020204" pitchFamily="34" charset="0"/>
              <a:buNone/>
              <a:defRPr/>
            </a:pPr>
            <a:r>
              <a:rPr lang="ru-RU" dirty="0"/>
              <a:t>Доходы, связанные с дальнейшим функционированием созданного предприятия, будут получать те лица, которые приобретут у венчурного инвестора его долю.</a:t>
            </a:r>
          </a:p>
          <a:p>
            <a:pPr marL="0" indent="0" algn="just" eaLnBrk="1" fontAlgn="auto" hangingPunct="1">
              <a:spcAft>
                <a:spcPts val="0"/>
              </a:spcAft>
              <a:buFont typeface="Arial" panose="020B0604020202020204" pitchFamily="34" charset="0"/>
              <a:buNone/>
              <a:defRPr/>
            </a:pPr>
            <a:endParaRPr lang="ru-RU" b="1" dirty="0"/>
          </a:p>
          <a:p>
            <a:pPr marL="0" indent="0" algn="just" eaLnBrk="1" fontAlgn="auto" hangingPunct="1">
              <a:spcAft>
                <a:spcPts val="0"/>
              </a:spcAft>
              <a:buFont typeface="Arial" panose="020B0604020202020204" pitchFamily="34" charset="0"/>
              <a:buNone/>
              <a:defRPr/>
            </a:pPr>
            <a:r>
              <a:rPr lang="ru-RU" b="1" dirty="0"/>
              <a:t>Формы венчурных инвестиций:</a:t>
            </a:r>
          </a:p>
          <a:p>
            <a:pPr algn="just" eaLnBrk="1" fontAlgn="auto" hangingPunct="1">
              <a:spcAft>
                <a:spcPts val="0"/>
              </a:spcAft>
              <a:buFont typeface="Arial" panose="020B0604020202020204" pitchFamily="34" charset="0"/>
              <a:buChar char="•"/>
              <a:defRPr/>
            </a:pPr>
            <a:r>
              <a:rPr lang="ru-RU" dirty="0"/>
              <a:t>приобретение части акций венчурных предприятий, еще не котирующихся на биржах </a:t>
            </a:r>
          </a:p>
          <a:p>
            <a:pPr algn="just" eaLnBrk="1" fontAlgn="auto" hangingPunct="1">
              <a:spcAft>
                <a:spcPts val="0"/>
              </a:spcAft>
              <a:buFont typeface="Arial" panose="020B0604020202020204" pitchFamily="34" charset="0"/>
              <a:buChar char="•"/>
              <a:defRPr/>
            </a:pPr>
            <a:r>
              <a:rPr lang="ru-RU" dirty="0"/>
              <a:t>предоставление ссуды </a:t>
            </a:r>
          </a:p>
          <a:p>
            <a:pPr algn="just" eaLnBrk="1" fontAlgn="auto" hangingPunct="1">
              <a:spcAft>
                <a:spcPts val="0"/>
              </a:spcAft>
              <a:buFont typeface="Arial" panose="020B0604020202020204" pitchFamily="34" charset="0"/>
              <a:buChar char="•"/>
              <a:defRPr/>
            </a:pPr>
            <a:r>
              <a:rPr lang="ru-RU" dirty="0"/>
              <a:t>или другие формы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838200" y="192088"/>
            <a:ext cx="10515600" cy="669925"/>
          </a:xfrm>
        </p:spPr>
        <p:txBody>
          <a:bodyPr/>
          <a:lstStyle/>
          <a:p>
            <a:pPr algn="ctr" eaLnBrk="1" hangingPunct="1"/>
            <a:r>
              <a:rPr lang="ru-RU" sz="4000" b="1" smtClean="0"/>
              <a:t>Проектное финансирование</a:t>
            </a:r>
          </a:p>
        </p:txBody>
      </p:sp>
      <p:sp>
        <p:nvSpPr>
          <p:cNvPr id="3" name="Объект 2">
            <a:extLst>
              <a:ext uri="{FF2B5EF4-FFF2-40B4-BE49-F238E27FC236}"/>
            </a:extLst>
          </p:cNvPr>
          <p:cNvSpPr>
            <a:spLocks noGrp="1"/>
          </p:cNvSpPr>
          <p:nvPr>
            <p:ph idx="1"/>
          </p:nvPr>
        </p:nvSpPr>
        <p:spPr>
          <a:xfrm>
            <a:off x="277813" y="2027238"/>
            <a:ext cx="11728450" cy="4830762"/>
          </a:xfrm>
        </p:spPr>
        <p:txBody>
          <a:bodyPr rtlCol="0">
            <a:normAutofit fontScale="55000" lnSpcReduction="20000"/>
          </a:bodyPr>
          <a:lstStyle/>
          <a:p>
            <a:pPr marL="0" indent="0" algn="just" eaLnBrk="1" fontAlgn="auto" hangingPunct="1">
              <a:spcAft>
                <a:spcPts val="0"/>
              </a:spcAft>
              <a:buFont typeface="Arial" panose="020B0604020202020204" pitchFamily="34" charset="0"/>
              <a:buNone/>
              <a:defRPr/>
            </a:pPr>
            <a:r>
              <a:rPr lang="ru-RU" b="1" u="sng" dirty="0"/>
              <a:t>Особенности:</a:t>
            </a:r>
          </a:p>
          <a:p>
            <a:pPr algn="just" eaLnBrk="1" fontAlgn="auto" hangingPunct="1">
              <a:spcAft>
                <a:spcPts val="0"/>
              </a:spcAft>
              <a:buFont typeface="Arial" panose="020B0604020202020204" pitchFamily="34" charset="0"/>
              <a:buChar char="•"/>
              <a:defRPr/>
            </a:pPr>
            <a:r>
              <a:rPr lang="ru-RU" dirty="0"/>
              <a:t>Специфический механизм проектного финансирования включает анализ технических и экономических характеристик инвестиционного проекта и оценку связанных с ним рисков, а базой возврата вложенных средств являются доходы проекта, остающиеся после покрытия всех издержек</a:t>
            </a:r>
          </a:p>
          <a:p>
            <a:pPr algn="just" eaLnBrk="1" fontAlgn="auto" hangingPunct="1">
              <a:spcAft>
                <a:spcPts val="0"/>
              </a:spcAft>
              <a:buFont typeface="Arial" panose="020B0604020202020204" pitchFamily="34" charset="0"/>
              <a:buChar char="•"/>
              <a:defRPr/>
            </a:pPr>
            <a:r>
              <a:rPr lang="ru-RU" dirty="0"/>
              <a:t>Возможность совмещения различных видов капитала: банковского, коммерческого, государственного, международного</a:t>
            </a:r>
          </a:p>
          <a:p>
            <a:pPr algn="just" eaLnBrk="1" fontAlgn="auto" hangingPunct="1">
              <a:spcAft>
                <a:spcPts val="0"/>
              </a:spcAft>
              <a:buFont typeface="Arial" panose="020B0604020202020204" pitchFamily="34" charset="0"/>
              <a:buChar char="•"/>
              <a:defRPr/>
            </a:pPr>
            <a:r>
              <a:rPr lang="ru-RU" dirty="0"/>
              <a:t>Может быть осуществлено рассредоточение риска между участниками инвестиционного проекта</a:t>
            </a:r>
          </a:p>
          <a:p>
            <a:pPr algn="just" eaLnBrk="1" fontAlgn="auto" hangingPunct="1">
              <a:spcAft>
                <a:spcPts val="0"/>
              </a:spcAft>
              <a:buFont typeface="Arial" panose="020B0604020202020204" pitchFamily="34" charset="0"/>
              <a:buChar char="•"/>
              <a:defRPr/>
            </a:pPr>
            <a:r>
              <a:rPr lang="ru-RU" dirty="0"/>
              <a:t>Финансирование капиталоемких проектов связано с повышенными рисками</a:t>
            </a:r>
          </a:p>
          <a:p>
            <a:pPr marL="0" indent="0" algn="just" eaLnBrk="1" fontAlgn="auto" hangingPunct="1">
              <a:spcAft>
                <a:spcPts val="0"/>
              </a:spcAft>
              <a:buFont typeface="Arial" panose="020B0604020202020204" pitchFamily="34" charset="0"/>
              <a:buNone/>
              <a:defRPr/>
            </a:pPr>
            <a:r>
              <a:rPr lang="ru-RU" dirty="0"/>
              <a:t>Проектное финансирование характеризуется широким составом кредиторов, что обусловливает возможность организации консорциумов, интересы которых представляют, как правило, наиболее крупные финансовые институты — банки-агенты. </a:t>
            </a:r>
          </a:p>
          <a:p>
            <a:pPr marL="0" indent="0" algn="just" eaLnBrk="1" fontAlgn="auto" hangingPunct="1">
              <a:spcAft>
                <a:spcPts val="0"/>
              </a:spcAft>
              <a:buFont typeface="Arial" panose="020B0604020202020204" pitchFamily="34" charset="0"/>
              <a:buNone/>
              <a:defRPr/>
            </a:pPr>
            <a:r>
              <a:rPr lang="ru-RU" b="1" u="sng" dirty="0"/>
              <a:t>Источники финансирования:</a:t>
            </a:r>
          </a:p>
          <a:p>
            <a:pPr algn="just" eaLnBrk="1" fontAlgn="auto" hangingPunct="1">
              <a:spcAft>
                <a:spcPts val="0"/>
              </a:spcAft>
              <a:buFont typeface="Courier New" panose="02070309020205020404" pitchFamily="49" charset="0"/>
              <a:buChar char="o"/>
              <a:defRPr/>
            </a:pPr>
            <a:r>
              <a:rPr lang="ru-RU" dirty="0"/>
              <a:t>средства международных финансовых рынков</a:t>
            </a:r>
          </a:p>
          <a:p>
            <a:pPr algn="just" eaLnBrk="1" fontAlgn="auto" hangingPunct="1">
              <a:spcAft>
                <a:spcPts val="0"/>
              </a:spcAft>
              <a:buFont typeface="Courier New" panose="02070309020205020404" pitchFamily="49" charset="0"/>
              <a:buChar char="o"/>
              <a:defRPr/>
            </a:pPr>
            <a:r>
              <a:rPr lang="ru-RU" dirty="0"/>
              <a:t>средства специализированных агентств экспортных кредитов</a:t>
            </a:r>
          </a:p>
          <a:p>
            <a:pPr algn="just" eaLnBrk="1" fontAlgn="auto" hangingPunct="1">
              <a:spcAft>
                <a:spcPts val="0"/>
              </a:spcAft>
              <a:buFont typeface="Courier New" panose="02070309020205020404" pitchFamily="49" charset="0"/>
              <a:buChar char="o"/>
              <a:defRPr/>
            </a:pPr>
            <a:r>
              <a:rPr lang="ru-RU" dirty="0"/>
              <a:t>средства финансовых, инвестиционных, лизинговых и страховых компаний </a:t>
            </a:r>
          </a:p>
          <a:p>
            <a:pPr algn="just" eaLnBrk="1" fontAlgn="auto" hangingPunct="1">
              <a:spcAft>
                <a:spcPts val="0"/>
              </a:spcAft>
              <a:buFont typeface="Courier New" panose="02070309020205020404" pitchFamily="49" charset="0"/>
              <a:buChar char="o"/>
              <a:defRPr/>
            </a:pPr>
            <a:r>
              <a:rPr lang="ru-RU" dirty="0"/>
              <a:t>долгосрочные кредиты Международного банка реконструкции и развития (МБРР) </a:t>
            </a:r>
          </a:p>
          <a:p>
            <a:pPr algn="just" eaLnBrk="1" fontAlgn="auto" hangingPunct="1">
              <a:spcAft>
                <a:spcPts val="0"/>
              </a:spcAft>
              <a:buFont typeface="Courier New" panose="02070309020205020404" pitchFamily="49" charset="0"/>
              <a:buChar char="o"/>
              <a:defRPr/>
            </a:pPr>
            <a:r>
              <a:rPr lang="ru-RU" dirty="0"/>
              <a:t>долгосрочные кредиты Международной финансовой корпорации (МФК) </a:t>
            </a:r>
          </a:p>
          <a:p>
            <a:pPr algn="just" eaLnBrk="1" fontAlgn="auto" hangingPunct="1">
              <a:spcAft>
                <a:spcPts val="0"/>
              </a:spcAft>
              <a:buFont typeface="Courier New" panose="02070309020205020404" pitchFamily="49" charset="0"/>
              <a:buChar char="o"/>
              <a:defRPr/>
            </a:pPr>
            <a:r>
              <a:rPr lang="ru-RU" dirty="0"/>
              <a:t>долгосрочные кредиты Европейского банка реконструкции и развития (ЕБРР) </a:t>
            </a:r>
          </a:p>
          <a:p>
            <a:pPr algn="just" eaLnBrk="1" fontAlgn="auto" hangingPunct="1">
              <a:spcAft>
                <a:spcPts val="0"/>
              </a:spcAft>
              <a:buFont typeface="Courier New" panose="02070309020205020404" pitchFamily="49" charset="0"/>
              <a:buChar char="o"/>
              <a:defRPr/>
            </a:pPr>
            <a:r>
              <a:rPr lang="ru-RU" dirty="0"/>
              <a:t>долгосрочные кредиты ведущих мировых инвестиционных банков.</a:t>
            </a:r>
          </a:p>
          <a:p>
            <a:pPr marL="0" indent="0" algn="just" eaLnBrk="1" fontAlgn="auto" hangingPunct="1">
              <a:spcAft>
                <a:spcPts val="0"/>
              </a:spcAft>
              <a:buFont typeface="Arial" panose="020B0604020202020204" pitchFamily="34" charset="0"/>
              <a:buNone/>
              <a:defRPr/>
            </a:pPr>
            <a:endParaRPr lang="ru-RU" dirty="0"/>
          </a:p>
        </p:txBody>
      </p:sp>
      <p:sp>
        <p:nvSpPr>
          <p:cNvPr id="4" name="Заголовок 1">
            <a:extLst>
              <a:ext uri="{FF2B5EF4-FFF2-40B4-BE49-F238E27FC236}"/>
            </a:extLst>
          </p:cNvPr>
          <p:cNvSpPr txBox="1">
            <a:spLocks/>
          </p:cNvSpPr>
          <p:nvPr/>
        </p:nvSpPr>
        <p:spPr>
          <a:xfrm>
            <a:off x="838200" y="862013"/>
            <a:ext cx="10515600" cy="1165225"/>
          </a:xfrm>
          <a:prstGeom prst="rect">
            <a:avLst/>
          </a:prstGeom>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000" i="1" dirty="0"/>
              <a:t>Это финансирование инвестиционных проектов, характеризующееся особым способом обеспечения возвратности вложений, в основе которого лежат инвестиционные качества самого проекта, те доходы, которые получит создаваемое или реструктурируемое предприятие в будущем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p:txBody>
          <a:bodyPr/>
          <a:lstStyle/>
          <a:p>
            <a:pPr algn="ctr" eaLnBrk="1" hangingPunct="1"/>
            <a:r>
              <a:rPr lang="ru-RU" sz="2400" smtClean="0"/>
              <a:t>В зависимости от способа построения таких схем проектного финансирования выделяют параллельное и последовательное финансирование</a:t>
            </a:r>
          </a:p>
        </p:txBody>
      </p:sp>
      <p:sp>
        <p:nvSpPr>
          <p:cNvPr id="3" name="Текст 2">
            <a:extLst>
              <a:ext uri="{FF2B5EF4-FFF2-40B4-BE49-F238E27FC236}"/>
            </a:extLst>
          </p:cNvPr>
          <p:cNvSpPr>
            <a:spLocks noGrp="1"/>
          </p:cNvSpPr>
          <p:nvPr>
            <p:ph type="body" idx="1"/>
          </p:nvPr>
        </p:nvSpPr>
        <p:spPr>
          <a:xfrm>
            <a:off x="836613" y="1477963"/>
            <a:ext cx="5157787" cy="425450"/>
          </a:xfrm>
        </p:spPr>
        <p:txBody>
          <a:bodyPr rtlCol="0">
            <a:normAutofit lnSpcReduction="10000"/>
          </a:bodyPr>
          <a:lstStyle/>
          <a:p>
            <a:pPr algn="ctr" eaLnBrk="1" fontAlgn="auto" hangingPunct="1">
              <a:spcAft>
                <a:spcPts val="0"/>
              </a:spcAft>
              <a:buFont typeface="Arial" panose="020B0604020202020204" pitchFamily="34" charset="0"/>
              <a:buNone/>
              <a:defRPr/>
            </a:pPr>
            <a:r>
              <a:rPr lang="ru-RU" dirty="0"/>
              <a:t>Параллельное финансирование</a:t>
            </a:r>
          </a:p>
        </p:txBody>
      </p:sp>
      <p:sp>
        <p:nvSpPr>
          <p:cNvPr id="4" name="Объект 3">
            <a:extLst>
              <a:ext uri="{FF2B5EF4-FFF2-40B4-BE49-F238E27FC236}"/>
            </a:extLst>
          </p:cNvPr>
          <p:cNvSpPr>
            <a:spLocks noGrp="1"/>
          </p:cNvSpPr>
          <p:nvPr>
            <p:ph sz="half" idx="2"/>
          </p:nvPr>
        </p:nvSpPr>
        <p:spPr>
          <a:xfrm>
            <a:off x="252413" y="2027238"/>
            <a:ext cx="5745162" cy="4691062"/>
          </a:xfrm>
        </p:spPr>
        <p:txBody>
          <a:bodyPr rtlCol="0">
            <a:normAutofit/>
          </a:bodyPr>
          <a:lstStyle/>
          <a:p>
            <a:pPr marL="0" indent="0" algn="just" eaLnBrk="1" fontAlgn="auto" hangingPunct="1">
              <a:spcAft>
                <a:spcPts val="0"/>
              </a:spcAft>
              <a:buFont typeface="Arial" panose="020B0604020202020204" pitchFamily="34" charset="0"/>
              <a:buNone/>
              <a:defRPr/>
            </a:pPr>
            <a:r>
              <a:rPr lang="ru-RU" sz="1600" u="sng" dirty="0"/>
              <a:t>Включает две основные формы: </a:t>
            </a:r>
          </a:p>
          <a:p>
            <a:pPr marL="514350" indent="-514350" algn="just" eaLnBrk="1" fontAlgn="auto" hangingPunct="1">
              <a:spcAft>
                <a:spcPts val="0"/>
              </a:spcAft>
              <a:buFont typeface="+mj-lt"/>
              <a:buAutoNum type="arabicPeriod"/>
              <a:defRPr/>
            </a:pPr>
            <a:r>
              <a:rPr lang="ru-RU" sz="1600" b="1" i="1" dirty="0"/>
              <a:t>Независимое параллельное финансирование: </a:t>
            </a:r>
            <a:r>
              <a:rPr lang="ru-RU" sz="1600" dirty="0"/>
              <a:t>каждый банк заключает с заемщиком кредитное соглашение и финансирует свою часть инвестиционного проекта; </a:t>
            </a:r>
            <a:endParaRPr lang="ru-RU" sz="1600" b="1" i="1" dirty="0"/>
          </a:p>
          <a:p>
            <a:pPr marL="514350" indent="-514350" algn="just" eaLnBrk="1" fontAlgn="auto" hangingPunct="1">
              <a:spcAft>
                <a:spcPts val="0"/>
              </a:spcAft>
              <a:buFont typeface="+mj-lt"/>
              <a:buAutoNum type="arabicPeriod"/>
              <a:defRPr/>
            </a:pPr>
            <a:r>
              <a:rPr lang="ru-RU" sz="1600" b="1" i="1" dirty="0" err="1"/>
              <a:t>Софинансирование</a:t>
            </a:r>
            <a:r>
              <a:rPr lang="ru-RU" sz="1600" b="1" i="1" dirty="0"/>
              <a:t>:</a:t>
            </a:r>
            <a:r>
              <a:rPr lang="ru-RU" sz="1600" dirty="0"/>
              <a:t> создается банковский консорциум (синдикат). Участие каждого банка лимитировано определённым объемом кредита и консорциума (синдиката). Подготовку и подписание кредитного соглашения осуществляет банк-менеджер; в дальнейшем контроль за осуществлением кредитного соглашения (а нередко и реализацией инвестиционного проекта), необходимые расчетные операции осуществляет специальный банк-агент из состава консорциума (синдиката), получая за это комиссионное вознаграждение</a:t>
            </a:r>
          </a:p>
        </p:txBody>
      </p:sp>
      <p:sp>
        <p:nvSpPr>
          <p:cNvPr id="5" name="Текст 4">
            <a:extLst>
              <a:ext uri="{FF2B5EF4-FFF2-40B4-BE49-F238E27FC236}"/>
            </a:extLst>
          </p:cNvPr>
          <p:cNvSpPr>
            <a:spLocks noGrp="1"/>
          </p:cNvSpPr>
          <p:nvPr>
            <p:ph type="body" sz="quarter" idx="3"/>
          </p:nvPr>
        </p:nvSpPr>
        <p:spPr>
          <a:xfrm>
            <a:off x="6083300" y="1500188"/>
            <a:ext cx="5183188" cy="398462"/>
          </a:xfrm>
        </p:spPr>
        <p:txBody>
          <a:bodyPr rtlCol="0">
            <a:normAutofit lnSpcReduction="10000"/>
          </a:bodyPr>
          <a:lstStyle/>
          <a:p>
            <a:pPr algn="ctr" eaLnBrk="1" fontAlgn="auto" hangingPunct="1">
              <a:spcAft>
                <a:spcPts val="0"/>
              </a:spcAft>
              <a:buFont typeface="Arial" panose="020B0604020202020204" pitchFamily="34" charset="0"/>
              <a:buNone/>
              <a:defRPr/>
            </a:pPr>
            <a:r>
              <a:rPr lang="ru-RU" dirty="0"/>
              <a:t>Последовательное финансирование</a:t>
            </a:r>
          </a:p>
        </p:txBody>
      </p:sp>
      <p:sp>
        <p:nvSpPr>
          <p:cNvPr id="6" name="Объект 5">
            <a:extLst>
              <a:ext uri="{FF2B5EF4-FFF2-40B4-BE49-F238E27FC236}"/>
            </a:extLst>
          </p:cNvPr>
          <p:cNvSpPr>
            <a:spLocks noGrp="1"/>
          </p:cNvSpPr>
          <p:nvPr>
            <p:ph sz="quarter" idx="4"/>
          </p:nvPr>
        </p:nvSpPr>
        <p:spPr>
          <a:xfrm>
            <a:off x="6172200" y="2027238"/>
            <a:ext cx="5873750" cy="4691062"/>
          </a:xfrm>
        </p:spPr>
        <p:txBody>
          <a:bodyPr rtlCol="0">
            <a:noAutofit/>
          </a:bodyPr>
          <a:lstStyle/>
          <a:p>
            <a:pPr marL="0" indent="0" algn="just" eaLnBrk="1" fontAlgn="auto" hangingPunct="1">
              <a:spcAft>
                <a:spcPts val="0"/>
              </a:spcAft>
              <a:buFont typeface="Arial" panose="020B0604020202020204" pitchFamily="34" charset="0"/>
              <a:buNone/>
              <a:defRPr/>
            </a:pPr>
            <a:r>
              <a:rPr lang="ru-RU" sz="1600" dirty="0"/>
              <a:t>В схеме участвует крупный банк — инициатор кредитного соглашения и банки-партнеры. </a:t>
            </a:r>
          </a:p>
          <a:p>
            <a:pPr marL="0" indent="0" algn="just" eaLnBrk="1" fontAlgn="auto" hangingPunct="1">
              <a:spcAft>
                <a:spcPts val="0"/>
              </a:spcAft>
              <a:buFont typeface="Arial" panose="020B0604020202020204" pitchFamily="34" charset="0"/>
              <a:buNone/>
              <a:defRPr/>
            </a:pPr>
            <a:r>
              <a:rPr lang="ru-RU" sz="1600" dirty="0"/>
              <a:t>Он получает кредитную заявку, оценивает проект, разрабатывает кредитный договор и предоставляет кредит. Однако даже крупный банк не может профинансировать ряд масштабных проекты без ухудшения состояния своего баланса.</a:t>
            </a:r>
          </a:p>
          <a:p>
            <a:pPr marL="0" indent="0" algn="just" eaLnBrk="1" fontAlgn="auto" hangingPunct="1">
              <a:spcAft>
                <a:spcPts val="0"/>
              </a:spcAft>
              <a:buFont typeface="Arial" panose="020B0604020202020204" pitchFamily="34" charset="0"/>
              <a:buNone/>
              <a:defRPr/>
            </a:pPr>
            <a:r>
              <a:rPr lang="ru-RU" sz="1600" u="sng" dirty="0"/>
              <a:t>Решение:</a:t>
            </a:r>
          </a:p>
          <a:p>
            <a:pPr marL="514350" indent="-514350" algn="just" eaLnBrk="1" fontAlgn="auto" hangingPunct="1">
              <a:spcAft>
                <a:spcPts val="0"/>
              </a:spcAft>
              <a:buFont typeface="+mj-lt"/>
              <a:buAutoNum type="arabicPeriod"/>
              <a:defRPr/>
            </a:pPr>
            <a:r>
              <a:rPr lang="ru-RU" sz="1400" dirty="0"/>
              <a:t>После выдачи займа банк-инициатор передает свои требования по задолженности другому кредитору (-</a:t>
            </a:r>
            <a:r>
              <a:rPr lang="ru-RU" sz="1400" dirty="0" err="1"/>
              <a:t>ам</a:t>
            </a:r>
            <a:r>
              <a:rPr lang="ru-RU" sz="1400" dirty="0"/>
              <a:t>), получая комиссионное вознаграждение, и снимает дебиторскую задолженность со своего баланса. </a:t>
            </a:r>
          </a:p>
          <a:p>
            <a:pPr marL="514350" indent="-514350" algn="just" eaLnBrk="1" fontAlgn="auto" hangingPunct="1">
              <a:spcAft>
                <a:spcPts val="0"/>
              </a:spcAft>
              <a:buFont typeface="+mj-lt"/>
              <a:buAutoNum type="arabicPeriod"/>
              <a:defRPr/>
            </a:pPr>
            <a:r>
              <a:rPr lang="ru-RU" sz="1400" dirty="0"/>
              <a:t>Кредит размещается среди инвесторов — секьюритизация. Банк-организатор осуществляет продажу дебиторской задолженности по выданному кредиту трастовым компаниям, которые выпускают под нее ценные бумаги и с помощью инвестиционных банков размещают ценные бумаги среди инвесторов. Средства, поступающие от заемщика в счет погашения задолженности, зачисляются в фонд выкупа ценных бумаг. При наступлении срока инвесторы предъявляют к выкупу ценные бумаги. Зачастую банк-организатор продолжает обслуживать кредитную сделку, осуществляя инкассацию платежей, поступающих от заемщика.</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p:cNvSpPr>
            <a:spLocks noGrp="1"/>
          </p:cNvSpPr>
          <p:nvPr>
            <p:ph type="title"/>
          </p:nvPr>
        </p:nvSpPr>
        <p:spPr>
          <a:xfrm>
            <a:off x="838200" y="95250"/>
            <a:ext cx="10515600" cy="708025"/>
          </a:xfrm>
        </p:spPr>
        <p:txBody>
          <a:bodyPr/>
          <a:lstStyle/>
          <a:p>
            <a:pPr algn="ctr" eaLnBrk="1" hangingPunct="1"/>
            <a:r>
              <a:rPr lang="ru-RU" sz="4000" b="1" smtClean="0"/>
              <a:t>Виды проектного финансирования</a:t>
            </a:r>
          </a:p>
        </p:txBody>
      </p:sp>
      <p:sp>
        <p:nvSpPr>
          <p:cNvPr id="3" name="Объект 2">
            <a:extLst>
              <a:ext uri="{FF2B5EF4-FFF2-40B4-BE49-F238E27FC236}"/>
            </a:extLst>
          </p:cNvPr>
          <p:cNvSpPr>
            <a:spLocks noGrp="1"/>
          </p:cNvSpPr>
          <p:nvPr>
            <p:ph idx="1"/>
          </p:nvPr>
        </p:nvSpPr>
        <p:spPr>
          <a:xfrm>
            <a:off x="838200" y="1825625"/>
            <a:ext cx="10515600" cy="4937125"/>
          </a:xfrm>
        </p:spPr>
        <p:txBody>
          <a:bodyPr rtlCol="0">
            <a:normAutofit fontScale="55000" lnSpcReduction="20000"/>
          </a:bodyPr>
          <a:lstStyle/>
          <a:p>
            <a:pPr algn="just" eaLnBrk="1" fontAlgn="auto" hangingPunct="1">
              <a:spcAft>
                <a:spcPts val="0"/>
              </a:spcAft>
              <a:buFont typeface="Arial" panose="020B0604020202020204" pitchFamily="34" charset="0"/>
              <a:buChar char="•"/>
              <a:defRPr/>
            </a:pPr>
            <a:r>
              <a:rPr lang="ru-RU" sz="3300" b="1" dirty="0"/>
              <a:t>с полным регрессом на заемщика</a:t>
            </a:r>
            <a:r>
              <a:rPr lang="ru-RU" sz="3300" dirty="0"/>
              <a:t>. При проектном финансировании с полным регрессом на заемщика банк не принимает на себя риски, связанные с проектом, ограничивая свое участие предоставлением средств против определенных гарантий; </a:t>
            </a:r>
          </a:p>
          <a:p>
            <a:pPr marL="0" indent="0" algn="just" eaLnBrk="1" fontAlgn="auto" hangingPunct="1">
              <a:spcAft>
                <a:spcPts val="0"/>
              </a:spcAft>
              <a:buFont typeface="Arial" panose="020B0604020202020204" pitchFamily="34" charset="0"/>
              <a:buNone/>
              <a:defRPr/>
            </a:pPr>
            <a:r>
              <a:rPr lang="ru-RU" sz="2500" u="sng" dirty="0">
                <a:solidFill>
                  <a:schemeClr val="tx1">
                    <a:lumMod val="65000"/>
                    <a:lumOff val="35000"/>
                  </a:schemeClr>
                </a:solidFill>
              </a:rPr>
              <a:t>Применяется в следующих случаях: </a:t>
            </a:r>
          </a:p>
          <a:p>
            <a:pPr marL="514350" indent="-514350" algn="just" eaLnBrk="1" fontAlgn="auto" hangingPunct="1">
              <a:spcAft>
                <a:spcPts val="0"/>
              </a:spcAft>
              <a:buFont typeface="+mj-lt"/>
              <a:buAutoNum type="arabicPeriod"/>
              <a:defRPr/>
            </a:pPr>
            <a:r>
              <a:rPr lang="ru-RU" sz="2500" dirty="0">
                <a:solidFill>
                  <a:schemeClr val="tx1">
                    <a:lumMod val="65000"/>
                    <a:lumOff val="35000"/>
                  </a:schemeClr>
                </a:solidFill>
              </a:rPr>
              <a:t>предоставление средств для финансирования проектов, имеющих важное социально-экономическое значение; малорентабельных и бесприбыльных проектов</a:t>
            </a:r>
          </a:p>
          <a:p>
            <a:pPr marL="514350" indent="-514350" algn="just" eaLnBrk="1" fontAlgn="auto" hangingPunct="1">
              <a:spcAft>
                <a:spcPts val="0"/>
              </a:spcAft>
              <a:buFont typeface="+mj-lt"/>
              <a:buAutoNum type="arabicPeriod"/>
              <a:defRPr/>
            </a:pPr>
            <a:r>
              <a:rPr lang="ru-RU" sz="2500" dirty="0">
                <a:solidFill>
                  <a:schemeClr val="tx1">
                    <a:lumMod val="65000"/>
                    <a:lumOff val="35000"/>
                  </a:schemeClr>
                </a:solidFill>
              </a:rPr>
              <a:t>выделение средств в форме экспортного кредита, поскольку многие специализированные структуры по предоставлению экспортных кредитов имеют возможность принимать на себя риски без дополнительных гарантий третьих сторон, но предоставляют кредит лишь на таких условиях</a:t>
            </a:r>
          </a:p>
          <a:p>
            <a:pPr marL="514350" indent="-514350" algn="just" eaLnBrk="1" fontAlgn="auto" hangingPunct="1">
              <a:spcAft>
                <a:spcPts val="0"/>
              </a:spcAft>
              <a:buFont typeface="+mj-lt"/>
              <a:buAutoNum type="arabicPeriod"/>
              <a:defRPr/>
            </a:pPr>
            <a:r>
              <a:rPr lang="ru-RU" sz="2500" dirty="0">
                <a:solidFill>
                  <a:schemeClr val="tx1">
                    <a:lumMod val="65000"/>
                    <a:lumOff val="35000"/>
                  </a:schemeClr>
                </a:solidFill>
              </a:rPr>
              <a:t>предоставление средств для небольших проектов, </a:t>
            </a:r>
            <a:r>
              <a:rPr lang="ru-RU" dirty="0">
                <a:solidFill>
                  <a:schemeClr val="tx1">
                    <a:lumMod val="65000"/>
                    <a:lumOff val="35000"/>
                  </a:schemeClr>
                </a:solidFill>
              </a:rPr>
              <a:t>которые чувствительны даже к небольшому увеличению расходов, не предусмотренных первоначальными расчетами</a:t>
            </a:r>
          </a:p>
          <a:p>
            <a:pPr algn="just" eaLnBrk="1" fontAlgn="auto" hangingPunct="1">
              <a:spcAft>
                <a:spcPts val="0"/>
              </a:spcAft>
              <a:buFont typeface="Arial" panose="020B0604020202020204" pitchFamily="34" charset="0"/>
              <a:buChar char="•"/>
              <a:defRPr/>
            </a:pPr>
            <a:r>
              <a:rPr lang="ru-RU" sz="3300" b="1" dirty="0"/>
              <a:t>с ограниченным регрессом на заемщика</a:t>
            </a:r>
            <a:r>
              <a:rPr lang="ru-RU" sz="3300" dirty="0"/>
              <a:t>. При проектном финансировании с ограниченным регрессом кредитор частично берет на себя проектные риски; </a:t>
            </a:r>
          </a:p>
          <a:p>
            <a:pPr algn="just" eaLnBrk="1" fontAlgn="auto" hangingPunct="1">
              <a:spcAft>
                <a:spcPts val="0"/>
              </a:spcAft>
              <a:buFont typeface="Arial" panose="020B0604020202020204" pitchFamily="34" charset="0"/>
              <a:buChar char="•"/>
              <a:defRPr/>
            </a:pPr>
            <a:r>
              <a:rPr lang="ru-RU" sz="3300" b="1" dirty="0"/>
              <a:t>без регресса на заемщика</a:t>
            </a:r>
            <a:r>
              <a:rPr lang="ru-RU" sz="3300" dirty="0"/>
              <a:t>. При проектном финансировании с ограниченным регрессом кредитор полностью берет на себя проектные риски.</a:t>
            </a:r>
          </a:p>
          <a:p>
            <a:pPr marL="0" indent="0" algn="just" eaLnBrk="1" fontAlgn="auto" hangingPunct="1">
              <a:spcAft>
                <a:spcPts val="0"/>
              </a:spcAft>
              <a:buFont typeface="Arial" panose="020B0604020202020204" pitchFamily="34" charset="0"/>
              <a:buNone/>
              <a:defRPr/>
            </a:pPr>
            <a:r>
              <a:rPr lang="ru-RU" sz="2500" dirty="0">
                <a:solidFill>
                  <a:schemeClr val="tx1">
                    <a:lumMod val="65000"/>
                    <a:lumOff val="35000"/>
                  </a:schemeClr>
                </a:solidFill>
              </a:rPr>
              <a:t>На практике используется весьма редко. Данная форма связана со сложной системой коммерческих обязательств, а также высокими расходами на привлечение специалистов по экспертизе инвестиционных проектов, консультационные и другие услуги. Поскольку при проектном финансировании без регресса на заемщика кредитор не имеет никаких гарантий и принимает на себя почти все риски, связанные с реализацией проекта, необходимость компенсации этих рисков обусловливает высокую стоимость финансирования для заемщика. Без регресса на заемщика финансируются проекты, обладающие высокой рентабельностью. Как правило, этими проектами предусматривается выпуск конкурентоспособной продукции, например добыча и переработка полезных ископаемых</a:t>
            </a:r>
          </a:p>
        </p:txBody>
      </p:sp>
      <p:grpSp>
        <p:nvGrpSpPr>
          <p:cNvPr id="56323" name="Группа 7"/>
          <p:cNvGrpSpPr>
            <a:grpSpLocks/>
          </p:cNvGrpSpPr>
          <p:nvPr/>
        </p:nvGrpSpPr>
        <p:grpSpPr bwMode="auto">
          <a:xfrm>
            <a:off x="6718300" y="682625"/>
            <a:ext cx="5221288" cy="987425"/>
            <a:chOff x="6520070" y="5420139"/>
            <a:chExt cx="5380383" cy="1106557"/>
          </a:xfrm>
        </p:grpSpPr>
        <p:sp>
          <p:nvSpPr>
            <p:cNvPr id="4" name="Прямоугольник 3">
              <a:extLst>
                <a:ext uri="{FF2B5EF4-FFF2-40B4-BE49-F238E27FC236}"/>
              </a:extLst>
            </p:cNvPr>
            <p:cNvSpPr/>
            <p:nvPr/>
          </p:nvSpPr>
          <p:spPr>
            <a:xfrm>
              <a:off x="6520070" y="5420139"/>
              <a:ext cx="5380383" cy="110655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endParaRPr lang="ru-RU"/>
            </a:p>
          </p:txBody>
        </p:sp>
        <p:sp>
          <p:nvSpPr>
            <p:cNvPr id="56325" name="TextBox 6"/>
            <p:cNvSpPr txBox="1">
              <a:spLocks noChangeArrowheads="1"/>
            </p:cNvSpPr>
            <p:nvPr/>
          </p:nvSpPr>
          <p:spPr bwMode="auto">
            <a:xfrm>
              <a:off x="6612834" y="5511752"/>
              <a:ext cx="5194853" cy="861774"/>
            </a:xfrm>
            <a:prstGeom prst="rect">
              <a:avLst/>
            </a:prstGeom>
            <a:noFill/>
            <a:ln w="9525">
              <a:noFill/>
              <a:miter lim="800000"/>
              <a:headEnd/>
              <a:tailEnd/>
            </a:ln>
          </p:spPr>
          <p:txBody>
            <a:bodyPr>
              <a:spAutoFit/>
            </a:bodyPr>
            <a:lstStyle/>
            <a:p>
              <a:pPr algn="ctr"/>
              <a:r>
                <a:rPr lang="ru-RU" sz="1600">
                  <a:latin typeface="Calibri" pitchFamily="34" charset="0"/>
                </a:rPr>
                <a:t>Регресс означает обратное требование о возмещении предоставленной суммы денежных средств, предъявляемое одним лицом другому</a:t>
              </a:r>
              <a:r>
                <a:rPr lang="ru-RU">
                  <a:latin typeface="Calibri" pitchFamily="34" charset="0"/>
                </a:rPr>
                <a:t>.</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p:nvPr>
        </p:nvSpPr>
        <p:spPr/>
        <p:txBody>
          <a:bodyPr/>
          <a:lstStyle/>
          <a:p>
            <a:pPr algn="ctr" eaLnBrk="1" hangingPunct="1"/>
            <a:r>
              <a:rPr lang="ru-RU" sz="4000" b="1" smtClean="0"/>
              <a:t>Схема погашения долга</a:t>
            </a:r>
          </a:p>
        </p:txBody>
      </p:sp>
      <p:sp>
        <p:nvSpPr>
          <p:cNvPr id="3" name="Объект 2">
            <a:extLst>
              <a:ext uri="{FF2B5EF4-FFF2-40B4-BE49-F238E27FC236}"/>
            </a:extLst>
          </p:cNvPr>
          <p:cNvSpPr>
            <a:spLocks noGrp="1"/>
          </p:cNvSpPr>
          <p:nvPr>
            <p:ph idx="1"/>
          </p:nvPr>
        </p:nvSpPr>
        <p:spPr/>
        <p:txBody>
          <a:bodyPr rtlCol="0">
            <a:normAutofit fontScale="85000" lnSpcReduction="20000"/>
          </a:bodyPr>
          <a:lstStyle/>
          <a:p>
            <a:pPr algn="just" eaLnBrk="1" fontAlgn="auto" hangingPunct="1">
              <a:spcAft>
                <a:spcPts val="0"/>
              </a:spcAft>
              <a:buFont typeface="Arial" panose="020B0604020202020204" pitchFamily="34" charset="0"/>
              <a:buChar char="•"/>
              <a:defRPr/>
            </a:pPr>
            <a:r>
              <a:rPr lang="ru-RU" dirty="0"/>
              <a:t>аннуитетные платежи </a:t>
            </a:r>
          </a:p>
          <a:p>
            <a:pPr algn="just" eaLnBrk="1" fontAlgn="auto" hangingPunct="1">
              <a:spcAft>
                <a:spcPts val="0"/>
              </a:spcAft>
              <a:buFont typeface="Arial" panose="020B0604020202020204" pitchFamily="34" charset="0"/>
              <a:buChar char="•"/>
              <a:defRPr/>
            </a:pPr>
            <a:r>
              <a:rPr lang="ru-RU" dirty="0"/>
              <a:t>погашение равными долями основного долга с процентами на остаток непогашенной задолженности </a:t>
            </a:r>
          </a:p>
          <a:p>
            <a:pPr algn="just" eaLnBrk="1" fontAlgn="auto" hangingPunct="1">
              <a:spcAft>
                <a:spcPts val="0"/>
              </a:spcAft>
              <a:buFont typeface="Arial" panose="020B0604020202020204" pitchFamily="34" charset="0"/>
              <a:buChar char="•"/>
              <a:defRPr/>
            </a:pPr>
            <a:r>
              <a:rPr lang="ru-RU" dirty="0"/>
              <a:t>единовременное погашение основной суммы долга</a:t>
            </a:r>
          </a:p>
          <a:p>
            <a:pPr algn="just" eaLnBrk="1" fontAlgn="auto" hangingPunct="1">
              <a:spcAft>
                <a:spcPts val="0"/>
              </a:spcAft>
              <a:buFont typeface="Arial" panose="020B0604020202020204" pitchFamily="34" charset="0"/>
              <a:buChar char="•"/>
              <a:defRPr/>
            </a:pPr>
            <a:r>
              <a:rPr lang="ru-RU" dirty="0"/>
              <a:t>погашение задолженности в виде фиксированного процента за определенные промежутки времени в виде заданного процента от чистой проектной выручки за определенный срок </a:t>
            </a:r>
          </a:p>
          <a:p>
            <a:pPr algn="just" eaLnBrk="1" fontAlgn="auto" hangingPunct="1">
              <a:spcAft>
                <a:spcPts val="0"/>
              </a:spcAft>
              <a:buFont typeface="Arial" panose="020B0604020202020204" pitchFamily="34" charset="0"/>
              <a:buChar char="•"/>
              <a:defRPr/>
            </a:pPr>
            <a:r>
              <a:rPr lang="ru-RU" dirty="0"/>
              <a:t>выплата заемщиком только ссудного процента с конверсией основной суммы долга в акции по окончании кредитного соглашения. </a:t>
            </a:r>
          </a:p>
          <a:p>
            <a:pPr marL="0" indent="0" algn="just" eaLnBrk="1" fontAlgn="auto" hangingPunct="1">
              <a:spcAft>
                <a:spcPts val="0"/>
              </a:spcAft>
              <a:buFont typeface="Arial" panose="020B0604020202020204" pitchFamily="34" charset="0"/>
              <a:buNone/>
              <a:defRPr/>
            </a:pPr>
            <a:r>
              <a:rPr lang="ru-RU" dirty="0"/>
              <a:t>*</a:t>
            </a:r>
            <a:r>
              <a:rPr lang="ru-RU" sz="2400" dirty="0"/>
              <a:t>Два последних варианта (в отличие от предшествующих) означают использование также инвестиционного метода финансирования, предполагающего участие банка в прибылях. В соглашении о реализации проекта оговаривается комиссионное вознаграждение банка, связанное с его участием в подготовке и реализации проекта.</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1136650" y="206375"/>
            <a:ext cx="7473950" cy="1133475"/>
          </a:xfrm>
        </p:spPr>
        <p:txBody>
          <a:bodyPr/>
          <a:lstStyle/>
          <a:p>
            <a:pPr algn="r" eaLnBrk="1" hangingPunct="1"/>
            <a:r>
              <a:rPr lang="ru-RU" sz="4000" b="1" smtClean="0"/>
              <a:t>Смешанное финансирование</a:t>
            </a:r>
          </a:p>
        </p:txBody>
      </p:sp>
      <p:sp>
        <p:nvSpPr>
          <p:cNvPr id="3" name="Объект 2">
            <a:extLst>
              <a:ext uri="{FF2B5EF4-FFF2-40B4-BE49-F238E27FC236}"/>
            </a:extLst>
          </p:cNvPr>
          <p:cNvSpPr>
            <a:spLocks noGrp="1"/>
          </p:cNvSpPr>
          <p:nvPr>
            <p:ph idx="1"/>
          </p:nvPr>
        </p:nvSpPr>
        <p:spPr>
          <a:xfrm>
            <a:off x="1136650" y="1758950"/>
            <a:ext cx="7107238" cy="3970338"/>
          </a:xfrm>
        </p:spPr>
        <p:txBody>
          <a:bodyPr rtlCol="0" anchor="ctr">
            <a:normAutofit fontScale="92500" lnSpcReduction="10000"/>
          </a:bodyPr>
          <a:lstStyle/>
          <a:p>
            <a:pPr marL="0" indent="0" algn="just" eaLnBrk="1" fontAlgn="auto" hangingPunct="1">
              <a:spcAft>
                <a:spcPts val="0"/>
              </a:spcAft>
              <a:buFont typeface="Arial" panose="020B0604020202020204" pitchFamily="34" charset="0"/>
              <a:buNone/>
              <a:defRPr/>
            </a:pPr>
            <a:r>
              <a:rPr lang="ru-RU" sz="2000" dirty="0"/>
              <a:t>Данный метод финансирования инвестиций довольно распространен на практике и предполагает </a:t>
            </a:r>
            <a:r>
              <a:rPr lang="ru-RU" sz="2000" b="1" dirty="0"/>
              <a:t>одновременное использование не одного, а нескольких методов финансирования. </a:t>
            </a:r>
            <a:r>
              <a:rPr lang="ru-RU" sz="2000" dirty="0"/>
              <a:t>Например, наряду с акционированием может использоваться кредитование. </a:t>
            </a:r>
          </a:p>
          <a:p>
            <a:pPr marL="0" indent="0" algn="just" eaLnBrk="1" fontAlgn="auto" hangingPunct="1">
              <a:spcAft>
                <a:spcPts val="0"/>
              </a:spcAft>
              <a:buFont typeface="Arial" panose="020B0604020202020204" pitchFamily="34" charset="0"/>
              <a:buNone/>
              <a:defRPr/>
            </a:pPr>
            <a:r>
              <a:rPr lang="ru-RU" sz="2000" dirty="0"/>
              <a:t>При смешанном финансировании необходимо контролировать долю собственных источников финансирования инвестиций.</a:t>
            </a:r>
          </a:p>
          <a:p>
            <a:pPr marL="0" indent="0" algn="just" eaLnBrk="1" fontAlgn="auto" hangingPunct="1">
              <a:spcAft>
                <a:spcPts val="0"/>
              </a:spcAft>
              <a:buFont typeface="Arial" panose="020B0604020202020204" pitchFamily="34" charset="0"/>
              <a:buNone/>
              <a:defRPr/>
            </a:pPr>
            <a:r>
              <a:rPr lang="ru-RU" sz="2000" dirty="0"/>
              <a:t>Для определения доли собственных средств в общем объеме инвестиций можно использовать </a:t>
            </a:r>
            <a:r>
              <a:rPr lang="ru-RU" sz="2000" b="1" dirty="0"/>
              <a:t>коэффициент самофинансирования</a:t>
            </a:r>
            <a:r>
              <a:rPr lang="ru-RU" sz="2000" dirty="0"/>
              <a:t>, где:</a:t>
            </a:r>
          </a:p>
          <a:p>
            <a:pPr algn="just" eaLnBrk="1" fontAlgn="auto" hangingPunct="1">
              <a:spcAft>
                <a:spcPts val="0"/>
              </a:spcAft>
              <a:buFont typeface="Arial" panose="020B0604020202020204" pitchFamily="34" charset="0"/>
              <a:buChar char="•"/>
              <a:defRPr/>
            </a:pPr>
            <a:r>
              <a:rPr lang="ru-RU" sz="2000" dirty="0"/>
              <a:t>СС – это собственные средства предприятия (чистая прибыль, амортизационные отчисления, внутрихозяйственные резервы и нематериальные активы)</a:t>
            </a:r>
          </a:p>
          <a:p>
            <a:pPr algn="just" eaLnBrk="1" fontAlgn="auto" hangingPunct="1">
              <a:spcAft>
                <a:spcPts val="0"/>
              </a:spcAft>
              <a:buFont typeface="Arial" panose="020B0604020202020204" pitchFamily="34" charset="0"/>
              <a:buChar char="•"/>
              <a:defRPr/>
            </a:pPr>
            <a:r>
              <a:rPr lang="ru-RU" sz="2000" dirty="0"/>
              <a:t>И – общая сумма инвестиций</a:t>
            </a:r>
          </a:p>
          <a:p>
            <a:pPr marL="0" indent="0" algn="just" eaLnBrk="1" fontAlgn="auto" hangingPunct="1">
              <a:spcAft>
                <a:spcPts val="0"/>
              </a:spcAft>
              <a:buFont typeface="Arial" panose="020B0604020202020204" pitchFamily="34" charset="0"/>
              <a:buNone/>
              <a:defRPr/>
            </a:pPr>
            <a:endParaRPr lang="ru-RU" sz="2000" dirty="0"/>
          </a:p>
        </p:txBody>
      </p:sp>
      <p:sp>
        <p:nvSpPr>
          <p:cNvPr id="71" name="Rectangle 7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8374" name="Picture 2"/>
          <p:cNvPicPr>
            <a:picLocks noChangeAspect="1" noChangeArrowheads="1"/>
          </p:cNvPicPr>
          <p:nvPr/>
        </p:nvPicPr>
        <p:blipFill>
          <a:blip r:embed="rId2"/>
          <a:srcRect/>
          <a:stretch>
            <a:fillRect/>
          </a:stretch>
        </p:blipFill>
        <p:spPr bwMode="auto">
          <a:xfrm>
            <a:off x="9255125" y="3035300"/>
            <a:ext cx="1462088" cy="787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p:txBody>
          <a:bodyPr/>
          <a:lstStyle/>
          <a:p>
            <a:pPr eaLnBrk="1" hangingPunct="1"/>
            <a:r>
              <a:rPr lang="ru-RU" b="1" smtClean="0"/>
              <a:t>Список источников:</a:t>
            </a:r>
          </a:p>
        </p:txBody>
      </p:sp>
      <p:sp>
        <p:nvSpPr>
          <p:cNvPr id="3" name="Объект 2">
            <a:extLst>
              <a:ext uri="{FF2B5EF4-FFF2-40B4-BE49-F238E27FC236}"/>
            </a:extLst>
          </p:cNvPr>
          <p:cNvSpPr>
            <a:spLocks noGrp="1"/>
          </p:cNvSpPr>
          <p:nvPr>
            <p:ph idx="1"/>
          </p:nvPr>
        </p:nvSpPr>
        <p:spPr/>
        <p:txBody>
          <a:bodyPr>
            <a:normAutofit/>
          </a:bodyPr>
          <a:lstStyle/>
          <a:p>
            <a:pPr marL="514350" indent="-514350" eaLnBrk="1" hangingPunct="1">
              <a:lnSpc>
                <a:spcPct val="70000"/>
              </a:lnSpc>
              <a:buFont typeface="Calibri Light"/>
              <a:buAutoNum type="arabicPeriod"/>
            </a:pPr>
            <a:r>
              <a:rPr lang="en-US" sz="1200" smtClean="0">
                <a:hlinkClick r:id="rId2"/>
              </a:rPr>
              <a:t>http://umhos.ru/upload/iblock/b55/b55d03e33bb236c89dbc05fbdc8854fd.pdf</a:t>
            </a:r>
            <a:endParaRPr lang="ru-RU" sz="1200" smtClean="0"/>
          </a:p>
          <a:p>
            <a:pPr marL="514350" indent="-514350" eaLnBrk="1" hangingPunct="1">
              <a:lnSpc>
                <a:spcPct val="70000"/>
              </a:lnSpc>
              <a:buFont typeface="Calibri Light"/>
              <a:buAutoNum type="arabicPeriod"/>
            </a:pPr>
            <a:r>
              <a:rPr lang="en-US" sz="1200" smtClean="0">
                <a:hlinkClick r:id="rId3"/>
              </a:rPr>
              <a:t>https://www.stud24.ru/investment/kreditnoe-finansirovanie-investicij/130885-383969-page3.html</a:t>
            </a:r>
            <a:endParaRPr lang="ru-RU" sz="1200" smtClean="0"/>
          </a:p>
          <a:p>
            <a:pPr marL="514350" indent="-514350" eaLnBrk="1" hangingPunct="1">
              <a:lnSpc>
                <a:spcPct val="70000"/>
              </a:lnSpc>
              <a:buFont typeface="Calibri Light"/>
              <a:buAutoNum type="arabicPeriod"/>
            </a:pPr>
            <a:r>
              <a:rPr lang="en-US" sz="1200" smtClean="0">
                <a:hlinkClick r:id="rId4"/>
              </a:rPr>
              <a:t>http://elib.hduht.edu.ua/jspui/bitstream/123456789/1881/1/2_%D0%9A%D0%BE%D0%BD%D1%81%D0%BF_%D0%BB%D0%B5%D0%BA_%D0%9C%D0%98%D0%94_%D1%80%D1%83%D1%81_%D1%8F%D0%B7.pdf</a:t>
            </a:r>
            <a:endParaRPr lang="ru-RU" sz="1200" smtClean="0"/>
          </a:p>
          <a:p>
            <a:pPr marL="514350" indent="-514350" eaLnBrk="1" hangingPunct="1">
              <a:lnSpc>
                <a:spcPct val="70000"/>
              </a:lnSpc>
              <a:buFont typeface="Calibri Light"/>
              <a:buAutoNum type="arabicPeriod"/>
            </a:pPr>
            <a:r>
              <a:rPr lang="en-US" sz="1200" smtClean="0">
                <a:hlinkClick r:id="rId5"/>
              </a:rPr>
              <a:t>https://cyberleninka.ru/article/n/formy-i-metody-finansirovaniya-investitsionnyh-proektov/viewer</a:t>
            </a:r>
            <a:endParaRPr lang="ru-RU" sz="1200" smtClean="0"/>
          </a:p>
          <a:p>
            <a:pPr marL="514350" indent="-514350" eaLnBrk="1" hangingPunct="1">
              <a:lnSpc>
                <a:spcPct val="70000"/>
              </a:lnSpc>
              <a:buFont typeface="Calibri Light"/>
              <a:buAutoNum type="arabicPeriod"/>
            </a:pPr>
            <a:r>
              <a:rPr lang="en-US" sz="1200" smtClean="0">
                <a:hlinkClick r:id="rId6"/>
              </a:rPr>
              <a:t>https://euroasia-science.ru/ekonomicheskie-nauki/%D0%B0%D0%BD%D0%B0%D0%BB%D0%B8%D0%B7-%D0%BC%D0%B5%D1%82%D0%BE%D0%B4%D0%BE%D0%B2-%D1%84%D0%B8%D0%BD%D0%B0%D0%BD%D1%81%D0%B8%D1%80%D0%BE%D0%B2%D0%B0%D0%BD%D0%B8%D1%8F-%D0%B8%D0%BD%D0%B2%D0%B5%D1%81/</a:t>
            </a:r>
            <a:endParaRPr lang="ru-RU" sz="1200" smtClean="0"/>
          </a:p>
          <a:p>
            <a:pPr marL="514350" indent="-514350" eaLnBrk="1" hangingPunct="1">
              <a:lnSpc>
                <a:spcPct val="70000"/>
              </a:lnSpc>
              <a:buFont typeface="Calibri Light"/>
              <a:buAutoNum type="arabicPeriod"/>
            </a:pPr>
            <a:r>
              <a:rPr lang="en-US" sz="1200" smtClean="0">
                <a:hlinkClick r:id="rId7"/>
              </a:rPr>
              <a:t>https://www.intuit.ru/studies/courses/3592/834/lecture/31388?page=6</a:t>
            </a:r>
            <a:endParaRPr lang="ru-RU" sz="12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algn="ctr" eaLnBrk="1" hangingPunct="1"/>
            <a:r>
              <a:rPr lang="ru-RU" sz="4000" b="1" smtClean="0"/>
              <a:t>Функции инвестиций</a:t>
            </a:r>
          </a:p>
        </p:txBody>
      </p:sp>
      <p:sp>
        <p:nvSpPr>
          <p:cNvPr id="17410" name="Текст 2"/>
          <p:cNvSpPr>
            <a:spLocks noGrp="1"/>
          </p:cNvSpPr>
          <p:nvPr>
            <p:ph type="body" idx="1"/>
          </p:nvPr>
        </p:nvSpPr>
        <p:spPr>
          <a:xfrm>
            <a:off x="625475" y="1681163"/>
            <a:ext cx="5157788" cy="823912"/>
          </a:xfrm>
        </p:spPr>
        <p:txBody>
          <a:bodyPr/>
          <a:lstStyle/>
          <a:p>
            <a:pPr algn="ctr" eaLnBrk="1" hangingPunct="1"/>
            <a:r>
              <a:rPr lang="ru-RU" smtClean="0"/>
              <a:t>На макроуровне</a:t>
            </a:r>
          </a:p>
        </p:txBody>
      </p:sp>
      <p:sp>
        <p:nvSpPr>
          <p:cNvPr id="4" name="Объект 3">
            <a:extLst>
              <a:ext uri="{FF2B5EF4-FFF2-40B4-BE49-F238E27FC236}"/>
            </a:extLst>
          </p:cNvPr>
          <p:cNvSpPr>
            <a:spLocks noGrp="1"/>
          </p:cNvSpPr>
          <p:nvPr>
            <p:ph sz="half" idx="2"/>
          </p:nvPr>
        </p:nvSpPr>
        <p:spPr>
          <a:xfrm>
            <a:off x="411163" y="2505075"/>
            <a:ext cx="5586412" cy="4352925"/>
          </a:xfrm>
        </p:spPr>
        <p:txBody>
          <a:bodyPr rtlCol="0">
            <a:normAutofit fontScale="55000" lnSpcReduction="20000"/>
          </a:bodyPr>
          <a:lstStyle/>
          <a:p>
            <a:pPr eaLnBrk="1" fontAlgn="auto" hangingPunct="1">
              <a:spcAft>
                <a:spcPts val="0"/>
              </a:spcAft>
              <a:buFont typeface="Arial" panose="020B0604020202020204" pitchFamily="34" charset="0"/>
              <a:buChar char="•"/>
              <a:defRPr/>
            </a:pPr>
            <a:r>
              <a:rPr lang="ru-RU" sz="3300" dirty="0"/>
              <a:t>Выступают основой для осуществления политики расширенного воспроизводства</a:t>
            </a:r>
          </a:p>
          <a:p>
            <a:pPr eaLnBrk="1" fontAlgn="auto" hangingPunct="1">
              <a:spcAft>
                <a:spcPts val="0"/>
              </a:spcAft>
              <a:buFont typeface="Arial" panose="020B0604020202020204" pitchFamily="34" charset="0"/>
              <a:buChar char="•"/>
              <a:defRPr/>
            </a:pPr>
            <a:r>
              <a:rPr lang="ru-RU" sz="3300" dirty="0"/>
              <a:t>Способствуют ускорению научно-технического прогресса</a:t>
            </a:r>
          </a:p>
          <a:p>
            <a:pPr eaLnBrk="1" fontAlgn="auto" hangingPunct="1">
              <a:spcAft>
                <a:spcPts val="0"/>
              </a:spcAft>
              <a:buFont typeface="Arial" panose="020B0604020202020204" pitchFamily="34" charset="0"/>
              <a:buChar char="•"/>
              <a:defRPr/>
            </a:pPr>
            <a:r>
              <a:rPr lang="ru-RU" sz="3300" dirty="0"/>
              <a:t>Ведут к улучшению качества продукции и улучшению её конкурентоспособности</a:t>
            </a:r>
          </a:p>
          <a:p>
            <a:pPr eaLnBrk="1" fontAlgn="auto" hangingPunct="1">
              <a:spcAft>
                <a:spcPts val="0"/>
              </a:spcAft>
              <a:buFont typeface="Arial" panose="020B0604020202020204" pitchFamily="34" charset="0"/>
              <a:buChar char="•"/>
              <a:defRPr/>
            </a:pPr>
            <a:r>
              <a:rPr lang="ru-RU" sz="3300" dirty="0"/>
              <a:t>Содействуют структурной перестройки экономики и сбалансированного развития социальной сферы</a:t>
            </a:r>
          </a:p>
          <a:p>
            <a:pPr eaLnBrk="1" fontAlgn="auto" hangingPunct="1">
              <a:spcAft>
                <a:spcPts val="0"/>
              </a:spcAft>
              <a:buFont typeface="Arial" panose="020B0604020202020204" pitchFamily="34" charset="0"/>
              <a:buChar char="•"/>
              <a:defRPr/>
            </a:pPr>
            <a:r>
              <a:rPr lang="ru-RU" sz="3300" dirty="0"/>
              <a:t>Способствуют созданию необходимой сырьевой базы промышленности</a:t>
            </a:r>
          </a:p>
          <a:p>
            <a:pPr eaLnBrk="1" fontAlgn="auto" hangingPunct="1">
              <a:spcAft>
                <a:spcPts val="0"/>
              </a:spcAft>
              <a:buFont typeface="Arial" panose="020B0604020202020204" pitchFamily="34" charset="0"/>
              <a:buChar char="•"/>
              <a:defRPr/>
            </a:pPr>
            <a:r>
              <a:rPr lang="ru-RU" sz="3300" dirty="0"/>
              <a:t>Дают возможность развивать социальную сферу</a:t>
            </a:r>
          </a:p>
          <a:p>
            <a:pPr eaLnBrk="1" fontAlgn="auto" hangingPunct="1">
              <a:spcAft>
                <a:spcPts val="0"/>
              </a:spcAft>
              <a:buFont typeface="Arial" panose="020B0604020202020204" pitchFamily="34" charset="0"/>
              <a:buChar char="•"/>
              <a:defRPr/>
            </a:pPr>
            <a:r>
              <a:rPr lang="ru-RU" sz="3300" dirty="0"/>
              <a:t>Участвуют в решении проблем обороноспособности страны и ее безопасности</a:t>
            </a:r>
          </a:p>
          <a:p>
            <a:pPr eaLnBrk="1" fontAlgn="auto" hangingPunct="1">
              <a:spcAft>
                <a:spcPts val="0"/>
              </a:spcAft>
              <a:buFont typeface="Arial" panose="020B0604020202020204" pitchFamily="34" charset="0"/>
              <a:buChar char="•"/>
              <a:defRPr/>
            </a:pPr>
            <a:r>
              <a:rPr lang="ru-RU" sz="3300" dirty="0"/>
              <a:t>Занимаются решением проблем безработицы, окружающей среды и др.</a:t>
            </a:r>
          </a:p>
          <a:p>
            <a:pPr eaLnBrk="1" fontAlgn="auto" hangingPunct="1">
              <a:spcAft>
                <a:spcPts val="0"/>
              </a:spcAft>
              <a:buFont typeface="Arial" panose="020B0604020202020204" pitchFamily="34" charset="0"/>
              <a:buChar char="•"/>
              <a:defRPr/>
            </a:pPr>
            <a:endParaRPr lang="ru-RU" dirty="0"/>
          </a:p>
        </p:txBody>
      </p:sp>
      <p:sp>
        <p:nvSpPr>
          <p:cNvPr id="17412" name="Текст 4"/>
          <p:cNvSpPr>
            <a:spLocks noGrp="1"/>
          </p:cNvSpPr>
          <p:nvPr>
            <p:ph type="body" sz="quarter" idx="3"/>
          </p:nvPr>
        </p:nvSpPr>
        <p:spPr>
          <a:xfrm>
            <a:off x="6408738" y="1701800"/>
            <a:ext cx="5183187" cy="823913"/>
          </a:xfrm>
        </p:spPr>
        <p:txBody>
          <a:bodyPr/>
          <a:lstStyle/>
          <a:p>
            <a:pPr algn="ctr" eaLnBrk="1" hangingPunct="1"/>
            <a:r>
              <a:rPr lang="ru-RU" smtClean="0"/>
              <a:t>На микроуровне</a:t>
            </a:r>
          </a:p>
        </p:txBody>
      </p:sp>
      <p:sp>
        <p:nvSpPr>
          <p:cNvPr id="17413" name="Объект 5"/>
          <p:cNvSpPr>
            <a:spLocks noGrp="1"/>
          </p:cNvSpPr>
          <p:nvPr>
            <p:ph sz="quarter" idx="4"/>
          </p:nvPr>
        </p:nvSpPr>
        <p:spPr>
          <a:xfrm>
            <a:off x="6172200" y="2505075"/>
            <a:ext cx="5586413" cy="4352925"/>
          </a:xfrm>
        </p:spPr>
        <p:txBody>
          <a:bodyPr/>
          <a:lstStyle/>
          <a:p>
            <a:pPr eaLnBrk="1" hangingPunct="1"/>
            <a:r>
              <a:rPr lang="ru-RU" sz="1800" smtClean="0"/>
              <a:t>Необходимы для обеспечения нормального функционирования предприятия</a:t>
            </a:r>
          </a:p>
          <a:p>
            <a:pPr eaLnBrk="1" hangingPunct="1"/>
            <a:r>
              <a:rPr lang="ru-RU" sz="1800" smtClean="0"/>
              <a:t>Стабилизируют финансовое состояние организации направлены на максимизацию её прибыли</a:t>
            </a:r>
          </a:p>
          <a:p>
            <a:pPr eaLnBrk="1" hangingPunct="1"/>
            <a:r>
              <a:rPr lang="ru-RU" sz="1800" smtClean="0"/>
              <a:t>Обеспечивают конкурентоспособность выпускаемых товаров и оказываемых услуг</a:t>
            </a:r>
          </a:p>
          <a:p>
            <a:pPr eaLnBrk="1" hangingPunct="1"/>
            <a:r>
              <a:rPr lang="ru-RU" sz="1800" smtClean="0"/>
              <a:t>Помогают преодолеть последствия морального и физического износа основных фондов</a:t>
            </a:r>
          </a:p>
          <a:p>
            <a:pPr eaLnBrk="1" hangingPunct="1"/>
            <a:r>
              <a:rPr lang="ru-RU" sz="1800" smtClean="0"/>
              <a:t>Дают возможность приобретать ценные бумаги, вкладывать средства в активы других предприятий</a:t>
            </a:r>
          </a:p>
          <a:p>
            <a:pPr eaLnBrk="1" hangingPunct="1"/>
            <a:r>
              <a:rPr lang="ru-RU" sz="1800" smtClean="0"/>
              <a:t>Участвуют в природоохранных мероприятиях и т.д.</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838200" y="152400"/>
            <a:ext cx="10515600" cy="1325563"/>
          </a:xfrm>
        </p:spPr>
        <p:txBody>
          <a:bodyPr/>
          <a:lstStyle/>
          <a:p>
            <a:pPr algn="ctr" eaLnBrk="1" hangingPunct="1"/>
            <a:r>
              <a:rPr lang="ru-RU" sz="4000" b="1" smtClean="0"/>
              <a:t>Роль инвестиций в макроэкономическом аспекте</a:t>
            </a:r>
          </a:p>
        </p:txBody>
      </p:sp>
      <p:sp>
        <p:nvSpPr>
          <p:cNvPr id="3" name="Объект 2">
            <a:extLst>
              <a:ext uri="{FF2B5EF4-FFF2-40B4-BE49-F238E27FC236}"/>
            </a:extLst>
          </p:cNvPr>
          <p:cNvSpPr>
            <a:spLocks noGrp="1"/>
          </p:cNvSpPr>
          <p:nvPr>
            <p:ph idx="1"/>
          </p:nvPr>
        </p:nvSpPr>
        <p:spPr>
          <a:xfrm>
            <a:off x="331788" y="1563688"/>
            <a:ext cx="11622087" cy="5141912"/>
          </a:xfrm>
        </p:spPr>
        <p:txBody>
          <a:bodyPr rtlCol="0">
            <a:normAutofit fontScale="62500" lnSpcReduction="20000"/>
          </a:bodyPr>
          <a:lstStyle/>
          <a:p>
            <a:pPr marL="0" indent="0" algn="just" eaLnBrk="1" fontAlgn="auto" hangingPunct="1">
              <a:spcAft>
                <a:spcPts val="0"/>
              </a:spcAft>
              <a:buFont typeface="Arial" panose="020B0604020202020204" pitchFamily="34" charset="0"/>
              <a:buNone/>
              <a:defRPr/>
            </a:pPr>
            <a:r>
              <a:rPr lang="ru-RU" dirty="0"/>
              <a:t>В макроэкономическом аспекте инвестиционная деятельность является </a:t>
            </a:r>
            <a:r>
              <a:rPr lang="ru-RU" b="1" dirty="0"/>
              <a:t>процессом закладки будущего экономики страны</a:t>
            </a:r>
            <a:r>
              <a:rPr lang="ru-RU" dirty="0"/>
              <a:t>. </a:t>
            </a:r>
          </a:p>
          <a:p>
            <a:pPr marL="0" indent="0" algn="ctr" eaLnBrk="1" fontAlgn="auto" hangingPunct="1">
              <a:spcAft>
                <a:spcPts val="0"/>
              </a:spcAft>
              <a:buFont typeface="Arial" panose="020B0604020202020204" pitchFamily="34" charset="0"/>
              <a:buNone/>
              <a:defRPr/>
            </a:pPr>
            <a:r>
              <a:rPr lang="ru-RU" i="1" dirty="0"/>
              <a:t>Чем больше объёмы инвестиций сегодня, тем больше будут объёмы ВВП страны завтра. </a:t>
            </a:r>
          </a:p>
          <a:p>
            <a:pPr marL="0" indent="0" algn="just" eaLnBrk="1" fontAlgn="auto" hangingPunct="1">
              <a:spcAft>
                <a:spcPts val="0"/>
              </a:spcAft>
              <a:buFont typeface="Arial" panose="020B0604020202020204" pitchFamily="34" charset="0"/>
              <a:buNone/>
              <a:defRPr/>
            </a:pPr>
            <a:r>
              <a:rPr lang="ru-RU" dirty="0"/>
              <a:t>В целом, для стабильного экономического роста </a:t>
            </a:r>
            <a:r>
              <a:rPr lang="ru-RU" b="1" dirty="0"/>
              <a:t>инвестиции должны быть на уровне 15-30% ВНП</a:t>
            </a:r>
            <a:r>
              <a:rPr lang="ru-RU" dirty="0"/>
              <a:t>, что обеспечивается соответствующими уровнями сбережений</a:t>
            </a:r>
          </a:p>
          <a:p>
            <a:pPr marL="0" indent="0" algn="just" eaLnBrk="1" fontAlgn="auto" hangingPunct="1">
              <a:spcAft>
                <a:spcPts val="0"/>
              </a:spcAft>
              <a:buFont typeface="Arial" panose="020B0604020202020204" pitchFamily="34" charset="0"/>
              <a:buNone/>
              <a:defRPr/>
            </a:pPr>
            <a:endParaRPr lang="ru-RU" dirty="0"/>
          </a:p>
          <a:p>
            <a:pPr marL="0" indent="0" algn="just" eaLnBrk="1" fontAlgn="auto" hangingPunct="1">
              <a:spcAft>
                <a:spcPts val="0"/>
              </a:spcAft>
              <a:buFont typeface="Arial" panose="020B0604020202020204" pitchFamily="34" charset="0"/>
              <a:buNone/>
              <a:defRPr/>
            </a:pPr>
            <a:r>
              <a:rPr lang="ru-RU" b="1" dirty="0"/>
              <a:t>Уровень инвестиций определяется следующими основными факторами:</a:t>
            </a:r>
          </a:p>
          <a:p>
            <a:pPr algn="just" eaLnBrk="1" fontAlgn="auto" hangingPunct="1">
              <a:spcAft>
                <a:spcPts val="0"/>
              </a:spcAft>
              <a:buFont typeface="Arial" panose="020B0604020202020204" pitchFamily="34" charset="0"/>
              <a:buChar char="•"/>
              <a:defRPr/>
            </a:pPr>
            <a:r>
              <a:rPr lang="ru-RU" i="1" u="sng" dirty="0"/>
              <a:t>Распределение прибыли, получаемой на потребление и сбережение</a:t>
            </a:r>
            <a:r>
              <a:rPr lang="ru-RU" dirty="0"/>
              <a:t>. При низких средних доходах на душу населения основная их часть расходуется на потребление. Рост дохода приводит к увеличению доли, направляемой на сбережения, которые служат источником инвестиционных расходов. Поэтому рост удельного веса сбережений вызывает соответствующее увеличение объёма инвестиций, и наоборот</a:t>
            </a:r>
          </a:p>
          <a:p>
            <a:pPr algn="just" eaLnBrk="1" fontAlgn="auto" hangingPunct="1">
              <a:spcAft>
                <a:spcPts val="0"/>
              </a:spcAft>
              <a:buFont typeface="Arial" panose="020B0604020202020204" pitchFamily="34" charset="0"/>
              <a:buChar char="•"/>
              <a:defRPr/>
            </a:pPr>
            <a:r>
              <a:rPr lang="ru-RU" i="1" u="sng" dirty="0"/>
              <a:t>Ожидаемая норма чистой прибыли</a:t>
            </a:r>
            <a:r>
              <a:rPr lang="ru-RU" dirty="0"/>
              <a:t>. Прибыль предприниматели рассчитывают получать от расходов на инвестиции, она является основным мотивом инвестирования. Поэтому чем выше ожидаемая норма чистой прибыли, тем соответственно больше будет и объём инвестиций, и наоборот</a:t>
            </a:r>
          </a:p>
          <a:p>
            <a:pPr algn="just" eaLnBrk="1" fontAlgn="auto" hangingPunct="1">
              <a:spcAft>
                <a:spcPts val="0"/>
              </a:spcAft>
              <a:buFont typeface="Arial" panose="020B0604020202020204" pitchFamily="34" charset="0"/>
              <a:buChar char="•"/>
              <a:defRPr/>
            </a:pPr>
            <a:r>
              <a:rPr lang="ru-RU" i="1" u="sng" dirty="0"/>
              <a:t>Ставка ссудного процента</a:t>
            </a:r>
            <a:r>
              <a:rPr lang="ru-RU" dirty="0"/>
              <a:t>. Если ожидаемая норма чистой прибыли превышает ставку ссудного процента, то при прочих равных условиях инвестирование признаётся выгодным. Поэтому рост ставки процента вызывает снижение объёма инвестиций, и наоборот</a:t>
            </a:r>
          </a:p>
          <a:p>
            <a:pPr algn="just" eaLnBrk="1" fontAlgn="auto" hangingPunct="1">
              <a:spcAft>
                <a:spcPts val="0"/>
              </a:spcAft>
              <a:buFont typeface="Arial" panose="020B0604020202020204" pitchFamily="34" charset="0"/>
              <a:buChar char="•"/>
              <a:defRPr/>
            </a:pPr>
            <a:r>
              <a:rPr lang="ru-RU" i="1" u="sng" dirty="0"/>
              <a:t>Темп ожидаемой инфляции</a:t>
            </a:r>
            <a:r>
              <a:rPr lang="ru-RU" dirty="0"/>
              <a:t>. Чем выше уровень этого показателя, тем в большей степени будет уменьшаться будущая прибыль от инвестиций и, соответственно, меньше стимулов будет к наращиванию объёмов инвестиций</a:t>
            </a:r>
          </a:p>
          <a:p>
            <a:pPr algn="just" eaLnBrk="1" fontAlgn="auto" hangingPunct="1">
              <a:spcAft>
                <a:spcPts val="0"/>
              </a:spcAft>
              <a:buFont typeface="Arial" panose="020B0604020202020204" pitchFamily="34" charset="0"/>
              <a:buChar char="•"/>
              <a:defRPr/>
            </a:pPr>
            <a:r>
              <a:rPr lang="ru-RU" i="1" u="sng" dirty="0"/>
              <a:t>Ставка налогообложения</a:t>
            </a:r>
            <a:r>
              <a:rPr lang="ru-RU" dirty="0"/>
              <a:t>. При увеличении уровня налогового  давления уменьшается спрос на инвестиции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839788" y="365125"/>
            <a:ext cx="10515600" cy="946150"/>
          </a:xfrm>
        </p:spPr>
        <p:txBody>
          <a:bodyPr/>
          <a:lstStyle/>
          <a:p>
            <a:pPr algn="ctr" eaLnBrk="1" hangingPunct="1"/>
            <a:r>
              <a:rPr lang="ru-RU" smtClean="0"/>
              <a:t>Международные инвестиции</a:t>
            </a:r>
          </a:p>
        </p:txBody>
      </p:sp>
      <p:sp>
        <p:nvSpPr>
          <p:cNvPr id="19458" name="Текст 2"/>
          <p:cNvSpPr>
            <a:spLocks noGrp="1"/>
          </p:cNvSpPr>
          <p:nvPr>
            <p:ph type="body" idx="1"/>
          </p:nvPr>
        </p:nvSpPr>
        <p:spPr>
          <a:xfrm>
            <a:off x="839788" y="2573338"/>
            <a:ext cx="5157787" cy="492125"/>
          </a:xfrm>
        </p:spPr>
        <p:txBody>
          <a:bodyPr/>
          <a:lstStyle/>
          <a:p>
            <a:pPr algn="ctr" eaLnBrk="1" hangingPunct="1"/>
            <a:r>
              <a:rPr lang="ru-RU" smtClean="0"/>
              <a:t>Зарубежные инвестиции</a:t>
            </a:r>
          </a:p>
        </p:txBody>
      </p:sp>
      <p:sp>
        <p:nvSpPr>
          <p:cNvPr id="19459" name="Объект 3"/>
          <p:cNvSpPr>
            <a:spLocks noGrp="1"/>
          </p:cNvSpPr>
          <p:nvPr>
            <p:ph sz="half" idx="2"/>
          </p:nvPr>
        </p:nvSpPr>
        <p:spPr>
          <a:xfrm>
            <a:off x="838200" y="3170238"/>
            <a:ext cx="5157788" cy="1309687"/>
          </a:xfrm>
        </p:spPr>
        <p:txBody>
          <a:bodyPr anchor="ctr"/>
          <a:lstStyle/>
          <a:p>
            <a:pPr marL="0" indent="0" algn="ctr" eaLnBrk="1" hangingPunct="1">
              <a:buFont typeface="Arial" charset="0"/>
              <a:buNone/>
            </a:pPr>
            <a:r>
              <a:rPr lang="ru-RU" sz="2000" i="1" smtClean="0"/>
              <a:t>Вывоз капитала за границу с целью систематического получения прибыли</a:t>
            </a:r>
          </a:p>
        </p:txBody>
      </p:sp>
      <p:sp>
        <p:nvSpPr>
          <p:cNvPr id="19460" name="Текст 4"/>
          <p:cNvSpPr>
            <a:spLocks noGrp="1"/>
          </p:cNvSpPr>
          <p:nvPr>
            <p:ph type="body" sz="quarter" idx="3"/>
          </p:nvPr>
        </p:nvSpPr>
        <p:spPr>
          <a:xfrm>
            <a:off x="6169025" y="2573338"/>
            <a:ext cx="5183188" cy="492125"/>
          </a:xfrm>
        </p:spPr>
        <p:txBody>
          <a:bodyPr/>
          <a:lstStyle/>
          <a:p>
            <a:pPr algn="ctr" eaLnBrk="1" hangingPunct="1"/>
            <a:r>
              <a:rPr lang="ru-RU" smtClean="0"/>
              <a:t>Иностранные инвестиции</a:t>
            </a:r>
          </a:p>
        </p:txBody>
      </p:sp>
      <p:sp>
        <p:nvSpPr>
          <p:cNvPr id="19461" name="Объект 5"/>
          <p:cNvSpPr>
            <a:spLocks noGrp="1"/>
          </p:cNvSpPr>
          <p:nvPr>
            <p:ph sz="quarter" idx="4"/>
          </p:nvPr>
        </p:nvSpPr>
        <p:spPr>
          <a:xfrm>
            <a:off x="6096000" y="3376613"/>
            <a:ext cx="5183188" cy="1190625"/>
          </a:xfrm>
        </p:spPr>
        <p:txBody>
          <a:bodyPr anchor="ctr"/>
          <a:lstStyle/>
          <a:p>
            <a:pPr marL="0" indent="0" algn="ctr" eaLnBrk="1" hangingPunct="1">
              <a:buFont typeface="Arial" charset="0"/>
              <a:buNone/>
            </a:pPr>
            <a:r>
              <a:rPr lang="ru-RU" sz="2000" i="1" smtClean="0"/>
              <a:t>Приём инвестиций, привлечение инвестиций в компанию, ввоз капитала из-за границы</a:t>
            </a:r>
          </a:p>
        </p:txBody>
      </p:sp>
      <p:sp>
        <p:nvSpPr>
          <p:cNvPr id="7" name="Заголовок 1">
            <a:extLst>
              <a:ext uri="{FF2B5EF4-FFF2-40B4-BE49-F238E27FC236}"/>
            </a:extLst>
          </p:cNvPr>
          <p:cNvSpPr txBox="1">
            <a:spLocks/>
          </p:cNvSpPr>
          <p:nvPr/>
        </p:nvSpPr>
        <p:spPr>
          <a:xfrm>
            <a:off x="838200" y="1189038"/>
            <a:ext cx="10515600" cy="114300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000" i="1" dirty="0"/>
              <a:t>Это инвестиции, которые дают возможность получить более высокую доходность вложения капитала по сравнению с национальным рынком инвесторов за счёт более высокого роста цен активов на других национальных рынках, роста курса валют по отношению к валюте инвестора под влиянием эффекта транснационализации деятельности корпораций</a:t>
            </a:r>
          </a:p>
        </p:txBody>
      </p:sp>
      <p:sp>
        <p:nvSpPr>
          <p:cNvPr id="19463" name="Заголовок 1"/>
          <p:cNvSpPr txBox="1">
            <a:spLocks/>
          </p:cNvSpPr>
          <p:nvPr/>
        </p:nvSpPr>
        <p:spPr bwMode="auto">
          <a:xfrm>
            <a:off x="911225" y="4876800"/>
            <a:ext cx="10515600" cy="1616075"/>
          </a:xfrm>
          <a:prstGeom prst="rect">
            <a:avLst/>
          </a:prstGeom>
          <a:noFill/>
          <a:ln w="9525">
            <a:noFill/>
            <a:miter lim="800000"/>
            <a:headEnd/>
            <a:tailEnd/>
          </a:ln>
        </p:spPr>
        <p:txBody>
          <a:bodyPr anchor="ctr"/>
          <a:lstStyle/>
          <a:p>
            <a:pPr algn="ctr">
              <a:lnSpc>
                <a:spcPct val="90000"/>
              </a:lnSpc>
            </a:pPr>
            <a:r>
              <a:rPr lang="ru-RU" sz="2000">
                <a:latin typeface="Calibri Light"/>
              </a:rPr>
              <a:t>На международном рынке реализация инвестиций предусматривает взаимодействие участников, принадлежащих к разным государствам (резидентов и нерезидентов в отношении конкретной страны).</a:t>
            </a:r>
          </a:p>
          <a:p>
            <a:pPr algn="ctr">
              <a:lnSpc>
                <a:spcPct val="90000"/>
              </a:lnSpc>
            </a:pPr>
            <a:r>
              <a:rPr lang="ru-RU" sz="2000" b="1" i="1">
                <a:latin typeface="Calibri Light"/>
              </a:rPr>
              <a:t>Такое взаимодействие будет осуществляться, когда выгоды, получаемые в результате иностранного инвестирования будут доминировать над выгодами от национального</a:t>
            </a:r>
          </a:p>
        </p:txBody>
      </p:sp>
      <p:sp>
        <p:nvSpPr>
          <p:cNvPr id="9" name="Стрелка: вниз 8">
            <a:extLst>
              <a:ext uri="{FF2B5EF4-FFF2-40B4-BE49-F238E27FC236}"/>
            </a:extLst>
          </p:cNvPr>
          <p:cNvSpPr/>
          <p:nvPr/>
        </p:nvSpPr>
        <p:spPr>
          <a:xfrm>
            <a:off x="3052763" y="3089275"/>
            <a:ext cx="728662" cy="493713"/>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10" name="Стрелка: вниз 9">
            <a:extLst>
              <a:ext uri="{FF2B5EF4-FFF2-40B4-BE49-F238E27FC236}"/>
            </a:extLst>
          </p:cNvPr>
          <p:cNvSpPr/>
          <p:nvPr/>
        </p:nvSpPr>
        <p:spPr>
          <a:xfrm>
            <a:off x="8410575" y="3089275"/>
            <a:ext cx="728663" cy="493713"/>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838200" y="-65088"/>
            <a:ext cx="10515600" cy="790576"/>
          </a:xfrm>
        </p:spPr>
        <p:txBody>
          <a:bodyPr/>
          <a:lstStyle/>
          <a:p>
            <a:pPr algn="ctr" eaLnBrk="1" hangingPunct="1"/>
            <a:r>
              <a:rPr lang="ru-RU" sz="4000" b="1" smtClean="0"/>
              <a:t>Влияние на международное инвестирование</a:t>
            </a:r>
          </a:p>
        </p:txBody>
      </p:sp>
      <p:sp>
        <p:nvSpPr>
          <p:cNvPr id="3" name="Объект 2">
            <a:extLst>
              <a:ext uri="{FF2B5EF4-FFF2-40B4-BE49-F238E27FC236}"/>
            </a:extLst>
          </p:cNvPr>
          <p:cNvSpPr>
            <a:spLocks noGrp="1"/>
          </p:cNvSpPr>
          <p:nvPr>
            <p:ph idx="1"/>
          </p:nvPr>
        </p:nvSpPr>
        <p:spPr>
          <a:xfrm>
            <a:off x="146050" y="676275"/>
            <a:ext cx="7029450" cy="6169025"/>
          </a:xfrm>
        </p:spPr>
        <p:txBody>
          <a:bodyPr rtlCol="0">
            <a:noAutofit/>
          </a:bodyPr>
          <a:lstStyle/>
          <a:p>
            <a:pPr marL="0" indent="0" algn="just" eaLnBrk="1" fontAlgn="auto" hangingPunct="1">
              <a:spcAft>
                <a:spcPts val="0"/>
              </a:spcAft>
              <a:buFont typeface="Arial" panose="020B0604020202020204" pitchFamily="34" charset="0"/>
              <a:buNone/>
              <a:defRPr/>
            </a:pPr>
            <a:r>
              <a:rPr lang="ru-RU" sz="1600" b="1" dirty="0"/>
              <a:t>Предпосылки и причины развития международных инвестиций:</a:t>
            </a:r>
          </a:p>
          <a:p>
            <a:pPr marL="571500" indent="-571500" algn="just" eaLnBrk="1" fontAlgn="auto" hangingPunct="1">
              <a:spcAft>
                <a:spcPts val="0"/>
              </a:spcAft>
              <a:buFont typeface="+mj-lt"/>
              <a:buAutoNum type="alphaUcPeriod"/>
              <a:defRPr/>
            </a:pPr>
            <a:r>
              <a:rPr lang="ru-RU" sz="1600" dirty="0"/>
              <a:t>Избыток денежного капитала в стране инвестирования</a:t>
            </a:r>
          </a:p>
          <a:p>
            <a:pPr marL="571500" indent="-571500" algn="just" eaLnBrk="1" fontAlgn="auto" hangingPunct="1">
              <a:spcAft>
                <a:spcPts val="0"/>
              </a:spcAft>
              <a:buFont typeface="+mj-lt"/>
              <a:buAutoNum type="alphaUcPeriod"/>
              <a:defRPr/>
            </a:pPr>
            <a:r>
              <a:rPr lang="ru-RU" sz="1600" dirty="0"/>
              <a:t>Высокая конкуренция в стране базирования международной компании</a:t>
            </a:r>
          </a:p>
          <a:p>
            <a:pPr marL="571500" indent="-571500" algn="just" eaLnBrk="1" fontAlgn="auto" hangingPunct="1">
              <a:spcAft>
                <a:spcPts val="0"/>
              </a:spcAft>
              <a:buFont typeface="+mj-lt"/>
              <a:buAutoNum type="alphaUcPeriod"/>
              <a:defRPr/>
            </a:pPr>
            <a:r>
              <a:rPr lang="ru-RU" sz="1600" dirty="0"/>
              <a:t>Стремление к увеличению прибыли → капитал постоянно находится в поисках более прибыльного помещения</a:t>
            </a:r>
          </a:p>
          <a:p>
            <a:pPr marL="571500" indent="-571500" algn="just" eaLnBrk="1" fontAlgn="auto" hangingPunct="1">
              <a:spcAft>
                <a:spcPts val="0"/>
              </a:spcAft>
              <a:buFont typeface="+mj-lt"/>
              <a:buAutoNum type="alphaUcPeriod"/>
              <a:defRPr/>
            </a:pPr>
            <a:r>
              <a:rPr lang="ru-RU" sz="1600" dirty="0"/>
              <a:t>Расширение деятельности компании</a:t>
            </a:r>
          </a:p>
          <a:p>
            <a:pPr marL="571500" indent="-571500" algn="just" eaLnBrk="1" fontAlgn="auto" hangingPunct="1">
              <a:spcAft>
                <a:spcPts val="0"/>
              </a:spcAft>
              <a:buFont typeface="+mj-lt"/>
              <a:buAutoNum type="alphaUcPeriod"/>
              <a:defRPr/>
            </a:pPr>
            <a:r>
              <a:rPr lang="ru-RU" sz="1600" dirty="0"/>
              <a:t>Возможность снижения затрат на оборотный капитал, рабочую силу и сырьё (иногда налоговые льготы принимающей стороны)</a:t>
            </a:r>
          </a:p>
          <a:p>
            <a:pPr marL="571500" indent="-571500" algn="just" eaLnBrk="1" fontAlgn="auto" hangingPunct="1">
              <a:spcAft>
                <a:spcPts val="0"/>
              </a:spcAft>
              <a:buFont typeface="+mj-lt"/>
              <a:buAutoNum type="alphaUcPeriod"/>
              <a:defRPr/>
            </a:pPr>
            <a:r>
              <a:rPr lang="ru-RU" sz="1600" dirty="0"/>
              <a:t>Усиление взаимозависимости национальных экономик, являющееся результатом углубления международного разделения труда и интернационализация производства, международная кооперация, политика открытости экономики в развитых странах</a:t>
            </a:r>
          </a:p>
          <a:p>
            <a:pPr marL="571500" indent="-571500" algn="just" eaLnBrk="1" fontAlgn="auto" hangingPunct="1">
              <a:spcAft>
                <a:spcPts val="0"/>
              </a:spcAft>
              <a:buFont typeface="+mj-lt"/>
              <a:buAutoNum type="alphaUcPeriod"/>
              <a:defRPr/>
            </a:pPr>
            <a:r>
              <a:rPr lang="ru-RU" sz="1600" dirty="0"/>
              <a:t>Создание благоприятной среды для ввоза капиталов в развивающиеся страны</a:t>
            </a:r>
          </a:p>
          <a:p>
            <a:pPr marL="571500" indent="-571500" algn="just" eaLnBrk="1" fontAlgn="auto" hangingPunct="1">
              <a:spcAft>
                <a:spcPts val="0"/>
              </a:spcAft>
              <a:buFont typeface="+mj-lt"/>
              <a:buAutoNum type="alphaUcPeriod"/>
              <a:defRPr/>
            </a:pPr>
            <a:r>
              <a:rPr lang="ru-RU" sz="1600" dirty="0"/>
              <a:t>Обострение глобальных проблем</a:t>
            </a:r>
          </a:p>
          <a:p>
            <a:pPr marL="571500" indent="-571500" algn="just" eaLnBrk="1" fontAlgn="auto" hangingPunct="1">
              <a:spcAft>
                <a:spcPts val="0"/>
              </a:spcAft>
              <a:buFont typeface="+mj-lt"/>
              <a:buAutoNum type="alphaUcPeriod"/>
              <a:defRPr/>
            </a:pPr>
            <a:r>
              <a:rPr lang="ru-RU" sz="1600" dirty="0"/>
              <a:t>Деятельность международных экономических организаций</a:t>
            </a:r>
          </a:p>
          <a:p>
            <a:pPr marL="571500" indent="-571500" algn="just" eaLnBrk="1" fontAlgn="auto" hangingPunct="1">
              <a:spcAft>
                <a:spcPts val="0"/>
              </a:spcAft>
              <a:buFont typeface="+mj-lt"/>
              <a:buAutoNum type="alphaUcPeriod"/>
              <a:defRPr/>
            </a:pPr>
            <a:r>
              <a:rPr lang="ru-RU" sz="1600" dirty="0"/>
              <a:t>Законодательные препоны</a:t>
            </a:r>
          </a:p>
          <a:p>
            <a:pPr marL="571500" indent="-571500" algn="just" eaLnBrk="1" fontAlgn="auto" hangingPunct="1">
              <a:spcAft>
                <a:spcPts val="0"/>
              </a:spcAft>
              <a:buFont typeface="+mj-lt"/>
              <a:buAutoNum type="alphaUcPeriod"/>
              <a:defRPr/>
            </a:pPr>
            <a:r>
              <a:rPr lang="ru-RU" sz="1600" dirty="0"/>
              <a:t>Падение спроса на продукцию на национальном рынке (поиск новых рынков сбыта или новых источников дохода)</a:t>
            </a:r>
          </a:p>
          <a:p>
            <a:pPr marL="571500" indent="-571500" algn="just" eaLnBrk="1" fontAlgn="auto" hangingPunct="1">
              <a:spcAft>
                <a:spcPts val="0"/>
              </a:spcAft>
              <a:buFont typeface="+mj-lt"/>
              <a:buAutoNum type="alphaUcPeriod"/>
              <a:defRPr/>
            </a:pPr>
            <a:r>
              <a:rPr lang="ru-RU" sz="1600" dirty="0"/>
              <a:t>Усиление конкуренции и увеличение барьеров входа на рынок внутри страны</a:t>
            </a:r>
          </a:p>
        </p:txBody>
      </p:sp>
      <p:sp>
        <p:nvSpPr>
          <p:cNvPr id="20483" name="Объект 2"/>
          <p:cNvSpPr txBox="1">
            <a:spLocks/>
          </p:cNvSpPr>
          <p:nvPr/>
        </p:nvSpPr>
        <p:spPr bwMode="auto">
          <a:xfrm>
            <a:off x="6096000" y="2030413"/>
            <a:ext cx="5827713" cy="4351337"/>
          </a:xfrm>
          <a:prstGeom prst="rect">
            <a:avLst/>
          </a:prstGeom>
          <a:noFill/>
          <a:ln w="9525">
            <a:noFill/>
            <a:miter lim="800000"/>
            <a:headEnd/>
            <a:tailEnd/>
          </a:ln>
        </p:spPr>
        <p:txBody>
          <a:bodyPr/>
          <a:lstStyle/>
          <a:p>
            <a:pPr>
              <a:lnSpc>
                <a:spcPct val="90000"/>
              </a:lnSpc>
              <a:spcBef>
                <a:spcPts val="1000"/>
              </a:spcBef>
              <a:buFont typeface="Arial" charset="0"/>
              <a:buNone/>
            </a:pPr>
            <a:endParaRPr lang="ru-RU" sz="2800">
              <a:latin typeface="Calibri" pitchFamily="34" charset="0"/>
            </a:endParaRPr>
          </a:p>
        </p:txBody>
      </p:sp>
      <p:pic>
        <p:nvPicPr>
          <p:cNvPr id="20484" name="Рисунок 4"/>
          <p:cNvPicPr>
            <a:picLocks noChangeAspect="1"/>
          </p:cNvPicPr>
          <p:nvPr/>
        </p:nvPicPr>
        <p:blipFill>
          <a:blip r:embed="rId2"/>
          <a:srcRect l="34348" t="26608" r="34456" b="31972"/>
          <a:stretch>
            <a:fillRect/>
          </a:stretch>
        </p:blipFill>
        <p:spPr bwMode="auto">
          <a:xfrm>
            <a:off x="7062788" y="1266825"/>
            <a:ext cx="4983162" cy="4351338"/>
          </a:xfrm>
          <a:prstGeom prst="rect">
            <a:avLst/>
          </a:prstGeom>
          <a:noFill/>
          <a:ln w="9525">
            <a:noFill/>
            <a:miter lim="800000"/>
            <a:headEnd/>
            <a:tailEnd/>
          </a:ln>
        </p:spPr>
      </p:pic>
      <p:sp>
        <p:nvSpPr>
          <p:cNvPr id="20485" name="Заголовок 1"/>
          <p:cNvSpPr txBox="1">
            <a:spLocks/>
          </p:cNvSpPr>
          <p:nvPr/>
        </p:nvSpPr>
        <p:spPr bwMode="auto">
          <a:xfrm>
            <a:off x="7431088" y="5857875"/>
            <a:ext cx="4237037" cy="604838"/>
          </a:xfrm>
          <a:prstGeom prst="rect">
            <a:avLst/>
          </a:prstGeom>
          <a:noFill/>
          <a:ln w="9525">
            <a:noFill/>
            <a:miter lim="800000"/>
            <a:headEnd/>
            <a:tailEnd/>
          </a:ln>
        </p:spPr>
        <p:txBody>
          <a:bodyPr anchor="ctr"/>
          <a:lstStyle/>
          <a:p>
            <a:pPr algn="ctr">
              <a:lnSpc>
                <a:spcPct val="90000"/>
              </a:lnSpc>
            </a:pPr>
            <a:r>
              <a:rPr lang="ru-RU" b="1">
                <a:latin typeface="Calibri Light"/>
              </a:rPr>
              <a:t>Факторы, влияющие на международное инвестирование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algn="ctr" eaLnBrk="1" hangingPunct="1"/>
            <a:r>
              <a:rPr lang="ru-RU" sz="4000" b="1" smtClean="0"/>
              <a:t>Международные инвестиции становятся возможными, если:</a:t>
            </a:r>
          </a:p>
        </p:txBody>
      </p:sp>
      <p:sp>
        <p:nvSpPr>
          <p:cNvPr id="21506" name="Объект 2"/>
          <p:cNvSpPr>
            <a:spLocks noGrp="1"/>
          </p:cNvSpPr>
          <p:nvPr>
            <p:ph idx="1"/>
          </p:nvPr>
        </p:nvSpPr>
        <p:spPr>
          <a:xfrm>
            <a:off x="838200" y="1825625"/>
            <a:ext cx="10515600" cy="3422650"/>
          </a:xfrm>
        </p:spPr>
        <p:txBody>
          <a:bodyPr/>
          <a:lstStyle/>
          <a:p>
            <a:pPr marL="514350" indent="-514350" algn="just" eaLnBrk="1" hangingPunct="1">
              <a:buFont typeface="Calibri Light"/>
              <a:buAutoNum type="arabicParenR"/>
            </a:pPr>
            <a:r>
              <a:rPr lang="ru-RU" sz="1800" smtClean="0"/>
              <a:t>Отдельные </a:t>
            </a:r>
            <a:r>
              <a:rPr lang="ru-RU" sz="1800" b="1" smtClean="0"/>
              <a:t>капиталы</a:t>
            </a:r>
            <a:r>
              <a:rPr lang="ru-RU" sz="1800" smtClean="0"/>
              <a:t> в процессе концентрации и централизации достигают таких масштабов, что они </a:t>
            </a:r>
            <a:r>
              <a:rPr lang="ru-RU" sz="1800" b="1" smtClean="0"/>
              <a:t>в состоянии нести риск и издержки пускового периода</a:t>
            </a:r>
            <a:r>
              <a:rPr lang="ru-RU" sz="1800" smtClean="0"/>
              <a:t>, связанные с созданием новых производственных единиц за границей. Сюда относятся </a:t>
            </a:r>
            <a:r>
              <a:rPr lang="ru-RU" sz="1800" b="1" smtClean="0"/>
              <a:t>возможности финансирования</a:t>
            </a:r>
            <a:r>
              <a:rPr lang="ru-RU" sz="1800" smtClean="0"/>
              <a:t>, </a:t>
            </a:r>
            <a:r>
              <a:rPr lang="ru-RU" sz="1800" b="1" smtClean="0"/>
              <a:t>благоприятный правовой климат </a:t>
            </a:r>
            <a:r>
              <a:rPr lang="ru-RU" sz="1800" smtClean="0"/>
              <a:t>для иностранных инвестиций в стране, ввозящей капитал</a:t>
            </a:r>
          </a:p>
          <a:p>
            <a:pPr marL="514350" indent="-514350" algn="just" eaLnBrk="1" hangingPunct="1">
              <a:buFont typeface="Calibri Light"/>
              <a:buAutoNum type="arabicParenR"/>
            </a:pPr>
            <a:r>
              <a:rPr lang="ru-RU" sz="1800" smtClean="0"/>
              <a:t>Международная хозяйственная, валютная, торговая и налоговая практика позволяет </a:t>
            </a:r>
            <a:r>
              <a:rPr lang="ru-RU" sz="1800" b="1" smtClean="0"/>
              <a:t>обеспечить</a:t>
            </a:r>
            <a:r>
              <a:rPr lang="ru-RU" sz="1800" smtClean="0"/>
              <a:t> в длительной перспективе </a:t>
            </a:r>
            <a:r>
              <a:rPr lang="ru-RU" sz="1800" b="1" smtClean="0"/>
              <a:t>рентабельность перемещения производства за границу и связанных с этим операций финансового характера </a:t>
            </a:r>
            <a:r>
              <a:rPr lang="ru-RU" sz="1800" smtClean="0"/>
              <a:t>(например, перевод прибылей)</a:t>
            </a:r>
          </a:p>
          <a:p>
            <a:pPr marL="514350" indent="-514350" algn="just" eaLnBrk="1" hangingPunct="1">
              <a:buFont typeface="Calibri Light"/>
              <a:buAutoNum type="arabicParenR"/>
            </a:pPr>
            <a:r>
              <a:rPr lang="ru-RU" sz="1800" b="1" smtClean="0"/>
              <a:t>Уровень развития международной системы коммуникаций </a:t>
            </a:r>
            <a:r>
              <a:rPr lang="ru-RU" sz="1800" smtClean="0"/>
              <a:t>обеспечивает обмен товаров и координационные действия между материнским и дочерними обществами</a:t>
            </a:r>
          </a:p>
          <a:p>
            <a:pPr marL="514350" indent="-514350" algn="just" eaLnBrk="1" hangingPunct="1">
              <a:buFont typeface="Calibri Light"/>
              <a:buAutoNum type="arabicParenR"/>
            </a:pPr>
            <a:r>
              <a:rPr lang="ru-RU" sz="1800" smtClean="0"/>
              <a:t>В стране, куда поступают инвестиции, создаются </a:t>
            </a:r>
            <a:r>
              <a:rPr lang="ru-RU" sz="1800" b="1" smtClean="0"/>
              <a:t>институциональные рамки</a:t>
            </a:r>
            <a:r>
              <a:rPr lang="ru-RU" sz="1800" smtClean="0"/>
              <a:t>, обеспечивающие функционирование производства на предприятии с иностранными инвестициями и возможность реализации его продукции на внутреннем и национальном рынке данной страны</a:t>
            </a:r>
          </a:p>
        </p:txBody>
      </p:sp>
      <p:sp>
        <p:nvSpPr>
          <p:cNvPr id="4" name="Заголовок 1">
            <a:extLst>
              <a:ext uri="{FF2B5EF4-FFF2-40B4-BE49-F238E27FC236}"/>
            </a:extLst>
          </p:cNvPr>
          <p:cNvSpPr txBox="1">
            <a:spLocks/>
          </p:cNvSpPr>
          <p:nvPr/>
        </p:nvSpPr>
        <p:spPr>
          <a:xfrm>
            <a:off x="212725" y="5329238"/>
            <a:ext cx="11714163" cy="1325562"/>
          </a:xfrm>
          <a:prstGeom prst="rect">
            <a:avLst/>
          </a:prstGeom>
          <a:noFill/>
          <a:ln w="1905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auto">
              <a:spcAft>
                <a:spcPts val="0"/>
              </a:spcAft>
              <a:defRPr/>
            </a:pPr>
            <a:r>
              <a:rPr lang="ru-RU" sz="1800" b="1" i="1" dirty="0"/>
              <a:t>Любое решение компании о инвестировании за рубеж является результатом изучения и учёта таких факторов, как:</a:t>
            </a:r>
          </a:p>
          <a:p>
            <a:pPr marL="285750" indent="-285750" algn="just" fontAlgn="auto">
              <a:spcAft>
                <a:spcPts val="0"/>
              </a:spcAft>
              <a:buFont typeface="Courier New" panose="02070309020205020404" pitchFamily="49" charset="0"/>
              <a:buChar char="o"/>
              <a:defRPr/>
            </a:pPr>
            <a:r>
              <a:rPr lang="ru-RU" sz="1800" i="1" dirty="0"/>
              <a:t>Оценка собственных ресурсов</a:t>
            </a:r>
          </a:p>
          <a:p>
            <a:pPr marL="285750" indent="-285750" algn="just" fontAlgn="auto">
              <a:spcAft>
                <a:spcPts val="0"/>
              </a:spcAft>
              <a:buFont typeface="Courier New" panose="02070309020205020404" pitchFamily="49" charset="0"/>
              <a:buChar char="o"/>
              <a:defRPr/>
            </a:pPr>
            <a:r>
              <a:rPr lang="ru-RU" sz="1800" i="1" dirty="0"/>
              <a:t>Конкурентоспособность продукции</a:t>
            </a:r>
          </a:p>
          <a:p>
            <a:pPr marL="285750" indent="-285750" algn="just" fontAlgn="auto">
              <a:spcAft>
                <a:spcPts val="0"/>
              </a:spcAft>
              <a:buFont typeface="Courier New" panose="02070309020205020404" pitchFamily="49" charset="0"/>
              <a:buChar char="o"/>
              <a:defRPr/>
            </a:pPr>
            <a:r>
              <a:rPr lang="ru-RU" sz="1800" i="1" dirty="0"/>
              <a:t>Анализ рынка</a:t>
            </a:r>
          </a:p>
          <a:p>
            <a:pPr marL="285750" indent="-285750" algn="just" fontAlgn="auto">
              <a:spcAft>
                <a:spcPts val="0"/>
              </a:spcAft>
              <a:buFont typeface="Courier New" panose="02070309020205020404" pitchFamily="49" charset="0"/>
              <a:buChar char="o"/>
              <a:defRPr/>
            </a:pPr>
            <a:r>
              <a:rPr lang="ru-RU" sz="1800" i="1" dirty="0"/>
              <a:t>Прогноз спроса на продукцию предприятия на рынке страны</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6427</Words>
  <Application>Microsoft Office PowerPoint</Application>
  <PresentationFormat>Произвольный</PresentationFormat>
  <Paragraphs>476</Paragraphs>
  <Slides>46</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1</vt:i4>
      </vt:variant>
      <vt:variant>
        <vt:lpstr>Заголовки слайдов</vt:lpstr>
      </vt:variant>
      <vt:variant>
        <vt:i4>46</vt:i4>
      </vt:variant>
    </vt:vector>
  </HeadingPairs>
  <TitlesOfParts>
    <vt:vector size="54" baseType="lpstr">
      <vt:lpstr>Arial</vt:lpstr>
      <vt:lpstr>Calibri Light</vt:lpstr>
      <vt:lpstr>Calibri</vt:lpstr>
      <vt:lpstr>Courier New</vt:lpstr>
      <vt:lpstr>Wingdings</vt:lpstr>
      <vt:lpstr>lucida grande</vt:lpstr>
      <vt:lpstr>Franklin Gothic Book</vt:lpstr>
      <vt:lpstr>Тема Office</vt:lpstr>
      <vt:lpstr>Инвестиционные стратегии и формы кредитования в условиях международной инвестиционной деятельности</vt:lpstr>
      <vt:lpstr>Инвестиции</vt:lpstr>
      <vt:lpstr>Общую сущность инвестирования определяют два ключевых фактора: ВРЕМЯ и РИСК</vt:lpstr>
      <vt:lpstr>Основные стадии осуществления инвестиционной деятельности</vt:lpstr>
      <vt:lpstr>Функции инвестиций</vt:lpstr>
      <vt:lpstr>Роль инвестиций в макроэкономическом аспекте</vt:lpstr>
      <vt:lpstr>Международные инвестиции</vt:lpstr>
      <vt:lpstr>Влияние на международное инвестирование</vt:lpstr>
      <vt:lpstr>Международные инвестиции становятся возможными, если:</vt:lpstr>
      <vt:lpstr>Возможные негативные последствия привлечения иностранного капитала</vt:lpstr>
      <vt:lpstr>Международная инвестиционная деятельность</vt:lpstr>
      <vt:lpstr>Ресурсы субъектов международной инвестиционной деятельности</vt:lpstr>
      <vt:lpstr>Ресурсы (продолжение)</vt:lpstr>
      <vt:lpstr>Методы финансирования инвестиций</vt:lpstr>
      <vt:lpstr>Самофинансирование</vt:lpstr>
      <vt:lpstr>Самофинансирование</vt:lpstr>
      <vt:lpstr>Кредитное финансирование</vt:lpstr>
      <vt:lpstr>Слайд 18</vt:lpstr>
      <vt:lpstr>Инвестиционный кредит</vt:lpstr>
      <vt:lpstr>Слайд 20</vt:lpstr>
      <vt:lpstr>Ссуда под залог недвижимости (ипотечная ссуда)</vt:lpstr>
      <vt:lpstr>Инвестиционная кредитная линия</vt:lpstr>
      <vt:lpstr>Облигационные займы</vt:lpstr>
      <vt:lpstr>Слайд 24</vt:lpstr>
      <vt:lpstr>Условия целевого облигационного займа </vt:lpstr>
      <vt:lpstr>Долевое финансирование</vt:lpstr>
      <vt:lpstr>Слайд 27</vt:lpstr>
      <vt:lpstr>Долевое финансирование</vt:lpstr>
      <vt:lpstr>Бюджетное финансирование</vt:lpstr>
      <vt:lpstr>Целевое финансирование</vt:lpstr>
      <vt:lpstr>Финансирование высокоэффективных инвестиционных  проектов</vt:lpstr>
      <vt:lpstr>Финансирование проекта Международным банком реконструкции и развития </vt:lpstr>
      <vt:lpstr>Финансирование в рамках государственных внешних заимствований</vt:lpstr>
      <vt:lpstr>Лизинг</vt:lpstr>
      <vt:lpstr>Объект лизинга</vt:lpstr>
      <vt:lpstr>Лизинг VS Кредит</vt:lpstr>
      <vt:lpstr>Процесс заключения лизинговой сделки</vt:lpstr>
      <vt:lpstr>Слайд 38</vt:lpstr>
      <vt:lpstr>Венчурное финансирование</vt:lpstr>
      <vt:lpstr>Слайд 40</vt:lpstr>
      <vt:lpstr>Проектное финансирование</vt:lpstr>
      <vt:lpstr>В зависимости от способа построения таких схем проектного финансирования выделяют параллельное и последовательное финансирование</vt:lpstr>
      <vt:lpstr>Виды проектного финансирования</vt:lpstr>
      <vt:lpstr>Схема погашения долга</vt:lpstr>
      <vt:lpstr>Смешанное финансирование</vt:lpstr>
      <vt:lpstr>Список источников: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финансирования, формы кредитования и их источники в условиях международной инвестиционной деятельности</dc:title>
  <dc:creator>Климанова Яна Дмитриевна</dc:creator>
  <cp:lastModifiedBy>Admin</cp:lastModifiedBy>
  <cp:revision>15</cp:revision>
  <dcterms:created xsi:type="dcterms:W3CDTF">2020-03-27T19:48:22Z</dcterms:created>
  <dcterms:modified xsi:type="dcterms:W3CDTF">2020-10-22T12:34:00Z</dcterms:modified>
</cp:coreProperties>
</file>