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08" r:id="rId2"/>
    <p:sldId id="320" r:id="rId3"/>
    <p:sldId id="310" r:id="rId4"/>
    <p:sldId id="311" r:id="rId5"/>
    <p:sldId id="260" r:id="rId6"/>
    <p:sldId id="264" r:id="rId7"/>
    <p:sldId id="261" r:id="rId8"/>
    <p:sldId id="301" r:id="rId9"/>
    <p:sldId id="316" r:id="rId10"/>
    <p:sldId id="317" r:id="rId11"/>
    <p:sldId id="318" r:id="rId12"/>
    <p:sldId id="315" r:id="rId13"/>
    <p:sldId id="319" r:id="rId1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2A7E"/>
    <a:srgbClr val="7CB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08" autoAdjust="0"/>
    <p:restoredTop sz="94706" autoAdjust="0"/>
  </p:normalViewPr>
  <p:slideViewPr>
    <p:cSldViewPr>
      <p:cViewPr varScale="1">
        <p:scale>
          <a:sx n="75" d="100"/>
          <a:sy n="75"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6888"/>
          </a:xfrm>
          <a:prstGeom prst="rect">
            <a:avLst/>
          </a:prstGeom>
        </p:spPr>
        <p:txBody>
          <a:bodyPr vert="horz" lIns="99747" tIns="49873" rIns="99747" bIns="49873" rtlCol="0"/>
          <a:lstStyle>
            <a:lvl1pPr algn="l">
              <a:defRPr sz="1300"/>
            </a:lvl1pPr>
          </a:lstStyle>
          <a:p>
            <a:endParaRPr lang="ru-RU"/>
          </a:p>
        </p:txBody>
      </p:sp>
      <p:sp>
        <p:nvSpPr>
          <p:cNvPr id="3" name="Дата 2"/>
          <p:cNvSpPr>
            <a:spLocks noGrp="1"/>
          </p:cNvSpPr>
          <p:nvPr>
            <p:ph type="dt" idx="1"/>
          </p:nvPr>
        </p:nvSpPr>
        <p:spPr>
          <a:xfrm>
            <a:off x="3851098" y="1"/>
            <a:ext cx="2944958" cy="496888"/>
          </a:xfrm>
          <a:prstGeom prst="rect">
            <a:avLst/>
          </a:prstGeom>
        </p:spPr>
        <p:txBody>
          <a:bodyPr vert="horz" lIns="99747" tIns="49873" rIns="99747" bIns="49873" rtlCol="0"/>
          <a:lstStyle>
            <a:lvl1pPr algn="r">
              <a:defRPr sz="1300"/>
            </a:lvl1pPr>
          </a:lstStyle>
          <a:p>
            <a:fld id="{A2B4EB04-730A-4C34-96A6-67711EDC6AE6}" type="datetimeFigureOut">
              <a:rPr lang="ru-RU" smtClean="0"/>
              <a:pPr/>
              <a:t>05.11.2014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9747" tIns="49873" rIns="99747" bIns="49873" rtlCol="0" anchor="ctr"/>
          <a:lstStyle/>
          <a:p>
            <a:endParaRPr lang="ru-RU"/>
          </a:p>
        </p:txBody>
      </p:sp>
      <p:sp>
        <p:nvSpPr>
          <p:cNvPr id="5" name="Заметки 4"/>
          <p:cNvSpPr>
            <a:spLocks noGrp="1"/>
          </p:cNvSpPr>
          <p:nvPr>
            <p:ph type="body" sz="quarter" idx="3"/>
          </p:nvPr>
        </p:nvSpPr>
        <p:spPr>
          <a:xfrm>
            <a:off x="679607" y="4716465"/>
            <a:ext cx="5438463" cy="4467225"/>
          </a:xfrm>
          <a:prstGeom prst="rect">
            <a:avLst/>
          </a:prstGeom>
        </p:spPr>
        <p:txBody>
          <a:bodyPr vert="horz" lIns="99747" tIns="49873" rIns="99747" bIns="4987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4958" cy="496888"/>
          </a:xfrm>
          <a:prstGeom prst="rect">
            <a:avLst/>
          </a:prstGeom>
        </p:spPr>
        <p:txBody>
          <a:bodyPr vert="horz" lIns="99747" tIns="49873" rIns="99747" bIns="49873" rtlCol="0" anchor="b"/>
          <a:lstStyle>
            <a:lvl1pPr algn="l">
              <a:defRPr sz="1300"/>
            </a:lvl1pPr>
          </a:lstStyle>
          <a:p>
            <a:endParaRPr lang="ru-RU"/>
          </a:p>
        </p:txBody>
      </p:sp>
      <p:sp>
        <p:nvSpPr>
          <p:cNvPr id="7" name="Номер слайда 6"/>
          <p:cNvSpPr>
            <a:spLocks noGrp="1"/>
          </p:cNvSpPr>
          <p:nvPr>
            <p:ph type="sldNum" sz="quarter" idx="5"/>
          </p:nvPr>
        </p:nvSpPr>
        <p:spPr>
          <a:xfrm>
            <a:off x="3851098" y="9429750"/>
            <a:ext cx="2944958" cy="496888"/>
          </a:xfrm>
          <a:prstGeom prst="rect">
            <a:avLst/>
          </a:prstGeom>
        </p:spPr>
        <p:txBody>
          <a:bodyPr vert="horz" lIns="99747" tIns="49873" rIns="99747" bIns="49873" rtlCol="0" anchor="b"/>
          <a:lstStyle>
            <a:lvl1pPr algn="r">
              <a:defRPr sz="1300"/>
            </a:lvl1pPr>
          </a:lstStyle>
          <a:p>
            <a:fld id="{639E0F34-2E01-401C-9266-B98707F90AC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39E0F34-2E01-401C-9266-B98707F90ACC}"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39E0F34-2E01-401C-9266-B98707F90ACC}"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39E0F34-2E01-401C-9266-B98707F90ACC}"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39E0F34-2E01-401C-9266-B98707F90ACC}"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39E0F34-2E01-401C-9266-B98707F90ACC}"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1BC62A-C66C-4E0B-A399-2D048AF2E418}" type="datetimeFigureOut">
              <a:rPr lang="ru-RU" smtClean="0"/>
              <a:pPr/>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50C5A2-ADF1-4E62-B656-DFA4C31749E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BC62A-C66C-4E0B-A399-2D048AF2E418}" type="datetimeFigureOut">
              <a:rPr lang="ru-RU" smtClean="0"/>
              <a:pPr/>
              <a:t>05.11.2014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0C5A2-ADF1-4E62-B656-DFA4C31749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jpeg"/></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0.png"/><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93.png"/><Relationship Id="rId4" Type="http://schemas.openxmlformats.org/officeDocument/2006/relationships/image" Target="../media/image31.png"/><Relationship Id="rId9" Type="http://schemas.openxmlformats.org/officeDocument/2006/relationships/image" Target="../media/image92.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18.jpeg"/><Relationship Id="rId10" Type="http://schemas.openxmlformats.org/officeDocument/2006/relationships/image" Target="../media/image15.jpeg"/><Relationship Id="rId4" Type="http://schemas.openxmlformats.org/officeDocument/2006/relationships/hyperlink" Target="http://www.mindat.org/picshow.php?id=1338" TargetMode="External"/><Relationship Id="rId9" Type="http://schemas.openxmlformats.org/officeDocument/2006/relationships/image" Target="../media/image14.jpe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1.png"/><Relationship Id="rId3" Type="http://schemas.openxmlformats.org/officeDocument/2006/relationships/hyperlink" Target="http://www.mindat.org/picshow.php?id=1338" TargetMode="External"/><Relationship Id="rId7" Type="http://schemas.openxmlformats.org/officeDocument/2006/relationships/image" Target="../media/image13.jpeg"/><Relationship Id="rId12"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3.png"/><Relationship Id="rId5" Type="http://schemas.openxmlformats.org/officeDocument/2006/relationships/image" Target="../media/image11.jpeg"/><Relationship Id="rId10" Type="http://schemas.openxmlformats.org/officeDocument/2006/relationships/image" Target="../media/image20.png"/><Relationship Id="rId4" Type="http://schemas.openxmlformats.org/officeDocument/2006/relationships/image" Target="../media/image10.jpeg"/><Relationship Id="rId9" Type="http://schemas.openxmlformats.org/officeDocument/2006/relationships/image" Target="../media/image19.jpeg"/><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jpeg"/><Relationship Id="rId21" Type="http://schemas.openxmlformats.org/officeDocument/2006/relationships/image" Target="../media/image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jpeg"/><Relationship Id="rId16" Type="http://schemas.openxmlformats.org/officeDocument/2006/relationships/image" Target="../media/image51.png"/><Relationship Id="rId20"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jpe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4.jpeg"/><Relationship Id="rId5" Type="http://schemas.openxmlformats.org/officeDocument/2006/relationships/image" Target="../media/image59.jpeg"/><Relationship Id="rId10" Type="http://schemas.openxmlformats.org/officeDocument/2006/relationships/image" Target="../media/image8.png"/><Relationship Id="rId4" Type="http://schemas.openxmlformats.org/officeDocument/2006/relationships/image" Target="../media/image58.jpeg"/><Relationship Id="rId9" Type="http://schemas.openxmlformats.org/officeDocument/2006/relationships/image" Target="../media/image63.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9.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8.pn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p:cNvSpPr txBox="1">
            <a:spLocks noChangeArrowheads="1"/>
          </p:cNvSpPr>
          <p:nvPr/>
        </p:nvSpPr>
        <p:spPr bwMode="auto">
          <a:xfrm>
            <a:off x="3025165" y="1250836"/>
            <a:ext cx="1473346" cy="324955"/>
          </a:xfrm>
          <a:prstGeom prst="rect">
            <a:avLst/>
          </a:prstGeom>
          <a:noFill/>
          <a:ln w="12700">
            <a:noFill/>
            <a:miter lim="800000"/>
            <a:headEnd type="none" w="sm" len="sm"/>
            <a:tailEnd type="none" w="sm" len="sm"/>
          </a:ln>
        </p:spPr>
        <p:txBody>
          <a:bodyPr>
            <a:spAutoFit/>
          </a:bodyPr>
          <a:lstStyle/>
          <a:p>
            <a:pPr>
              <a:spcBef>
                <a:spcPct val="50000"/>
              </a:spcBef>
            </a:pPr>
            <a:endParaRPr lang="ru-RU">
              <a:latin typeface="Calibri" pitchFamily="34" charset="0"/>
            </a:endParaRPr>
          </a:p>
        </p:txBody>
      </p:sp>
      <p:pic>
        <p:nvPicPr>
          <p:cNvPr id="54" name="Рисунок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034" y="5344249"/>
            <a:ext cx="3143272" cy="716071"/>
          </a:xfrm>
          <a:prstGeom prst="rect">
            <a:avLst/>
          </a:prstGeom>
          <a:noFill/>
          <a:ln w="9525">
            <a:noFill/>
            <a:miter lim="800000"/>
            <a:headEnd/>
            <a:tailEnd/>
          </a:ln>
        </p:spPr>
      </p:pic>
      <p:pic>
        <p:nvPicPr>
          <p:cNvPr id="20" name="Picture 2" descr="C:\Users\Osnovina\Desktop\UBM_WordMark_PMS.png"/>
          <p:cNvPicPr>
            <a:picLocks noChangeAspect="1" noChangeArrowheads="1"/>
          </p:cNvPicPr>
          <p:nvPr/>
        </p:nvPicPr>
        <p:blipFill>
          <a:blip r:embed="rId3" cstate="print"/>
          <a:srcRect/>
          <a:stretch>
            <a:fillRect/>
          </a:stretch>
        </p:blipFill>
        <p:spPr bwMode="auto">
          <a:xfrm>
            <a:off x="357158" y="428604"/>
            <a:ext cx="2360635" cy="1113865"/>
          </a:xfrm>
          <a:prstGeom prst="rect">
            <a:avLst/>
          </a:prstGeom>
          <a:noFill/>
          <a:ln>
            <a:solidFill>
              <a:schemeClr val="bg1"/>
            </a:solidFill>
          </a:ln>
        </p:spPr>
      </p:pic>
      <p:pic>
        <p:nvPicPr>
          <p:cNvPr id="55" name="Рисунок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29322" y="5129935"/>
            <a:ext cx="2143140" cy="1299461"/>
          </a:xfrm>
          <a:prstGeom prst="rect">
            <a:avLst/>
          </a:prstGeom>
          <a:noFill/>
          <a:ln w="9525">
            <a:noFill/>
            <a:miter lim="800000"/>
            <a:headEnd/>
            <a:tailEnd/>
          </a:ln>
        </p:spPr>
      </p:pic>
      <p:sp>
        <p:nvSpPr>
          <p:cNvPr id="18435" name="Rectangle 3"/>
          <p:cNvSpPr>
            <a:spLocks noChangeArrowheads="1"/>
          </p:cNvSpPr>
          <p:nvPr/>
        </p:nvSpPr>
        <p:spPr bwMode="auto">
          <a:xfrm>
            <a:off x="3000364" y="428604"/>
            <a:ext cx="5572164"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altLang="ja-JP" sz="1600" b="0" i="0" u="none" strike="noStrike" cap="none" normalizeH="0" baseline="0" dirty="0" smtClean="0">
                <a:ln>
                  <a:noFill/>
                </a:ln>
                <a:solidFill>
                  <a:srgbClr val="002060"/>
                </a:solidFill>
                <a:effectLst/>
                <a:latin typeface="Arial Black" pitchFamily="34" charset="0"/>
                <a:ea typeface="MS Mincho" pitchFamily="49" charset="-128"/>
                <a:cs typeface="Arial" pitchFamily="34" charset="0"/>
              </a:rPr>
              <a:t>Общие сведения о ЗАО «Урал Боинг Мануфэктуринг»</a:t>
            </a:r>
            <a:endParaRPr kumimoji="0" lang="ru-RU" altLang="ja-JP" sz="600" b="0" i="0" u="none" strike="noStrike" cap="none" normalizeH="0" baseline="0" dirty="0" smtClean="0">
              <a:ln>
                <a:noFill/>
              </a:ln>
              <a:solidFill>
                <a:srgbClr val="002060"/>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ja-JP" sz="12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ЗАО «Урал Боинг </a:t>
            </a:r>
            <a:r>
              <a:rPr kumimoji="0" lang="ru-RU" altLang="ja-JP" sz="1200" b="0" i="0" u="none" strike="noStrike" cap="none" normalizeH="0" baseline="0" dirty="0" smtClean="0">
                <a:ln>
                  <a:noFill/>
                </a:ln>
                <a:solidFill>
                  <a:schemeClr val="tx1"/>
                </a:solidFill>
                <a:effectLst/>
                <a:latin typeface="Arial Narrow" pitchFamily="34" charset="0"/>
                <a:ea typeface="MS Mincho" pitchFamily="49" charset="-128"/>
                <a:cs typeface="Arial" pitchFamily="34" charset="0"/>
              </a:rPr>
              <a:t>Мануфэктуринг», основанное 26 июля 2007, является</a:t>
            </a:r>
            <a:r>
              <a:rPr kumimoji="0" lang="ru-RU" altLang="ja-JP" sz="12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 совместным акционерным обществом компании Боинг и ОАО «Корпорация ВСМПО-АВИСМА», созданным с равными долями 50/50, которое будет заниматься черновой обработкой титановых штамповок для самолета </a:t>
            </a:r>
            <a:r>
              <a:rPr kumimoji="0" lang="en-GB" altLang="ja-JP" sz="12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Boeing</a:t>
            </a:r>
            <a:r>
              <a:rPr kumimoji="0" lang="ru-RU" altLang="ja-JP" sz="12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 787 </a:t>
            </a:r>
            <a:r>
              <a:rPr kumimoji="0" lang="en-GB" altLang="ja-JP" sz="12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Dreamliner</a:t>
            </a:r>
            <a:r>
              <a:rPr kumimoji="0" lang="ru-RU" altLang="ja-JP" sz="12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 в городе Верхняя Салда, Россия. Компания «Урал Боинг Мануфэктуринг»  придает большое значение техническим и бизнес решениям, обеспечивая при этом показатели качества, стоимостные характеристики и  своевременность поставок. Кроме того, титановая обрезь или «стружка», полученная в результате процесса мехобработки, будет возвращаться для переработки в ОАО «Корпорация ВСМПО-АВИСМА» для создания эффективной замкнутой цепи поставки для производства титановых штамповок и другой продукции. </a:t>
            </a:r>
            <a:endParaRPr kumimoji="0" lang="ru-RU" altLang="ja-JP"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285720" y="4272680"/>
            <a:ext cx="4143404" cy="104644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ja-JP" sz="1200" b="0" i="0" u="none" strike="noStrike" cap="none" normalizeH="0" baseline="0" dirty="0" smtClean="0">
                <a:ln>
                  <a:noFill/>
                </a:ln>
                <a:solidFill>
                  <a:srgbClr val="0000FF"/>
                </a:solidFill>
                <a:effectLst/>
                <a:latin typeface="Arial" pitchFamily="34" charset="0"/>
                <a:ea typeface="MS Mincho" pitchFamily="49" charset="-128"/>
                <a:cs typeface="Arial" pitchFamily="34" charset="0"/>
              </a:rPr>
              <a:t>  </a:t>
            </a:r>
            <a:r>
              <a:rPr kumimoji="0" lang="ru-RU" altLang="ja-JP"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r>
              <a:rPr kumimoji="0" lang="ru-RU" altLang="ja-JP" sz="10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Компания Боинг является ведущей авиакосмической компанией в мире и главным производителем гражданских самолетов. Серия продукции гражданского назначения и услуг компании Боинг предоставляет заказчикам авиакомпаний  высококачественное конструкторское исполнение, экономическую эффективность и поддержку, благодаря которым пассажиры могут летать куда пожелают и когда пожелают. </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4714876" y="4272679"/>
            <a:ext cx="407196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ja-JP" sz="1000" b="0" i="0" u="none" strike="noStrike" cap="none" normalizeH="0" baseline="0" dirty="0" smtClean="0">
                <a:ln>
                  <a:noFill/>
                </a:ln>
                <a:solidFill>
                  <a:schemeClr val="tx1"/>
                </a:solidFill>
                <a:effectLst/>
                <a:latin typeface="Arial Narrow" pitchFamily="34" charset="0"/>
                <a:ea typeface="MS Mincho" pitchFamily="49" charset="-128"/>
                <a:cs typeface="Arial" pitchFamily="34" charset="0"/>
              </a:rPr>
              <a:t>ОАО «Корпорация ВСМПО</a:t>
            </a:r>
            <a:r>
              <a:rPr kumimoji="0" lang="ru-RU" altLang="ja-JP" sz="10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-АВИСМА» является крупнейшим производителем титановой продукции в мире, имеющим полностью интегрированную цепочку по  производству титановых изделий, начиная с губки и заканчивая штамповками и полуфабрикатами. </a:t>
            </a:r>
            <a:r>
              <a:rPr kumimoji="0" lang="ru-RU" altLang="ja-JP" sz="1000" b="0" i="0" u="none" strike="noStrike" cap="none" normalizeH="0" baseline="0" dirty="0" smtClean="0">
                <a:ln>
                  <a:noFill/>
                </a:ln>
                <a:solidFill>
                  <a:schemeClr val="tx1"/>
                </a:solidFill>
                <a:effectLst/>
                <a:latin typeface="Arial Narrow" pitchFamily="34" charset="0"/>
                <a:ea typeface="MS Mincho" pitchFamily="49" charset="-128"/>
                <a:cs typeface="Arial" pitchFamily="34" charset="0"/>
              </a:rPr>
              <a:t>ОАО «Корпорация ВСМПО</a:t>
            </a:r>
            <a:r>
              <a:rPr kumimoji="0" lang="ru-RU" altLang="ja-JP" sz="1000" b="0" i="0" u="none" strike="noStrike" cap="none" normalizeH="0" baseline="0" dirty="0" smtClean="0">
                <a:ln>
                  <a:noFill/>
                </a:ln>
                <a:solidFill>
                  <a:srgbClr val="000000"/>
                </a:solidFill>
                <a:effectLst/>
                <a:latin typeface="Arial Narrow" pitchFamily="34" charset="0"/>
                <a:ea typeface="MS Mincho" pitchFamily="49" charset="-128"/>
                <a:cs typeface="Arial" pitchFamily="34" charset="0"/>
              </a:rPr>
              <a:t>-АВИСМА» является крупным стратегическим поставщиком для авиакосмической промышленности. </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3"/>
          <p:cNvSpPr>
            <a:spLocks noChangeArrowheads="1"/>
          </p:cNvSpPr>
          <p:nvPr/>
        </p:nvSpPr>
        <p:spPr bwMode="auto">
          <a:xfrm>
            <a:off x="3571868" y="3857628"/>
            <a:ext cx="171451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altLang="ja-JP" sz="1600" b="0" i="0" u="none" strike="noStrike" cap="none" normalizeH="0" baseline="0" dirty="0" smtClean="0">
                <a:ln>
                  <a:noFill/>
                </a:ln>
                <a:solidFill>
                  <a:srgbClr val="002060"/>
                </a:solidFill>
                <a:effectLst/>
                <a:latin typeface="Arial Black" pitchFamily="34" charset="0"/>
                <a:ea typeface="MS Mincho" pitchFamily="49" charset="-128"/>
                <a:cs typeface="Arial" pitchFamily="34" charset="0"/>
              </a:rPr>
              <a:t>ПАРТНЕРЫ</a:t>
            </a:r>
            <a:endParaRPr kumimoji="0" lang="ru-RU" altLang="ja-JP" sz="6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44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18438" name="Group 6"/>
          <p:cNvGrpSpPr>
            <a:grpSpLocks noChangeAspect="1"/>
          </p:cNvGrpSpPr>
          <p:nvPr/>
        </p:nvGrpSpPr>
        <p:grpSpPr bwMode="auto">
          <a:xfrm>
            <a:off x="142844" y="1954213"/>
            <a:ext cx="2139950" cy="1546225"/>
            <a:chOff x="5242" y="9011"/>
            <a:chExt cx="3370" cy="2435"/>
          </a:xfrm>
        </p:grpSpPr>
        <p:sp>
          <p:nvSpPr>
            <p:cNvPr id="18440" name="AutoShape 8"/>
            <p:cNvSpPr>
              <a:spLocks noChangeAspect="1" noChangeArrowheads="1" noTextEdit="1"/>
            </p:cNvSpPr>
            <p:nvPr/>
          </p:nvSpPr>
          <p:spPr bwMode="auto">
            <a:xfrm>
              <a:off x="5242" y="9011"/>
              <a:ext cx="3370" cy="243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9" name="Picture 7"/>
            <p:cNvPicPr>
              <a:picLocks noChangeAspect="1" noChangeArrowheads="1"/>
            </p:cNvPicPr>
            <p:nvPr/>
          </p:nvPicPr>
          <p:blipFill>
            <a:blip r:embed="rId5" cstate="print"/>
            <a:srcRect/>
            <a:stretch>
              <a:fillRect/>
            </a:stretch>
          </p:blipFill>
          <p:spPr bwMode="auto">
            <a:xfrm>
              <a:off x="6483" y="9011"/>
              <a:ext cx="1836" cy="2435"/>
            </a:xfrm>
            <a:prstGeom prst="rect">
              <a:avLst/>
            </a:prstGeom>
            <a:noFill/>
            <a:ln w="9525">
              <a:solidFill>
                <a:srgbClr val="808080"/>
              </a:solidFill>
              <a:miter lim="800000"/>
              <a:headEnd/>
              <a:tailEnd/>
            </a:ln>
          </p:spPr>
        </p:pic>
      </p:grpSp>
      <p:sp>
        <p:nvSpPr>
          <p:cNvPr id="18442" name="Text Box 10"/>
          <p:cNvSpPr txBox="1">
            <a:spLocks noChangeArrowheads="1"/>
          </p:cNvSpPr>
          <p:nvPr/>
        </p:nvSpPr>
        <p:spPr bwMode="auto">
          <a:xfrm>
            <a:off x="2143108" y="2928934"/>
            <a:ext cx="1571625" cy="571504"/>
          </a:xfrm>
          <a:prstGeom prst="rect">
            <a:avLst/>
          </a:prstGeom>
          <a:solidFill>
            <a:srgbClr val="DDDDDD"/>
          </a:solidFill>
          <a:ln w="9525">
            <a:no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chemeClr val="tx1"/>
                </a:solidFill>
                <a:effectLst/>
                <a:latin typeface="Arial Narrow" pitchFamily="34" charset="0"/>
                <a:cs typeface="Arial" pitchFamily="34" charset="0"/>
              </a:rPr>
              <a:t>Гари Бэйкер</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Arial Narrow" pitchFamily="34" charset="0"/>
                <a:cs typeface="Arial" pitchFamily="34" charset="0"/>
              </a:rPr>
              <a:t>Генеральный  директор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3"/>
          <p:cNvSpPr txBox="1">
            <a:spLocks noChangeArrowheads="1"/>
          </p:cNvSpPr>
          <p:nvPr/>
        </p:nvSpPr>
        <p:spPr bwMode="auto">
          <a:xfrm>
            <a:off x="1785919" y="0"/>
            <a:ext cx="2928958"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ru-RU" sz="2000" b="1" dirty="0" smtClean="0">
                <a:solidFill>
                  <a:srgbClr val="003399"/>
                </a:solidFill>
                <a:latin typeface="Arial Unicode MS" pitchFamily="34" charset="-128"/>
              </a:rPr>
              <a:t>Станок для изготовления оснастки</a:t>
            </a:r>
            <a:endParaRPr lang="ru-RU" sz="2000" b="1" dirty="0">
              <a:solidFill>
                <a:srgbClr val="003399"/>
              </a:solidFill>
              <a:latin typeface="Arial Unicode MS" pitchFamily="34" charset="-128"/>
            </a:endParaRPr>
          </a:p>
        </p:txBody>
      </p:sp>
      <p:sp>
        <p:nvSpPr>
          <p:cNvPr id="3079" name="Rectangle 7"/>
          <p:cNvSpPr>
            <a:spLocks noChangeArrowheads="1"/>
          </p:cNvSpPr>
          <p:nvPr/>
        </p:nvSpPr>
        <p:spPr bwMode="auto">
          <a:xfrm>
            <a:off x="0" y="0"/>
            <a:ext cx="184712" cy="367134"/>
          </a:xfrm>
          <a:prstGeom prst="rect">
            <a:avLst/>
          </a:prstGeom>
          <a:noFill/>
          <a:ln w="9525">
            <a:noFill/>
            <a:miter lim="800000"/>
            <a:headEnd/>
            <a:tailEnd/>
          </a:ln>
          <a:effectLst/>
        </p:spPr>
        <p:txBody>
          <a:bodyPr vert="horz" wrap="none" lIns="91429" tIns="45715" rIns="91429" bIns="45715" numCol="1" anchor="ctr" anchorCtr="0" compatLnSpc="1">
            <a:prstTxWarp prst="textNoShape">
              <a:avLst/>
            </a:prstTxWarp>
            <a:spAutoFit/>
          </a:bodyPr>
          <a:lstStyle/>
          <a:p>
            <a:endParaRPr lang="ru-RU"/>
          </a:p>
        </p:txBody>
      </p:sp>
      <p:sp>
        <p:nvSpPr>
          <p:cNvPr id="3078" name="AutoShape 6"/>
          <p:cNvSpPr>
            <a:spLocks noChangeAspect="1" noChangeArrowheads="1" noTextEdit="1"/>
          </p:cNvSpPr>
          <p:nvPr/>
        </p:nvSpPr>
        <p:spPr bwMode="auto">
          <a:xfrm>
            <a:off x="857224" y="2214554"/>
            <a:ext cx="5486400" cy="3979863"/>
          </a:xfrm>
          <a:prstGeom prst="rect">
            <a:avLst/>
          </a:prstGeom>
          <a:noFill/>
        </p:spPr>
        <p:txBody>
          <a:bodyPr vert="horz" wrap="square" lIns="91429" tIns="45715" rIns="91429" bIns="45715"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3" cstate="print"/>
          <a:srcRect l="2040" b="5103"/>
          <a:stretch>
            <a:fillRect/>
          </a:stretch>
        </p:blipFill>
        <p:spPr bwMode="auto">
          <a:xfrm>
            <a:off x="141673" y="928670"/>
            <a:ext cx="3501633" cy="1857388"/>
          </a:xfrm>
          <a:prstGeom prst="rect">
            <a:avLst/>
          </a:prstGeom>
          <a:noFill/>
        </p:spPr>
      </p:pic>
      <p:sp>
        <p:nvSpPr>
          <p:cNvPr id="3074" name="Rectangle 2"/>
          <p:cNvSpPr>
            <a:spLocks noChangeArrowheads="1"/>
          </p:cNvSpPr>
          <p:nvPr/>
        </p:nvSpPr>
        <p:spPr bwMode="auto">
          <a:xfrm>
            <a:off x="71406" y="2928934"/>
            <a:ext cx="3286148" cy="3500462"/>
          </a:xfrm>
          <a:prstGeom prst="rect">
            <a:avLst/>
          </a:prstGeom>
          <a:noFill/>
          <a:ln w="9525">
            <a:noFill/>
            <a:miter lim="800000"/>
            <a:headEnd/>
            <a:tailEnd/>
          </a:ln>
        </p:spPr>
        <p:txBody>
          <a:bodyPr vert="horz" wrap="square" lIns="64000" tIns="32000" rIns="64000" bIns="32000" numCol="1" anchor="ctr" anchorCtr="0" compatLnSpc="1">
            <a:prstTxWarp prst="textNoShape">
              <a:avLst/>
            </a:prstTxWarp>
          </a:bodyPr>
          <a:lstStyle/>
          <a:p>
            <a:pPr algn="just" fontAlgn="base">
              <a:spcBef>
                <a:spcPct val="0"/>
              </a:spcBef>
              <a:spcAft>
                <a:spcPct val="0"/>
              </a:spcAft>
            </a:pPr>
            <a:r>
              <a:rPr lang="ru-RU" altLang="ja-JP" sz="1200" b="1" dirty="0" smtClean="0">
                <a:latin typeface="Arial Narrow" pitchFamily="34" charset="0"/>
                <a:ea typeface="MS Mincho" pitchFamily="49" charset="-128"/>
                <a:cs typeface="Times New Roman" pitchFamily="18" charset="0"/>
              </a:rPr>
              <a:t>Трехосевой обрабатывающий центр</a:t>
            </a:r>
          </a:p>
          <a:p>
            <a:pPr algn="just" fontAlgn="base">
              <a:spcBef>
                <a:spcPct val="0"/>
              </a:spcBef>
              <a:spcAft>
                <a:spcPct val="0"/>
              </a:spcAft>
            </a:pPr>
            <a:r>
              <a:rPr lang="en-US" altLang="ja-JP" sz="1200" b="1" dirty="0" smtClean="0">
                <a:latin typeface="Arial Narrow" pitchFamily="34" charset="0"/>
                <a:ea typeface="MS Mincho" pitchFamily="49" charset="-128"/>
                <a:cs typeface="Times New Roman" pitchFamily="18" charset="0"/>
              </a:rPr>
              <a:t>DMF</a:t>
            </a:r>
            <a:r>
              <a:rPr lang="ru-RU" altLang="ja-JP" sz="1200" b="1" dirty="0" smtClean="0">
                <a:latin typeface="Arial Narrow" pitchFamily="34" charset="0"/>
                <a:ea typeface="MS Mincho" pitchFamily="49" charset="-128"/>
                <a:cs typeface="Times New Roman" pitchFamily="18" charset="0"/>
              </a:rPr>
              <a:t>-500 </a:t>
            </a:r>
            <a:r>
              <a:rPr lang="en-US" altLang="ja-JP" sz="1200" b="1" dirty="0" smtClean="0">
                <a:latin typeface="Arial Narrow" pitchFamily="34" charset="0"/>
                <a:ea typeface="MS Mincho" pitchFamily="49" charset="-128"/>
                <a:cs typeface="Times New Roman" pitchFamily="18" charset="0"/>
              </a:rPr>
              <a:t>Linear </a:t>
            </a:r>
            <a:r>
              <a:rPr lang="ru-RU" altLang="ja-JP" sz="1200" b="1" dirty="0" smtClean="0">
                <a:latin typeface="Arial Narrow" pitchFamily="34" charset="0"/>
                <a:ea typeface="MS Mincho" pitchFamily="49" charset="-128"/>
                <a:cs typeface="Times New Roman" pitchFamily="18" charset="0"/>
              </a:rPr>
              <a:t>с ЧПУ.  </a:t>
            </a:r>
            <a:endParaRPr lang="ru-RU" altLang="ja-JP" sz="1200" dirty="0" smtClean="0">
              <a:latin typeface="Arial" pitchFamily="34" charset="0"/>
              <a:cs typeface="Arial" pitchFamily="34" charset="0"/>
            </a:endParaRPr>
          </a:p>
          <a:p>
            <a:pPr algn="just" eaLnBrk="0" fontAlgn="base" hangingPunct="0">
              <a:spcBef>
                <a:spcPct val="0"/>
              </a:spcBef>
              <a:spcAft>
                <a:spcPct val="0"/>
              </a:spcAft>
            </a:pPr>
            <a:r>
              <a:rPr lang="ru-RU" altLang="ja-JP" sz="1200" dirty="0" smtClean="0">
                <a:latin typeface="Arial Narrow" pitchFamily="34" charset="0"/>
                <a:ea typeface="MS Mincho" pitchFamily="49" charset="-128"/>
                <a:cs typeface="Times New Roman" pitchFamily="18" charset="0"/>
              </a:rPr>
              <a:t>Данный станок обладает высокой производительностью и точностью. Достигаемая в результате большая скорость перемещения траверсы подвижной колонны – 100 м /мин. - является преимуществом, в частности, на участках обработки большой длины при перемещении по оси Х на 5,000 мм (196 дюймов). Вышеуказанное приводит к экономии времени при выполнении позиционирования. Более того, положения линейных приводов очень точные. Большое рабочее пространство обеспечивает промывку по всей длине обрабатываемого участка. </a:t>
            </a:r>
            <a:endParaRPr lang="ru-RU" altLang="ja-JP" sz="1200" dirty="0" smtClean="0">
              <a:latin typeface="Arial" pitchFamily="34" charset="0"/>
              <a:cs typeface="Arial" pitchFamily="34" charset="0"/>
            </a:endParaRPr>
          </a:p>
        </p:txBody>
      </p:sp>
      <p:pic>
        <p:nvPicPr>
          <p:cNvPr id="2050" name="Picture 2" descr="G:\Anca\100_1843.JPG"/>
          <p:cNvPicPr>
            <a:picLocks noChangeAspect="1" noChangeArrowheads="1"/>
          </p:cNvPicPr>
          <p:nvPr/>
        </p:nvPicPr>
        <p:blipFill>
          <a:blip r:embed="rId4" cstate="print"/>
          <a:srcRect/>
          <a:stretch>
            <a:fillRect/>
          </a:stretch>
        </p:blipFill>
        <p:spPr bwMode="auto">
          <a:xfrm>
            <a:off x="6286512" y="4036050"/>
            <a:ext cx="2714644" cy="2036156"/>
          </a:xfrm>
          <a:prstGeom prst="rect">
            <a:avLst/>
          </a:prstGeom>
          <a:noFill/>
        </p:spPr>
      </p:pic>
      <p:sp>
        <p:nvSpPr>
          <p:cNvPr id="9" name="Rectangle 2"/>
          <p:cNvSpPr>
            <a:spLocks noChangeArrowheads="1"/>
          </p:cNvSpPr>
          <p:nvPr/>
        </p:nvSpPr>
        <p:spPr bwMode="auto">
          <a:xfrm>
            <a:off x="3500430" y="2857496"/>
            <a:ext cx="2428892" cy="3500462"/>
          </a:xfrm>
          <a:prstGeom prst="rect">
            <a:avLst/>
          </a:prstGeom>
          <a:noFill/>
          <a:ln w="9525">
            <a:noFill/>
            <a:miter lim="800000"/>
            <a:headEnd/>
            <a:tailEnd/>
          </a:ln>
        </p:spPr>
        <p:txBody>
          <a:bodyPr vert="horz" wrap="square" lIns="64000" tIns="32000" rIns="64000" bIns="32000" numCol="1" anchor="ctr" anchorCtr="0" compatLnSpc="1">
            <a:prstTxWarp prst="textNoShape">
              <a:avLst/>
            </a:prstTxWarp>
          </a:bodyPr>
          <a:lstStyle/>
          <a:p>
            <a:pPr algn="just" fontAlgn="base">
              <a:spcBef>
                <a:spcPct val="0"/>
              </a:spcBef>
              <a:spcAft>
                <a:spcPct val="0"/>
              </a:spcAft>
            </a:pPr>
            <a:r>
              <a:rPr lang="en-US" altLang="ja-JP" sz="1200" b="1" dirty="0" smtClean="0">
                <a:latin typeface="Arial Narrow" pitchFamily="34" charset="0"/>
                <a:ea typeface="MS Mincho" pitchFamily="49" charset="-128"/>
                <a:cs typeface="Times New Roman" pitchFamily="18" charset="0"/>
              </a:rPr>
              <a:t>3-Axis NC Machining Center DMF </a:t>
            </a:r>
            <a:r>
              <a:rPr lang="ru-RU" altLang="ja-JP" sz="1200" b="1" dirty="0" smtClean="0">
                <a:latin typeface="Arial Narrow" pitchFamily="34" charset="0"/>
                <a:ea typeface="MS Mincho" pitchFamily="49" charset="-128"/>
                <a:cs typeface="Times New Roman" pitchFamily="18" charset="0"/>
              </a:rPr>
              <a:t>-500 </a:t>
            </a:r>
            <a:r>
              <a:rPr lang="en-US" altLang="ja-JP" sz="1200" b="1" dirty="0" smtClean="0">
                <a:latin typeface="Arial Narrow" pitchFamily="34" charset="0"/>
                <a:ea typeface="MS Mincho" pitchFamily="49" charset="-128"/>
                <a:cs typeface="Times New Roman" pitchFamily="18" charset="0"/>
              </a:rPr>
              <a:t>Linear</a:t>
            </a:r>
            <a:r>
              <a:rPr lang="ru-RU" altLang="ja-JP" sz="1200" b="1" dirty="0" smtClean="0">
                <a:latin typeface="Arial Narrow" pitchFamily="34" charset="0"/>
                <a:ea typeface="MS Mincho" pitchFamily="49" charset="-128"/>
                <a:cs typeface="Times New Roman" pitchFamily="18" charset="0"/>
              </a:rPr>
              <a:t>  </a:t>
            </a:r>
            <a:endParaRPr lang="ru-RU" altLang="ja-JP" sz="1200" dirty="0" smtClean="0">
              <a:latin typeface="Arial" pitchFamily="34" charset="0"/>
              <a:cs typeface="Arial" pitchFamily="34" charset="0"/>
            </a:endParaRPr>
          </a:p>
          <a:p>
            <a:pPr algn="just"/>
            <a:r>
              <a:rPr lang="de-DE" sz="1200" dirty="0" smtClean="0">
                <a:latin typeface="Arial Narrow" pitchFamily="34" charset="0"/>
              </a:rPr>
              <a:t>The </a:t>
            </a:r>
            <a:r>
              <a:rPr lang="de-DE" sz="1200" dirty="0" err="1" smtClean="0">
                <a:latin typeface="Arial Narrow" pitchFamily="34" charset="0"/>
              </a:rPr>
              <a:t>machine</a:t>
            </a:r>
            <a:r>
              <a:rPr lang="de-DE" sz="1200" dirty="0" smtClean="0">
                <a:latin typeface="Arial Narrow" pitchFamily="34" charset="0"/>
              </a:rPr>
              <a:t> </a:t>
            </a:r>
            <a:r>
              <a:rPr lang="de-DE" sz="1200" dirty="0" err="1" smtClean="0">
                <a:latin typeface="Arial Narrow" pitchFamily="34" charset="0"/>
              </a:rPr>
              <a:t>has</a:t>
            </a:r>
            <a:r>
              <a:rPr lang="de-DE" sz="1200" dirty="0" smtClean="0">
                <a:latin typeface="Arial Narrow" pitchFamily="34" charset="0"/>
              </a:rPr>
              <a:t> </a:t>
            </a:r>
            <a:r>
              <a:rPr lang="de-DE" sz="1200" dirty="0" err="1" smtClean="0">
                <a:latin typeface="Arial Narrow" pitchFamily="34" charset="0"/>
              </a:rPr>
              <a:t>high</a:t>
            </a:r>
            <a:r>
              <a:rPr lang="de-DE" sz="1200" dirty="0" smtClean="0">
                <a:latin typeface="Arial Narrow" pitchFamily="34" charset="0"/>
              </a:rPr>
              <a:t> </a:t>
            </a:r>
            <a:r>
              <a:rPr lang="de-DE" sz="1200" dirty="0" err="1" smtClean="0">
                <a:latin typeface="Arial Narrow" pitchFamily="34" charset="0"/>
              </a:rPr>
              <a:t>performance</a:t>
            </a:r>
            <a:r>
              <a:rPr lang="de-DE" sz="1200" dirty="0" smtClean="0">
                <a:latin typeface="Arial Narrow" pitchFamily="34" charset="0"/>
              </a:rPr>
              <a:t> </a:t>
            </a:r>
            <a:r>
              <a:rPr lang="de-DE" sz="1200" dirty="0" err="1" smtClean="0">
                <a:latin typeface="Arial Narrow" pitchFamily="34" charset="0"/>
              </a:rPr>
              <a:t>and</a:t>
            </a:r>
            <a:r>
              <a:rPr lang="de-DE" sz="1200" dirty="0" smtClean="0">
                <a:latin typeface="Arial Narrow" pitchFamily="34" charset="0"/>
              </a:rPr>
              <a:t> </a:t>
            </a:r>
            <a:r>
              <a:rPr lang="de-DE" sz="1200" dirty="0" err="1" smtClean="0">
                <a:latin typeface="Arial Narrow" pitchFamily="34" charset="0"/>
              </a:rPr>
              <a:t>accuracy</a:t>
            </a:r>
            <a:r>
              <a:rPr lang="de-DE" sz="1200" dirty="0" smtClean="0">
                <a:latin typeface="Arial Narrow" pitchFamily="34" charset="0"/>
              </a:rPr>
              <a:t>.  The </a:t>
            </a:r>
            <a:r>
              <a:rPr lang="de-DE" sz="1200" dirty="0" err="1" smtClean="0">
                <a:latin typeface="Arial Narrow" pitchFamily="34" charset="0"/>
              </a:rPr>
              <a:t>achieved</a:t>
            </a:r>
            <a:r>
              <a:rPr lang="de-DE" sz="1200" dirty="0" smtClean="0">
                <a:latin typeface="Arial Narrow" pitchFamily="34" charset="0"/>
              </a:rPr>
              <a:t> </a:t>
            </a:r>
            <a:r>
              <a:rPr lang="de-DE" sz="1200" dirty="0" err="1" smtClean="0">
                <a:latin typeface="Arial Narrow" pitchFamily="34" charset="0"/>
              </a:rPr>
              <a:t>traveling</a:t>
            </a:r>
            <a:r>
              <a:rPr lang="de-DE" sz="1200" dirty="0" smtClean="0">
                <a:latin typeface="Arial Narrow" pitchFamily="34" charset="0"/>
              </a:rPr>
              <a:t> </a:t>
            </a:r>
            <a:r>
              <a:rPr lang="de-DE" sz="1200" dirty="0" err="1" smtClean="0">
                <a:latin typeface="Arial Narrow" pitchFamily="34" charset="0"/>
              </a:rPr>
              <a:t>column</a:t>
            </a:r>
            <a:r>
              <a:rPr lang="de-DE" sz="1200" dirty="0" smtClean="0">
                <a:latin typeface="Arial Narrow" pitchFamily="34" charset="0"/>
              </a:rPr>
              <a:t> </a:t>
            </a:r>
            <a:r>
              <a:rPr lang="de-DE" sz="1200" dirty="0" err="1" smtClean="0">
                <a:latin typeface="Arial Narrow" pitchFamily="34" charset="0"/>
              </a:rPr>
              <a:t>speed</a:t>
            </a:r>
            <a:r>
              <a:rPr lang="de-DE" sz="1200" dirty="0" smtClean="0">
                <a:latin typeface="Arial Narrow" pitchFamily="34" charset="0"/>
              </a:rPr>
              <a:t> </a:t>
            </a:r>
            <a:r>
              <a:rPr lang="de-DE" sz="1200" dirty="0" err="1" smtClean="0">
                <a:latin typeface="Arial Narrow" pitchFamily="34" charset="0"/>
              </a:rPr>
              <a:t>of</a:t>
            </a:r>
            <a:r>
              <a:rPr lang="de-DE" sz="1200" dirty="0" smtClean="0">
                <a:latin typeface="Arial Narrow" pitchFamily="34" charset="0"/>
              </a:rPr>
              <a:t> 100 m/min </a:t>
            </a:r>
            <a:r>
              <a:rPr lang="de-DE" sz="1200" dirty="0" err="1" smtClean="0">
                <a:latin typeface="Arial Narrow" pitchFamily="34" charset="0"/>
              </a:rPr>
              <a:t>is</a:t>
            </a:r>
            <a:r>
              <a:rPr lang="de-DE" sz="1200" dirty="0" smtClean="0">
                <a:latin typeface="Arial Narrow" pitchFamily="34" charset="0"/>
              </a:rPr>
              <a:t> an </a:t>
            </a:r>
            <a:r>
              <a:rPr lang="de-DE" sz="1200" dirty="0" err="1" smtClean="0">
                <a:latin typeface="Arial Narrow" pitchFamily="34" charset="0"/>
              </a:rPr>
              <a:t>advantage</a:t>
            </a:r>
            <a:r>
              <a:rPr lang="de-DE" sz="1200" dirty="0" smtClean="0">
                <a:latin typeface="Arial Narrow" pitchFamily="34" charset="0"/>
              </a:rPr>
              <a:t> </a:t>
            </a:r>
            <a:r>
              <a:rPr lang="de-DE" sz="1200" dirty="0" err="1" smtClean="0">
                <a:latin typeface="Arial Narrow" pitchFamily="34" charset="0"/>
              </a:rPr>
              <a:t>particularly</a:t>
            </a:r>
            <a:r>
              <a:rPr lang="de-DE" sz="1200" dirty="0" smtClean="0">
                <a:latin typeface="Arial Narrow" pitchFamily="34" charset="0"/>
              </a:rPr>
              <a:t> </a:t>
            </a:r>
            <a:r>
              <a:rPr lang="de-DE" sz="1200" dirty="0" err="1" smtClean="0">
                <a:latin typeface="Arial Narrow" pitchFamily="34" charset="0"/>
              </a:rPr>
              <a:t>for</a:t>
            </a:r>
            <a:r>
              <a:rPr lang="de-DE" sz="1200" dirty="0" smtClean="0">
                <a:latin typeface="Arial Narrow" pitchFamily="34" charset="0"/>
              </a:rPr>
              <a:t> </a:t>
            </a:r>
            <a:r>
              <a:rPr lang="de-DE" sz="1200" dirty="0" err="1" smtClean="0">
                <a:latin typeface="Arial Narrow" pitchFamily="34" charset="0"/>
              </a:rPr>
              <a:t>machining</a:t>
            </a:r>
            <a:r>
              <a:rPr lang="de-DE" sz="1200" dirty="0" smtClean="0">
                <a:latin typeface="Arial Narrow" pitchFamily="34" charset="0"/>
              </a:rPr>
              <a:t> </a:t>
            </a:r>
            <a:r>
              <a:rPr lang="de-DE" sz="1200" dirty="0" err="1" smtClean="0">
                <a:latin typeface="Arial Narrow" pitchFamily="34" charset="0"/>
              </a:rPr>
              <a:t>of</a:t>
            </a:r>
            <a:r>
              <a:rPr lang="de-DE" sz="1200" dirty="0" smtClean="0">
                <a:latin typeface="Arial Narrow" pitchFamily="34" charset="0"/>
              </a:rPr>
              <a:t> </a:t>
            </a:r>
            <a:r>
              <a:rPr lang="de-DE" sz="1200" dirty="0" err="1" smtClean="0">
                <a:latin typeface="Arial Narrow" pitchFamily="34" charset="0"/>
              </a:rPr>
              <a:t>long</a:t>
            </a:r>
            <a:r>
              <a:rPr lang="de-DE" sz="1200" dirty="0" smtClean="0">
                <a:latin typeface="Arial Narrow" pitchFamily="34" charset="0"/>
              </a:rPr>
              <a:t> </a:t>
            </a:r>
            <a:r>
              <a:rPr lang="de-DE" sz="1200" dirty="0" err="1" smtClean="0">
                <a:latin typeface="Arial Narrow" pitchFamily="34" charset="0"/>
              </a:rPr>
              <a:t>work</a:t>
            </a:r>
            <a:r>
              <a:rPr lang="de-DE" sz="1200" dirty="0" smtClean="0">
                <a:latin typeface="Arial Narrow" pitchFamily="34" charset="0"/>
              </a:rPr>
              <a:t> </a:t>
            </a:r>
            <a:r>
              <a:rPr lang="de-DE" sz="1200" dirty="0" err="1" smtClean="0">
                <a:latin typeface="Arial Narrow" pitchFamily="34" charset="0"/>
              </a:rPr>
              <a:t>pieces</a:t>
            </a:r>
            <a:r>
              <a:rPr lang="de-DE" sz="1200" dirty="0" smtClean="0">
                <a:latin typeface="Arial Narrow" pitchFamily="34" charset="0"/>
              </a:rPr>
              <a:t> </a:t>
            </a:r>
            <a:r>
              <a:rPr lang="de-DE" sz="1200" dirty="0" err="1" smtClean="0">
                <a:latin typeface="Arial Narrow" pitchFamily="34" charset="0"/>
              </a:rPr>
              <a:t>with</a:t>
            </a:r>
            <a:r>
              <a:rPr lang="de-DE" sz="1200" dirty="0" smtClean="0">
                <a:latin typeface="Arial Narrow" pitchFamily="34" charset="0"/>
              </a:rPr>
              <a:t> traverse </a:t>
            </a:r>
            <a:r>
              <a:rPr lang="de-DE" sz="1200" dirty="0" err="1" smtClean="0">
                <a:latin typeface="Arial Narrow" pitchFamily="34" charset="0"/>
              </a:rPr>
              <a:t>path</a:t>
            </a:r>
            <a:r>
              <a:rPr lang="de-DE" sz="1200" dirty="0" smtClean="0">
                <a:latin typeface="Arial Narrow" pitchFamily="34" charset="0"/>
              </a:rPr>
              <a:t> </a:t>
            </a:r>
            <a:r>
              <a:rPr lang="de-DE" sz="1200" dirty="0" err="1" smtClean="0">
                <a:latin typeface="Arial Narrow" pitchFamily="34" charset="0"/>
              </a:rPr>
              <a:t>up</a:t>
            </a:r>
            <a:r>
              <a:rPr lang="de-DE" sz="1200" dirty="0" smtClean="0">
                <a:latin typeface="Arial Narrow" pitchFamily="34" charset="0"/>
              </a:rPr>
              <a:t> </a:t>
            </a:r>
            <a:r>
              <a:rPr lang="de-DE" sz="1200" dirty="0" err="1" smtClean="0">
                <a:latin typeface="Arial Narrow" pitchFamily="34" charset="0"/>
              </a:rPr>
              <a:t>to</a:t>
            </a:r>
            <a:r>
              <a:rPr lang="de-DE" sz="1200" dirty="0" smtClean="0">
                <a:latin typeface="Arial Narrow" pitchFamily="34" charset="0"/>
              </a:rPr>
              <a:t> 5.000 mm (196 </a:t>
            </a:r>
            <a:r>
              <a:rPr lang="de-DE" sz="1200" dirty="0" err="1" smtClean="0">
                <a:latin typeface="Arial Narrow" pitchFamily="34" charset="0"/>
              </a:rPr>
              <a:t>inches</a:t>
            </a:r>
            <a:r>
              <a:rPr lang="de-DE" sz="1200" dirty="0" smtClean="0">
                <a:latin typeface="Arial Narrow" pitchFamily="34" charset="0"/>
              </a:rPr>
              <a:t>) in </a:t>
            </a:r>
            <a:r>
              <a:rPr lang="de-DE" sz="1200" dirty="0" err="1" smtClean="0">
                <a:latin typeface="Arial Narrow" pitchFamily="34" charset="0"/>
              </a:rPr>
              <a:t>the</a:t>
            </a:r>
            <a:r>
              <a:rPr lang="de-DE" sz="1200" dirty="0" smtClean="0">
                <a:latin typeface="Arial Narrow" pitchFamily="34" charset="0"/>
              </a:rPr>
              <a:t> X-</a:t>
            </a:r>
            <a:r>
              <a:rPr lang="de-DE" sz="1200" dirty="0" err="1" smtClean="0">
                <a:latin typeface="Arial Narrow" pitchFamily="34" charset="0"/>
              </a:rPr>
              <a:t>axis</a:t>
            </a:r>
            <a:r>
              <a:rPr lang="de-DE" sz="1200" dirty="0" smtClean="0">
                <a:latin typeface="Arial Narrow" pitchFamily="34" charset="0"/>
              </a:rPr>
              <a:t>.  The </a:t>
            </a:r>
            <a:r>
              <a:rPr lang="de-DE" sz="1200" dirty="0" err="1" smtClean="0">
                <a:latin typeface="Arial Narrow" pitchFamily="34" charset="0"/>
              </a:rPr>
              <a:t>above-mentioned</a:t>
            </a:r>
            <a:r>
              <a:rPr lang="de-DE" sz="1200" dirty="0" smtClean="0">
                <a:latin typeface="Arial Narrow" pitchFamily="34" charset="0"/>
              </a:rPr>
              <a:t> </a:t>
            </a:r>
            <a:r>
              <a:rPr lang="de-DE" sz="1200" dirty="0" err="1" smtClean="0">
                <a:latin typeface="Arial Narrow" pitchFamily="34" charset="0"/>
              </a:rPr>
              <a:t>feature</a:t>
            </a:r>
            <a:r>
              <a:rPr lang="de-DE" sz="1200" dirty="0" smtClean="0">
                <a:latin typeface="Arial Narrow" pitchFamily="34" charset="0"/>
              </a:rPr>
              <a:t> </a:t>
            </a:r>
            <a:r>
              <a:rPr lang="de-DE" sz="1200" dirty="0" err="1" smtClean="0">
                <a:latin typeface="Arial Narrow" pitchFamily="34" charset="0"/>
              </a:rPr>
              <a:t>results</a:t>
            </a:r>
            <a:r>
              <a:rPr lang="de-DE" sz="1200" dirty="0" smtClean="0">
                <a:latin typeface="Arial Narrow" pitchFamily="34" charset="0"/>
              </a:rPr>
              <a:t> in time </a:t>
            </a:r>
            <a:r>
              <a:rPr lang="de-DE" sz="1200" dirty="0" err="1" smtClean="0">
                <a:latin typeface="Arial Narrow" pitchFamily="34" charset="0"/>
              </a:rPr>
              <a:t>saving</a:t>
            </a:r>
            <a:r>
              <a:rPr lang="de-DE" sz="1200" dirty="0" smtClean="0">
                <a:latin typeface="Arial Narrow" pitchFamily="34" charset="0"/>
              </a:rPr>
              <a:t> </a:t>
            </a:r>
            <a:r>
              <a:rPr lang="de-DE" sz="1200" dirty="0" err="1" smtClean="0">
                <a:latin typeface="Arial Narrow" pitchFamily="34" charset="0"/>
              </a:rPr>
              <a:t>when</a:t>
            </a:r>
            <a:r>
              <a:rPr lang="de-DE" sz="1200" dirty="0" smtClean="0">
                <a:latin typeface="Arial Narrow" pitchFamily="34" charset="0"/>
              </a:rPr>
              <a:t> </a:t>
            </a:r>
            <a:r>
              <a:rPr lang="de-DE" sz="1200" dirty="0" err="1" smtClean="0">
                <a:latin typeface="Arial Narrow" pitchFamily="34" charset="0"/>
              </a:rPr>
              <a:t>positioning</a:t>
            </a:r>
            <a:r>
              <a:rPr lang="de-DE" sz="1200" dirty="0" smtClean="0">
                <a:latin typeface="Arial Narrow" pitchFamily="34" charset="0"/>
              </a:rPr>
              <a:t>. </a:t>
            </a:r>
            <a:r>
              <a:rPr lang="de-DE" sz="1200" dirty="0" err="1" smtClean="0">
                <a:latin typeface="Arial Narrow" pitchFamily="34" charset="0"/>
              </a:rPr>
              <a:t>Besides</a:t>
            </a:r>
            <a:r>
              <a:rPr lang="de-DE" sz="1200" dirty="0" smtClean="0">
                <a:latin typeface="Arial Narrow" pitchFamily="34" charset="0"/>
              </a:rPr>
              <a:t> </a:t>
            </a:r>
            <a:r>
              <a:rPr lang="de-DE" sz="1200" dirty="0" err="1" smtClean="0">
                <a:latin typeface="Arial Narrow" pitchFamily="34" charset="0"/>
              </a:rPr>
              <a:t>the</a:t>
            </a:r>
            <a:r>
              <a:rPr lang="de-DE" sz="1200" dirty="0" smtClean="0">
                <a:latin typeface="Arial Narrow" pitchFamily="34" charset="0"/>
              </a:rPr>
              <a:t> linear </a:t>
            </a:r>
            <a:r>
              <a:rPr lang="de-DE" sz="1200" dirty="0" err="1" smtClean="0">
                <a:latin typeface="Arial Narrow" pitchFamily="34" charset="0"/>
              </a:rPr>
              <a:t>drives</a:t>
            </a:r>
            <a:r>
              <a:rPr lang="de-DE" sz="1200" dirty="0" smtClean="0">
                <a:latin typeface="Arial Narrow" pitchFamily="34" charset="0"/>
              </a:rPr>
              <a:t> </a:t>
            </a:r>
            <a:r>
              <a:rPr lang="de-DE" sz="1200" dirty="0" err="1" smtClean="0">
                <a:latin typeface="Arial Narrow" pitchFamily="34" charset="0"/>
              </a:rPr>
              <a:t>position</a:t>
            </a:r>
            <a:r>
              <a:rPr lang="de-DE" sz="1200" dirty="0" smtClean="0">
                <a:latin typeface="Arial Narrow" pitchFamily="34" charset="0"/>
              </a:rPr>
              <a:t> </a:t>
            </a:r>
            <a:r>
              <a:rPr lang="de-DE" sz="1200" dirty="0" err="1" smtClean="0">
                <a:latin typeface="Arial Narrow" pitchFamily="34" charset="0"/>
              </a:rPr>
              <a:t>very</a:t>
            </a:r>
            <a:r>
              <a:rPr lang="de-DE" sz="1200" dirty="0" smtClean="0">
                <a:latin typeface="Arial Narrow" pitchFamily="34" charset="0"/>
              </a:rPr>
              <a:t> </a:t>
            </a:r>
            <a:r>
              <a:rPr lang="de-DE" sz="1200" dirty="0" err="1" smtClean="0">
                <a:latin typeface="Arial Narrow" pitchFamily="34" charset="0"/>
              </a:rPr>
              <a:t>accurately</a:t>
            </a:r>
            <a:r>
              <a:rPr lang="de-DE" sz="1200" dirty="0" smtClean="0">
                <a:latin typeface="Arial Narrow" pitchFamily="34" charset="0"/>
              </a:rPr>
              <a:t>.  Large </a:t>
            </a:r>
            <a:r>
              <a:rPr lang="de-DE" sz="1200" dirty="0" err="1" smtClean="0">
                <a:latin typeface="Arial Narrow" pitchFamily="34" charset="0"/>
              </a:rPr>
              <a:t>working</a:t>
            </a:r>
            <a:r>
              <a:rPr lang="de-DE" sz="1200" dirty="0" smtClean="0">
                <a:latin typeface="Arial Narrow" pitchFamily="34" charset="0"/>
              </a:rPr>
              <a:t> </a:t>
            </a:r>
            <a:r>
              <a:rPr lang="de-DE" sz="1200" dirty="0" err="1" smtClean="0">
                <a:latin typeface="Arial Narrow" pitchFamily="34" charset="0"/>
              </a:rPr>
              <a:t>area</a:t>
            </a:r>
            <a:r>
              <a:rPr lang="de-DE" sz="1200" dirty="0" smtClean="0">
                <a:latin typeface="Arial Narrow" pitchFamily="34" charset="0"/>
              </a:rPr>
              <a:t> </a:t>
            </a:r>
            <a:r>
              <a:rPr lang="de-DE" sz="1200" dirty="0" err="1" smtClean="0">
                <a:latin typeface="Arial Narrow" pitchFamily="34" charset="0"/>
              </a:rPr>
              <a:t>ensures</a:t>
            </a:r>
            <a:r>
              <a:rPr lang="de-DE" sz="1200" dirty="0" smtClean="0">
                <a:latin typeface="Arial Narrow" pitchFamily="34" charset="0"/>
              </a:rPr>
              <a:t> </a:t>
            </a:r>
            <a:r>
              <a:rPr lang="de-DE" sz="1200" dirty="0" err="1" smtClean="0">
                <a:latin typeface="Arial Narrow" pitchFamily="34" charset="0"/>
              </a:rPr>
              <a:t>rinsing</a:t>
            </a:r>
            <a:r>
              <a:rPr lang="de-DE" sz="1200" dirty="0" smtClean="0">
                <a:latin typeface="Arial Narrow" pitchFamily="34" charset="0"/>
              </a:rPr>
              <a:t> </a:t>
            </a:r>
            <a:r>
              <a:rPr lang="de-DE" sz="1200" dirty="0" err="1" smtClean="0">
                <a:latin typeface="Arial Narrow" pitchFamily="34" charset="0"/>
              </a:rPr>
              <a:t>throughout</a:t>
            </a:r>
            <a:r>
              <a:rPr lang="de-DE" sz="1200" dirty="0" smtClean="0">
                <a:latin typeface="Arial Narrow" pitchFamily="34" charset="0"/>
              </a:rPr>
              <a:t> </a:t>
            </a:r>
            <a:r>
              <a:rPr lang="de-DE" sz="1200" dirty="0" err="1" smtClean="0">
                <a:latin typeface="Arial Narrow" pitchFamily="34" charset="0"/>
              </a:rPr>
              <a:t>the</a:t>
            </a:r>
            <a:r>
              <a:rPr lang="de-DE" sz="1200" dirty="0" smtClean="0">
                <a:latin typeface="Arial Narrow" pitchFamily="34" charset="0"/>
              </a:rPr>
              <a:t> </a:t>
            </a:r>
            <a:r>
              <a:rPr lang="de-DE" sz="1200" dirty="0" err="1" smtClean="0">
                <a:latin typeface="Arial Narrow" pitchFamily="34" charset="0"/>
              </a:rPr>
              <a:t>length</a:t>
            </a:r>
            <a:r>
              <a:rPr lang="de-DE" sz="1200" dirty="0" smtClean="0">
                <a:latin typeface="Arial Narrow" pitchFamily="34" charset="0"/>
              </a:rPr>
              <a:t> </a:t>
            </a:r>
            <a:r>
              <a:rPr lang="de-DE" sz="1200" dirty="0" err="1" smtClean="0">
                <a:latin typeface="Arial Narrow" pitchFamily="34" charset="0"/>
              </a:rPr>
              <a:t>of</a:t>
            </a:r>
            <a:r>
              <a:rPr lang="de-DE" sz="1200" dirty="0" smtClean="0">
                <a:latin typeface="Arial Narrow" pitchFamily="34" charset="0"/>
              </a:rPr>
              <a:t> </a:t>
            </a:r>
            <a:r>
              <a:rPr lang="de-DE" sz="1200" dirty="0" err="1" smtClean="0">
                <a:latin typeface="Arial Narrow" pitchFamily="34" charset="0"/>
              </a:rPr>
              <a:t>the</a:t>
            </a:r>
            <a:r>
              <a:rPr lang="de-DE" sz="1200" dirty="0" smtClean="0">
                <a:latin typeface="Arial Narrow" pitchFamily="34" charset="0"/>
              </a:rPr>
              <a:t> </a:t>
            </a:r>
            <a:r>
              <a:rPr lang="de-DE" sz="1200" dirty="0" err="1" smtClean="0">
                <a:latin typeface="Arial Narrow" pitchFamily="34" charset="0"/>
              </a:rPr>
              <a:t>machined</a:t>
            </a:r>
            <a:r>
              <a:rPr lang="de-DE" sz="1200" dirty="0" smtClean="0">
                <a:latin typeface="Arial Narrow" pitchFamily="34" charset="0"/>
              </a:rPr>
              <a:t> </a:t>
            </a:r>
            <a:r>
              <a:rPr lang="de-DE" sz="1200" dirty="0" err="1" smtClean="0">
                <a:latin typeface="Arial Narrow" pitchFamily="34" charset="0"/>
              </a:rPr>
              <a:t>area</a:t>
            </a:r>
            <a:r>
              <a:rPr lang="de-DE" sz="1200" dirty="0" smtClean="0">
                <a:latin typeface="Arial Narrow" pitchFamily="34" charset="0"/>
              </a:rPr>
              <a:t>.</a:t>
            </a:r>
            <a:r>
              <a:rPr lang="ru-RU" altLang="ja-JP" sz="1200" dirty="0" smtClean="0">
                <a:latin typeface="Arial Narrow" pitchFamily="34" charset="0"/>
                <a:ea typeface="MS Mincho" pitchFamily="49" charset="-128"/>
                <a:cs typeface="Times New Roman" pitchFamily="18" charset="0"/>
              </a:rPr>
              <a:t> </a:t>
            </a:r>
            <a:endParaRPr lang="ru-RU" altLang="ja-JP" sz="1200" dirty="0" smtClean="0">
              <a:latin typeface="Arial Narrow" pitchFamily="34" charset="0"/>
              <a:cs typeface="Arial" pitchFamily="34" charset="0"/>
            </a:endParaRPr>
          </a:p>
        </p:txBody>
      </p:sp>
      <p:pic>
        <p:nvPicPr>
          <p:cNvPr id="12" name="Picture 6" descr="C:\Users\3385\AppData\Local\Microsoft\Windows\Temporary Internet Files\Content.IE5\0IQRAVME\hord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86116" y="2000240"/>
            <a:ext cx="2743159" cy="1144761"/>
          </a:xfrm>
          <a:prstGeom prst="rect">
            <a:avLst/>
          </a:prstGeom>
          <a:noFill/>
          <a:ln w="9525">
            <a:noFill/>
            <a:miter lim="800000"/>
            <a:headEnd/>
            <a:tailEnd/>
          </a:ln>
        </p:spPr>
      </p:pic>
      <p:pic>
        <p:nvPicPr>
          <p:cNvPr id="13" name="Picture 2" descr="C:\Users\3385\AppData\Local\Microsoft\Windows\Temporary Internet Files\Content.IE5\0IQRAVME\TermFit1.jpg"/>
          <p:cNvPicPr>
            <a:picLocks noChangeAspect="1" noChangeArrowheads="1"/>
          </p:cNvPicPr>
          <p:nvPr/>
        </p:nvPicPr>
        <p:blipFill>
          <a:blip r:embed="rId6" cstate="print"/>
          <a:srcRect r="2174"/>
          <a:stretch>
            <a:fillRect/>
          </a:stretch>
        </p:blipFill>
        <p:spPr bwMode="auto">
          <a:xfrm>
            <a:off x="4071934" y="1643050"/>
            <a:ext cx="1322490" cy="630489"/>
          </a:xfrm>
          <a:prstGeom prst="rect">
            <a:avLst/>
          </a:prstGeom>
          <a:noFill/>
          <a:ln w="9525">
            <a:noFill/>
            <a:miter lim="800000"/>
            <a:headEnd/>
            <a:tailEnd/>
          </a:ln>
        </p:spPr>
      </p:pic>
      <p:pic>
        <p:nvPicPr>
          <p:cNvPr id="2051" name="Picture 3" descr="C:\Users\Анатолий\Desktop\UBM\DSC03262.JPG"/>
          <p:cNvPicPr>
            <a:picLocks noChangeAspect="1" noChangeArrowheads="1"/>
          </p:cNvPicPr>
          <p:nvPr/>
        </p:nvPicPr>
        <p:blipFill>
          <a:blip r:embed="rId7" cstate="print">
            <a:lum bright="10000"/>
          </a:blip>
          <a:srcRect/>
          <a:stretch>
            <a:fillRect/>
          </a:stretch>
        </p:blipFill>
        <p:spPr bwMode="auto">
          <a:xfrm>
            <a:off x="6286512" y="1071546"/>
            <a:ext cx="2714644" cy="2035983"/>
          </a:xfrm>
          <a:prstGeom prst="rect">
            <a:avLst/>
          </a:prstGeom>
          <a:noFill/>
        </p:spPr>
      </p:pic>
      <p:sp>
        <p:nvSpPr>
          <p:cNvPr id="15" name="TextBox 14"/>
          <p:cNvSpPr txBox="1"/>
          <p:nvPr/>
        </p:nvSpPr>
        <p:spPr>
          <a:xfrm>
            <a:off x="6215074" y="5795061"/>
            <a:ext cx="571504" cy="276999"/>
          </a:xfrm>
          <a:prstGeom prst="rect">
            <a:avLst/>
          </a:prstGeom>
          <a:noFill/>
        </p:spPr>
        <p:txBody>
          <a:bodyPr wrap="square" rtlCol="0">
            <a:spAutoFit/>
          </a:bodyPr>
          <a:lstStyle/>
          <a:p>
            <a:pPr algn="ctr"/>
            <a:r>
              <a:rPr lang="ru-RU" sz="600" dirty="0" smtClean="0">
                <a:solidFill>
                  <a:schemeClr val="bg1"/>
                </a:solidFill>
              </a:rPr>
              <a:t>май 2009</a:t>
            </a:r>
            <a:endParaRPr lang="en-US" sz="600" dirty="0" smtClean="0">
              <a:solidFill>
                <a:schemeClr val="bg1"/>
              </a:solidFill>
            </a:endParaRPr>
          </a:p>
          <a:p>
            <a:pPr algn="ctr"/>
            <a:r>
              <a:rPr lang="en-US" sz="600" dirty="0" smtClean="0">
                <a:solidFill>
                  <a:schemeClr val="bg1"/>
                </a:solidFill>
              </a:rPr>
              <a:t>May 2009</a:t>
            </a:r>
            <a:endParaRPr lang="ru-RU" sz="600" dirty="0">
              <a:solidFill>
                <a:schemeClr val="bg1"/>
              </a:solidFill>
            </a:endParaRPr>
          </a:p>
        </p:txBody>
      </p:sp>
      <p:sp>
        <p:nvSpPr>
          <p:cNvPr id="16" name="TextBox 15"/>
          <p:cNvSpPr txBox="1"/>
          <p:nvPr/>
        </p:nvSpPr>
        <p:spPr>
          <a:xfrm>
            <a:off x="6357950" y="2714620"/>
            <a:ext cx="642942" cy="246221"/>
          </a:xfrm>
          <a:prstGeom prst="rect">
            <a:avLst/>
          </a:prstGeom>
          <a:noFill/>
        </p:spPr>
        <p:txBody>
          <a:bodyPr wrap="square" rtlCol="0">
            <a:spAutoFit/>
          </a:bodyPr>
          <a:lstStyle/>
          <a:p>
            <a:pPr algn="ctr"/>
            <a:r>
              <a:rPr lang="ru-RU" sz="500" dirty="0" smtClean="0">
                <a:solidFill>
                  <a:schemeClr val="bg1"/>
                </a:solidFill>
              </a:rPr>
              <a:t>июнь 2009</a:t>
            </a:r>
            <a:endParaRPr lang="en-US" sz="500" dirty="0" smtClean="0">
              <a:solidFill>
                <a:schemeClr val="bg1"/>
              </a:solidFill>
            </a:endParaRPr>
          </a:p>
          <a:p>
            <a:pPr algn="ctr"/>
            <a:r>
              <a:rPr lang="en-US" sz="500" dirty="0" smtClean="0">
                <a:solidFill>
                  <a:schemeClr val="bg1"/>
                </a:solidFill>
              </a:rPr>
              <a:t>June 2009</a:t>
            </a:r>
            <a:endParaRPr lang="ru-RU" sz="500" dirty="0">
              <a:solidFill>
                <a:schemeClr val="bg1"/>
              </a:solidFill>
            </a:endParaRPr>
          </a:p>
        </p:txBody>
      </p:sp>
      <p:pic>
        <p:nvPicPr>
          <p:cNvPr id="17" name="Picture 2" descr="C:\Users\Osnovina\Desktop\UBM_WordMark_PMS.png"/>
          <p:cNvPicPr>
            <a:picLocks noChangeAspect="1" noChangeArrowheads="1"/>
          </p:cNvPicPr>
          <p:nvPr/>
        </p:nvPicPr>
        <p:blipFill>
          <a:blip r:embed="rId8" cstate="print"/>
          <a:srcRect/>
          <a:stretch>
            <a:fillRect/>
          </a:stretch>
        </p:blipFill>
        <p:spPr bwMode="auto">
          <a:xfrm>
            <a:off x="0" y="0"/>
            <a:ext cx="1288209" cy="607841"/>
          </a:xfrm>
          <a:prstGeom prst="rect">
            <a:avLst/>
          </a:prstGeom>
          <a:noFill/>
          <a:ln>
            <a:solidFill>
              <a:schemeClr val="bg1"/>
            </a:solidFill>
          </a:ln>
        </p:spPr>
      </p:pic>
      <p:sp>
        <p:nvSpPr>
          <p:cNvPr id="19" name="Text Box 3"/>
          <p:cNvSpPr txBox="1">
            <a:spLocks noChangeArrowheads="1"/>
          </p:cNvSpPr>
          <p:nvPr/>
        </p:nvSpPr>
        <p:spPr bwMode="auto">
          <a:xfrm>
            <a:off x="5500695" y="0"/>
            <a:ext cx="2643205"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en-US" sz="2000" b="1" dirty="0" smtClean="0">
                <a:solidFill>
                  <a:srgbClr val="003399"/>
                </a:solidFill>
                <a:latin typeface="Arial Unicode MS" pitchFamily="34" charset="-128"/>
              </a:rPr>
              <a:t>Machine for Tooling</a:t>
            </a:r>
          </a:p>
          <a:p>
            <a:pPr algn="ctr"/>
            <a:r>
              <a:rPr lang="en-US" sz="2000" b="1" dirty="0" smtClean="0">
                <a:solidFill>
                  <a:srgbClr val="003399"/>
                </a:solidFill>
                <a:latin typeface="Arial Unicode MS" pitchFamily="34" charset="-128"/>
              </a:rPr>
              <a:t>Fabrication</a:t>
            </a:r>
            <a:endParaRPr lang="ru-RU" sz="2000" b="1" dirty="0">
              <a:solidFill>
                <a:srgbClr val="003399"/>
              </a:solidFill>
              <a:latin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Анка.jpg"/>
          <p:cNvPicPr>
            <a:picLocks noChangeAspect="1"/>
          </p:cNvPicPr>
          <p:nvPr/>
        </p:nvPicPr>
        <p:blipFill>
          <a:blip r:embed="rId3" cstate="print"/>
          <a:stretch>
            <a:fillRect/>
          </a:stretch>
        </p:blipFill>
        <p:spPr>
          <a:xfrm>
            <a:off x="214282" y="1214422"/>
            <a:ext cx="2846378" cy="2428892"/>
          </a:xfrm>
          <a:prstGeom prst="rect">
            <a:avLst/>
          </a:prstGeom>
        </p:spPr>
      </p:pic>
      <p:sp>
        <p:nvSpPr>
          <p:cNvPr id="28" name="Text Box 3"/>
          <p:cNvSpPr txBox="1">
            <a:spLocks noChangeArrowheads="1"/>
          </p:cNvSpPr>
          <p:nvPr/>
        </p:nvSpPr>
        <p:spPr bwMode="auto">
          <a:xfrm>
            <a:off x="1357290" y="0"/>
            <a:ext cx="4143404"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ru-RU" sz="2000" b="1" dirty="0" smtClean="0">
                <a:solidFill>
                  <a:srgbClr val="003399"/>
                </a:solidFill>
                <a:latin typeface="Arial Unicode MS" pitchFamily="34" charset="-128"/>
              </a:rPr>
              <a:t>Станок для изготовления режущего инструмента</a:t>
            </a:r>
            <a:endParaRPr lang="ru-RU" sz="2000" b="1" dirty="0">
              <a:solidFill>
                <a:srgbClr val="003399"/>
              </a:solidFill>
              <a:latin typeface="Arial Unicode MS" pitchFamily="34" charset="-128"/>
            </a:endParaRPr>
          </a:p>
        </p:txBody>
      </p:sp>
      <p:sp>
        <p:nvSpPr>
          <p:cNvPr id="3079" name="Rectangle 7"/>
          <p:cNvSpPr>
            <a:spLocks noChangeArrowheads="1"/>
          </p:cNvSpPr>
          <p:nvPr/>
        </p:nvSpPr>
        <p:spPr bwMode="auto">
          <a:xfrm>
            <a:off x="0" y="0"/>
            <a:ext cx="184712" cy="367134"/>
          </a:xfrm>
          <a:prstGeom prst="rect">
            <a:avLst/>
          </a:prstGeom>
          <a:noFill/>
          <a:ln w="9525">
            <a:noFill/>
            <a:miter lim="800000"/>
            <a:headEnd/>
            <a:tailEnd/>
          </a:ln>
          <a:effectLst/>
        </p:spPr>
        <p:txBody>
          <a:bodyPr vert="horz" wrap="none" lIns="91429" tIns="45715" rIns="91429" bIns="45715" numCol="1" anchor="ctr" anchorCtr="0" compatLnSpc="1">
            <a:prstTxWarp prst="textNoShape">
              <a:avLst/>
            </a:prstTxWarp>
            <a:spAutoFit/>
          </a:bodyPr>
          <a:lstStyle/>
          <a:p>
            <a:endParaRPr lang="ru-RU"/>
          </a:p>
        </p:txBody>
      </p:sp>
      <p:sp>
        <p:nvSpPr>
          <p:cNvPr id="3076" name="Text Box 4"/>
          <p:cNvSpPr txBox="1">
            <a:spLocks noChangeArrowheads="1"/>
          </p:cNvSpPr>
          <p:nvPr/>
        </p:nvSpPr>
        <p:spPr bwMode="auto">
          <a:xfrm>
            <a:off x="142844" y="3929066"/>
            <a:ext cx="2928958" cy="2500330"/>
          </a:xfrm>
          <a:prstGeom prst="rect">
            <a:avLst/>
          </a:prstGeom>
          <a:noFill/>
          <a:ln w="9525">
            <a:noFill/>
            <a:miter lim="800000"/>
            <a:headEnd/>
            <a:tailEnd/>
          </a:ln>
        </p:spPr>
        <p:txBody>
          <a:bodyPr vert="horz" wrap="square" lIns="64000" tIns="32000" rIns="64000" bIns="32000" numCol="1" anchor="t" anchorCtr="0" compatLnSpc="1">
            <a:prstTxWarp prst="textNoShape">
              <a:avLst/>
            </a:prstTxWarp>
          </a:bodyPr>
          <a:lstStyle/>
          <a:p>
            <a:pPr algn="just" fontAlgn="base">
              <a:spcBef>
                <a:spcPct val="0"/>
              </a:spcBef>
              <a:spcAft>
                <a:spcPct val="0"/>
              </a:spcAft>
            </a:pPr>
            <a:r>
              <a:rPr lang="ru-RU" altLang="ja-JP" sz="1000" b="1" dirty="0" smtClean="0">
                <a:latin typeface="Arial Narrow" pitchFamily="34" charset="0"/>
                <a:ea typeface="MS Mincho" pitchFamily="49" charset="-128"/>
                <a:cs typeface="Times New Roman" pitchFamily="18" charset="0"/>
              </a:rPr>
              <a:t>Заточной станок модели </a:t>
            </a:r>
            <a:r>
              <a:rPr lang="en-US" altLang="ja-JP" sz="1000" b="1" dirty="0" smtClean="0">
                <a:latin typeface="Arial Narrow" pitchFamily="34" charset="0"/>
                <a:ea typeface="MS Mincho" pitchFamily="49" charset="-128"/>
                <a:cs typeface="Times New Roman" pitchFamily="18" charset="0"/>
              </a:rPr>
              <a:t>ANCA RX</a:t>
            </a:r>
            <a:r>
              <a:rPr lang="ru-RU" altLang="ja-JP" sz="1000" b="1" dirty="0" smtClean="0">
                <a:latin typeface="Arial Narrow" pitchFamily="34" charset="0"/>
                <a:ea typeface="MS Mincho" pitchFamily="49" charset="-128"/>
                <a:cs typeface="Times New Roman" pitchFamily="18" charset="0"/>
              </a:rPr>
              <a:t>7+  </a:t>
            </a:r>
            <a:endParaRPr lang="ru-RU" altLang="ja-JP" sz="1000" dirty="0" smtClean="0">
              <a:latin typeface="Arial" pitchFamily="34" charset="0"/>
              <a:cs typeface="Arial" pitchFamily="34" charset="0"/>
            </a:endParaRPr>
          </a:p>
          <a:p>
            <a:pPr algn="just" eaLnBrk="0" fontAlgn="base" hangingPunct="0">
              <a:spcBef>
                <a:spcPct val="0"/>
              </a:spcBef>
              <a:spcAft>
                <a:spcPct val="0"/>
              </a:spcAft>
            </a:pPr>
            <a:r>
              <a:rPr lang="ru-RU" altLang="ja-JP" sz="1000" dirty="0" smtClean="0">
                <a:latin typeface="Arial Narrow" pitchFamily="34" charset="0"/>
                <a:ea typeface="MS Mincho" pitchFamily="49" charset="-128"/>
                <a:cs typeface="Times New Roman" pitchFamily="18" charset="0"/>
              </a:rPr>
              <a:t>Разнообразие назначений охватывает широкий спектр режущих инструментов. Подходит для обработки на  тяжелых режимах и перезаточки прецизионных режущих и сверлильных инструментов. Автоматическое устройство смены шлифовального круга позволяет использовать до 8 шлифовальных кругов за одну настройку. Имеется большое разнообразие крепежных и зажимных приспособлений для обрабатываемого изделия.    Решения по автоматизации способствуют расширению возможности выполнения операций в автоматическом режиме. 37 кВт (49 л.с.) – максимальная мощность шпинделя.</a:t>
            </a:r>
            <a:endParaRPr lang="ru-RU" altLang="ja-JP" sz="1000" dirty="0" smtClean="0">
              <a:latin typeface="Arial" pitchFamily="34" charset="0"/>
              <a:cs typeface="Arial" pitchFamily="34" charset="0"/>
            </a:endParaRPr>
          </a:p>
        </p:txBody>
      </p:sp>
      <p:pic>
        <p:nvPicPr>
          <p:cNvPr id="17" name="Рисунок 16" descr="Сверло цельное.jpg"/>
          <p:cNvPicPr>
            <a:picLocks noChangeAspect="1"/>
          </p:cNvPicPr>
          <p:nvPr/>
        </p:nvPicPr>
        <p:blipFill>
          <a:blip r:embed="rId4" cstate="print">
            <a:clrChange>
              <a:clrFrom>
                <a:srgbClr val="FFFFFF"/>
              </a:clrFrom>
              <a:clrTo>
                <a:srgbClr val="FFFFFF">
                  <a:alpha val="0"/>
                </a:srgbClr>
              </a:clrTo>
            </a:clrChange>
          </a:blip>
          <a:stretch>
            <a:fillRect/>
          </a:stretch>
        </p:blipFill>
        <p:spPr>
          <a:xfrm rot="7116702">
            <a:off x="2722613" y="2140918"/>
            <a:ext cx="1361338" cy="903257"/>
          </a:xfrm>
          <a:prstGeom prst="rect">
            <a:avLst/>
          </a:prstGeom>
        </p:spPr>
      </p:pic>
      <p:pic>
        <p:nvPicPr>
          <p:cNvPr id="18" name="Picture 17"/>
          <p:cNvPicPr>
            <a:picLocks noChangeAspect="1" noChangeArrowheads="1"/>
          </p:cNvPicPr>
          <p:nvPr/>
        </p:nvPicPr>
        <p:blipFill>
          <a:blip r:embed="rId5" cstate="print">
            <a:clrChange>
              <a:clrFrom>
                <a:srgbClr val="FFFFFF"/>
              </a:clrFrom>
              <a:clrTo>
                <a:srgbClr val="FFFFFF">
                  <a:alpha val="0"/>
                </a:srgbClr>
              </a:clrTo>
            </a:clrChange>
          </a:blip>
          <a:srcRect r="5021" b="3225"/>
          <a:stretch>
            <a:fillRect/>
          </a:stretch>
        </p:blipFill>
        <p:spPr bwMode="auto">
          <a:xfrm rot="10800000">
            <a:off x="3857620" y="1857364"/>
            <a:ext cx="1500198" cy="1518898"/>
          </a:xfrm>
          <a:prstGeom prst="rect">
            <a:avLst/>
          </a:prstGeom>
          <a:noFill/>
          <a:ln w="9525">
            <a:noFill/>
            <a:miter lim="800000"/>
            <a:headEnd/>
            <a:tailEnd/>
          </a:ln>
          <a:effectLst/>
        </p:spPr>
      </p:pic>
      <p:sp>
        <p:nvSpPr>
          <p:cNvPr id="9" name="Text Box 4"/>
          <p:cNvSpPr txBox="1">
            <a:spLocks noChangeArrowheads="1"/>
          </p:cNvSpPr>
          <p:nvPr/>
        </p:nvSpPr>
        <p:spPr bwMode="auto">
          <a:xfrm>
            <a:off x="3286116" y="3929066"/>
            <a:ext cx="2000264" cy="2357454"/>
          </a:xfrm>
          <a:prstGeom prst="rect">
            <a:avLst/>
          </a:prstGeom>
          <a:noFill/>
          <a:ln w="9525">
            <a:noFill/>
            <a:miter lim="800000"/>
            <a:headEnd/>
            <a:tailEnd/>
          </a:ln>
        </p:spPr>
        <p:txBody>
          <a:bodyPr vert="horz" wrap="square" lIns="64000" tIns="32000" rIns="64000" bIns="32000" numCol="1" anchor="t" anchorCtr="0" compatLnSpc="1">
            <a:prstTxWarp prst="textNoShape">
              <a:avLst/>
            </a:prstTxWarp>
          </a:bodyPr>
          <a:lstStyle/>
          <a:p>
            <a:pPr algn="just" fontAlgn="base">
              <a:spcBef>
                <a:spcPct val="0"/>
              </a:spcBef>
              <a:spcAft>
                <a:spcPct val="0"/>
              </a:spcAft>
            </a:pPr>
            <a:r>
              <a:rPr lang="en-US" altLang="ja-JP" sz="1000" b="1" dirty="0" smtClean="0">
                <a:latin typeface="Arial Narrow" pitchFamily="34" charset="0"/>
                <a:ea typeface="MS Mincho" pitchFamily="49" charset="-128"/>
                <a:cs typeface="Times New Roman" pitchFamily="18" charset="0"/>
              </a:rPr>
              <a:t>ANCA RX</a:t>
            </a:r>
            <a:r>
              <a:rPr lang="ru-RU" altLang="ja-JP" sz="1000" b="1" dirty="0" smtClean="0">
                <a:latin typeface="Arial Narrow" pitchFamily="34" charset="0"/>
                <a:ea typeface="MS Mincho" pitchFamily="49" charset="-128"/>
                <a:cs typeface="Times New Roman" pitchFamily="18" charset="0"/>
              </a:rPr>
              <a:t>7+ </a:t>
            </a:r>
            <a:r>
              <a:rPr lang="en-US" altLang="ja-JP" sz="1000" b="1" dirty="0" smtClean="0">
                <a:latin typeface="Arial Narrow" pitchFamily="34" charset="0"/>
                <a:ea typeface="MS Mincho" pitchFamily="49" charset="-128"/>
                <a:cs typeface="Times New Roman" pitchFamily="18" charset="0"/>
              </a:rPr>
              <a:t>Grinder</a:t>
            </a:r>
            <a:r>
              <a:rPr lang="ru-RU" altLang="ja-JP" sz="1000" b="1" dirty="0" smtClean="0">
                <a:latin typeface="Arial Narrow" pitchFamily="34" charset="0"/>
                <a:ea typeface="MS Mincho" pitchFamily="49" charset="-128"/>
                <a:cs typeface="Times New Roman" pitchFamily="18" charset="0"/>
              </a:rPr>
              <a:t> </a:t>
            </a:r>
            <a:endParaRPr lang="ru-RU" altLang="ja-JP" sz="1000" dirty="0" smtClean="0">
              <a:latin typeface="Arial" pitchFamily="34" charset="0"/>
              <a:cs typeface="Arial" pitchFamily="34" charset="0"/>
            </a:endParaRPr>
          </a:p>
          <a:p>
            <a:pPr algn="just" eaLnBrk="0" fontAlgn="base" hangingPunct="0">
              <a:spcBef>
                <a:spcPct val="0"/>
              </a:spcBef>
              <a:spcAft>
                <a:spcPct val="0"/>
              </a:spcAft>
            </a:pPr>
            <a:r>
              <a:rPr lang="en-US" altLang="ja-JP" sz="1000" dirty="0" smtClean="0">
                <a:latin typeface="Arial Narrow" pitchFamily="34" charset="0"/>
                <a:ea typeface="MS Mincho" pitchFamily="49" charset="-128"/>
                <a:cs typeface="Times New Roman" pitchFamily="18" charset="0"/>
              </a:rPr>
              <a:t>Variety of applications covers a wide range of cutting tools</a:t>
            </a:r>
            <a:r>
              <a:rPr lang="ru-RU" altLang="ja-JP" sz="1000" dirty="0" smtClean="0">
                <a:latin typeface="Arial Narrow" pitchFamily="34" charset="0"/>
                <a:ea typeface="MS Mincho" pitchFamily="49" charset="-128"/>
                <a:cs typeface="Times New Roman" pitchFamily="18" charset="0"/>
              </a:rPr>
              <a:t>. </a:t>
            </a:r>
            <a:r>
              <a:rPr lang="en-US" altLang="ja-JP" sz="1000" dirty="0" smtClean="0">
                <a:latin typeface="Arial Narrow" pitchFamily="34" charset="0"/>
                <a:ea typeface="MS Mincho" pitchFamily="49" charset="-128"/>
                <a:cs typeface="Times New Roman" pitchFamily="18" charset="0"/>
              </a:rPr>
              <a:t>It is adequate for heavy duty machining and resharpening of precision cutting tools and drills</a:t>
            </a:r>
            <a:r>
              <a:rPr lang="ru-RU" altLang="ja-JP" sz="1000" dirty="0" smtClean="0">
                <a:latin typeface="Arial Narrow" pitchFamily="34" charset="0"/>
                <a:ea typeface="MS Mincho" pitchFamily="49" charset="-128"/>
                <a:cs typeface="Times New Roman" pitchFamily="18" charset="0"/>
              </a:rPr>
              <a:t>. </a:t>
            </a:r>
            <a:r>
              <a:rPr lang="en-US" altLang="ja-JP" sz="1000" dirty="0" smtClean="0">
                <a:latin typeface="Arial Narrow" pitchFamily="34" charset="0"/>
                <a:ea typeface="MS Mincho" pitchFamily="49" charset="-128"/>
                <a:cs typeface="Times New Roman" pitchFamily="18" charset="0"/>
              </a:rPr>
              <a:t>Automatic grinding wheel changer allows the use of up to 8 grinding wheels per one setting. Wide range of fixtures and clamping jaws for a work piece is available.</a:t>
            </a:r>
            <a:r>
              <a:rPr lang="ru-RU" altLang="ja-JP" sz="1000" dirty="0" smtClean="0">
                <a:latin typeface="Arial Narrow" pitchFamily="34" charset="0"/>
                <a:ea typeface="MS Mincho" pitchFamily="49" charset="-128"/>
                <a:cs typeface="Times New Roman" pitchFamily="18" charset="0"/>
              </a:rPr>
              <a:t>  </a:t>
            </a:r>
            <a:r>
              <a:rPr lang="en-US" altLang="ja-JP" sz="1000" dirty="0" smtClean="0">
                <a:latin typeface="Arial Narrow" pitchFamily="34" charset="0"/>
                <a:ea typeface="MS Mincho" pitchFamily="49" charset="-128"/>
                <a:cs typeface="Times New Roman" pitchFamily="18" charset="0"/>
              </a:rPr>
              <a:t>Automation solutions contribute to enhancement of operation performance in automatic mode. </a:t>
            </a:r>
            <a:r>
              <a:rPr lang="ru-RU" altLang="ja-JP" sz="1000" dirty="0" smtClean="0">
                <a:latin typeface="Arial Narrow" pitchFamily="34" charset="0"/>
                <a:ea typeface="MS Mincho" pitchFamily="49" charset="-128"/>
                <a:cs typeface="Times New Roman" pitchFamily="18" charset="0"/>
              </a:rPr>
              <a:t>37 </a:t>
            </a:r>
            <a:r>
              <a:rPr lang="en-US" altLang="ja-JP" sz="1000" dirty="0" smtClean="0">
                <a:latin typeface="Arial Narrow" pitchFamily="34" charset="0"/>
                <a:ea typeface="MS Mincho" pitchFamily="49" charset="-128"/>
                <a:cs typeface="Times New Roman" pitchFamily="18" charset="0"/>
              </a:rPr>
              <a:t>kW</a:t>
            </a:r>
            <a:r>
              <a:rPr lang="ru-RU" altLang="ja-JP" sz="1000" dirty="0" smtClean="0">
                <a:latin typeface="Arial Narrow" pitchFamily="34" charset="0"/>
                <a:ea typeface="MS Mincho" pitchFamily="49" charset="-128"/>
                <a:cs typeface="Times New Roman" pitchFamily="18" charset="0"/>
              </a:rPr>
              <a:t> (49 </a:t>
            </a:r>
            <a:r>
              <a:rPr lang="en-US" altLang="ja-JP" sz="1000" dirty="0" smtClean="0">
                <a:latin typeface="Arial Narrow" pitchFamily="34" charset="0"/>
                <a:ea typeface="MS Mincho" pitchFamily="49" charset="-128"/>
                <a:cs typeface="Times New Roman" pitchFamily="18" charset="0"/>
              </a:rPr>
              <a:t>HP</a:t>
            </a:r>
            <a:r>
              <a:rPr lang="ru-RU" altLang="ja-JP" sz="1000" dirty="0" smtClean="0">
                <a:latin typeface="Arial Narrow" pitchFamily="34" charset="0"/>
                <a:ea typeface="MS Mincho" pitchFamily="49" charset="-128"/>
                <a:cs typeface="Times New Roman" pitchFamily="18" charset="0"/>
              </a:rPr>
              <a:t>) – </a:t>
            </a:r>
            <a:r>
              <a:rPr lang="en-US" altLang="ja-JP" sz="1000" dirty="0" smtClean="0">
                <a:latin typeface="Arial Narrow" pitchFamily="34" charset="0"/>
                <a:ea typeface="MS Mincho" pitchFamily="49" charset="-128"/>
                <a:cs typeface="Times New Roman" pitchFamily="18" charset="0"/>
              </a:rPr>
              <a:t>spindle maximum power</a:t>
            </a:r>
            <a:r>
              <a:rPr lang="ru-RU" altLang="ja-JP" sz="1000" dirty="0" smtClean="0">
                <a:latin typeface="Arial Narrow" pitchFamily="34" charset="0"/>
                <a:ea typeface="MS Mincho" pitchFamily="49" charset="-128"/>
                <a:cs typeface="Times New Roman" pitchFamily="18" charset="0"/>
              </a:rPr>
              <a:t>.</a:t>
            </a:r>
            <a:endParaRPr lang="ru-RU" altLang="ja-JP" sz="1000" dirty="0" smtClean="0">
              <a:latin typeface="Arial" pitchFamily="34" charset="0"/>
              <a:cs typeface="Arial" pitchFamily="34" charset="0"/>
            </a:endParaRPr>
          </a:p>
        </p:txBody>
      </p:sp>
      <p:pic>
        <p:nvPicPr>
          <p:cNvPr id="3074" name="Picture 2" descr="C:\Users\Анатолий\Desktop\UBM\Anca\DSC_0137.JPG"/>
          <p:cNvPicPr>
            <a:picLocks noChangeAspect="1" noChangeArrowheads="1"/>
          </p:cNvPicPr>
          <p:nvPr/>
        </p:nvPicPr>
        <p:blipFill>
          <a:blip r:embed="rId6" cstate="print">
            <a:lum bright="20000"/>
          </a:blip>
          <a:srcRect l="6696"/>
          <a:stretch>
            <a:fillRect/>
          </a:stretch>
        </p:blipFill>
        <p:spPr bwMode="auto">
          <a:xfrm>
            <a:off x="5500694" y="928669"/>
            <a:ext cx="3500462" cy="2511701"/>
          </a:xfrm>
          <a:prstGeom prst="rect">
            <a:avLst/>
          </a:prstGeom>
          <a:noFill/>
        </p:spPr>
      </p:pic>
      <p:pic>
        <p:nvPicPr>
          <p:cNvPr id="3075" name="Picture 3" descr="C:\Users\Анатолий\Desktop\UBM\Anca\DSC_0141.JPG"/>
          <p:cNvPicPr>
            <a:picLocks noChangeAspect="1" noChangeArrowheads="1"/>
          </p:cNvPicPr>
          <p:nvPr/>
        </p:nvPicPr>
        <p:blipFill>
          <a:blip r:embed="rId7" cstate="print"/>
          <a:srcRect l="6667"/>
          <a:stretch>
            <a:fillRect/>
          </a:stretch>
        </p:blipFill>
        <p:spPr bwMode="auto">
          <a:xfrm>
            <a:off x="5500694" y="3571876"/>
            <a:ext cx="3500462" cy="2510924"/>
          </a:xfrm>
          <a:prstGeom prst="rect">
            <a:avLst/>
          </a:prstGeom>
          <a:noFill/>
        </p:spPr>
      </p:pic>
      <p:sp>
        <p:nvSpPr>
          <p:cNvPr id="14" name="TextBox 13"/>
          <p:cNvSpPr txBox="1"/>
          <p:nvPr/>
        </p:nvSpPr>
        <p:spPr>
          <a:xfrm>
            <a:off x="5500694" y="3143248"/>
            <a:ext cx="571504" cy="246221"/>
          </a:xfrm>
          <a:prstGeom prst="rect">
            <a:avLst/>
          </a:prstGeom>
          <a:noFill/>
        </p:spPr>
        <p:txBody>
          <a:bodyPr wrap="square" rtlCol="0">
            <a:spAutoFit/>
          </a:bodyPr>
          <a:lstStyle/>
          <a:p>
            <a:pPr algn="ctr"/>
            <a:r>
              <a:rPr lang="ru-RU" sz="500" dirty="0" smtClean="0">
                <a:solidFill>
                  <a:schemeClr val="bg1"/>
                </a:solidFill>
              </a:rPr>
              <a:t>апрель 2009</a:t>
            </a:r>
            <a:endParaRPr lang="en-US" sz="500" dirty="0" smtClean="0">
              <a:solidFill>
                <a:schemeClr val="bg1"/>
              </a:solidFill>
            </a:endParaRPr>
          </a:p>
          <a:p>
            <a:pPr algn="ctr"/>
            <a:r>
              <a:rPr lang="en-US" sz="500" dirty="0" smtClean="0">
                <a:solidFill>
                  <a:schemeClr val="bg1"/>
                </a:solidFill>
              </a:rPr>
              <a:t>April 2009</a:t>
            </a:r>
            <a:endParaRPr lang="ru-RU" sz="500" dirty="0">
              <a:solidFill>
                <a:schemeClr val="bg1"/>
              </a:solidFill>
            </a:endParaRPr>
          </a:p>
        </p:txBody>
      </p:sp>
      <p:sp>
        <p:nvSpPr>
          <p:cNvPr id="19" name="TextBox 18"/>
          <p:cNvSpPr txBox="1"/>
          <p:nvPr/>
        </p:nvSpPr>
        <p:spPr>
          <a:xfrm>
            <a:off x="5500694" y="5786454"/>
            <a:ext cx="571504" cy="246221"/>
          </a:xfrm>
          <a:prstGeom prst="rect">
            <a:avLst/>
          </a:prstGeom>
          <a:noFill/>
        </p:spPr>
        <p:txBody>
          <a:bodyPr wrap="square" rtlCol="0">
            <a:spAutoFit/>
          </a:bodyPr>
          <a:lstStyle/>
          <a:p>
            <a:pPr algn="ctr"/>
            <a:r>
              <a:rPr lang="ru-RU" sz="500" dirty="0" smtClean="0">
                <a:solidFill>
                  <a:schemeClr val="bg1"/>
                </a:solidFill>
              </a:rPr>
              <a:t>апрель 2009</a:t>
            </a:r>
            <a:endParaRPr lang="en-US" sz="500" dirty="0" smtClean="0">
              <a:solidFill>
                <a:schemeClr val="bg1"/>
              </a:solidFill>
            </a:endParaRPr>
          </a:p>
          <a:p>
            <a:pPr algn="ctr"/>
            <a:r>
              <a:rPr lang="en-US" sz="500" dirty="0" smtClean="0">
                <a:solidFill>
                  <a:schemeClr val="bg1"/>
                </a:solidFill>
              </a:rPr>
              <a:t>April 2009</a:t>
            </a:r>
            <a:endParaRPr lang="ru-RU" sz="500" dirty="0">
              <a:solidFill>
                <a:schemeClr val="bg1"/>
              </a:solidFill>
            </a:endParaRPr>
          </a:p>
        </p:txBody>
      </p:sp>
      <p:pic>
        <p:nvPicPr>
          <p:cNvPr id="15" name="Picture 2" descr="C:\Users\Osnovina\Desktop\UBM_WordMark_PMS.png"/>
          <p:cNvPicPr>
            <a:picLocks noChangeAspect="1" noChangeArrowheads="1"/>
          </p:cNvPicPr>
          <p:nvPr/>
        </p:nvPicPr>
        <p:blipFill>
          <a:blip r:embed="rId8" cstate="print"/>
          <a:srcRect/>
          <a:stretch>
            <a:fillRect/>
          </a:stretch>
        </p:blipFill>
        <p:spPr bwMode="auto">
          <a:xfrm>
            <a:off x="0" y="0"/>
            <a:ext cx="1288209" cy="607841"/>
          </a:xfrm>
          <a:prstGeom prst="rect">
            <a:avLst/>
          </a:prstGeom>
          <a:noFill/>
          <a:ln>
            <a:solidFill>
              <a:schemeClr val="bg1"/>
            </a:solidFill>
          </a:ln>
        </p:spPr>
      </p:pic>
      <p:sp>
        <p:nvSpPr>
          <p:cNvPr id="20" name="Text Box 3"/>
          <p:cNvSpPr txBox="1">
            <a:spLocks noChangeArrowheads="1"/>
          </p:cNvSpPr>
          <p:nvPr/>
        </p:nvSpPr>
        <p:spPr bwMode="auto">
          <a:xfrm>
            <a:off x="5500694" y="0"/>
            <a:ext cx="2643205"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en-US" sz="2000" b="1" dirty="0" smtClean="0">
                <a:solidFill>
                  <a:srgbClr val="003399"/>
                </a:solidFill>
                <a:latin typeface="Arial Unicode MS" pitchFamily="34" charset="-128"/>
              </a:rPr>
              <a:t>Machine for Cutting Tool Fabrication</a:t>
            </a:r>
            <a:endParaRPr lang="ru-RU" sz="2000" b="1" dirty="0">
              <a:solidFill>
                <a:srgbClr val="003399"/>
              </a:solidFill>
              <a:latin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txBox="1">
            <a:spLocks noChangeArrowheads="1"/>
          </p:cNvSpPr>
          <p:nvPr/>
        </p:nvSpPr>
        <p:spPr bwMode="auto">
          <a:xfrm>
            <a:off x="3733800" y="1219200"/>
            <a:ext cx="5181600" cy="2438400"/>
          </a:xfrm>
          <a:prstGeom prst="rect">
            <a:avLst/>
          </a:prstGeom>
          <a:noFill/>
          <a:ln w="9525">
            <a:noFill/>
            <a:miter lim="800000"/>
            <a:headEnd/>
            <a:tailEnd/>
          </a:ln>
        </p:spPr>
        <p:txBody>
          <a:bodyPr/>
          <a:lstStyle/>
          <a:p>
            <a:pPr marL="342900" indent="-342900">
              <a:spcBef>
                <a:spcPct val="20000"/>
              </a:spcBef>
              <a:defRPr/>
            </a:pPr>
            <a:r>
              <a:rPr lang="ru-RU" sz="1400" kern="0" dirty="0">
                <a:latin typeface="+mn-lt"/>
              </a:rPr>
              <a:t>       </a:t>
            </a:r>
          </a:p>
        </p:txBody>
      </p:sp>
      <p:pic>
        <p:nvPicPr>
          <p:cNvPr id="2053" name="Picture 8"/>
          <p:cNvPicPr>
            <a:picLocks noChangeAspect="1" noChangeArrowheads="1"/>
          </p:cNvPicPr>
          <p:nvPr/>
        </p:nvPicPr>
        <p:blipFill>
          <a:blip r:embed="rId2" cstate="print"/>
          <a:srcRect l="9760" t="15788" r="5659" b="5402"/>
          <a:stretch>
            <a:fillRect/>
          </a:stretch>
        </p:blipFill>
        <p:spPr bwMode="auto">
          <a:xfrm>
            <a:off x="3643306" y="1071546"/>
            <a:ext cx="2251364" cy="1785950"/>
          </a:xfrm>
          <a:prstGeom prst="rect">
            <a:avLst/>
          </a:prstGeom>
          <a:noFill/>
          <a:ln w="9525">
            <a:noFill/>
            <a:miter lim="800000"/>
            <a:headEnd/>
            <a:tailEnd/>
          </a:ln>
        </p:spPr>
      </p:pic>
      <p:sp>
        <p:nvSpPr>
          <p:cNvPr id="2054" name="Прямоугольник 8"/>
          <p:cNvSpPr>
            <a:spLocks noChangeArrowheads="1"/>
          </p:cNvSpPr>
          <p:nvPr/>
        </p:nvSpPr>
        <p:spPr bwMode="auto">
          <a:xfrm flipH="1">
            <a:off x="3571868" y="3286124"/>
            <a:ext cx="2786082" cy="2554545"/>
          </a:xfrm>
          <a:prstGeom prst="rect">
            <a:avLst/>
          </a:prstGeom>
          <a:noFill/>
          <a:ln w="9525">
            <a:noFill/>
            <a:miter lim="800000"/>
            <a:headEnd/>
            <a:tailEnd/>
          </a:ln>
        </p:spPr>
        <p:txBody>
          <a:bodyPr wrap="square">
            <a:spAutoFit/>
          </a:bodyPr>
          <a:lstStyle/>
          <a:p>
            <a:pPr algn="just"/>
            <a:r>
              <a:rPr lang="en-US" sz="1000" b="1" dirty="0">
                <a:latin typeface="Arial Narrow" pitchFamily="34" charset="0"/>
              </a:rPr>
              <a:t>Leica LTD</a:t>
            </a:r>
            <a:r>
              <a:rPr lang="ru-RU" sz="1000" b="1" dirty="0">
                <a:latin typeface="Arial Narrow" pitchFamily="34" charset="0"/>
              </a:rPr>
              <a:t> 840  </a:t>
            </a:r>
            <a:r>
              <a:rPr lang="ru-RU" sz="1000" dirty="0">
                <a:latin typeface="Arial Narrow" pitchFamily="34" charset="0"/>
              </a:rPr>
              <a:t>-  Универсальная </a:t>
            </a:r>
            <a:r>
              <a:rPr lang="ru-RU" sz="1000" dirty="0" smtClean="0">
                <a:latin typeface="Arial Narrow" pitchFamily="34" charset="0"/>
              </a:rPr>
              <a:t>измерительная машина</a:t>
            </a:r>
            <a:r>
              <a:rPr lang="en-US" sz="1000" dirty="0" smtClean="0">
                <a:latin typeface="Arial Narrow" pitchFamily="34" charset="0"/>
              </a:rPr>
              <a:t> </a:t>
            </a:r>
            <a:r>
              <a:rPr lang="ru-RU" sz="1000" dirty="0" smtClean="0">
                <a:latin typeface="Arial Narrow" pitchFamily="34" charset="0"/>
              </a:rPr>
              <a:t>для контроля геометрии детали после механической обработки.</a:t>
            </a:r>
          </a:p>
          <a:p>
            <a:pPr algn="just"/>
            <a:r>
              <a:rPr lang="ru-RU" sz="1000" dirty="0" smtClean="0">
                <a:latin typeface="Arial Narrow" pitchFamily="34" charset="0"/>
              </a:rPr>
              <a:t>Самая </a:t>
            </a:r>
            <a:r>
              <a:rPr lang="ru-RU" sz="1000" dirty="0">
                <a:latin typeface="Arial Narrow" pitchFamily="34" charset="0"/>
              </a:rPr>
              <a:t>быстрая в мире технология лазерного измерения. Скорость измерения – до 1000 точек в секунду.</a:t>
            </a:r>
          </a:p>
          <a:p>
            <a:pPr algn="just">
              <a:buFont typeface="Arial" charset="0"/>
              <a:buChar char="•"/>
            </a:pPr>
            <a:r>
              <a:rPr lang="ru-RU" sz="1000" dirty="0">
                <a:latin typeface="Arial Narrow" pitchFamily="34" charset="0"/>
              </a:rPr>
              <a:t> Самый точный счётчик  абсолютных расстояний – </a:t>
            </a:r>
            <a:r>
              <a:rPr lang="ru-RU" sz="1000" dirty="0" smtClean="0">
                <a:latin typeface="Arial Narrow" pitchFamily="34" charset="0"/>
              </a:rPr>
              <a:t>25 </a:t>
            </a:r>
            <a:r>
              <a:rPr lang="ru-RU" sz="1000" dirty="0" err="1" smtClean="0">
                <a:latin typeface="Arial Narrow" pitchFamily="34" charset="0"/>
              </a:rPr>
              <a:t>мкмм</a:t>
            </a:r>
            <a:r>
              <a:rPr lang="ru-RU" sz="1000" dirty="0" smtClean="0">
                <a:latin typeface="Arial Narrow" pitchFamily="34" charset="0"/>
              </a:rPr>
              <a:t> </a:t>
            </a:r>
            <a:r>
              <a:rPr lang="ru-RU" sz="1000" dirty="0">
                <a:latin typeface="Arial Narrow" pitchFamily="34" charset="0"/>
              </a:rPr>
              <a:t>на 40 м.</a:t>
            </a:r>
          </a:p>
          <a:p>
            <a:pPr algn="just">
              <a:buFont typeface="Arial" charset="0"/>
              <a:buChar char="•"/>
            </a:pPr>
            <a:r>
              <a:rPr lang="ru-RU" sz="1000" dirty="0">
                <a:latin typeface="Arial Narrow" pitchFamily="34" charset="0"/>
              </a:rPr>
              <a:t> Применяемое программное обеспечение </a:t>
            </a:r>
            <a:r>
              <a:rPr lang="en-US" sz="1000" dirty="0">
                <a:latin typeface="Arial Narrow" pitchFamily="34" charset="0"/>
              </a:rPr>
              <a:t>Verisurf</a:t>
            </a:r>
            <a:r>
              <a:rPr lang="ru-RU" sz="1000" dirty="0">
                <a:latin typeface="Arial Narrow" pitchFamily="34" charset="0"/>
              </a:rPr>
              <a:t>  - трёхмерная программа измерений. Позволяет  получать интерактивный вывод всех измерений в режиме реального времени  на экран монитора</a:t>
            </a:r>
          </a:p>
          <a:p>
            <a:pPr algn="just">
              <a:buFont typeface="Arial" charset="0"/>
              <a:buChar char="•"/>
            </a:pPr>
            <a:r>
              <a:rPr lang="ru-RU" sz="1000" dirty="0">
                <a:latin typeface="Arial Narrow" pitchFamily="34" charset="0"/>
              </a:rPr>
              <a:t> Максимальная автоматизация процесса контроля.</a:t>
            </a:r>
          </a:p>
          <a:p>
            <a:pPr algn="just">
              <a:buFont typeface="Arial" charset="0"/>
              <a:buChar char="•"/>
            </a:pPr>
            <a:r>
              <a:rPr lang="ru-RU" sz="1000" dirty="0">
                <a:latin typeface="Arial Narrow" pitchFamily="34" charset="0"/>
              </a:rPr>
              <a:t> Портативность</a:t>
            </a:r>
          </a:p>
          <a:p>
            <a:pPr algn="just">
              <a:buFont typeface="Arial" charset="0"/>
              <a:buChar char="•"/>
            </a:pPr>
            <a:r>
              <a:rPr lang="ru-RU" sz="1000" dirty="0">
                <a:latin typeface="Arial Narrow" pitchFamily="34" charset="0"/>
              </a:rPr>
              <a:t> Надёжная конструкция, не восприимчивая к влиянию внешней среды.</a:t>
            </a:r>
          </a:p>
        </p:txBody>
      </p:sp>
      <p:pic>
        <p:nvPicPr>
          <p:cNvPr id="2055" name="Picture 3"/>
          <p:cNvPicPr>
            <a:picLocks noChangeAspect="1" noChangeArrowheads="1"/>
          </p:cNvPicPr>
          <p:nvPr/>
        </p:nvPicPr>
        <p:blipFill>
          <a:blip r:embed="rId3" cstate="print"/>
          <a:srcRect/>
          <a:stretch>
            <a:fillRect/>
          </a:stretch>
        </p:blipFill>
        <p:spPr bwMode="auto">
          <a:xfrm>
            <a:off x="214282" y="1071546"/>
            <a:ext cx="3287082" cy="2857520"/>
          </a:xfrm>
          <a:prstGeom prst="rect">
            <a:avLst/>
          </a:prstGeom>
          <a:noFill/>
          <a:ln w="9525">
            <a:noFill/>
            <a:miter lim="800000"/>
            <a:headEnd/>
            <a:tailEnd/>
          </a:ln>
        </p:spPr>
      </p:pic>
      <p:pic>
        <p:nvPicPr>
          <p:cNvPr id="2057" name="Picture 3"/>
          <p:cNvPicPr>
            <a:picLocks noChangeAspect="1" noChangeArrowheads="1"/>
          </p:cNvPicPr>
          <p:nvPr/>
        </p:nvPicPr>
        <p:blipFill>
          <a:blip r:embed="rId4" cstate="print"/>
          <a:srcRect l="45834" t="4034" b="17686"/>
          <a:stretch>
            <a:fillRect/>
          </a:stretch>
        </p:blipFill>
        <p:spPr bwMode="auto">
          <a:xfrm>
            <a:off x="214282" y="4071942"/>
            <a:ext cx="3286148" cy="2428892"/>
          </a:xfrm>
          <a:prstGeom prst="rect">
            <a:avLst/>
          </a:prstGeom>
          <a:noFill/>
          <a:ln w="9525">
            <a:noFill/>
            <a:miter lim="800000"/>
            <a:headEnd/>
            <a:tailEnd/>
          </a:ln>
        </p:spPr>
      </p:pic>
      <p:sp>
        <p:nvSpPr>
          <p:cNvPr id="2058" name="Прямоугольник 8"/>
          <p:cNvSpPr>
            <a:spLocks noChangeArrowheads="1"/>
          </p:cNvSpPr>
          <p:nvPr/>
        </p:nvSpPr>
        <p:spPr bwMode="auto">
          <a:xfrm flipH="1">
            <a:off x="6572264" y="3286124"/>
            <a:ext cx="2357454" cy="2862322"/>
          </a:xfrm>
          <a:prstGeom prst="rect">
            <a:avLst/>
          </a:prstGeom>
          <a:noFill/>
          <a:ln w="9525">
            <a:noFill/>
            <a:miter lim="800000"/>
            <a:headEnd/>
            <a:tailEnd/>
          </a:ln>
        </p:spPr>
        <p:txBody>
          <a:bodyPr wrap="square">
            <a:spAutoFit/>
          </a:bodyPr>
          <a:lstStyle/>
          <a:p>
            <a:pPr algn="just"/>
            <a:r>
              <a:rPr lang="en-US" sz="1000" b="1" dirty="0">
                <a:latin typeface="Arial Narrow" pitchFamily="34" charset="0"/>
              </a:rPr>
              <a:t>Leica LTD</a:t>
            </a:r>
            <a:r>
              <a:rPr lang="ru-RU" sz="1000" b="1" dirty="0">
                <a:latin typeface="Arial Narrow" pitchFamily="34" charset="0"/>
              </a:rPr>
              <a:t> 840  </a:t>
            </a:r>
            <a:r>
              <a:rPr lang="ru-RU" sz="1000" dirty="0">
                <a:latin typeface="Arial Narrow" pitchFamily="34" charset="0"/>
              </a:rPr>
              <a:t>- </a:t>
            </a:r>
            <a:r>
              <a:rPr lang="en-US" sz="1000" dirty="0">
                <a:latin typeface="Arial Narrow" pitchFamily="34" charset="0"/>
              </a:rPr>
              <a:t>Wide-range coordinate measuring system </a:t>
            </a:r>
            <a:r>
              <a:rPr lang="en-US" sz="1000" dirty="0" smtClean="0">
                <a:latin typeface="Arial Narrow" pitchFamily="34" charset="0"/>
              </a:rPr>
              <a:t>for geometry inspection of machined parts. </a:t>
            </a:r>
            <a:endParaRPr lang="ru-RU" sz="1000" dirty="0">
              <a:latin typeface="Arial Narrow" pitchFamily="34" charset="0"/>
            </a:endParaRPr>
          </a:p>
          <a:p>
            <a:pPr algn="just"/>
            <a:r>
              <a:rPr lang="en-US" sz="1000" dirty="0" smtClean="0">
                <a:latin typeface="Arial Narrow" pitchFamily="34" charset="0"/>
              </a:rPr>
              <a:t>It is the world’s </a:t>
            </a:r>
            <a:r>
              <a:rPr lang="en-US" sz="1000" dirty="0">
                <a:latin typeface="Arial Narrow" pitchFamily="34" charset="0"/>
              </a:rPr>
              <a:t>fastest laser measurement technology.  Measurement rate – up to 1000 points per second.</a:t>
            </a:r>
            <a:endParaRPr lang="ru-RU" sz="1000" dirty="0">
              <a:latin typeface="Arial Narrow" pitchFamily="34" charset="0"/>
            </a:endParaRPr>
          </a:p>
          <a:p>
            <a:pPr algn="just">
              <a:buFont typeface="Arial" charset="0"/>
              <a:buChar char="•"/>
            </a:pPr>
            <a:r>
              <a:rPr lang="ru-RU" sz="1000" dirty="0">
                <a:latin typeface="Arial Narrow" pitchFamily="34" charset="0"/>
              </a:rPr>
              <a:t> </a:t>
            </a:r>
            <a:r>
              <a:rPr lang="en-US" sz="1000" dirty="0">
                <a:latin typeface="Arial Narrow" pitchFamily="34" charset="0"/>
              </a:rPr>
              <a:t>World's most accurate Absolute Distance Meter (ADM) with 25 </a:t>
            </a:r>
            <a:r>
              <a:rPr lang="en-US" sz="1000" dirty="0" err="1">
                <a:latin typeface="Arial Narrow" pitchFamily="34" charset="0"/>
              </a:rPr>
              <a:t>μmm</a:t>
            </a:r>
            <a:r>
              <a:rPr lang="en-US" sz="1000" dirty="0">
                <a:latin typeface="Arial Narrow" pitchFamily="34" charset="0"/>
              </a:rPr>
              <a:t> within 40m</a:t>
            </a:r>
            <a:endParaRPr lang="ru-RU" sz="1000" dirty="0">
              <a:latin typeface="Arial Narrow" pitchFamily="34" charset="0"/>
            </a:endParaRPr>
          </a:p>
          <a:p>
            <a:pPr algn="just">
              <a:buFont typeface="Arial" charset="0"/>
              <a:buChar char="•"/>
            </a:pPr>
            <a:r>
              <a:rPr lang="ru-RU" sz="1000" dirty="0">
                <a:latin typeface="Arial Narrow" pitchFamily="34" charset="0"/>
              </a:rPr>
              <a:t> </a:t>
            </a:r>
            <a:r>
              <a:rPr lang="en-US" sz="1000" dirty="0">
                <a:latin typeface="Arial Narrow" pitchFamily="34" charset="0"/>
              </a:rPr>
              <a:t>Applied Verisurf software is a 3D measurement program.  It allows to get the interactive real-time display of all measurements.</a:t>
            </a:r>
            <a:endParaRPr lang="ru-RU" sz="1000" dirty="0">
              <a:latin typeface="Arial Narrow" pitchFamily="34" charset="0"/>
            </a:endParaRPr>
          </a:p>
          <a:p>
            <a:pPr algn="just">
              <a:buFont typeface="Arial" charset="0"/>
              <a:buChar char="•"/>
            </a:pPr>
            <a:r>
              <a:rPr lang="ru-RU" sz="1000" dirty="0" smtClean="0">
                <a:latin typeface="Arial Narrow" pitchFamily="34" charset="0"/>
              </a:rPr>
              <a:t> </a:t>
            </a:r>
            <a:r>
              <a:rPr lang="en-US" sz="1000" dirty="0">
                <a:latin typeface="Arial Narrow" pitchFamily="34" charset="0"/>
              </a:rPr>
              <a:t>Maximum automation of the inspection process</a:t>
            </a:r>
            <a:endParaRPr lang="ru-RU" sz="1000" dirty="0">
              <a:latin typeface="Arial Narrow" pitchFamily="34" charset="0"/>
            </a:endParaRPr>
          </a:p>
          <a:p>
            <a:pPr algn="just">
              <a:buFont typeface="Arial" charset="0"/>
              <a:buChar char="•"/>
            </a:pPr>
            <a:r>
              <a:rPr lang="ru-RU" sz="1000" dirty="0">
                <a:latin typeface="Arial Narrow" pitchFamily="34" charset="0"/>
              </a:rPr>
              <a:t> </a:t>
            </a:r>
            <a:r>
              <a:rPr lang="en-US" sz="1000" dirty="0">
                <a:latin typeface="Arial Narrow" pitchFamily="34" charset="0"/>
              </a:rPr>
              <a:t>Portability</a:t>
            </a:r>
            <a:endParaRPr lang="ru-RU" sz="1000" dirty="0">
              <a:latin typeface="Arial Narrow" pitchFamily="34" charset="0"/>
            </a:endParaRPr>
          </a:p>
          <a:p>
            <a:pPr algn="just">
              <a:buFont typeface="Arial" charset="0"/>
              <a:buChar char="•"/>
            </a:pPr>
            <a:r>
              <a:rPr lang="ru-RU" sz="1000" dirty="0">
                <a:latin typeface="Arial Narrow" pitchFamily="34" charset="0"/>
              </a:rPr>
              <a:t> </a:t>
            </a:r>
            <a:r>
              <a:rPr lang="en-US" sz="1000" dirty="0">
                <a:latin typeface="Arial Narrow" pitchFamily="34" charset="0"/>
              </a:rPr>
              <a:t>Extremely robust housing impervious to environmental conditions</a:t>
            </a:r>
          </a:p>
          <a:p>
            <a:pPr algn="just">
              <a:buFontTx/>
              <a:buChar char="-"/>
            </a:pPr>
            <a:endParaRPr lang="ru-RU" sz="1000" dirty="0">
              <a:solidFill>
                <a:srgbClr val="FF0000"/>
              </a:solidFill>
              <a:latin typeface="Arial Narrow" pitchFamily="34" charset="0"/>
            </a:endParaRPr>
          </a:p>
        </p:txBody>
      </p:sp>
      <p:pic>
        <p:nvPicPr>
          <p:cNvPr id="2059" name="Picture 13"/>
          <p:cNvPicPr>
            <a:picLocks noChangeAspect="1" noChangeArrowheads="1"/>
          </p:cNvPicPr>
          <p:nvPr/>
        </p:nvPicPr>
        <p:blipFill>
          <a:blip r:embed="rId5" cstate="print"/>
          <a:srcRect l="13208" t="6157" b="4568"/>
          <a:stretch>
            <a:fillRect/>
          </a:stretch>
        </p:blipFill>
        <p:spPr bwMode="auto">
          <a:xfrm>
            <a:off x="6000760" y="1071546"/>
            <a:ext cx="2857520" cy="1785950"/>
          </a:xfrm>
          <a:prstGeom prst="rect">
            <a:avLst/>
          </a:prstGeom>
          <a:noFill/>
          <a:ln w="9525">
            <a:noFill/>
            <a:miter lim="800000"/>
            <a:headEnd/>
            <a:tailEnd/>
          </a:ln>
        </p:spPr>
      </p:pic>
      <p:pic>
        <p:nvPicPr>
          <p:cNvPr id="12" name="Picture 2" descr="C:\Users\Osnovina\Desktop\UBM_WordMark_PMS.png"/>
          <p:cNvPicPr>
            <a:picLocks noChangeAspect="1" noChangeArrowheads="1"/>
          </p:cNvPicPr>
          <p:nvPr/>
        </p:nvPicPr>
        <p:blipFill>
          <a:blip r:embed="rId6" cstate="print"/>
          <a:srcRect/>
          <a:stretch>
            <a:fillRect/>
          </a:stretch>
        </p:blipFill>
        <p:spPr bwMode="auto">
          <a:xfrm>
            <a:off x="0" y="0"/>
            <a:ext cx="1288209" cy="607841"/>
          </a:xfrm>
          <a:prstGeom prst="rect">
            <a:avLst/>
          </a:prstGeom>
          <a:noFill/>
          <a:ln>
            <a:solidFill>
              <a:schemeClr val="bg1"/>
            </a:solidFill>
          </a:ln>
        </p:spPr>
      </p:pic>
      <p:sp>
        <p:nvSpPr>
          <p:cNvPr id="13" name="Text Box 3"/>
          <p:cNvSpPr txBox="1">
            <a:spLocks noChangeArrowheads="1"/>
          </p:cNvSpPr>
          <p:nvPr/>
        </p:nvSpPr>
        <p:spPr bwMode="auto">
          <a:xfrm>
            <a:off x="1357290" y="0"/>
            <a:ext cx="3786214"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ru-RU" sz="2000" b="1" dirty="0" smtClean="0">
                <a:solidFill>
                  <a:srgbClr val="003399"/>
                </a:solidFill>
                <a:latin typeface="Arial Unicode MS" pitchFamily="34" charset="-128"/>
              </a:rPr>
              <a:t>Контрольно-измерительная</a:t>
            </a:r>
          </a:p>
          <a:p>
            <a:pPr algn="ctr"/>
            <a:r>
              <a:rPr lang="ru-RU" sz="2000" b="1" dirty="0" smtClean="0">
                <a:solidFill>
                  <a:srgbClr val="003399"/>
                </a:solidFill>
                <a:latin typeface="Arial Unicode MS" pitchFamily="34" charset="-128"/>
              </a:rPr>
              <a:t>система</a:t>
            </a:r>
            <a:endParaRPr lang="ru-RU" sz="2000" b="1" dirty="0">
              <a:solidFill>
                <a:srgbClr val="003399"/>
              </a:solidFill>
              <a:latin typeface="Arial Unicode MS" pitchFamily="34" charset="-128"/>
            </a:endParaRPr>
          </a:p>
        </p:txBody>
      </p:sp>
      <p:sp>
        <p:nvSpPr>
          <p:cNvPr id="16" name="Text Box 3"/>
          <p:cNvSpPr txBox="1">
            <a:spLocks noChangeArrowheads="1"/>
          </p:cNvSpPr>
          <p:nvPr/>
        </p:nvSpPr>
        <p:spPr bwMode="auto">
          <a:xfrm>
            <a:off x="5786446" y="0"/>
            <a:ext cx="2428892"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en-US" sz="2000" b="1" dirty="0" smtClean="0">
                <a:solidFill>
                  <a:srgbClr val="003399"/>
                </a:solidFill>
                <a:latin typeface="Arial Unicode MS" pitchFamily="34" charset="-128"/>
              </a:rPr>
              <a:t>Coordinate Measuring System</a:t>
            </a:r>
            <a:endParaRPr lang="ru-RU" sz="2000" b="1" dirty="0">
              <a:solidFill>
                <a:srgbClr val="003399"/>
              </a:solidFill>
              <a:latin typeface="Arial Unicode MS"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Прямоугольник 8"/>
          <p:cNvSpPr>
            <a:spLocks noChangeArrowheads="1"/>
          </p:cNvSpPr>
          <p:nvPr/>
        </p:nvSpPr>
        <p:spPr bwMode="auto">
          <a:xfrm flipH="1">
            <a:off x="142844" y="4429132"/>
            <a:ext cx="2928958" cy="1938992"/>
          </a:xfrm>
          <a:prstGeom prst="rect">
            <a:avLst/>
          </a:prstGeom>
          <a:noFill/>
          <a:ln w="9525">
            <a:noFill/>
            <a:miter lim="800000"/>
            <a:headEnd/>
            <a:tailEnd/>
          </a:ln>
        </p:spPr>
        <p:txBody>
          <a:bodyPr wrap="square">
            <a:spAutoFit/>
          </a:bodyPr>
          <a:lstStyle/>
          <a:p>
            <a:r>
              <a:rPr lang="en-US" sz="1000" b="1" dirty="0" smtClean="0">
                <a:latin typeface="Arial Narrow" pitchFamily="34" charset="0"/>
              </a:rPr>
              <a:t>CINCINNATI MEGA</a:t>
            </a:r>
            <a:r>
              <a:rPr lang="ru-RU" sz="1000" b="1" dirty="0" smtClean="0">
                <a:latin typeface="Arial Narrow" pitchFamily="34" charset="0"/>
              </a:rPr>
              <a:t>5 - </a:t>
            </a:r>
            <a:r>
              <a:rPr lang="ru-RU" sz="1000" dirty="0" smtClean="0">
                <a:latin typeface="Arial Narrow" pitchFamily="34" charset="0"/>
              </a:rPr>
              <a:t>Горизонтальный мехообрабатывающий центр, спроектированный для точной механической обработки при высоких крутящихся моментах таких труднообрабатываемых материалов, как титан. </a:t>
            </a:r>
          </a:p>
          <a:p>
            <a:r>
              <a:rPr lang="ru-RU" sz="1000" b="1" dirty="0" smtClean="0">
                <a:latin typeface="Arial Narrow" pitchFamily="34" charset="0"/>
              </a:rPr>
              <a:t>Отличительные тех</a:t>
            </a:r>
            <a:r>
              <a:rPr lang="en-US" sz="1000" b="1" dirty="0" smtClean="0">
                <a:latin typeface="Arial Narrow" pitchFamily="34" charset="0"/>
              </a:rPr>
              <a:t>. </a:t>
            </a:r>
            <a:r>
              <a:rPr lang="ru-RU" sz="1000" b="1" dirty="0" smtClean="0">
                <a:latin typeface="Arial Narrow" pitchFamily="34" charset="0"/>
              </a:rPr>
              <a:t>характеристики</a:t>
            </a:r>
            <a:r>
              <a:rPr lang="en-US" sz="1000" b="1" dirty="0" smtClean="0">
                <a:latin typeface="Arial Narrow" pitchFamily="34" charset="0"/>
              </a:rPr>
              <a:t>:</a:t>
            </a:r>
            <a:endParaRPr lang="ru-RU" sz="1000" b="1" dirty="0" smtClean="0">
              <a:latin typeface="Arial Narrow" pitchFamily="34" charset="0"/>
            </a:endParaRPr>
          </a:p>
          <a:p>
            <a:pPr lvl="0">
              <a:buFont typeface="Arial" pitchFamily="34" charset="0"/>
              <a:buChar char="•"/>
            </a:pPr>
            <a:r>
              <a:rPr lang="ru-RU" sz="1000" dirty="0" smtClean="0">
                <a:latin typeface="Arial Narrow" pitchFamily="34" charset="0"/>
              </a:rPr>
              <a:t> Возможность точной</a:t>
            </a:r>
            <a:r>
              <a:rPr lang="en-US" sz="1000" dirty="0" smtClean="0">
                <a:latin typeface="Arial Narrow" pitchFamily="34" charset="0"/>
              </a:rPr>
              <a:t> 5-</a:t>
            </a:r>
            <a:r>
              <a:rPr lang="ru-RU" sz="1000" dirty="0" smtClean="0">
                <a:latin typeface="Arial Narrow" pitchFamily="34" charset="0"/>
              </a:rPr>
              <a:t>сторонней высококачественной мехобработки деталей сложной формы</a:t>
            </a:r>
          </a:p>
          <a:p>
            <a:pPr lvl="0">
              <a:buFont typeface="Arial" pitchFamily="34" charset="0"/>
              <a:buChar char="•"/>
            </a:pPr>
            <a:r>
              <a:rPr lang="ru-RU" sz="1000" dirty="0" smtClean="0">
                <a:latin typeface="Arial Narrow" pitchFamily="34" charset="0"/>
              </a:rPr>
              <a:t> Скорость быстрого перемещения 60 м/мин</a:t>
            </a:r>
          </a:p>
          <a:p>
            <a:pPr lvl="0">
              <a:buFont typeface="Arial" pitchFamily="34" charset="0"/>
              <a:buChar char="•"/>
            </a:pPr>
            <a:r>
              <a:rPr lang="ru-RU" sz="1000" dirty="0" smtClean="0">
                <a:latin typeface="Arial Narrow" pitchFamily="34" charset="0"/>
              </a:rPr>
              <a:t> Время смены инструментов </a:t>
            </a:r>
            <a:r>
              <a:rPr lang="en-US" sz="1000" dirty="0" smtClean="0">
                <a:latin typeface="Arial Narrow" pitchFamily="34" charset="0"/>
              </a:rPr>
              <a:t>2.2 </a:t>
            </a:r>
            <a:r>
              <a:rPr lang="ru-RU" sz="1000" dirty="0" smtClean="0">
                <a:latin typeface="Arial Narrow" pitchFamily="34" charset="0"/>
              </a:rPr>
              <a:t>сек</a:t>
            </a:r>
          </a:p>
          <a:p>
            <a:pPr lvl="0">
              <a:buFont typeface="Arial" pitchFamily="34" charset="0"/>
              <a:buChar char="•"/>
            </a:pPr>
            <a:r>
              <a:rPr lang="ru-RU" sz="1000" dirty="0" smtClean="0">
                <a:latin typeface="Arial Narrow" pitchFamily="34" charset="0"/>
              </a:rPr>
              <a:t> Устройство для высокопроизводительного удаления стружки</a:t>
            </a:r>
            <a:endParaRPr lang="ru-RU" sz="1000" dirty="0">
              <a:latin typeface="Arial Narrow" pitchFamily="34" charset="0"/>
            </a:endParaRPr>
          </a:p>
        </p:txBody>
      </p:sp>
      <p:pic>
        <p:nvPicPr>
          <p:cNvPr id="12" name="Picture 2" descr="C:\Users\Osnovina\Desktop\UBM_WordMark_PMS.png"/>
          <p:cNvPicPr>
            <a:picLocks noChangeAspect="1" noChangeArrowheads="1"/>
          </p:cNvPicPr>
          <p:nvPr/>
        </p:nvPicPr>
        <p:blipFill>
          <a:blip r:embed="rId2" cstate="print"/>
          <a:srcRect/>
          <a:stretch>
            <a:fillRect/>
          </a:stretch>
        </p:blipFill>
        <p:spPr bwMode="auto">
          <a:xfrm>
            <a:off x="0" y="0"/>
            <a:ext cx="1288209" cy="607841"/>
          </a:xfrm>
          <a:prstGeom prst="rect">
            <a:avLst/>
          </a:prstGeom>
          <a:noFill/>
          <a:ln>
            <a:solidFill>
              <a:schemeClr val="bg1"/>
            </a:solidFill>
          </a:ln>
        </p:spPr>
      </p:pic>
      <p:sp>
        <p:nvSpPr>
          <p:cNvPr id="14" name="Text Box 3"/>
          <p:cNvSpPr txBox="1">
            <a:spLocks noChangeArrowheads="1"/>
          </p:cNvSpPr>
          <p:nvPr/>
        </p:nvSpPr>
        <p:spPr bwMode="auto">
          <a:xfrm>
            <a:off x="1571604" y="0"/>
            <a:ext cx="3429024"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ru-RU" sz="2000" b="1" dirty="0" smtClean="0">
                <a:solidFill>
                  <a:srgbClr val="003399"/>
                </a:solidFill>
                <a:latin typeface="Arial Unicode MS" pitchFamily="34" charset="-128"/>
              </a:rPr>
              <a:t>Участок по обработке</a:t>
            </a:r>
          </a:p>
          <a:p>
            <a:pPr algn="ctr"/>
            <a:r>
              <a:rPr lang="ru-RU" sz="2000" b="1" dirty="0" smtClean="0">
                <a:solidFill>
                  <a:srgbClr val="003399"/>
                </a:solidFill>
                <a:latin typeface="Arial Unicode MS" pitchFamily="34" charset="-128"/>
              </a:rPr>
              <a:t>малогабаритных деталей</a:t>
            </a:r>
            <a:endParaRPr lang="ru-RU" sz="2000" b="1" dirty="0">
              <a:solidFill>
                <a:srgbClr val="003399"/>
              </a:solidFill>
              <a:latin typeface="Arial Unicode MS" pitchFamily="34" charset="-128"/>
            </a:endParaRPr>
          </a:p>
        </p:txBody>
      </p:sp>
      <p:pic>
        <p:nvPicPr>
          <p:cNvPr id="21" name="Picture 11" descr="3Ш-674-675"/>
          <p:cNvPicPr>
            <a:picLocks noChangeAspect="1" noChangeArrowheads="1"/>
          </p:cNvPicPr>
          <p:nvPr/>
        </p:nvPicPr>
        <p:blipFill>
          <a:blip r:embed="rId3" cstate="print">
            <a:clrChange>
              <a:clrFrom>
                <a:srgbClr val="FFFFFF"/>
              </a:clrFrom>
              <a:clrTo>
                <a:srgbClr val="FFFFFF">
                  <a:alpha val="0"/>
                </a:srgbClr>
              </a:clrTo>
            </a:clrChange>
            <a:lum bright="4000"/>
            <a:grayscl/>
          </a:blip>
          <a:srcRect/>
          <a:stretch>
            <a:fillRect/>
          </a:stretch>
        </p:blipFill>
        <p:spPr bwMode="auto">
          <a:xfrm>
            <a:off x="5929322" y="2428868"/>
            <a:ext cx="1000132" cy="752653"/>
          </a:xfrm>
          <a:prstGeom prst="rect">
            <a:avLst/>
          </a:prstGeom>
          <a:noFill/>
          <a:ln w="9525">
            <a:noFill/>
            <a:miter lim="800000"/>
            <a:headEnd/>
            <a:tailEnd/>
          </a:ln>
        </p:spPr>
      </p:pic>
      <p:pic>
        <p:nvPicPr>
          <p:cNvPr id="22" name="Picture 15" descr="3Ш-652-653_"/>
          <p:cNvPicPr>
            <a:picLocks noChangeAspect="1" noChangeArrowheads="1"/>
          </p:cNvPicPr>
          <p:nvPr/>
        </p:nvPicPr>
        <p:blipFill>
          <a:blip r:embed="rId4" cstate="print">
            <a:clrChange>
              <a:clrFrom>
                <a:srgbClr val="FFFFFF"/>
              </a:clrFrom>
              <a:clrTo>
                <a:srgbClr val="FFFFFF">
                  <a:alpha val="0"/>
                </a:srgbClr>
              </a:clrTo>
            </a:clrChange>
            <a:lum bright="10000"/>
            <a:grayscl/>
          </a:blip>
          <a:srcRect/>
          <a:stretch>
            <a:fillRect/>
          </a:stretch>
        </p:blipFill>
        <p:spPr bwMode="auto">
          <a:xfrm>
            <a:off x="5715008" y="1142984"/>
            <a:ext cx="1080314" cy="1018013"/>
          </a:xfrm>
          <a:prstGeom prst="rect">
            <a:avLst/>
          </a:prstGeom>
          <a:noFill/>
          <a:ln w="9525">
            <a:noFill/>
            <a:miter lim="800000"/>
            <a:headEnd/>
            <a:tailEnd/>
          </a:ln>
        </p:spPr>
      </p:pic>
      <p:sp>
        <p:nvSpPr>
          <p:cNvPr id="23" name="Text Box 19"/>
          <p:cNvSpPr txBox="1">
            <a:spLocks noChangeArrowheads="1"/>
          </p:cNvSpPr>
          <p:nvPr/>
        </p:nvSpPr>
        <p:spPr bwMode="auto">
          <a:xfrm>
            <a:off x="6858016" y="1142984"/>
            <a:ext cx="714380"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Фитинг  </a:t>
            </a:r>
          </a:p>
          <a:p>
            <a:pPr algn="ctr" defTabSz="250825"/>
            <a:r>
              <a:rPr lang="en-US" sz="800" b="1" dirty="0" smtClean="0">
                <a:latin typeface="Arial" charset="0"/>
              </a:rPr>
              <a:t>Fitting</a:t>
            </a:r>
            <a:endParaRPr lang="ru-RU" sz="800" b="1" dirty="0">
              <a:latin typeface="Arial" charset="0"/>
            </a:endParaRPr>
          </a:p>
        </p:txBody>
      </p:sp>
      <p:sp>
        <p:nvSpPr>
          <p:cNvPr id="24" name="Text Box 21"/>
          <p:cNvSpPr txBox="1">
            <a:spLocks noChangeArrowheads="1"/>
          </p:cNvSpPr>
          <p:nvPr/>
        </p:nvSpPr>
        <p:spPr bwMode="auto">
          <a:xfrm>
            <a:off x="4786314" y="2786058"/>
            <a:ext cx="1122808" cy="271613"/>
          </a:xfrm>
          <a:prstGeom prst="rect">
            <a:avLst/>
          </a:prstGeom>
          <a:noFill/>
          <a:ln w="9525">
            <a:noFill/>
            <a:miter lim="800000"/>
            <a:headEnd/>
            <a:tailEnd/>
          </a:ln>
        </p:spPr>
        <p:txBody>
          <a:bodyPr wrap="square" lIns="25146" tIns="12573" rIns="25146" bIns="12573">
            <a:spAutoFit/>
          </a:bodyPr>
          <a:lstStyle/>
          <a:p>
            <a:pPr algn="ctr" defTabSz="250825" eaLnBrk="1" hangingPunct="1"/>
            <a:r>
              <a:rPr lang="ru-RU" sz="800" b="1" dirty="0" smtClean="0">
                <a:latin typeface="Arial" charset="0"/>
              </a:rPr>
              <a:t>Передний фитинг</a:t>
            </a:r>
          </a:p>
          <a:p>
            <a:pPr algn="ctr" defTabSz="250825" eaLnBrk="1" hangingPunct="1"/>
            <a:r>
              <a:rPr lang="en-US" sz="800" b="1" dirty="0" smtClean="0">
                <a:latin typeface="Arial" charset="0"/>
              </a:rPr>
              <a:t>Forward </a:t>
            </a:r>
            <a:r>
              <a:rPr lang="en-US" sz="800" b="1" dirty="0">
                <a:latin typeface="Arial" charset="0"/>
              </a:rPr>
              <a:t>fitting</a:t>
            </a:r>
            <a:endParaRPr lang="ru-RU" sz="800" b="1" dirty="0">
              <a:latin typeface="Arial" charset="0"/>
            </a:endParaRPr>
          </a:p>
        </p:txBody>
      </p:sp>
      <p:sp>
        <p:nvSpPr>
          <p:cNvPr id="25" name="Text Box 22"/>
          <p:cNvSpPr txBox="1">
            <a:spLocks noChangeArrowheads="1"/>
          </p:cNvSpPr>
          <p:nvPr/>
        </p:nvSpPr>
        <p:spPr bwMode="auto">
          <a:xfrm>
            <a:off x="6576051" y="3357562"/>
            <a:ext cx="1428760" cy="394723"/>
          </a:xfrm>
          <a:prstGeom prst="rect">
            <a:avLst/>
          </a:prstGeom>
          <a:noFill/>
          <a:ln w="9525">
            <a:noFill/>
            <a:miter lim="800000"/>
            <a:headEnd/>
            <a:tailEnd/>
          </a:ln>
        </p:spPr>
        <p:txBody>
          <a:bodyPr wrap="square" lIns="25146" tIns="12573" rIns="25146" bIns="12573">
            <a:spAutoFit/>
          </a:bodyPr>
          <a:lstStyle/>
          <a:p>
            <a:pPr algn="ctr" defTabSz="250825" eaLnBrk="1" hangingPunct="1"/>
            <a:r>
              <a:rPr lang="ru-RU" sz="800" b="1" dirty="0" smtClean="0">
                <a:latin typeface="Arial" charset="0"/>
              </a:rPr>
              <a:t>Передний резервный</a:t>
            </a:r>
          </a:p>
          <a:p>
            <a:pPr algn="ctr" defTabSz="250825" eaLnBrk="1" hangingPunct="1"/>
            <a:r>
              <a:rPr lang="ru-RU" sz="800" b="1" dirty="0" smtClean="0">
                <a:latin typeface="Arial" charset="0"/>
              </a:rPr>
              <a:t> фитинг </a:t>
            </a:r>
          </a:p>
          <a:p>
            <a:pPr algn="ctr" defTabSz="250825" eaLnBrk="1" hangingPunct="1"/>
            <a:r>
              <a:rPr lang="en-US" sz="800" b="1" dirty="0" smtClean="0">
                <a:latin typeface="Arial" charset="0"/>
              </a:rPr>
              <a:t>Forward</a:t>
            </a:r>
            <a:r>
              <a:rPr lang="ru-RU" sz="800" b="1" dirty="0" smtClean="0">
                <a:latin typeface="Arial" charset="0"/>
              </a:rPr>
              <a:t> </a:t>
            </a:r>
            <a:r>
              <a:rPr lang="en-US" sz="800" b="1" dirty="0" smtClean="0">
                <a:latin typeface="Arial" charset="0"/>
              </a:rPr>
              <a:t>Back-up </a:t>
            </a:r>
            <a:r>
              <a:rPr lang="en-US" sz="800" b="1" dirty="0">
                <a:latin typeface="Arial" charset="0"/>
              </a:rPr>
              <a:t>fitting</a:t>
            </a:r>
            <a:endParaRPr lang="ru-RU" sz="800" b="1" dirty="0">
              <a:latin typeface="Arial" charset="0"/>
            </a:endParaRPr>
          </a:p>
        </p:txBody>
      </p:sp>
      <p:pic>
        <p:nvPicPr>
          <p:cNvPr id="26" name="Picture 24" descr="3Ш-664_"/>
          <p:cNvPicPr>
            <a:picLocks noChangeAspect="1" noChangeArrowheads="1"/>
          </p:cNvPicPr>
          <p:nvPr/>
        </p:nvPicPr>
        <p:blipFill>
          <a:blip r:embed="rId5" cstate="print">
            <a:clrChange>
              <a:clrFrom>
                <a:srgbClr val="FFFFFF"/>
              </a:clrFrom>
              <a:clrTo>
                <a:srgbClr val="FFFFFF">
                  <a:alpha val="0"/>
                </a:srgbClr>
              </a:clrTo>
            </a:clrChange>
            <a:lum bright="10000"/>
            <a:grayscl/>
          </a:blip>
          <a:srcRect/>
          <a:stretch>
            <a:fillRect/>
          </a:stretch>
        </p:blipFill>
        <p:spPr bwMode="auto">
          <a:xfrm>
            <a:off x="7429520" y="714356"/>
            <a:ext cx="928694" cy="1015343"/>
          </a:xfrm>
          <a:prstGeom prst="rect">
            <a:avLst/>
          </a:prstGeom>
          <a:noFill/>
          <a:ln w="9525">
            <a:noFill/>
            <a:miter lim="800000"/>
            <a:headEnd/>
            <a:tailEnd/>
          </a:ln>
        </p:spPr>
      </p:pic>
      <p:sp>
        <p:nvSpPr>
          <p:cNvPr id="27" name="Text Box 25"/>
          <p:cNvSpPr txBox="1">
            <a:spLocks noChangeArrowheads="1"/>
          </p:cNvSpPr>
          <p:nvPr/>
        </p:nvSpPr>
        <p:spPr bwMode="auto">
          <a:xfrm>
            <a:off x="6765029" y="1928802"/>
            <a:ext cx="1357322" cy="517834"/>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pitchFamily="34" charset="0"/>
                <a:cs typeface="Arial" pitchFamily="34" charset="0"/>
              </a:rPr>
              <a:t>Верхний контактный</a:t>
            </a:r>
          </a:p>
          <a:p>
            <a:pPr algn="ctr" defTabSz="250825"/>
            <a:r>
              <a:rPr lang="ru-RU" sz="800" b="1" dirty="0" smtClean="0">
                <a:latin typeface="Arial" pitchFamily="34" charset="0"/>
                <a:cs typeface="Arial" pitchFamily="34" charset="0"/>
              </a:rPr>
              <a:t>фитинг </a:t>
            </a:r>
          </a:p>
          <a:p>
            <a:pPr algn="ctr" defTabSz="250825"/>
            <a:r>
              <a:rPr lang="en-US" sz="800" b="1" dirty="0" smtClean="0">
                <a:latin typeface="Arial" pitchFamily="34" charset="0"/>
                <a:cs typeface="Arial" pitchFamily="34" charset="0"/>
              </a:rPr>
              <a:t>Upper </a:t>
            </a:r>
            <a:r>
              <a:rPr lang="ru-RU" sz="800" b="1" dirty="0" smtClean="0">
                <a:latin typeface="Arial" pitchFamily="34" charset="0"/>
                <a:cs typeface="Arial" pitchFamily="34" charset="0"/>
              </a:rPr>
              <a:t> </a:t>
            </a:r>
            <a:r>
              <a:rPr lang="en-US" sz="800" b="1" dirty="0" smtClean="0">
                <a:latin typeface="Arial" pitchFamily="34" charset="0"/>
                <a:cs typeface="Arial" pitchFamily="34" charset="0"/>
              </a:rPr>
              <a:t>terminal</a:t>
            </a:r>
            <a:endParaRPr lang="ru-RU" sz="800" b="1" dirty="0" smtClean="0">
              <a:latin typeface="Arial" pitchFamily="34" charset="0"/>
              <a:cs typeface="Arial" pitchFamily="34" charset="0"/>
            </a:endParaRPr>
          </a:p>
          <a:p>
            <a:pPr algn="ctr" defTabSz="250825"/>
            <a:r>
              <a:rPr lang="en-US" sz="800" b="1" dirty="0" smtClean="0">
                <a:latin typeface="Arial" pitchFamily="34" charset="0"/>
                <a:cs typeface="Arial" pitchFamily="34" charset="0"/>
              </a:rPr>
              <a:t> </a:t>
            </a:r>
            <a:r>
              <a:rPr lang="ru-RU" sz="800" b="1" dirty="0" smtClean="0">
                <a:latin typeface="Arial" pitchFamily="34" charset="0"/>
                <a:cs typeface="Arial" pitchFamily="34" charset="0"/>
              </a:rPr>
              <a:t> </a:t>
            </a:r>
            <a:r>
              <a:rPr lang="en-US" sz="800" b="1" dirty="0" smtClean="0">
                <a:latin typeface="Arial" pitchFamily="34" charset="0"/>
                <a:cs typeface="Arial" pitchFamily="34" charset="0"/>
              </a:rPr>
              <a:t>fitting</a:t>
            </a:r>
            <a:endParaRPr lang="ru-RU" sz="800" b="1" dirty="0">
              <a:latin typeface="Arial" pitchFamily="34" charset="0"/>
              <a:cs typeface="Arial" pitchFamily="34" charset="0"/>
            </a:endParaRPr>
          </a:p>
        </p:txBody>
      </p:sp>
      <p:pic>
        <p:nvPicPr>
          <p:cNvPr id="28" name="Picture 26" descr="3Ш-679-680"/>
          <p:cNvPicPr>
            <a:picLocks noChangeAspect="1" noChangeArrowheads="1"/>
          </p:cNvPicPr>
          <p:nvPr/>
        </p:nvPicPr>
        <p:blipFill>
          <a:blip r:embed="rId6" cstate="print">
            <a:clrChange>
              <a:clrFrom>
                <a:srgbClr val="FFFFFF"/>
              </a:clrFrom>
              <a:clrTo>
                <a:srgbClr val="FFFFFF">
                  <a:alpha val="0"/>
                </a:srgbClr>
              </a:clrTo>
            </a:clrChange>
            <a:lum bright="4000"/>
            <a:grayscl/>
          </a:blip>
          <a:srcRect/>
          <a:stretch>
            <a:fillRect/>
          </a:stretch>
        </p:blipFill>
        <p:spPr bwMode="auto">
          <a:xfrm>
            <a:off x="7858148" y="3071810"/>
            <a:ext cx="879337" cy="835066"/>
          </a:xfrm>
          <a:prstGeom prst="rect">
            <a:avLst/>
          </a:prstGeom>
          <a:noFill/>
          <a:ln w="9525">
            <a:noFill/>
            <a:miter lim="800000"/>
            <a:headEnd/>
            <a:tailEnd/>
          </a:ln>
        </p:spPr>
      </p:pic>
      <p:pic>
        <p:nvPicPr>
          <p:cNvPr id="29" name="Picture 27" descr="3Ш-683-684_"/>
          <p:cNvPicPr>
            <a:picLocks noChangeAspect="1" noChangeArrowheads="1"/>
          </p:cNvPicPr>
          <p:nvPr/>
        </p:nvPicPr>
        <p:blipFill>
          <a:blip r:embed="rId7" cstate="print">
            <a:clrChange>
              <a:clrFrom>
                <a:srgbClr val="FFFFFF"/>
              </a:clrFrom>
              <a:clrTo>
                <a:srgbClr val="FFFFFF">
                  <a:alpha val="0"/>
                </a:srgbClr>
              </a:clrTo>
            </a:clrChange>
            <a:lum bright="6000"/>
            <a:grayscl/>
          </a:blip>
          <a:srcRect/>
          <a:stretch>
            <a:fillRect/>
          </a:stretch>
        </p:blipFill>
        <p:spPr bwMode="auto">
          <a:xfrm>
            <a:off x="7765161" y="1857364"/>
            <a:ext cx="1378839" cy="928695"/>
          </a:xfrm>
          <a:prstGeom prst="rect">
            <a:avLst/>
          </a:prstGeom>
          <a:noFill/>
          <a:ln w="9525">
            <a:noFill/>
            <a:miter lim="800000"/>
            <a:headEnd/>
            <a:tailEnd/>
          </a:ln>
        </p:spPr>
      </p:pic>
      <p:sp>
        <p:nvSpPr>
          <p:cNvPr id="31" name="Text Box 19"/>
          <p:cNvSpPr txBox="1">
            <a:spLocks noChangeArrowheads="1"/>
          </p:cNvSpPr>
          <p:nvPr/>
        </p:nvSpPr>
        <p:spPr bwMode="auto">
          <a:xfrm>
            <a:off x="5223686" y="1643050"/>
            <a:ext cx="928694"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Фитинг </a:t>
            </a:r>
          </a:p>
          <a:p>
            <a:pPr algn="ctr" defTabSz="250825"/>
            <a:r>
              <a:rPr lang="ru-RU" sz="800" b="1" dirty="0" smtClean="0">
                <a:latin typeface="Arial" charset="0"/>
              </a:rPr>
              <a:t> </a:t>
            </a:r>
            <a:r>
              <a:rPr lang="en-US" sz="800" b="1" dirty="0" smtClean="0">
                <a:latin typeface="Arial" charset="0"/>
              </a:rPr>
              <a:t>Fitting</a:t>
            </a:r>
            <a:endParaRPr lang="ru-RU" sz="800" b="1" dirty="0">
              <a:latin typeface="Arial" charset="0"/>
            </a:endParaRPr>
          </a:p>
        </p:txBody>
      </p:sp>
      <p:pic>
        <p:nvPicPr>
          <p:cNvPr id="1026"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857232"/>
            <a:ext cx="4857784" cy="3527646"/>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l="12228" t="5882" r="6249" b="32352"/>
          <a:stretch>
            <a:fillRect/>
          </a:stretch>
        </p:blipFill>
        <p:spPr bwMode="auto">
          <a:xfrm>
            <a:off x="3357554" y="3143248"/>
            <a:ext cx="1081775" cy="1135863"/>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l="72327" t="13208" r="11950" b="10582"/>
          <a:stretch>
            <a:fillRect/>
          </a:stretch>
        </p:blipFill>
        <p:spPr bwMode="auto">
          <a:xfrm rot="16200000">
            <a:off x="5786446" y="3500438"/>
            <a:ext cx="2428892" cy="3857652"/>
          </a:xfrm>
          <a:prstGeom prst="rect">
            <a:avLst/>
          </a:prstGeom>
          <a:noFill/>
          <a:ln w="9525">
            <a:solidFill>
              <a:schemeClr val="tx1"/>
            </a:solidFill>
            <a:miter lim="800000"/>
            <a:headEnd/>
            <a:tailEnd/>
          </a:ln>
          <a:effectLst/>
        </p:spPr>
      </p:pic>
      <p:sp>
        <p:nvSpPr>
          <p:cNvPr id="20" name="Text Box 3"/>
          <p:cNvSpPr txBox="1">
            <a:spLocks noChangeArrowheads="1"/>
          </p:cNvSpPr>
          <p:nvPr/>
        </p:nvSpPr>
        <p:spPr bwMode="auto">
          <a:xfrm>
            <a:off x="5072066" y="0"/>
            <a:ext cx="3429024" cy="400099"/>
          </a:xfrm>
          <a:prstGeom prst="rect">
            <a:avLst/>
          </a:prstGeom>
          <a:noFill/>
          <a:ln w="12700">
            <a:noFill/>
            <a:miter lim="800000"/>
            <a:headEnd type="none" w="sm" len="sm"/>
            <a:tailEnd type="none" w="sm" len="sm"/>
          </a:ln>
        </p:spPr>
        <p:txBody>
          <a:bodyPr wrap="square" lIns="91429" tIns="45715" rIns="91429" bIns="45715">
            <a:spAutoFit/>
          </a:bodyPr>
          <a:lstStyle/>
          <a:p>
            <a:pPr algn="ctr"/>
            <a:r>
              <a:rPr lang="en-US" sz="2000" b="1" dirty="0" smtClean="0">
                <a:solidFill>
                  <a:srgbClr val="003399"/>
                </a:solidFill>
                <a:latin typeface="Arial Unicode MS" pitchFamily="34" charset="-128"/>
              </a:rPr>
              <a:t>Small Cell</a:t>
            </a:r>
            <a:endParaRPr lang="ru-RU" sz="2000" b="1" dirty="0">
              <a:solidFill>
                <a:srgbClr val="003399"/>
              </a:solidFill>
              <a:latin typeface="Arial Unicode MS" pitchFamily="34" charset="-128"/>
            </a:endParaRPr>
          </a:p>
        </p:txBody>
      </p:sp>
      <p:sp>
        <p:nvSpPr>
          <p:cNvPr id="30" name="Прямоугольник 8"/>
          <p:cNvSpPr>
            <a:spLocks noChangeArrowheads="1"/>
          </p:cNvSpPr>
          <p:nvPr/>
        </p:nvSpPr>
        <p:spPr bwMode="auto">
          <a:xfrm flipH="1">
            <a:off x="3071802" y="4429132"/>
            <a:ext cx="1857388" cy="1938992"/>
          </a:xfrm>
          <a:prstGeom prst="rect">
            <a:avLst/>
          </a:prstGeom>
          <a:noFill/>
          <a:ln w="9525">
            <a:noFill/>
            <a:miter lim="800000"/>
            <a:headEnd/>
            <a:tailEnd/>
          </a:ln>
        </p:spPr>
        <p:txBody>
          <a:bodyPr wrap="square">
            <a:spAutoFit/>
          </a:bodyPr>
          <a:lstStyle/>
          <a:p>
            <a:pPr algn="just"/>
            <a:r>
              <a:rPr lang="en-US" sz="1000" b="1" dirty="0" smtClean="0">
                <a:latin typeface="Arial Narrow" pitchFamily="34" charset="0"/>
              </a:rPr>
              <a:t>CINCINNATI MEGA</a:t>
            </a:r>
            <a:r>
              <a:rPr lang="ru-RU" sz="1000" b="1" dirty="0" smtClean="0">
                <a:latin typeface="Arial Narrow" pitchFamily="34" charset="0"/>
              </a:rPr>
              <a:t>5 – </a:t>
            </a:r>
            <a:r>
              <a:rPr lang="en-US" sz="1000" dirty="0" smtClean="0">
                <a:latin typeface="Arial Narrow" pitchFamily="34" charset="0"/>
              </a:rPr>
              <a:t>Horizontal machining center designed for  precise machining of such difficult-to-cut materials as titanium at high torque</a:t>
            </a:r>
            <a:r>
              <a:rPr lang="ru-RU" sz="1000" dirty="0" smtClean="0">
                <a:latin typeface="Arial Narrow" pitchFamily="34" charset="0"/>
              </a:rPr>
              <a:t>. </a:t>
            </a:r>
          </a:p>
          <a:p>
            <a:pPr algn="just"/>
            <a:r>
              <a:rPr lang="en-US" sz="1000" b="1" dirty="0" smtClean="0">
                <a:latin typeface="Arial Narrow" pitchFamily="34" charset="0"/>
              </a:rPr>
              <a:t>Specification:</a:t>
            </a:r>
            <a:endParaRPr lang="ru-RU" sz="1000" b="1" dirty="0" smtClean="0">
              <a:latin typeface="Arial Narrow" pitchFamily="34" charset="0"/>
            </a:endParaRPr>
          </a:p>
          <a:p>
            <a:pPr lvl="0" algn="just">
              <a:buFont typeface="Arial" pitchFamily="34" charset="0"/>
              <a:buChar char="•"/>
            </a:pPr>
            <a:r>
              <a:rPr lang="ru-RU" sz="1000" dirty="0" smtClean="0">
                <a:latin typeface="Arial Narrow" pitchFamily="34" charset="0"/>
              </a:rPr>
              <a:t> </a:t>
            </a:r>
            <a:r>
              <a:rPr lang="en-US" sz="1000" dirty="0" smtClean="0">
                <a:latin typeface="Arial Narrow" pitchFamily="34" charset="0"/>
              </a:rPr>
              <a:t>Possibility of precise 5-side high quality machining of complex shape parts</a:t>
            </a:r>
            <a:endParaRPr lang="ru-RU" sz="1000" dirty="0" smtClean="0">
              <a:latin typeface="Arial Narrow" pitchFamily="34" charset="0"/>
            </a:endParaRPr>
          </a:p>
          <a:p>
            <a:pPr lvl="0" algn="just">
              <a:buFont typeface="Arial" pitchFamily="34" charset="0"/>
              <a:buChar char="•"/>
            </a:pPr>
            <a:r>
              <a:rPr lang="ru-RU" sz="1000" dirty="0" smtClean="0">
                <a:latin typeface="Arial Narrow" pitchFamily="34" charset="0"/>
              </a:rPr>
              <a:t> </a:t>
            </a:r>
            <a:r>
              <a:rPr lang="en-US" sz="1000" dirty="0" smtClean="0">
                <a:latin typeface="Arial Narrow" pitchFamily="34" charset="0"/>
              </a:rPr>
              <a:t>Fast traverse rate - </a:t>
            </a:r>
            <a:r>
              <a:rPr lang="ru-RU" sz="1000" dirty="0" smtClean="0">
                <a:latin typeface="Arial Narrow" pitchFamily="34" charset="0"/>
              </a:rPr>
              <a:t>60 </a:t>
            </a:r>
            <a:r>
              <a:rPr lang="en-US" sz="1000" dirty="0" smtClean="0">
                <a:latin typeface="Arial Narrow" pitchFamily="34" charset="0"/>
              </a:rPr>
              <a:t>m</a:t>
            </a:r>
            <a:r>
              <a:rPr lang="ru-RU" sz="1000" dirty="0" smtClean="0">
                <a:latin typeface="Arial Narrow" pitchFamily="34" charset="0"/>
              </a:rPr>
              <a:t>/</a:t>
            </a:r>
            <a:r>
              <a:rPr lang="en-US" sz="1000" dirty="0" smtClean="0">
                <a:latin typeface="Arial Narrow" pitchFamily="34" charset="0"/>
              </a:rPr>
              <a:t>min</a:t>
            </a:r>
            <a:endParaRPr lang="ru-RU" sz="1000" dirty="0" smtClean="0">
              <a:latin typeface="Arial Narrow" pitchFamily="34" charset="0"/>
            </a:endParaRPr>
          </a:p>
          <a:p>
            <a:pPr lvl="0" algn="just">
              <a:buFont typeface="Arial" pitchFamily="34" charset="0"/>
              <a:buChar char="•"/>
            </a:pPr>
            <a:r>
              <a:rPr lang="ru-RU" sz="1000" dirty="0" smtClean="0">
                <a:latin typeface="Arial Narrow" pitchFamily="34" charset="0"/>
              </a:rPr>
              <a:t> </a:t>
            </a:r>
            <a:r>
              <a:rPr lang="en-US" sz="1000" dirty="0" smtClean="0">
                <a:latin typeface="Arial Narrow" pitchFamily="34" charset="0"/>
              </a:rPr>
              <a:t>Tool change time - 2.2 sec.</a:t>
            </a:r>
            <a:endParaRPr lang="ru-RU" sz="1000" dirty="0" smtClean="0">
              <a:latin typeface="Arial Narrow" pitchFamily="34" charset="0"/>
            </a:endParaRPr>
          </a:p>
          <a:p>
            <a:pPr lvl="0" algn="just">
              <a:buFont typeface="Arial" pitchFamily="34" charset="0"/>
              <a:buChar char="•"/>
            </a:pPr>
            <a:r>
              <a:rPr lang="ru-RU" sz="1000" dirty="0" smtClean="0">
                <a:latin typeface="Arial Narrow" pitchFamily="34" charset="0"/>
              </a:rPr>
              <a:t> </a:t>
            </a:r>
            <a:r>
              <a:rPr lang="en-US" sz="1000" dirty="0" smtClean="0">
                <a:latin typeface="Arial Narrow" pitchFamily="34" charset="0"/>
              </a:rPr>
              <a:t>High performance chip remover</a:t>
            </a:r>
            <a:endParaRPr lang="ru-RU" sz="1000" dirty="0">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p:cNvSpPr txBox="1">
            <a:spLocks noChangeArrowheads="1"/>
          </p:cNvSpPr>
          <p:nvPr/>
        </p:nvSpPr>
        <p:spPr bwMode="auto">
          <a:xfrm>
            <a:off x="3025165" y="1250836"/>
            <a:ext cx="1473346" cy="324955"/>
          </a:xfrm>
          <a:prstGeom prst="rect">
            <a:avLst/>
          </a:prstGeom>
          <a:noFill/>
          <a:ln w="12700">
            <a:noFill/>
            <a:miter lim="800000"/>
            <a:headEnd type="none" w="sm" len="sm"/>
            <a:tailEnd type="none" w="sm" len="sm"/>
          </a:ln>
        </p:spPr>
        <p:txBody>
          <a:bodyPr>
            <a:spAutoFit/>
          </a:bodyPr>
          <a:lstStyle/>
          <a:p>
            <a:pPr>
              <a:spcBef>
                <a:spcPct val="50000"/>
              </a:spcBef>
            </a:pPr>
            <a:endParaRPr lang="ru-RU">
              <a:latin typeface="Calibri" pitchFamily="34" charset="0"/>
            </a:endParaRPr>
          </a:p>
        </p:txBody>
      </p:sp>
      <p:sp>
        <p:nvSpPr>
          <p:cNvPr id="39" name="Text Box 3"/>
          <p:cNvSpPr txBox="1">
            <a:spLocks noChangeArrowheads="1"/>
          </p:cNvSpPr>
          <p:nvPr/>
        </p:nvSpPr>
        <p:spPr bwMode="auto">
          <a:xfrm>
            <a:off x="1428728" y="142852"/>
            <a:ext cx="2723001" cy="400110"/>
          </a:xfrm>
          <a:prstGeom prst="rect">
            <a:avLst/>
          </a:prstGeom>
          <a:noFill/>
          <a:ln w="12700">
            <a:noFill/>
            <a:miter lim="800000"/>
            <a:headEnd type="none" w="sm" len="sm"/>
            <a:tailEnd type="none" w="sm" len="sm"/>
          </a:ln>
        </p:spPr>
        <p:txBody>
          <a:bodyPr wrap="square">
            <a:spAutoFit/>
          </a:bodyPr>
          <a:lstStyle/>
          <a:p>
            <a:pPr algn="ctr"/>
            <a:r>
              <a:rPr lang="ru-RU" sz="2000" b="1" dirty="0" smtClean="0">
                <a:solidFill>
                  <a:srgbClr val="003399"/>
                </a:solidFill>
                <a:latin typeface="Arial Unicode MS" pitchFamily="34" charset="-128"/>
                <a:ea typeface="Arial Unicode MS" pitchFamily="34" charset="-128"/>
                <a:cs typeface="Arial Unicode MS" pitchFamily="34" charset="-128"/>
              </a:rPr>
              <a:t>История</a:t>
            </a:r>
            <a:r>
              <a:rPr lang="en-US" sz="2000" b="1" dirty="0" smtClean="0">
                <a:solidFill>
                  <a:srgbClr val="003399"/>
                </a:solidFill>
                <a:latin typeface="Arial Unicode MS" pitchFamily="34" charset="-128"/>
                <a:ea typeface="Arial Unicode MS" pitchFamily="34" charset="-128"/>
                <a:cs typeface="Arial Unicode MS" pitchFamily="34" charset="-128"/>
              </a:rPr>
              <a:t> </a:t>
            </a:r>
            <a:r>
              <a:rPr lang="ru-RU" sz="2000" b="1" dirty="0" smtClean="0">
                <a:solidFill>
                  <a:srgbClr val="003399"/>
                </a:solidFill>
                <a:latin typeface="Arial Unicode MS" pitchFamily="34" charset="-128"/>
                <a:ea typeface="Arial Unicode MS" pitchFamily="34" charset="-128"/>
                <a:cs typeface="Arial Unicode MS" pitchFamily="34" charset="-128"/>
              </a:rPr>
              <a:t>создания</a:t>
            </a:r>
            <a:endParaRPr lang="ru-RU" sz="2000" b="1" dirty="0">
              <a:solidFill>
                <a:srgbClr val="003399"/>
              </a:solidFill>
              <a:latin typeface="Arial Unicode MS" pitchFamily="34" charset="-128"/>
              <a:ea typeface="Arial Unicode MS" pitchFamily="34" charset="-128"/>
              <a:cs typeface="Arial Unicode MS" pitchFamily="34" charset="-128"/>
            </a:endParaRPr>
          </a:p>
        </p:txBody>
      </p:sp>
      <p:sp>
        <p:nvSpPr>
          <p:cNvPr id="40" name="Text Box 6"/>
          <p:cNvSpPr txBox="1">
            <a:spLocks noChangeArrowheads="1"/>
          </p:cNvSpPr>
          <p:nvPr/>
        </p:nvSpPr>
        <p:spPr bwMode="auto">
          <a:xfrm>
            <a:off x="6072198" y="2928934"/>
            <a:ext cx="1428760" cy="584775"/>
          </a:xfrm>
          <a:prstGeom prst="rect">
            <a:avLst/>
          </a:prstGeom>
          <a:noFill/>
          <a:ln w="9525">
            <a:noFill/>
            <a:miter lim="800000"/>
            <a:headEnd/>
            <a:tailEnd/>
          </a:ln>
        </p:spPr>
        <p:txBody>
          <a:bodyPr wrap="square">
            <a:spAutoFit/>
          </a:bodyPr>
          <a:lstStyle/>
          <a:p>
            <a:r>
              <a:rPr lang="ru-RU" sz="800" dirty="0">
                <a:solidFill>
                  <a:srgbClr val="000099"/>
                </a:solidFill>
              </a:rPr>
              <a:t>11 августа 2006года,  </a:t>
            </a:r>
            <a:endParaRPr lang="en-US" sz="800" dirty="0" smtClean="0">
              <a:solidFill>
                <a:srgbClr val="000099"/>
              </a:solidFill>
            </a:endParaRPr>
          </a:p>
          <a:p>
            <a:r>
              <a:rPr lang="ru-RU" sz="800" dirty="0" smtClean="0">
                <a:solidFill>
                  <a:srgbClr val="000099"/>
                </a:solidFill>
              </a:rPr>
              <a:t>Подписание Рамочного</a:t>
            </a:r>
            <a:endParaRPr lang="en-US" sz="800" dirty="0" smtClean="0">
              <a:solidFill>
                <a:srgbClr val="000099"/>
              </a:solidFill>
            </a:endParaRPr>
          </a:p>
          <a:p>
            <a:r>
              <a:rPr lang="ru-RU" sz="800" dirty="0" smtClean="0">
                <a:solidFill>
                  <a:srgbClr val="000099"/>
                </a:solidFill>
              </a:rPr>
              <a:t> </a:t>
            </a:r>
            <a:r>
              <a:rPr lang="ru-RU" sz="800" dirty="0">
                <a:solidFill>
                  <a:srgbClr val="000099"/>
                </a:solidFill>
              </a:rPr>
              <a:t>соглашения по </a:t>
            </a:r>
            <a:endParaRPr lang="en-US" sz="800" dirty="0" smtClean="0">
              <a:solidFill>
                <a:srgbClr val="000099"/>
              </a:solidFill>
            </a:endParaRPr>
          </a:p>
          <a:p>
            <a:r>
              <a:rPr lang="ru-RU" sz="800" dirty="0" smtClean="0">
                <a:solidFill>
                  <a:srgbClr val="000099"/>
                </a:solidFill>
              </a:rPr>
              <a:t>Совместному </a:t>
            </a:r>
            <a:r>
              <a:rPr lang="ru-RU" sz="800" dirty="0">
                <a:solidFill>
                  <a:srgbClr val="000099"/>
                </a:solidFill>
              </a:rPr>
              <a:t>предприятию</a:t>
            </a:r>
          </a:p>
        </p:txBody>
      </p:sp>
      <p:pic>
        <p:nvPicPr>
          <p:cNvPr id="41" name="Picture 11" descr="IMG_9317"/>
          <p:cNvPicPr>
            <a:picLocks noChangeAspect="1" noChangeArrowheads="1"/>
          </p:cNvPicPr>
          <p:nvPr/>
        </p:nvPicPr>
        <p:blipFill>
          <a:blip r:embed="rId2" cstate="print"/>
          <a:srcRect/>
          <a:stretch>
            <a:fillRect/>
          </a:stretch>
        </p:blipFill>
        <p:spPr bwMode="auto">
          <a:xfrm>
            <a:off x="142844" y="785794"/>
            <a:ext cx="2817515" cy="2071702"/>
          </a:xfrm>
          <a:prstGeom prst="rect">
            <a:avLst/>
          </a:prstGeom>
          <a:noFill/>
          <a:ln w="9525">
            <a:noFill/>
            <a:miter lim="800000"/>
            <a:headEnd/>
            <a:tailEnd/>
          </a:ln>
        </p:spPr>
      </p:pic>
      <p:sp>
        <p:nvSpPr>
          <p:cNvPr id="42" name="Text Box 13"/>
          <p:cNvSpPr txBox="1">
            <a:spLocks noChangeArrowheads="1"/>
          </p:cNvSpPr>
          <p:nvPr/>
        </p:nvSpPr>
        <p:spPr bwMode="auto">
          <a:xfrm>
            <a:off x="142844" y="2928934"/>
            <a:ext cx="1571636" cy="646331"/>
          </a:xfrm>
          <a:prstGeom prst="rect">
            <a:avLst/>
          </a:prstGeom>
          <a:noFill/>
          <a:ln w="9525">
            <a:noFill/>
            <a:miter lim="800000"/>
            <a:headEnd/>
            <a:tailEnd/>
          </a:ln>
        </p:spPr>
        <p:txBody>
          <a:bodyPr wrap="square">
            <a:spAutoFit/>
          </a:bodyPr>
          <a:lstStyle/>
          <a:p>
            <a:r>
              <a:rPr lang="ru-RU" sz="900" dirty="0">
                <a:solidFill>
                  <a:srgbClr val="000099"/>
                </a:solidFill>
              </a:rPr>
              <a:t>Апрель </a:t>
            </a:r>
            <a:r>
              <a:rPr lang="ru-RU" sz="900" dirty="0" smtClean="0">
                <a:solidFill>
                  <a:srgbClr val="000099"/>
                </a:solidFill>
              </a:rPr>
              <a:t>2006 года, Подписание Меморандума</a:t>
            </a:r>
          </a:p>
          <a:p>
            <a:r>
              <a:rPr lang="en-US" sz="900" dirty="0" smtClean="0">
                <a:solidFill>
                  <a:srgbClr val="000099"/>
                </a:solidFill>
              </a:rPr>
              <a:t> </a:t>
            </a:r>
            <a:r>
              <a:rPr lang="ru-RU" sz="900" dirty="0" smtClean="0">
                <a:solidFill>
                  <a:srgbClr val="000099"/>
                </a:solidFill>
              </a:rPr>
              <a:t>о создании</a:t>
            </a:r>
            <a:r>
              <a:rPr lang="en-US" sz="900" dirty="0" smtClean="0">
                <a:solidFill>
                  <a:srgbClr val="000099"/>
                </a:solidFill>
              </a:rPr>
              <a:t> </a:t>
            </a:r>
            <a:r>
              <a:rPr lang="ru-RU" sz="900" dirty="0" smtClean="0">
                <a:solidFill>
                  <a:srgbClr val="000099"/>
                </a:solidFill>
              </a:rPr>
              <a:t>совместного </a:t>
            </a:r>
            <a:r>
              <a:rPr lang="ru-RU" sz="900" dirty="0">
                <a:solidFill>
                  <a:srgbClr val="000099"/>
                </a:solidFill>
              </a:rPr>
              <a:t>предприятия</a:t>
            </a:r>
          </a:p>
        </p:txBody>
      </p:sp>
      <p:pic>
        <p:nvPicPr>
          <p:cNvPr id="43" name="Picture 14" descr="IMG_0482"/>
          <p:cNvPicPr>
            <a:picLocks noChangeAspect="1" noChangeArrowheads="1"/>
          </p:cNvPicPr>
          <p:nvPr/>
        </p:nvPicPr>
        <p:blipFill>
          <a:blip r:embed="rId3" cstate="print"/>
          <a:srcRect/>
          <a:stretch>
            <a:fillRect/>
          </a:stretch>
        </p:blipFill>
        <p:spPr bwMode="auto">
          <a:xfrm>
            <a:off x="6143636" y="785794"/>
            <a:ext cx="2786082" cy="2077197"/>
          </a:xfrm>
          <a:prstGeom prst="rect">
            <a:avLst/>
          </a:prstGeom>
          <a:noFill/>
          <a:ln w="9525">
            <a:noFill/>
            <a:miter lim="800000"/>
            <a:headEnd/>
            <a:tailEnd/>
          </a:ln>
        </p:spPr>
      </p:pic>
      <p:pic>
        <p:nvPicPr>
          <p:cNvPr id="44" name="Picture 1035" descr="a1"/>
          <p:cNvPicPr>
            <a:picLocks noChangeAspect="1" noChangeArrowheads="1"/>
          </p:cNvPicPr>
          <p:nvPr/>
        </p:nvPicPr>
        <p:blipFill>
          <a:blip r:embed="rId4" cstate="print"/>
          <a:srcRect/>
          <a:stretch>
            <a:fillRect/>
          </a:stretch>
        </p:blipFill>
        <p:spPr bwMode="auto">
          <a:xfrm>
            <a:off x="3071802" y="785794"/>
            <a:ext cx="2975595" cy="2071702"/>
          </a:xfrm>
          <a:prstGeom prst="rect">
            <a:avLst/>
          </a:prstGeom>
          <a:noFill/>
          <a:ln w="9525">
            <a:noFill/>
            <a:miter lim="800000"/>
            <a:headEnd/>
            <a:tailEnd/>
          </a:ln>
        </p:spPr>
      </p:pic>
      <p:sp>
        <p:nvSpPr>
          <p:cNvPr id="45" name="Text Box 1036"/>
          <p:cNvSpPr txBox="1">
            <a:spLocks noChangeArrowheads="1"/>
          </p:cNvSpPr>
          <p:nvPr/>
        </p:nvSpPr>
        <p:spPr bwMode="auto">
          <a:xfrm>
            <a:off x="2928926" y="2928934"/>
            <a:ext cx="1643074" cy="707886"/>
          </a:xfrm>
          <a:prstGeom prst="rect">
            <a:avLst/>
          </a:prstGeom>
          <a:noFill/>
          <a:ln w="9525">
            <a:noFill/>
            <a:miter lim="800000"/>
            <a:headEnd/>
            <a:tailEnd/>
          </a:ln>
        </p:spPr>
        <p:txBody>
          <a:bodyPr wrap="square">
            <a:spAutoFit/>
          </a:bodyPr>
          <a:lstStyle/>
          <a:p>
            <a:r>
              <a:rPr lang="en-US" sz="800" dirty="0">
                <a:solidFill>
                  <a:srgbClr val="000099"/>
                </a:solidFill>
              </a:rPr>
              <a:t>11 </a:t>
            </a:r>
            <a:r>
              <a:rPr lang="ru-RU" sz="800" dirty="0">
                <a:solidFill>
                  <a:srgbClr val="000099"/>
                </a:solidFill>
              </a:rPr>
              <a:t>августа 2006 года</a:t>
            </a:r>
            <a:r>
              <a:rPr lang="ru-RU" sz="800" dirty="0" smtClean="0">
                <a:solidFill>
                  <a:srgbClr val="000099"/>
                </a:solidFill>
              </a:rPr>
              <a:t>, </a:t>
            </a:r>
          </a:p>
          <a:p>
            <a:r>
              <a:rPr lang="ru-RU" sz="800" dirty="0" smtClean="0">
                <a:solidFill>
                  <a:srgbClr val="000099"/>
                </a:solidFill>
              </a:rPr>
              <a:t>Утверждение проекта Совместного предприятия</a:t>
            </a:r>
          </a:p>
          <a:p>
            <a:r>
              <a:rPr lang="ru-RU" sz="800" dirty="0" smtClean="0">
                <a:solidFill>
                  <a:srgbClr val="000099"/>
                </a:solidFill>
              </a:rPr>
              <a:t> у</a:t>
            </a:r>
            <a:r>
              <a:rPr lang="en-US" sz="800" dirty="0" smtClean="0">
                <a:solidFill>
                  <a:srgbClr val="000099"/>
                </a:solidFill>
              </a:rPr>
              <a:t> </a:t>
            </a:r>
            <a:r>
              <a:rPr lang="ru-RU" sz="800" dirty="0" smtClean="0">
                <a:solidFill>
                  <a:srgbClr val="000099"/>
                </a:solidFill>
              </a:rPr>
              <a:t>Президента</a:t>
            </a:r>
          </a:p>
          <a:p>
            <a:r>
              <a:rPr lang="ru-RU" sz="800" dirty="0" smtClean="0">
                <a:solidFill>
                  <a:srgbClr val="000099"/>
                </a:solidFill>
              </a:rPr>
              <a:t> Российской Федерации</a:t>
            </a:r>
            <a:endParaRPr lang="ru-RU" sz="800" dirty="0">
              <a:solidFill>
                <a:srgbClr val="000099"/>
              </a:solidFill>
            </a:endParaRPr>
          </a:p>
        </p:txBody>
      </p:sp>
      <p:sp>
        <p:nvSpPr>
          <p:cNvPr id="47" name="Text Box 1"/>
          <p:cNvSpPr txBox="1">
            <a:spLocks noChangeArrowheads="1"/>
          </p:cNvSpPr>
          <p:nvPr/>
        </p:nvSpPr>
        <p:spPr bwMode="auto">
          <a:xfrm>
            <a:off x="500034" y="4857760"/>
            <a:ext cx="4120153" cy="954107"/>
          </a:xfrm>
          <a:prstGeom prst="rect">
            <a:avLst/>
          </a:prstGeom>
          <a:noFill/>
          <a:ln w="12700">
            <a:noFill/>
            <a:miter lim="800000"/>
            <a:headEnd type="none" w="sm" len="sm"/>
            <a:tailEnd type="none" w="sm" len="sm"/>
          </a:ln>
        </p:spPr>
        <p:txBody>
          <a:bodyPr>
            <a:spAutoFit/>
          </a:bodyPr>
          <a:lstStyle/>
          <a:p>
            <a:pPr>
              <a:buFontTx/>
              <a:buChar char="•"/>
            </a:pPr>
            <a:r>
              <a:rPr lang="en-US" sz="900" dirty="0">
                <a:latin typeface="Arial Unicode MS" pitchFamily="34" charset="-128"/>
              </a:rPr>
              <a:t> </a:t>
            </a:r>
            <a:r>
              <a:rPr lang="ru-RU" sz="900" b="1" dirty="0">
                <a:latin typeface="Arial Unicode MS" pitchFamily="34" charset="-128"/>
              </a:rPr>
              <a:t>Получение продукции с более глубокой переработкой</a:t>
            </a:r>
          </a:p>
          <a:p>
            <a:pPr>
              <a:buFontTx/>
              <a:buChar char="•"/>
            </a:pPr>
            <a:endParaRPr lang="en-US" sz="900" b="1" dirty="0" smtClean="0">
              <a:latin typeface="Arial Unicode MS" pitchFamily="34" charset="-128"/>
            </a:endParaRPr>
          </a:p>
          <a:p>
            <a:pPr>
              <a:buFontTx/>
              <a:buChar char="•"/>
            </a:pPr>
            <a:r>
              <a:rPr lang="ru-RU" sz="900" b="1" dirty="0" smtClean="0">
                <a:latin typeface="Arial Unicode MS" pitchFamily="34" charset="-128"/>
              </a:rPr>
              <a:t> </a:t>
            </a:r>
            <a:r>
              <a:rPr lang="ru-RU" sz="900" b="1" dirty="0">
                <a:latin typeface="Arial Unicode MS" pitchFamily="34" charset="-128"/>
              </a:rPr>
              <a:t>Сокращение количества субподрядчиков </a:t>
            </a:r>
          </a:p>
          <a:p>
            <a:endParaRPr lang="ru-RU" sz="900" b="1" dirty="0">
              <a:latin typeface="Arial Unicode MS" pitchFamily="34" charset="-128"/>
            </a:endParaRPr>
          </a:p>
          <a:p>
            <a:pPr>
              <a:buFontTx/>
              <a:buChar char="•"/>
            </a:pPr>
            <a:r>
              <a:rPr lang="ru-RU" sz="900" b="1" dirty="0">
                <a:latin typeface="Arial Unicode MS" pitchFamily="34" charset="-128"/>
              </a:rPr>
              <a:t>Снижение затрат на производство компонентов самолета «787»</a:t>
            </a:r>
          </a:p>
          <a:p>
            <a:endParaRPr lang="ru-RU" sz="900" b="1" dirty="0">
              <a:latin typeface="Arial Unicode MS" pitchFamily="34" charset="-128"/>
            </a:endParaRPr>
          </a:p>
        </p:txBody>
      </p:sp>
      <p:sp>
        <p:nvSpPr>
          <p:cNvPr id="49" name="Text Box 2"/>
          <p:cNvSpPr txBox="1">
            <a:spLocks noChangeArrowheads="1"/>
          </p:cNvSpPr>
          <p:nvPr/>
        </p:nvSpPr>
        <p:spPr bwMode="auto">
          <a:xfrm>
            <a:off x="500034" y="5643578"/>
            <a:ext cx="3830409" cy="1092607"/>
          </a:xfrm>
          <a:prstGeom prst="rect">
            <a:avLst/>
          </a:prstGeom>
          <a:noFill/>
          <a:ln w="12700">
            <a:noFill/>
            <a:miter lim="800000"/>
            <a:headEnd type="none" w="sm" len="sm"/>
            <a:tailEnd type="none" w="sm" len="sm"/>
          </a:ln>
        </p:spPr>
        <p:txBody>
          <a:bodyPr>
            <a:spAutoFit/>
          </a:bodyPr>
          <a:lstStyle/>
          <a:p>
            <a:pPr>
              <a:buFontTx/>
              <a:buChar char="•"/>
            </a:pPr>
            <a:r>
              <a:rPr lang="en-US" sz="1100" dirty="0">
                <a:latin typeface="Arial Unicode MS" pitchFamily="34" charset="-128"/>
              </a:rPr>
              <a:t> </a:t>
            </a:r>
            <a:r>
              <a:rPr lang="ru-RU" sz="900" b="1" dirty="0">
                <a:latin typeface="Arial Unicode MS" pitchFamily="34" charset="-128"/>
              </a:rPr>
              <a:t>Внедрение новых технологий и оборудования</a:t>
            </a:r>
          </a:p>
          <a:p>
            <a:endParaRPr lang="ru-RU" sz="900" b="1" dirty="0">
              <a:latin typeface="Arial Unicode MS" pitchFamily="34" charset="-128"/>
            </a:endParaRPr>
          </a:p>
          <a:p>
            <a:pPr>
              <a:buFontTx/>
              <a:buChar char="•"/>
            </a:pPr>
            <a:r>
              <a:rPr lang="ru-RU" sz="900" b="1" dirty="0">
                <a:latin typeface="Arial Unicode MS" pitchFamily="34" charset="-128"/>
              </a:rPr>
              <a:t> Заключение долговременных договоров на поставку деталей из титана</a:t>
            </a:r>
          </a:p>
          <a:p>
            <a:endParaRPr lang="ru-RU" sz="900" b="1" dirty="0">
              <a:latin typeface="Arial Unicode MS" pitchFamily="34" charset="-128"/>
            </a:endParaRPr>
          </a:p>
          <a:p>
            <a:pPr>
              <a:buFontTx/>
              <a:buChar char="•"/>
            </a:pPr>
            <a:r>
              <a:rPr lang="ru-RU" sz="900" b="1" dirty="0">
                <a:latin typeface="Arial Unicode MS" pitchFamily="34" charset="-128"/>
              </a:rPr>
              <a:t> Дополнительное вовлечение отходов образующихся при обработке, то есть экономия на вовлечение первичного сырья.</a:t>
            </a:r>
          </a:p>
        </p:txBody>
      </p:sp>
      <p:pic>
        <p:nvPicPr>
          <p:cNvPr id="54" name="Рисунок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85852" y="4357694"/>
            <a:ext cx="1682968" cy="383398"/>
          </a:xfrm>
          <a:prstGeom prst="rect">
            <a:avLst/>
          </a:prstGeom>
          <a:noFill/>
          <a:ln w="9525">
            <a:noFill/>
            <a:miter lim="800000"/>
            <a:headEnd/>
            <a:tailEnd/>
          </a:ln>
        </p:spPr>
      </p:pic>
      <p:pic>
        <p:nvPicPr>
          <p:cNvPr id="56" name="Picture 2" descr="C:\Users\Osnovina\Desktop\UBM_WordMark_PMS.png"/>
          <p:cNvPicPr>
            <a:picLocks noChangeAspect="1" noChangeArrowheads="1"/>
          </p:cNvPicPr>
          <p:nvPr/>
        </p:nvPicPr>
        <p:blipFill>
          <a:blip r:embed="rId6" cstate="print"/>
          <a:srcRect/>
          <a:stretch>
            <a:fillRect/>
          </a:stretch>
        </p:blipFill>
        <p:spPr bwMode="auto">
          <a:xfrm>
            <a:off x="0" y="0"/>
            <a:ext cx="1288209" cy="607841"/>
          </a:xfrm>
          <a:prstGeom prst="rect">
            <a:avLst/>
          </a:prstGeom>
          <a:noFill/>
          <a:ln>
            <a:solidFill>
              <a:schemeClr val="bg1"/>
            </a:solidFill>
          </a:ln>
        </p:spPr>
      </p:pic>
      <p:pic>
        <p:nvPicPr>
          <p:cNvPr id="20" name="Picture 2" descr="C:\Users\Osnovina\Desktop\UBM_WordMark_PMS.png"/>
          <p:cNvPicPr>
            <a:picLocks noChangeAspect="1" noChangeArrowheads="1"/>
          </p:cNvPicPr>
          <p:nvPr/>
        </p:nvPicPr>
        <p:blipFill>
          <a:blip r:embed="rId7" cstate="print"/>
          <a:srcRect/>
          <a:stretch>
            <a:fillRect/>
          </a:stretch>
        </p:blipFill>
        <p:spPr bwMode="auto">
          <a:xfrm>
            <a:off x="4071934" y="4322997"/>
            <a:ext cx="1071570" cy="505620"/>
          </a:xfrm>
          <a:prstGeom prst="rect">
            <a:avLst/>
          </a:prstGeom>
          <a:noFill/>
          <a:ln>
            <a:solidFill>
              <a:schemeClr val="bg1"/>
            </a:solidFill>
          </a:ln>
        </p:spPr>
      </p:pic>
      <p:sp>
        <p:nvSpPr>
          <p:cNvPr id="17" name="Прямоугольник 16"/>
          <p:cNvSpPr/>
          <p:nvPr/>
        </p:nvSpPr>
        <p:spPr>
          <a:xfrm>
            <a:off x="1571604" y="2928934"/>
            <a:ext cx="1357322" cy="64294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Прямоугольник 17"/>
          <p:cNvSpPr/>
          <p:nvPr/>
        </p:nvSpPr>
        <p:spPr>
          <a:xfrm>
            <a:off x="4286248" y="2928934"/>
            <a:ext cx="1714512" cy="6429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900" dirty="0" smtClean="0">
                <a:solidFill>
                  <a:srgbClr val="000099"/>
                </a:solidFill>
              </a:rPr>
              <a:t>August</a:t>
            </a:r>
            <a:r>
              <a:rPr lang="ru-RU" sz="900" dirty="0" smtClean="0">
                <a:solidFill>
                  <a:srgbClr val="000099"/>
                </a:solidFill>
              </a:rPr>
              <a:t> </a:t>
            </a:r>
            <a:r>
              <a:rPr lang="en-US" sz="900" dirty="0" smtClean="0">
                <a:solidFill>
                  <a:srgbClr val="000099"/>
                </a:solidFill>
              </a:rPr>
              <a:t>11, </a:t>
            </a:r>
            <a:r>
              <a:rPr lang="ru-RU" sz="900" dirty="0" smtClean="0">
                <a:solidFill>
                  <a:srgbClr val="000099"/>
                </a:solidFill>
              </a:rPr>
              <a:t>2006</a:t>
            </a:r>
            <a:r>
              <a:rPr lang="en-US" sz="900" dirty="0" smtClean="0">
                <a:solidFill>
                  <a:srgbClr val="000099"/>
                </a:solidFill>
              </a:rPr>
              <a:t> -</a:t>
            </a:r>
            <a:r>
              <a:rPr lang="ru-RU" sz="900" dirty="0" smtClean="0">
                <a:solidFill>
                  <a:srgbClr val="000099"/>
                </a:solidFill>
              </a:rPr>
              <a:t> </a:t>
            </a:r>
            <a:r>
              <a:rPr lang="en-US" sz="900" dirty="0" smtClean="0">
                <a:solidFill>
                  <a:srgbClr val="000099"/>
                </a:solidFill>
              </a:rPr>
              <a:t>Approving the Joint Venture project with the President of the Russian Federation</a:t>
            </a:r>
            <a:endParaRPr lang="ru-RU" sz="900" dirty="0">
              <a:solidFill>
                <a:srgbClr val="000099"/>
              </a:solidFill>
            </a:endParaRPr>
          </a:p>
        </p:txBody>
      </p:sp>
      <p:sp>
        <p:nvSpPr>
          <p:cNvPr id="19" name="Прямоугольник 18"/>
          <p:cNvSpPr/>
          <p:nvPr/>
        </p:nvSpPr>
        <p:spPr>
          <a:xfrm>
            <a:off x="7429520" y="2928934"/>
            <a:ext cx="1500198" cy="64294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nchorCtr="0"/>
          <a:lstStyle/>
          <a:p>
            <a:r>
              <a:rPr lang="en-US" sz="900" dirty="0" smtClean="0">
                <a:solidFill>
                  <a:srgbClr val="000099"/>
                </a:solidFill>
              </a:rPr>
              <a:t>August</a:t>
            </a:r>
            <a:r>
              <a:rPr lang="ru-RU" sz="900" dirty="0" smtClean="0">
                <a:solidFill>
                  <a:srgbClr val="000099"/>
                </a:solidFill>
              </a:rPr>
              <a:t> </a:t>
            </a:r>
            <a:r>
              <a:rPr lang="en-US" sz="900" dirty="0" smtClean="0">
                <a:solidFill>
                  <a:srgbClr val="000099"/>
                </a:solidFill>
              </a:rPr>
              <a:t>11, </a:t>
            </a:r>
            <a:r>
              <a:rPr lang="ru-RU" sz="900" dirty="0" smtClean="0">
                <a:solidFill>
                  <a:srgbClr val="000099"/>
                </a:solidFill>
              </a:rPr>
              <a:t>2006</a:t>
            </a:r>
            <a:r>
              <a:rPr lang="en-US" sz="900" dirty="0" smtClean="0">
                <a:solidFill>
                  <a:srgbClr val="000099"/>
                </a:solidFill>
              </a:rPr>
              <a:t> -</a:t>
            </a:r>
            <a:r>
              <a:rPr lang="ru-RU" sz="900" dirty="0" smtClean="0">
                <a:solidFill>
                  <a:srgbClr val="000099"/>
                </a:solidFill>
              </a:rPr>
              <a:t>  </a:t>
            </a:r>
            <a:r>
              <a:rPr lang="en-US" sz="900" dirty="0" smtClean="0">
                <a:solidFill>
                  <a:srgbClr val="000099"/>
                </a:solidFill>
              </a:rPr>
              <a:t>Signing the JV Frame Agreement</a:t>
            </a:r>
            <a:endParaRPr lang="ru-RU" sz="900" dirty="0">
              <a:solidFill>
                <a:srgbClr val="000099"/>
              </a:solidFill>
            </a:endParaRPr>
          </a:p>
        </p:txBody>
      </p:sp>
      <p:sp>
        <p:nvSpPr>
          <p:cNvPr id="21" name="Прямоугольник 20"/>
          <p:cNvSpPr/>
          <p:nvPr/>
        </p:nvSpPr>
        <p:spPr>
          <a:xfrm>
            <a:off x="4786314" y="4857760"/>
            <a:ext cx="3857652" cy="19288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1050" dirty="0" smtClean="0">
                <a:latin typeface="Arial Unicode MS" pitchFamily="34" charset="-128"/>
              </a:rPr>
              <a:t>- </a:t>
            </a:r>
            <a:r>
              <a:rPr lang="en-US" sz="1050" b="1" dirty="0" smtClean="0"/>
              <a:t>Getting</a:t>
            </a:r>
            <a:r>
              <a:rPr lang="en-US" sz="1050" dirty="0" smtClean="0"/>
              <a:t> </a:t>
            </a:r>
            <a:r>
              <a:rPr lang="en-US" sz="1050" b="1" dirty="0" smtClean="0"/>
              <a:t>value-added products</a:t>
            </a:r>
            <a:endParaRPr lang="ru-RU" sz="1050" b="1" dirty="0" smtClean="0"/>
          </a:p>
          <a:p>
            <a:pPr>
              <a:lnSpc>
                <a:spcPct val="150000"/>
              </a:lnSpc>
            </a:pPr>
            <a:r>
              <a:rPr lang="ru-RU" sz="1050" b="1" dirty="0" smtClean="0"/>
              <a:t> </a:t>
            </a:r>
            <a:r>
              <a:rPr lang="en-US" sz="1050" b="1" dirty="0" smtClean="0"/>
              <a:t>-Reducing the number of subcontracting suppliers</a:t>
            </a:r>
          </a:p>
          <a:p>
            <a:pPr>
              <a:lnSpc>
                <a:spcPct val="150000"/>
              </a:lnSpc>
            </a:pPr>
            <a:r>
              <a:rPr lang="en-US" sz="1050" b="1" dirty="0" smtClean="0"/>
              <a:t> -Reducing the manufacturing costs for 787 aircraft components</a:t>
            </a:r>
          </a:p>
          <a:p>
            <a:pPr>
              <a:lnSpc>
                <a:spcPct val="150000"/>
              </a:lnSpc>
            </a:pPr>
            <a:r>
              <a:rPr lang="en-US" sz="1050" b="1" dirty="0" smtClean="0"/>
              <a:t>-  Implementation of new processes and equipment</a:t>
            </a:r>
            <a:endParaRPr lang="ru-RU" sz="1050" b="1" dirty="0" smtClean="0"/>
          </a:p>
          <a:p>
            <a:pPr>
              <a:lnSpc>
                <a:spcPct val="150000"/>
              </a:lnSpc>
              <a:buFontTx/>
              <a:buChar char="-"/>
            </a:pPr>
            <a:r>
              <a:rPr lang="en-US" sz="1050" b="1" dirty="0" smtClean="0"/>
              <a:t> Singing long term agreements  for delivery of titanium parts</a:t>
            </a:r>
          </a:p>
          <a:p>
            <a:pPr>
              <a:lnSpc>
                <a:spcPct val="150000"/>
              </a:lnSpc>
            </a:pPr>
            <a:r>
              <a:rPr lang="en-US" sz="1050" b="1" dirty="0" smtClean="0"/>
              <a:t>- Additional introduction of scrap generated when machining, i.e. savings on raw materials</a:t>
            </a:r>
            <a:endParaRPr lang="ru-RU" sz="1050" b="1" dirty="0" smtClean="0"/>
          </a:p>
          <a:p>
            <a:endParaRPr lang="ru-RU" sz="1050" dirty="0"/>
          </a:p>
        </p:txBody>
      </p:sp>
      <p:sp>
        <p:nvSpPr>
          <p:cNvPr id="23" name="TextBox 22"/>
          <p:cNvSpPr txBox="1"/>
          <p:nvPr/>
        </p:nvSpPr>
        <p:spPr>
          <a:xfrm>
            <a:off x="1571604" y="2928934"/>
            <a:ext cx="1357322" cy="7848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900" dirty="0" smtClean="0">
                <a:solidFill>
                  <a:srgbClr val="000099"/>
                </a:solidFill>
              </a:rPr>
              <a:t>April</a:t>
            </a:r>
            <a:r>
              <a:rPr lang="ru-RU" sz="900" dirty="0" smtClean="0">
                <a:solidFill>
                  <a:srgbClr val="000099"/>
                </a:solidFill>
              </a:rPr>
              <a:t> 20</a:t>
            </a:r>
            <a:r>
              <a:rPr lang="en-US" sz="900" dirty="0" smtClean="0">
                <a:solidFill>
                  <a:srgbClr val="000099"/>
                </a:solidFill>
              </a:rPr>
              <a:t>0</a:t>
            </a:r>
            <a:r>
              <a:rPr lang="ru-RU" sz="900" dirty="0" smtClean="0">
                <a:solidFill>
                  <a:srgbClr val="000099"/>
                </a:solidFill>
              </a:rPr>
              <a:t>6</a:t>
            </a:r>
            <a:r>
              <a:rPr lang="en-US" sz="900" dirty="0" smtClean="0">
                <a:solidFill>
                  <a:srgbClr val="000099"/>
                </a:solidFill>
              </a:rPr>
              <a:t> - Signing the memorandum on the Joint Venture establishment</a:t>
            </a:r>
            <a:endParaRPr lang="ru-RU" sz="900" dirty="0" smtClean="0">
              <a:solidFill>
                <a:srgbClr val="000099"/>
              </a:solidFill>
            </a:endParaRPr>
          </a:p>
          <a:p>
            <a:endParaRPr lang="ru-RU" sz="900" dirty="0"/>
          </a:p>
        </p:txBody>
      </p:sp>
      <p:sp>
        <p:nvSpPr>
          <p:cNvPr id="46" name="Text Box 4"/>
          <p:cNvSpPr txBox="1">
            <a:spLocks noChangeArrowheads="1"/>
          </p:cNvSpPr>
          <p:nvPr/>
        </p:nvSpPr>
        <p:spPr bwMode="auto">
          <a:xfrm>
            <a:off x="571472" y="3571876"/>
            <a:ext cx="7929618" cy="707886"/>
          </a:xfrm>
          <a:prstGeom prst="rect">
            <a:avLst/>
          </a:prstGeom>
          <a:noFill/>
          <a:ln w="12700">
            <a:noFill/>
            <a:miter lim="800000"/>
            <a:headEnd type="none" w="sm" len="sm"/>
            <a:tailEnd type="none" w="sm" len="sm"/>
          </a:ln>
        </p:spPr>
        <p:txBody>
          <a:bodyPr wrap="square">
            <a:spAutoFit/>
          </a:bodyPr>
          <a:lstStyle/>
          <a:p>
            <a:pPr algn="ctr"/>
            <a:r>
              <a:rPr lang="ru-RU" sz="2000" b="1" dirty="0">
                <a:solidFill>
                  <a:srgbClr val="003399"/>
                </a:solidFill>
                <a:latin typeface="Arial Unicode MS" pitchFamily="34" charset="-128"/>
              </a:rPr>
              <a:t>Преимущества от создания совместного </a:t>
            </a:r>
            <a:r>
              <a:rPr lang="ru-RU" sz="2000" b="1" dirty="0" smtClean="0">
                <a:solidFill>
                  <a:srgbClr val="003399"/>
                </a:solidFill>
                <a:latin typeface="Arial Unicode MS" pitchFamily="34" charset="-128"/>
              </a:rPr>
              <a:t>предприятия</a:t>
            </a:r>
            <a:endParaRPr lang="en-US" sz="2000" b="1" dirty="0" smtClean="0">
              <a:solidFill>
                <a:srgbClr val="003399"/>
              </a:solidFill>
              <a:latin typeface="Arial Unicode MS" pitchFamily="34" charset="-128"/>
            </a:endParaRPr>
          </a:p>
          <a:p>
            <a:pPr algn="ctr"/>
            <a:r>
              <a:rPr lang="en-US" sz="2000" b="1" dirty="0" smtClean="0">
                <a:solidFill>
                  <a:srgbClr val="003399"/>
                </a:solidFill>
                <a:latin typeface="Arial Unicode MS" pitchFamily="34" charset="-128"/>
              </a:rPr>
              <a:t>Benefits from the JV Establishment</a:t>
            </a:r>
            <a:endParaRPr lang="ru-RU" sz="2000" b="1" dirty="0">
              <a:solidFill>
                <a:srgbClr val="003399"/>
              </a:solidFill>
              <a:latin typeface="Arial Unicode MS" pitchFamily="34" charset="-128"/>
            </a:endParaRPr>
          </a:p>
        </p:txBody>
      </p:sp>
      <p:pic>
        <p:nvPicPr>
          <p:cNvPr id="55" name="Рисунок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357950" y="4251559"/>
            <a:ext cx="1117598" cy="677639"/>
          </a:xfrm>
          <a:prstGeom prst="rect">
            <a:avLst/>
          </a:prstGeom>
          <a:noFill/>
          <a:ln w="9525">
            <a:noFill/>
            <a:miter lim="800000"/>
            <a:headEnd/>
            <a:tailEnd/>
          </a:ln>
        </p:spPr>
      </p:pic>
      <p:sp>
        <p:nvSpPr>
          <p:cNvPr id="22" name="Text Box 3"/>
          <p:cNvSpPr txBox="1">
            <a:spLocks noChangeArrowheads="1"/>
          </p:cNvSpPr>
          <p:nvPr/>
        </p:nvSpPr>
        <p:spPr bwMode="auto">
          <a:xfrm>
            <a:off x="4572000" y="142852"/>
            <a:ext cx="3643338" cy="400110"/>
          </a:xfrm>
          <a:prstGeom prst="rect">
            <a:avLst/>
          </a:prstGeom>
          <a:noFill/>
          <a:ln w="12700">
            <a:noFill/>
            <a:miter lim="800000"/>
            <a:headEnd type="none" w="sm" len="sm"/>
            <a:tailEnd type="none" w="sm" len="sm"/>
          </a:ln>
        </p:spPr>
        <p:txBody>
          <a:bodyPr wrap="square">
            <a:spAutoFit/>
          </a:bodyPr>
          <a:lstStyle/>
          <a:p>
            <a:pPr algn="ctr"/>
            <a:r>
              <a:rPr lang="en-US" sz="2000" b="1" dirty="0" smtClean="0">
                <a:solidFill>
                  <a:srgbClr val="003399"/>
                </a:solidFill>
                <a:latin typeface="Arial Unicode MS" pitchFamily="34" charset="-128"/>
                <a:ea typeface="Arial Unicode MS" pitchFamily="34" charset="-128"/>
                <a:cs typeface="Arial Unicode MS" pitchFamily="34" charset="-128"/>
              </a:rPr>
              <a:t>The Story of Joint Venture</a:t>
            </a:r>
            <a:endParaRPr lang="ru-RU" sz="2000" b="1" dirty="0">
              <a:solidFill>
                <a:srgbClr val="003399"/>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5040923" y="4856163"/>
            <a:ext cx="1905000" cy="1600200"/>
            <a:chOff x="33" y="1501"/>
            <a:chExt cx="1300" cy="1008"/>
          </a:xfrm>
        </p:grpSpPr>
        <p:sp>
          <p:nvSpPr>
            <p:cNvPr id="3113" name="Rectangle 2"/>
            <p:cNvSpPr>
              <a:spLocks noChangeArrowheads="1"/>
            </p:cNvSpPr>
            <p:nvPr/>
          </p:nvSpPr>
          <p:spPr bwMode="auto">
            <a:xfrm>
              <a:off x="33" y="1501"/>
              <a:ext cx="1300" cy="1008"/>
            </a:xfrm>
            <a:prstGeom prst="rect">
              <a:avLst/>
            </a:prstGeom>
            <a:gradFill rotWithShape="1">
              <a:gsLst>
                <a:gs pos="0">
                  <a:srgbClr val="B2B2B2"/>
                </a:gs>
                <a:gs pos="100000">
                  <a:srgbClr val="818181"/>
                </a:gs>
              </a:gsLst>
              <a:lin ang="5400000" scaled="1"/>
            </a:gradFill>
            <a:ln w="19050">
              <a:solidFill>
                <a:schemeClr val="tx1"/>
              </a:solidFill>
              <a:miter lim="800000"/>
              <a:headEnd/>
              <a:tailEnd/>
            </a:ln>
          </p:spPr>
          <p:txBody>
            <a:bodyPr wrap="none" anchor="ctr"/>
            <a:lstStyle/>
            <a:p>
              <a:pPr eaLnBrk="1" hangingPunct="1"/>
              <a:endParaRPr lang="ru-RU" sz="1800" i="0">
                <a:latin typeface="Arial" charset="0"/>
              </a:endParaRPr>
            </a:p>
          </p:txBody>
        </p:sp>
        <p:pic>
          <p:nvPicPr>
            <p:cNvPr id="3114" name="Picture 3" descr="A photo of the mineral rutile"/>
            <p:cNvPicPr preferRelativeResize="0">
              <a:picLocks noChangeAspect="1" noChangeArrowheads="1"/>
            </p:cNvPicPr>
            <p:nvPr/>
          </p:nvPicPr>
          <p:blipFill>
            <a:blip r:embed="rId3" cstate="print"/>
            <a:srcRect/>
            <a:stretch>
              <a:fillRect/>
            </a:stretch>
          </p:blipFill>
          <p:spPr bwMode="auto">
            <a:xfrm>
              <a:off x="85" y="1901"/>
              <a:ext cx="572" cy="542"/>
            </a:xfrm>
            <a:prstGeom prst="rect">
              <a:avLst/>
            </a:prstGeom>
            <a:solidFill>
              <a:srgbClr val="DDD789"/>
            </a:solidFill>
            <a:ln w="19050">
              <a:solidFill>
                <a:srgbClr val="333333"/>
              </a:solidFill>
              <a:miter lim="800000"/>
              <a:headEnd/>
              <a:tailEnd/>
            </a:ln>
          </p:spPr>
        </p:pic>
        <p:pic>
          <p:nvPicPr>
            <p:cNvPr id="3115" name="Picture 4" descr="045617500994371793">
              <a:hlinkClick r:id="rId4"/>
            </p:cNvPr>
            <p:cNvPicPr preferRelativeResize="0">
              <a:picLocks noChangeAspect="1" noChangeArrowheads="1"/>
            </p:cNvPicPr>
            <p:nvPr/>
          </p:nvPicPr>
          <p:blipFill>
            <a:blip r:embed="rId5" cstate="print"/>
            <a:srcRect/>
            <a:stretch>
              <a:fillRect/>
            </a:stretch>
          </p:blipFill>
          <p:spPr bwMode="auto">
            <a:xfrm>
              <a:off x="709" y="1897"/>
              <a:ext cx="572" cy="552"/>
            </a:xfrm>
            <a:prstGeom prst="rect">
              <a:avLst/>
            </a:prstGeom>
            <a:solidFill>
              <a:srgbClr val="DDD789"/>
            </a:solidFill>
            <a:ln w="19050">
              <a:solidFill>
                <a:srgbClr val="333333"/>
              </a:solidFill>
              <a:miter lim="800000"/>
              <a:headEnd/>
              <a:tailEnd/>
            </a:ln>
          </p:spPr>
        </p:pic>
        <p:sp>
          <p:nvSpPr>
            <p:cNvPr id="3116" name="Text Box 5"/>
            <p:cNvSpPr txBox="1">
              <a:spLocks noChangeArrowheads="1"/>
            </p:cNvSpPr>
            <p:nvPr/>
          </p:nvSpPr>
          <p:spPr bwMode="auto">
            <a:xfrm>
              <a:off x="50" y="1519"/>
              <a:ext cx="1253" cy="368"/>
            </a:xfrm>
            <a:prstGeom prst="rect">
              <a:avLst/>
            </a:prstGeom>
            <a:solidFill>
              <a:srgbClr val="B2B2B2"/>
            </a:solidFill>
            <a:ln w="19050">
              <a:noFill/>
              <a:miter lim="800000"/>
              <a:headEnd/>
              <a:tailEnd/>
            </a:ln>
          </p:spPr>
          <p:txBody>
            <a:bodyPr>
              <a:spAutoFit/>
            </a:bodyPr>
            <a:lstStyle/>
            <a:p>
              <a:pPr algn="ctr" eaLnBrk="1" hangingPunct="1"/>
              <a:r>
                <a:rPr lang="ru-RU" sz="1600" b="1" i="0" dirty="0">
                  <a:latin typeface="Arial" charset="0"/>
                </a:rPr>
                <a:t>Ильменит или </a:t>
              </a:r>
              <a:r>
                <a:rPr lang="ru-RU" sz="1600" b="1" i="0" dirty="0" smtClean="0">
                  <a:latin typeface="Arial" charset="0"/>
                </a:rPr>
                <a:t>рутил</a:t>
              </a:r>
              <a:endParaRPr lang="en-US" sz="1600" b="1" i="0" dirty="0" smtClean="0">
                <a:latin typeface="Arial" charset="0"/>
              </a:endParaRPr>
            </a:p>
          </p:txBody>
        </p:sp>
      </p:grpSp>
      <p:sp>
        <p:nvSpPr>
          <p:cNvPr id="3075" name="Rectangle 8"/>
          <p:cNvSpPr>
            <a:spLocks noChangeArrowheads="1"/>
          </p:cNvSpPr>
          <p:nvPr/>
        </p:nvSpPr>
        <p:spPr bwMode="auto">
          <a:xfrm>
            <a:off x="244720" y="3082925"/>
            <a:ext cx="1905000" cy="1600200"/>
          </a:xfrm>
          <a:prstGeom prst="rect">
            <a:avLst/>
          </a:prstGeom>
          <a:gradFill rotWithShape="1">
            <a:gsLst>
              <a:gs pos="0">
                <a:srgbClr val="B2B2B2"/>
              </a:gs>
              <a:gs pos="100000">
                <a:srgbClr val="8C8C8C"/>
              </a:gs>
            </a:gsLst>
            <a:lin ang="5400000" scaled="1"/>
          </a:gradFill>
          <a:ln w="19050">
            <a:solidFill>
              <a:schemeClr val="tx1"/>
            </a:solidFill>
            <a:miter lim="800000"/>
            <a:headEnd/>
            <a:tailEnd/>
          </a:ln>
        </p:spPr>
        <p:txBody>
          <a:bodyPr wrap="none" anchor="ctr"/>
          <a:lstStyle/>
          <a:p>
            <a:pPr eaLnBrk="1" hangingPunct="1"/>
            <a:endParaRPr lang="ru-RU" sz="1800" i="0">
              <a:latin typeface="Arial" charset="0"/>
            </a:endParaRPr>
          </a:p>
        </p:txBody>
      </p:sp>
      <p:pic>
        <p:nvPicPr>
          <p:cNvPr id="3076" name="Picture 9" descr="ingot"/>
          <p:cNvPicPr preferRelativeResize="0">
            <a:picLocks noChangeAspect="1" noChangeArrowheads="1"/>
          </p:cNvPicPr>
          <p:nvPr/>
        </p:nvPicPr>
        <p:blipFill>
          <a:blip r:embed="rId6" cstate="print"/>
          <a:srcRect/>
          <a:stretch>
            <a:fillRect/>
          </a:stretch>
        </p:blipFill>
        <p:spPr bwMode="auto">
          <a:xfrm>
            <a:off x="312128" y="3719513"/>
            <a:ext cx="1774580" cy="847725"/>
          </a:xfrm>
          <a:prstGeom prst="rect">
            <a:avLst/>
          </a:prstGeom>
          <a:gradFill rotWithShape="1">
            <a:gsLst>
              <a:gs pos="0">
                <a:srgbClr val="DDD789"/>
              </a:gs>
              <a:gs pos="100000">
                <a:srgbClr val="938F5B"/>
              </a:gs>
            </a:gsLst>
            <a:lin ang="5400000" scaled="1"/>
          </a:gradFill>
          <a:ln w="19050">
            <a:solidFill>
              <a:srgbClr val="333333"/>
            </a:solidFill>
            <a:miter lim="800000"/>
            <a:headEnd/>
            <a:tailEnd/>
          </a:ln>
        </p:spPr>
      </p:pic>
      <p:sp>
        <p:nvSpPr>
          <p:cNvPr id="3077" name="Text Box 10"/>
          <p:cNvSpPr txBox="1">
            <a:spLocks noChangeArrowheads="1"/>
          </p:cNvSpPr>
          <p:nvPr/>
        </p:nvSpPr>
        <p:spPr bwMode="auto">
          <a:xfrm>
            <a:off x="320920" y="3159125"/>
            <a:ext cx="1752600" cy="338554"/>
          </a:xfrm>
          <a:prstGeom prst="rect">
            <a:avLst/>
          </a:prstGeom>
          <a:solidFill>
            <a:srgbClr val="B2B2B2"/>
          </a:solidFill>
          <a:ln w="19050">
            <a:noFill/>
            <a:miter lim="800000"/>
            <a:headEnd/>
            <a:tailEnd/>
          </a:ln>
        </p:spPr>
        <p:txBody>
          <a:bodyPr>
            <a:spAutoFit/>
          </a:bodyPr>
          <a:lstStyle/>
          <a:p>
            <a:pPr algn="ctr" eaLnBrk="1" hangingPunct="1"/>
            <a:r>
              <a:rPr lang="ru-RU" sz="1600" b="1" i="0" dirty="0">
                <a:latin typeface="Arial" charset="0"/>
              </a:rPr>
              <a:t>Слиток </a:t>
            </a:r>
            <a:r>
              <a:rPr lang="ru-RU" sz="1600" b="1" i="0" dirty="0" smtClean="0">
                <a:latin typeface="Arial" charset="0"/>
              </a:rPr>
              <a:t>ВСМПО</a:t>
            </a:r>
            <a:endParaRPr lang="en-US" sz="1600" b="1" i="0" dirty="0" smtClean="0">
              <a:latin typeface="Arial" charset="0"/>
            </a:endParaRPr>
          </a:p>
        </p:txBody>
      </p:sp>
      <p:sp>
        <p:nvSpPr>
          <p:cNvPr id="3078" name="Rectangle 18"/>
          <p:cNvSpPr>
            <a:spLocks noChangeArrowheads="1"/>
          </p:cNvSpPr>
          <p:nvPr/>
        </p:nvSpPr>
        <p:spPr bwMode="auto">
          <a:xfrm>
            <a:off x="2495550" y="4849813"/>
            <a:ext cx="1905000" cy="1600200"/>
          </a:xfrm>
          <a:prstGeom prst="rect">
            <a:avLst/>
          </a:prstGeom>
          <a:gradFill rotWithShape="1">
            <a:gsLst>
              <a:gs pos="0">
                <a:srgbClr val="C0C0C0"/>
              </a:gs>
              <a:gs pos="100000">
                <a:srgbClr val="8B8B8B"/>
              </a:gs>
            </a:gsLst>
            <a:lin ang="5400000" scaled="1"/>
          </a:gradFill>
          <a:ln w="19050">
            <a:solidFill>
              <a:schemeClr val="tx1"/>
            </a:solidFill>
            <a:miter lim="800000"/>
            <a:headEnd/>
            <a:tailEnd/>
          </a:ln>
        </p:spPr>
        <p:txBody>
          <a:bodyPr wrap="none" anchor="ctr"/>
          <a:lstStyle/>
          <a:p>
            <a:pPr eaLnBrk="1" hangingPunct="1"/>
            <a:endParaRPr lang="ru-RU" sz="1800" i="0">
              <a:latin typeface="Arial" charset="0"/>
            </a:endParaRPr>
          </a:p>
        </p:txBody>
      </p:sp>
      <p:pic>
        <p:nvPicPr>
          <p:cNvPr id="3079" name="Picture 19" descr="sponge_b"/>
          <p:cNvPicPr preferRelativeResize="0">
            <a:picLocks noChangeAspect="1" noChangeArrowheads="1"/>
          </p:cNvPicPr>
          <p:nvPr/>
        </p:nvPicPr>
        <p:blipFill>
          <a:blip r:embed="rId7" cstate="print"/>
          <a:srcRect/>
          <a:stretch>
            <a:fillRect/>
          </a:stretch>
        </p:blipFill>
        <p:spPr bwMode="auto">
          <a:xfrm>
            <a:off x="2574681" y="5265739"/>
            <a:ext cx="855785" cy="1095375"/>
          </a:xfrm>
          <a:prstGeom prst="rect">
            <a:avLst/>
          </a:prstGeom>
          <a:noFill/>
          <a:ln w="19050">
            <a:solidFill>
              <a:srgbClr val="333333"/>
            </a:solidFill>
            <a:miter lim="800000"/>
            <a:headEnd/>
            <a:tailEnd/>
          </a:ln>
        </p:spPr>
      </p:pic>
      <p:pic>
        <p:nvPicPr>
          <p:cNvPr id="3080" name="Picture 20" descr="Image Preview"/>
          <p:cNvPicPr preferRelativeResize="0">
            <a:picLocks noChangeAspect="1" noChangeArrowheads="1"/>
          </p:cNvPicPr>
          <p:nvPr/>
        </p:nvPicPr>
        <p:blipFill>
          <a:blip r:embed="rId8" cstate="print"/>
          <a:srcRect/>
          <a:stretch>
            <a:fillRect/>
          </a:stretch>
        </p:blipFill>
        <p:spPr bwMode="auto">
          <a:xfrm>
            <a:off x="3503736" y="5264151"/>
            <a:ext cx="822080" cy="1096963"/>
          </a:xfrm>
          <a:prstGeom prst="rect">
            <a:avLst/>
          </a:prstGeom>
          <a:noFill/>
          <a:ln w="19050">
            <a:solidFill>
              <a:srgbClr val="333333"/>
            </a:solidFill>
            <a:miter lim="800000"/>
            <a:headEnd/>
            <a:tailEnd/>
          </a:ln>
        </p:spPr>
      </p:pic>
      <p:sp>
        <p:nvSpPr>
          <p:cNvPr id="3081" name="Text Box 21"/>
          <p:cNvSpPr txBox="1">
            <a:spLocks noChangeArrowheads="1"/>
          </p:cNvSpPr>
          <p:nvPr/>
        </p:nvSpPr>
        <p:spPr bwMode="auto">
          <a:xfrm>
            <a:off x="2533650" y="4851400"/>
            <a:ext cx="1856642" cy="338554"/>
          </a:xfrm>
          <a:prstGeom prst="rect">
            <a:avLst/>
          </a:prstGeom>
          <a:solidFill>
            <a:srgbClr val="C0C0C0"/>
          </a:solidFill>
          <a:ln w="9525">
            <a:noFill/>
            <a:miter lim="800000"/>
            <a:headEnd/>
            <a:tailEnd/>
          </a:ln>
        </p:spPr>
        <p:txBody>
          <a:bodyPr>
            <a:spAutoFit/>
          </a:bodyPr>
          <a:lstStyle/>
          <a:p>
            <a:pPr algn="ctr" eaLnBrk="1" hangingPunct="1"/>
            <a:r>
              <a:rPr lang="ru-RU" sz="1600" b="1" i="0" dirty="0">
                <a:latin typeface="Arial" charset="0"/>
              </a:rPr>
              <a:t>Губка (АВИСМА</a:t>
            </a:r>
            <a:r>
              <a:rPr lang="ru-RU" sz="1600" b="1" i="0" dirty="0" smtClean="0">
                <a:latin typeface="Arial" charset="0"/>
              </a:rPr>
              <a:t>)</a:t>
            </a:r>
            <a:endParaRPr lang="en-US" sz="1600" b="1" i="0" dirty="0" smtClean="0">
              <a:latin typeface="Arial" charset="0"/>
            </a:endParaRPr>
          </a:p>
        </p:txBody>
      </p:sp>
      <p:sp>
        <p:nvSpPr>
          <p:cNvPr id="3082" name="Rectangle 22"/>
          <p:cNvSpPr>
            <a:spLocks noChangeArrowheads="1"/>
          </p:cNvSpPr>
          <p:nvPr/>
        </p:nvSpPr>
        <p:spPr bwMode="auto">
          <a:xfrm>
            <a:off x="2495550" y="6469063"/>
            <a:ext cx="1905000" cy="195262"/>
          </a:xfrm>
          <a:prstGeom prst="rect">
            <a:avLst/>
          </a:prstGeom>
          <a:solidFill>
            <a:srgbClr val="B2B2B2"/>
          </a:solidFill>
          <a:ln w="19050">
            <a:solidFill>
              <a:schemeClr val="tx1"/>
            </a:solidFill>
            <a:miter lim="800000"/>
            <a:headEnd/>
            <a:tailEnd/>
          </a:ln>
        </p:spPr>
        <p:txBody>
          <a:bodyPr wrap="none" anchor="ctr"/>
          <a:lstStyle/>
          <a:p>
            <a:pPr algn="ctr" eaLnBrk="1" hangingPunct="1"/>
            <a:r>
              <a:rPr lang="ru-RU" sz="1400" b="1" i="0" dirty="0" smtClean="0">
                <a:latin typeface="Arial" charset="0"/>
              </a:rPr>
              <a:t>Лигатуры</a:t>
            </a:r>
            <a:endParaRPr lang="en-US" sz="1400" b="1" i="0" dirty="0">
              <a:latin typeface="Arial" charset="0"/>
            </a:endParaRPr>
          </a:p>
        </p:txBody>
      </p:sp>
      <p:sp>
        <p:nvSpPr>
          <p:cNvPr id="3083" name="Text Box 24"/>
          <p:cNvSpPr txBox="1">
            <a:spLocks noChangeArrowheads="1"/>
          </p:cNvSpPr>
          <p:nvPr/>
        </p:nvSpPr>
        <p:spPr bwMode="auto">
          <a:xfrm>
            <a:off x="5572132" y="3914775"/>
            <a:ext cx="1437530" cy="738664"/>
          </a:xfrm>
          <a:prstGeom prst="rect">
            <a:avLst/>
          </a:prstGeom>
          <a:gradFill rotWithShape="1">
            <a:gsLst>
              <a:gs pos="0">
                <a:srgbClr val="C0C0C0">
                  <a:alpha val="50000"/>
                </a:srgbClr>
              </a:gs>
              <a:gs pos="100000">
                <a:srgbClr val="DDDDDD"/>
              </a:gs>
            </a:gsLst>
            <a:lin ang="5400000" scaled="1"/>
          </a:gradFill>
          <a:ln w="19050">
            <a:solidFill>
              <a:schemeClr val="tx1"/>
            </a:solidFill>
            <a:miter lim="800000"/>
            <a:headEnd/>
            <a:tailEnd/>
          </a:ln>
        </p:spPr>
        <p:txBody>
          <a:bodyPr wrap="square">
            <a:spAutoFit/>
          </a:bodyPr>
          <a:lstStyle/>
          <a:p>
            <a:pPr algn="ctr" eaLnBrk="1" hangingPunct="1"/>
            <a:r>
              <a:rPr lang="en-US" sz="1400" b="1" i="0" dirty="0">
                <a:latin typeface="Arial" charset="0"/>
              </a:rPr>
              <a:t>85% </a:t>
            </a:r>
            <a:r>
              <a:rPr lang="ru-RU" sz="1400" b="1" i="0" dirty="0">
                <a:latin typeface="Arial" charset="0"/>
              </a:rPr>
              <a:t>стружки используется </a:t>
            </a:r>
            <a:r>
              <a:rPr lang="ru-RU" sz="1400" b="1" i="0" dirty="0" smtClean="0">
                <a:latin typeface="Arial" charset="0"/>
              </a:rPr>
              <a:t>вторично</a:t>
            </a:r>
            <a:endParaRPr lang="en-US" sz="1400" b="1" i="0" dirty="0">
              <a:latin typeface="Arial" charset="0"/>
            </a:endParaRPr>
          </a:p>
        </p:txBody>
      </p:sp>
      <p:sp>
        <p:nvSpPr>
          <p:cNvPr id="4125" name="AutoShape 29"/>
          <p:cNvSpPr>
            <a:spLocks noChangeArrowheads="1"/>
          </p:cNvSpPr>
          <p:nvPr/>
        </p:nvSpPr>
        <p:spPr bwMode="auto">
          <a:xfrm>
            <a:off x="2309446" y="1425575"/>
            <a:ext cx="656492" cy="342900"/>
          </a:xfrm>
          <a:custGeom>
            <a:avLst/>
            <a:gdLst>
              <a:gd name="T0" fmla="*/ 16465003 w 21600"/>
              <a:gd name="T1" fmla="*/ 0 h 21600"/>
              <a:gd name="T2" fmla="*/ 0 w 21600"/>
              <a:gd name="T3" fmla="*/ 2721769 h 21600"/>
              <a:gd name="T4" fmla="*/ 16465003 w 21600"/>
              <a:gd name="T5" fmla="*/ 5443538 h 21600"/>
              <a:gd name="T6" fmla="*/ 21953361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wrap="none" anchor="ctr"/>
          <a:lstStyle/>
          <a:p>
            <a:pPr eaLnBrk="1" hangingPunct="1"/>
            <a:endParaRPr lang="ru-RU" sz="1800" i="0">
              <a:latin typeface="Arial" charset="0"/>
            </a:endParaRPr>
          </a:p>
        </p:txBody>
      </p:sp>
      <p:sp>
        <p:nvSpPr>
          <p:cNvPr id="4128" name="AutoShape 32"/>
          <p:cNvSpPr>
            <a:spLocks noChangeArrowheads="1"/>
          </p:cNvSpPr>
          <p:nvPr/>
        </p:nvSpPr>
        <p:spPr bwMode="auto">
          <a:xfrm rot="10800000">
            <a:off x="2303585" y="4246563"/>
            <a:ext cx="3171092" cy="342900"/>
          </a:xfrm>
          <a:custGeom>
            <a:avLst/>
            <a:gdLst>
              <a:gd name="T0" fmla="*/ 241246810 w 21600"/>
              <a:gd name="T1" fmla="*/ 0 h 21600"/>
              <a:gd name="T2" fmla="*/ 0 w 21600"/>
              <a:gd name="T3" fmla="*/ 2721769 h 21600"/>
              <a:gd name="T4" fmla="*/ 241246810 w 21600"/>
              <a:gd name="T5" fmla="*/ 5443538 h 21600"/>
              <a:gd name="T6" fmla="*/ 321662440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rot="10800000" wrap="none" anchor="ctr"/>
          <a:lstStyle/>
          <a:p>
            <a:pPr eaLnBrk="1" hangingPunct="1"/>
            <a:endParaRPr lang="ru-RU" sz="1800" i="0">
              <a:latin typeface="Arial" charset="0"/>
            </a:endParaRPr>
          </a:p>
        </p:txBody>
      </p:sp>
      <p:grpSp>
        <p:nvGrpSpPr>
          <p:cNvPr id="6" name="Group 53"/>
          <p:cNvGrpSpPr>
            <a:grpSpLocks/>
          </p:cNvGrpSpPr>
          <p:nvPr/>
        </p:nvGrpSpPr>
        <p:grpSpPr bwMode="auto">
          <a:xfrm>
            <a:off x="2916116" y="2474913"/>
            <a:ext cx="2886807" cy="1898650"/>
            <a:chOff x="1368" y="1554"/>
            <a:chExt cx="1970" cy="1196"/>
          </a:xfrm>
        </p:grpSpPr>
        <p:sp>
          <p:nvSpPr>
            <p:cNvPr id="3109" name="Text Box 33"/>
            <p:cNvSpPr txBox="1">
              <a:spLocks noChangeArrowheads="1"/>
            </p:cNvSpPr>
            <p:nvPr/>
          </p:nvSpPr>
          <p:spPr bwMode="auto">
            <a:xfrm>
              <a:off x="1368" y="1743"/>
              <a:ext cx="1970" cy="582"/>
            </a:xfrm>
            <a:prstGeom prst="rect">
              <a:avLst/>
            </a:prstGeom>
            <a:noFill/>
            <a:ln w="9525">
              <a:noFill/>
              <a:miter lim="800000"/>
              <a:headEnd/>
              <a:tailEnd/>
            </a:ln>
          </p:spPr>
          <p:txBody>
            <a:bodyPr wrap="none">
              <a:spAutoFit/>
            </a:bodyPr>
            <a:lstStyle/>
            <a:p>
              <a:pPr algn="ctr"/>
              <a:r>
                <a:rPr lang="ru-RU" b="1" i="0" dirty="0">
                  <a:latin typeface="Arial" charset="0"/>
                </a:rPr>
                <a:t>Замкнутый цикл </a:t>
              </a:r>
            </a:p>
            <a:p>
              <a:pPr algn="ctr"/>
              <a:r>
                <a:rPr lang="ru-RU" b="1" i="0" dirty="0">
                  <a:latin typeface="Arial" charset="0"/>
                </a:rPr>
                <a:t>производства изделий </a:t>
              </a:r>
            </a:p>
            <a:p>
              <a:pPr algn="ctr"/>
              <a:r>
                <a:rPr lang="ru-RU" b="1" i="0" dirty="0">
                  <a:latin typeface="Arial" charset="0"/>
                </a:rPr>
                <a:t>из </a:t>
              </a:r>
              <a:r>
                <a:rPr lang="ru-RU" b="1" i="0" dirty="0" smtClean="0">
                  <a:latin typeface="Arial" charset="0"/>
                </a:rPr>
                <a:t>титана</a:t>
              </a:r>
              <a:endParaRPr lang="en-US" sz="2000" b="1" i="0" dirty="0">
                <a:latin typeface="Arial" charset="0"/>
              </a:endParaRPr>
            </a:p>
          </p:txBody>
        </p:sp>
        <p:grpSp>
          <p:nvGrpSpPr>
            <p:cNvPr id="7" name="Group 23"/>
            <p:cNvGrpSpPr>
              <a:grpSpLocks/>
            </p:cNvGrpSpPr>
            <p:nvPr/>
          </p:nvGrpSpPr>
          <p:grpSpPr bwMode="auto">
            <a:xfrm>
              <a:off x="1425" y="1554"/>
              <a:ext cx="1828" cy="1196"/>
              <a:chOff x="2813" y="1696"/>
              <a:chExt cx="1828" cy="1196"/>
            </a:xfrm>
          </p:grpSpPr>
          <p:sp>
            <p:nvSpPr>
              <p:cNvPr id="3111" name="AutoShape 34"/>
              <p:cNvSpPr>
                <a:spLocks noChangeArrowheads="1"/>
              </p:cNvSpPr>
              <p:nvPr/>
            </p:nvSpPr>
            <p:spPr bwMode="auto">
              <a:xfrm>
                <a:off x="2990" y="1696"/>
                <a:ext cx="1651" cy="235"/>
              </a:xfrm>
              <a:prstGeom prst="curvedDownArrow">
                <a:avLst>
                  <a:gd name="adj1" fmla="val 140511"/>
                  <a:gd name="adj2" fmla="val 281021"/>
                  <a:gd name="adj3" fmla="val 33333"/>
                </a:avLst>
              </a:prstGeom>
              <a:gradFill rotWithShape="1">
                <a:gsLst>
                  <a:gs pos="0">
                    <a:srgbClr val="AEA96C"/>
                  </a:gs>
                  <a:gs pos="50000">
                    <a:srgbClr val="DDD789"/>
                  </a:gs>
                  <a:gs pos="100000">
                    <a:srgbClr val="AEA96C"/>
                  </a:gs>
                </a:gsLst>
                <a:lin ang="0" scaled="1"/>
              </a:gradFill>
              <a:ln w="9525">
                <a:solidFill>
                  <a:schemeClr val="tx1"/>
                </a:solidFill>
                <a:miter lim="800000"/>
                <a:headEnd/>
                <a:tailEnd/>
              </a:ln>
            </p:spPr>
            <p:txBody>
              <a:bodyPr wrap="none" anchor="ctr"/>
              <a:lstStyle/>
              <a:p>
                <a:pPr eaLnBrk="1" hangingPunct="1"/>
                <a:endParaRPr lang="ru-RU" sz="1800" i="0">
                  <a:latin typeface="Arial" charset="0"/>
                </a:endParaRPr>
              </a:p>
            </p:txBody>
          </p:sp>
          <p:sp>
            <p:nvSpPr>
              <p:cNvPr id="3112" name="AutoShape 35"/>
              <p:cNvSpPr>
                <a:spLocks noChangeArrowheads="1"/>
              </p:cNvSpPr>
              <p:nvPr/>
            </p:nvSpPr>
            <p:spPr bwMode="auto">
              <a:xfrm rot="10800000">
                <a:off x="2813" y="2657"/>
                <a:ext cx="1651" cy="235"/>
              </a:xfrm>
              <a:prstGeom prst="curvedDownArrow">
                <a:avLst>
                  <a:gd name="adj1" fmla="val 140511"/>
                  <a:gd name="adj2" fmla="val 281021"/>
                  <a:gd name="adj3" fmla="val 33333"/>
                </a:avLst>
              </a:prstGeom>
              <a:gradFill rotWithShape="1">
                <a:gsLst>
                  <a:gs pos="0">
                    <a:srgbClr val="66633F"/>
                  </a:gs>
                  <a:gs pos="50000">
                    <a:srgbClr val="DDD789"/>
                  </a:gs>
                  <a:gs pos="100000">
                    <a:srgbClr val="66633F"/>
                  </a:gs>
                </a:gsLst>
                <a:lin ang="0" scaled="1"/>
              </a:gradFill>
              <a:ln w="9525">
                <a:solidFill>
                  <a:schemeClr val="tx1"/>
                </a:solidFill>
                <a:miter lim="800000"/>
                <a:headEnd/>
                <a:tailEnd/>
              </a:ln>
            </p:spPr>
            <p:txBody>
              <a:bodyPr rot="10800000" wrap="none" anchor="ctr"/>
              <a:lstStyle/>
              <a:p>
                <a:pPr eaLnBrk="1" hangingPunct="1"/>
                <a:endParaRPr lang="ru-RU" sz="1800" i="0">
                  <a:latin typeface="Arial" charset="0"/>
                </a:endParaRPr>
              </a:p>
            </p:txBody>
          </p:sp>
        </p:grpSp>
      </p:grpSp>
      <p:grpSp>
        <p:nvGrpSpPr>
          <p:cNvPr id="8" name="Group 34"/>
          <p:cNvGrpSpPr>
            <a:grpSpLocks/>
          </p:cNvGrpSpPr>
          <p:nvPr/>
        </p:nvGrpSpPr>
        <p:grpSpPr bwMode="auto">
          <a:xfrm>
            <a:off x="6960577" y="3060700"/>
            <a:ext cx="1905000" cy="1600200"/>
            <a:chOff x="1441" y="2880"/>
            <a:chExt cx="1300" cy="1008"/>
          </a:xfrm>
        </p:grpSpPr>
        <p:sp>
          <p:nvSpPr>
            <p:cNvPr id="3106" name="Rectangle 37"/>
            <p:cNvSpPr>
              <a:spLocks noChangeArrowheads="1"/>
            </p:cNvSpPr>
            <p:nvPr/>
          </p:nvSpPr>
          <p:spPr bwMode="auto">
            <a:xfrm>
              <a:off x="1441" y="2880"/>
              <a:ext cx="1300" cy="1008"/>
            </a:xfrm>
            <a:prstGeom prst="rect">
              <a:avLst/>
            </a:prstGeom>
            <a:gradFill rotWithShape="1">
              <a:gsLst>
                <a:gs pos="0">
                  <a:srgbClr val="C0C0C0"/>
                </a:gs>
                <a:gs pos="100000">
                  <a:srgbClr val="8B8B8B"/>
                </a:gs>
              </a:gsLst>
              <a:lin ang="5400000" scaled="1"/>
            </a:gradFill>
            <a:ln w="19050">
              <a:solidFill>
                <a:schemeClr val="tx1"/>
              </a:solidFill>
              <a:miter lim="800000"/>
              <a:headEnd/>
              <a:tailEnd/>
            </a:ln>
          </p:spPr>
          <p:txBody>
            <a:bodyPr wrap="none" anchor="ctr"/>
            <a:lstStyle/>
            <a:p>
              <a:pPr algn="ctr" eaLnBrk="1" hangingPunct="1"/>
              <a:endParaRPr lang="ru-RU" sz="1200" i="0">
                <a:latin typeface="Arial" charset="0"/>
              </a:endParaRPr>
            </a:p>
          </p:txBody>
        </p:sp>
        <p:pic>
          <p:nvPicPr>
            <p:cNvPr id="3107" name="Picture 2" descr="C:\Users\3385\Desktop\Documents\ВСМПО\Развитие ВСМПО\титан\шихта.jpg"/>
            <p:cNvPicPr>
              <a:picLocks noChangeAspect="1" noChangeArrowheads="1"/>
            </p:cNvPicPr>
            <p:nvPr/>
          </p:nvPicPr>
          <p:blipFill>
            <a:blip r:embed="rId9" cstate="print"/>
            <a:srcRect/>
            <a:stretch>
              <a:fillRect/>
            </a:stretch>
          </p:blipFill>
          <p:spPr bwMode="auto">
            <a:xfrm>
              <a:off x="1640" y="3117"/>
              <a:ext cx="912" cy="735"/>
            </a:xfrm>
            <a:prstGeom prst="rect">
              <a:avLst/>
            </a:prstGeom>
            <a:noFill/>
            <a:ln w="19050">
              <a:solidFill>
                <a:srgbClr val="333333"/>
              </a:solidFill>
              <a:miter lim="800000"/>
              <a:headEnd/>
              <a:tailEnd/>
            </a:ln>
          </p:spPr>
        </p:pic>
        <p:sp>
          <p:nvSpPr>
            <p:cNvPr id="3108" name="Text Box 49"/>
            <p:cNvSpPr txBox="1">
              <a:spLocks noChangeArrowheads="1"/>
            </p:cNvSpPr>
            <p:nvPr/>
          </p:nvSpPr>
          <p:spPr bwMode="auto">
            <a:xfrm>
              <a:off x="1483" y="2888"/>
              <a:ext cx="1216" cy="194"/>
            </a:xfrm>
            <a:prstGeom prst="rect">
              <a:avLst/>
            </a:prstGeom>
            <a:solidFill>
              <a:srgbClr val="C0C0C0"/>
            </a:solidFill>
            <a:ln w="9525">
              <a:noFill/>
              <a:miter lim="800000"/>
              <a:headEnd/>
              <a:tailEnd/>
            </a:ln>
          </p:spPr>
          <p:txBody>
            <a:bodyPr>
              <a:spAutoFit/>
            </a:bodyPr>
            <a:lstStyle/>
            <a:p>
              <a:pPr algn="ctr" eaLnBrk="1" hangingPunct="1"/>
              <a:r>
                <a:rPr lang="ru-RU" sz="1400" b="1" i="0" dirty="0">
                  <a:latin typeface="Arial" charset="0"/>
                </a:rPr>
                <a:t>Отходы </a:t>
              </a:r>
              <a:r>
                <a:rPr lang="en-US" sz="1400" b="1" i="0" dirty="0">
                  <a:latin typeface="Arial" charset="0"/>
                </a:rPr>
                <a:t>/ </a:t>
              </a:r>
              <a:r>
                <a:rPr lang="ru-RU" sz="1400" b="1" i="0" dirty="0" smtClean="0">
                  <a:latin typeface="Arial" charset="0"/>
                </a:rPr>
                <a:t>Стружка</a:t>
              </a:r>
              <a:endParaRPr lang="en-US" sz="1400" b="1" i="0" dirty="0" smtClean="0">
                <a:latin typeface="Arial" charset="0"/>
              </a:endParaRPr>
            </a:p>
          </p:txBody>
        </p:sp>
      </p:grpSp>
      <p:sp>
        <p:nvSpPr>
          <p:cNvPr id="3088" name="Text Box 50"/>
          <p:cNvSpPr txBox="1">
            <a:spLocks noChangeArrowheads="1"/>
          </p:cNvSpPr>
          <p:nvPr/>
        </p:nvSpPr>
        <p:spPr bwMode="auto">
          <a:xfrm>
            <a:off x="7194278" y="4695826"/>
            <a:ext cx="1521126" cy="1230313"/>
          </a:xfrm>
          <a:prstGeom prst="rect">
            <a:avLst/>
          </a:prstGeom>
          <a:solidFill>
            <a:srgbClr val="C0C0C0">
              <a:alpha val="50195"/>
            </a:srgbClr>
          </a:solidFill>
          <a:ln w="19050">
            <a:solidFill>
              <a:schemeClr val="tx1"/>
            </a:solidFill>
            <a:miter lim="800000"/>
            <a:headEnd/>
            <a:tailEnd/>
          </a:ln>
        </p:spPr>
        <p:txBody>
          <a:bodyPr wrap="square">
            <a:spAutoFit/>
          </a:bodyPr>
          <a:lstStyle/>
          <a:p>
            <a:pPr algn="ctr" eaLnBrk="1" hangingPunct="1"/>
            <a:r>
              <a:rPr lang="en-US" sz="1400" b="1" i="0" dirty="0">
                <a:latin typeface="Arial" charset="0"/>
              </a:rPr>
              <a:t>15% </a:t>
            </a:r>
            <a:r>
              <a:rPr lang="ru-RU" sz="1200" b="1" i="0" dirty="0">
                <a:latin typeface="Arial" charset="0"/>
              </a:rPr>
              <a:t>неиспользуемой стружки продается на рынок </a:t>
            </a:r>
            <a:r>
              <a:rPr lang="ru-RU" sz="1200" b="1" i="0" dirty="0" err="1">
                <a:latin typeface="Arial" charset="0"/>
              </a:rPr>
              <a:t>ферро-титана</a:t>
            </a:r>
            <a:endParaRPr lang="en-US" sz="1200" b="1" i="0" dirty="0">
              <a:latin typeface="Arial" charset="0"/>
            </a:endParaRPr>
          </a:p>
        </p:txBody>
      </p:sp>
      <p:sp>
        <p:nvSpPr>
          <p:cNvPr id="3089" name="Rectangle 11"/>
          <p:cNvSpPr>
            <a:spLocks noChangeArrowheads="1"/>
          </p:cNvSpPr>
          <p:nvPr/>
        </p:nvSpPr>
        <p:spPr bwMode="auto">
          <a:xfrm>
            <a:off x="3071802" y="120651"/>
            <a:ext cx="2428892" cy="2165341"/>
          </a:xfrm>
          <a:prstGeom prst="rect">
            <a:avLst/>
          </a:prstGeom>
          <a:solidFill>
            <a:schemeClr val="bg1"/>
          </a:solidFill>
          <a:ln w="19050">
            <a:solidFill>
              <a:schemeClr val="tx1"/>
            </a:solidFill>
            <a:miter lim="800000"/>
            <a:headEnd/>
            <a:tailEnd/>
          </a:ln>
        </p:spPr>
        <p:txBody>
          <a:bodyPr wrap="none" anchor="ctr"/>
          <a:lstStyle/>
          <a:p>
            <a:pPr eaLnBrk="1" hangingPunct="1"/>
            <a:endParaRPr lang="ru-RU" sz="1800" i="0">
              <a:latin typeface="Arial" charset="0"/>
            </a:endParaRPr>
          </a:p>
        </p:txBody>
      </p:sp>
      <p:pic>
        <p:nvPicPr>
          <p:cNvPr id="3091" name="Picture 42" descr="UBM_WordMark_PMS-LG"/>
          <p:cNvPicPr>
            <a:picLocks noChangeAspect="1" noChangeArrowheads="1"/>
          </p:cNvPicPr>
          <p:nvPr/>
        </p:nvPicPr>
        <p:blipFill>
          <a:blip r:embed="rId10" cstate="print"/>
          <a:srcRect/>
          <a:stretch>
            <a:fillRect/>
          </a:stretch>
        </p:blipFill>
        <p:spPr bwMode="auto">
          <a:xfrm>
            <a:off x="4421065" y="128587"/>
            <a:ext cx="1074859" cy="541337"/>
          </a:xfrm>
          <a:prstGeom prst="rect">
            <a:avLst/>
          </a:prstGeom>
          <a:noFill/>
          <a:ln w="9525">
            <a:noFill/>
            <a:miter lim="800000"/>
            <a:headEnd/>
            <a:tailEnd/>
          </a:ln>
        </p:spPr>
      </p:pic>
      <p:sp>
        <p:nvSpPr>
          <p:cNvPr id="3092" name="Text Box 49"/>
          <p:cNvSpPr txBox="1">
            <a:spLocks noChangeArrowheads="1"/>
          </p:cNvSpPr>
          <p:nvPr/>
        </p:nvSpPr>
        <p:spPr bwMode="auto">
          <a:xfrm>
            <a:off x="2966180" y="222835"/>
            <a:ext cx="1548912" cy="523220"/>
          </a:xfrm>
          <a:prstGeom prst="rect">
            <a:avLst/>
          </a:prstGeom>
          <a:noFill/>
          <a:ln w="9525">
            <a:noFill/>
            <a:miter lim="800000"/>
            <a:headEnd/>
            <a:tailEnd/>
          </a:ln>
        </p:spPr>
        <p:txBody>
          <a:bodyPr>
            <a:spAutoFit/>
          </a:bodyPr>
          <a:lstStyle/>
          <a:p>
            <a:pPr algn="ctr" eaLnBrk="1" hangingPunct="1"/>
            <a:r>
              <a:rPr lang="ru-RU" sz="1400" b="1" i="0" dirty="0" smtClean="0">
                <a:latin typeface="Arial" charset="0"/>
              </a:rPr>
              <a:t>Мехобработка</a:t>
            </a:r>
            <a:endParaRPr lang="en-US" sz="1400" b="1" i="0" dirty="0" smtClean="0">
              <a:latin typeface="Arial" charset="0"/>
            </a:endParaRPr>
          </a:p>
          <a:p>
            <a:pPr algn="ctr" eaLnBrk="1" hangingPunct="1"/>
            <a:endParaRPr lang="en-US" sz="1400" b="1" i="0" dirty="0">
              <a:latin typeface="Arial" charset="0"/>
            </a:endParaRPr>
          </a:p>
        </p:txBody>
      </p:sp>
      <p:sp>
        <p:nvSpPr>
          <p:cNvPr id="3093" name="Rectangle 14"/>
          <p:cNvSpPr>
            <a:spLocks noChangeArrowheads="1"/>
          </p:cNvSpPr>
          <p:nvPr/>
        </p:nvSpPr>
        <p:spPr bwMode="auto">
          <a:xfrm>
            <a:off x="241789" y="754063"/>
            <a:ext cx="1909396" cy="1600200"/>
          </a:xfrm>
          <a:prstGeom prst="rect">
            <a:avLst/>
          </a:prstGeom>
          <a:gradFill rotWithShape="1">
            <a:gsLst>
              <a:gs pos="0">
                <a:srgbClr val="C0C0C0"/>
              </a:gs>
              <a:gs pos="100000">
                <a:srgbClr val="868686"/>
              </a:gs>
            </a:gsLst>
            <a:lin ang="5400000" scaled="1"/>
          </a:gradFill>
          <a:ln w="19050">
            <a:solidFill>
              <a:schemeClr val="tx1"/>
            </a:solidFill>
            <a:miter lim="800000"/>
            <a:headEnd/>
            <a:tailEnd/>
          </a:ln>
        </p:spPr>
        <p:txBody>
          <a:bodyPr wrap="none" anchor="ctr"/>
          <a:lstStyle/>
          <a:p>
            <a:pPr eaLnBrk="1" hangingPunct="1"/>
            <a:endParaRPr lang="ru-RU" sz="1800" i="0">
              <a:latin typeface="Arial" charset="0"/>
            </a:endParaRPr>
          </a:p>
        </p:txBody>
      </p:sp>
      <p:sp>
        <p:nvSpPr>
          <p:cNvPr id="3094" name="Text Box 15"/>
          <p:cNvSpPr txBox="1">
            <a:spLocks noChangeArrowheads="1"/>
          </p:cNvSpPr>
          <p:nvPr/>
        </p:nvSpPr>
        <p:spPr bwMode="auto">
          <a:xfrm>
            <a:off x="317989" y="817563"/>
            <a:ext cx="1793631" cy="830997"/>
          </a:xfrm>
          <a:prstGeom prst="rect">
            <a:avLst/>
          </a:prstGeom>
          <a:solidFill>
            <a:srgbClr val="C0C0C0"/>
          </a:solidFill>
          <a:ln w="19050">
            <a:noFill/>
            <a:miter lim="800000"/>
            <a:headEnd/>
            <a:tailEnd/>
          </a:ln>
        </p:spPr>
        <p:txBody>
          <a:bodyPr>
            <a:spAutoFit/>
          </a:bodyPr>
          <a:lstStyle/>
          <a:p>
            <a:pPr algn="ctr" eaLnBrk="1" hangingPunct="1"/>
            <a:r>
              <a:rPr lang="ru-RU" sz="1600" b="1" i="0" dirty="0">
                <a:latin typeface="Arial" charset="0"/>
              </a:rPr>
              <a:t>Штамповка </a:t>
            </a:r>
            <a:r>
              <a:rPr lang="ru-RU" sz="1600" b="1" i="0" dirty="0" smtClean="0">
                <a:latin typeface="Arial" charset="0"/>
              </a:rPr>
              <a:t>ВСМПО</a:t>
            </a:r>
            <a:endParaRPr lang="en-US" sz="1600" b="1" i="0" dirty="0" smtClean="0">
              <a:latin typeface="Arial" charset="0"/>
            </a:endParaRPr>
          </a:p>
          <a:p>
            <a:pPr algn="ctr" eaLnBrk="1" hangingPunct="1"/>
            <a:endParaRPr lang="en-US" sz="1400" b="1" i="0" dirty="0">
              <a:latin typeface="Arial" charset="0"/>
            </a:endParaRPr>
          </a:p>
        </p:txBody>
      </p:sp>
      <p:pic>
        <p:nvPicPr>
          <p:cNvPr id="3095" name="Picture 8" descr="3Ш-705-706_m"/>
          <p:cNvPicPr>
            <a:picLocks noChangeAspect="1" noChangeArrowheads="1"/>
          </p:cNvPicPr>
          <p:nvPr/>
        </p:nvPicPr>
        <p:blipFill>
          <a:blip r:embed="rId11" cstate="print">
            <a:clrChange>
              <a:clrFrom>
                <a:srgbClr val="FFFFFF"/>
              </a:clrFrom>
              <a:clrTo>
                <a:srgbClr val="FFFFFF">
                  <a:alpha val="0"/>
                </a:srgbClr>
              </a:clrTo>
            </a:clrChange>
            <a:lum bright="8000"/>
            <a:grayscl/>
          </a:blip>
          <a:srcRect/>
          <a:stretch>
            <a:fillRect/>
          </a:stretch>
        </p:blipFill>
        <p:spPr bwMode="auto">
          <a:xfrm>
            <a:off x="257908" y="1109663"/>
            <a:ext cx="1874227" cy="1098550"/>
          </a:xfrm>
          <a:prstGeom prst="rect">
            <a:avLst/>
          </a:prstGeom>
          <a:noFill/>
          <a:ln w="9525">
            <a:noFill/>
            <a:miter lim="800000"/>
            <a:headEnd/>
            <a:tailEnd/>
          </a:ln>
        </p:spPr>
      </p:pic>
      <p:sp>
        <p:nvSpPr>
          <p:cNvPr id="4147" name="AutoShape 51"/>
          <p:cNvSpPr>
            <a:spLocks noChangeArrowheads="1"/>
          </p:cNvSpPr>
          <p:nvPr/>
        </p:nvSpPr>
        <p:spPr bwMode="auto">
          <a:xfrm rot="10800000">
            <a:off x="4459166" y="5018088"/>
            <a:ext cx="511419" cy="342900"/>
          </a:xfrm>
          <a:custGeom>
            <a:avLst/>
            <a:gdLst>
              <a:gd name="T0" fmla="*/ 12826519 w 21600"/>
              <a:gd name="T1" fmla="*/ 0 h 21600"/>
              <a:gd name="T2" fmla="*/ 0 w 21600"/>
              <a:gd name="T3" fmla="*/ 2721769 h 21600"/>
              <a:gd name="T4" fmla="*/ 12826519 w 21600"/>
              <a:gd name="T5" fmla="*/ 5443538 h 21600"/>
              <a:gd name="T6" fmla="*/ 17102045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rot="10800000" wrap="none" anchor="ctr"/>
          <a:lstStyle/>
          <a:p>
            <a:pPr eaLnBrk="1" hangingPunct="1"/>
            <a:endParaRPr lang="ru-RU" sz="1800" i="0">
              <a:latin typeface="Arial" charset="0"/>
            </a:endParaRPr>
          </a:p>
        </p:txBody>
      </p:sp>
      <p:sp>
        <p:nvSpPr>
          <p:cNvPr id="2" name="AutoShape 51"/>
          <p:cNvSpPr>
            <a:spLocks noChangeArrowheads="1"/>
          </p:cNvSpPr>
          <p:nvPr/>
        </p:nvSpPr>
        <p:spPr bwMode="auto">
          <a:xfrm rot="-5400000">
            <a:off x="955187" y="2557952"/>
            <a:ext cx="539750" cy="316523"/>
          </a:xfrm>
          <a:custGeom>
            <a:avLst/>
            <a:gdLst>
              <a:gd name="T0" fmla="*/ 12495761 w 21600"/>
              <a:gd name="T1" fmla="*/ 0 h 21600"/>
              <a:gd name="T2" fmla="*/ 0 w 21600"/>
              <a:gd name="T3" fmla="*/ 2721769 h 21600"/>
              <a:gd name="T4" fmla="*/ 12495761 w 21600"/>
              <a:gd name="T5" fmla="*/ 5443538 h 21600"/>
              <a:gd name="T6" fmla="*/ 16661033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vert="eaVert" wrap="none" anchor="ctr"/>
          <a:lstStyle/>
          <a:p>
            <a:pPr eaLnBrk="1" hangingPunct="1"/>
            <a:endParaRPr lang="ru-RU" sz="1800" i="0">
              <a:latin typeface="Arial" charset="0"/>
            </a:endParaRPr>
          </a:p>
        </p:txBody>
      </p:sp>
      <p:pic>
        <p:nvPicPr>
          <p:cNvPr id="3098" name="Рисунок 13"/>
          <p:cNvPicPr>
            <a:picLocks noChangeAspect="1" noChangeArrowheads="1"/>
          </p:cNvPicPr>
          <p:nvPr/>
        </p:nvPicPr>
        <p:blipFill>
          <a:blip r:embed="rId12" cstate="print"/>
          <a:srcRect/>
          <a:stretch>
            <a:fillRect/>
          </a:stretch>
        </p:blipFill>
        <p:spPr bwMode="auto">
          <a:xfrm>
            <a:off x="134816" y="4949826"/>
            <a:ext cx="2228850" cy="1577975"/>
          </a:xfrm>
          <a:prstGeom prst="rect">
            <a:avLst/>
          </a:prstGeom>
          <a:noFill/>
          <a:ln w="9525">
            <a:noFill/>
            <a:miter lim="800000"/>
            <a:headEnd/>
            <a:tailEnd/>
          </a:ln>
        </p:spPr>
      </p:pic>
      <p:sp>
        <p:nvSpPr>
          <p:cNvPr id="3" name="AutoShape 29"/>
          <p:cNvSpPr>
            <a:spLocks noChangeArrowheads="1"/>
          </p:cNvSpPr>
          <p:nvPr/>
        </p:nvSpPr>
        <p:spPr bwMode="auto">
          <a:xfrm>
            <a:off x="5646128" y="1393825"/>
            <a:ext cx="656492" cy="342900"/>
          </a:xfrm>
          <a:custGeom>
            <a:avLst/>
            <a:gdLst>
              <a:gd name="T0" fmla="*/ 16465003 w 21600"/>
              <a:gd name="T1" fmla="*/ 0 h 21600"/>
              <a:gd name="T2" fmla="*/ 0 w 21600"/>
              <a:gd name="T3" fmla="*/ 2721769 h 21600"/>
              <a:gd name="T4" fmla="*/ 16465003 w 21600"/>
              <a:gd name="T5" fmla="*/ 5443538 h 21600"/>
              <a:gd name="T6" fmla="*/ 21953361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wrap="none" anchor="ctr"/>
          <a:lstStyle/>
          <a:p>
            <a:pPr eaLnBrk="1" hangingPunct="1"/>
            <a:endParaRPr lang="ru-RU" sz="1800" i="0">
              <a:latin typeface="Arial" charset="0"/>
            </a:endParaRPr>
          </a:p>
        </p:txBody>
      </p:sp>
      <p:sp>
        <p:nvSpPr>
          <p:cNvPr id="3100" name="AutoShape 66"/>
          <p:cNvSpPr>
            <a:spLocks noChangeArrowheads="1"/>
          </p:cNvSpPr>
          <p:nvPr/>
        </p:nvSpPr>
        <p:spPr bwMode="auto">
          <a:xfrm rot="-5400000">
            <a:off x="1728544" y="4794861"/>
            <a:ext cx="568325" cy="719504"/>
          </a:xfrm>
          <a:custGeom>
            <a:avLst/>
            <a:gdLst>
              <a:gd name="T0" fmla="*/ 358755 w 21600"/>
              <a:gd name="T1" fmla="*/ 0 h 21600"/>
              <a:gd name="T2" fmla="*/ 358755 w 21600"/>
              <a:gd name="T3" fmla="*/ 438737 h 21600"/>
              <a:gd name="T4" fmla="*/ 86591 w 21600"/>
              <a:gd name="T5" fmla="*/ 779463 h 21600"/>
              <a:gd name="T6" fmla="*/ 568325 w 21600"/>
              <a:gd name="T7" fmla="*/ 219368 h 21600"/>
              <a:gd name="T8" fmla="*/ 17694720 60000 65536"/>
              <a:gd name="T9" fmla="*/ 5898240 60000 65536"/>
              <a:gd name="T10" fmla="*/ 5898240 60000 65536"/>
              <a:gd name="T11" fmla="*/ 0 60000 65536"/>
              <a:gd name="T12" fmla="*/ 12427 w 21600"/>
              <a:gd name="T13" fmla="*/ 2859 h 21600"/>
              <a:gd name="T14" fmla="*/ 17381 w 21600"/>
              <a:gd name="T15" fmla="*/ 9299 h 21600"/>
            </a:gdLst>
            <a:ahLst/>
            <a:cxnLst>
              <a:cxn ang="T8">
                <a:pos x="T0" y="T1"/>
              </a:cxn>
              <a:cxn ang="T9">
                <a:pos x="T2" y="T3"/>
              </a:cxn>
              <a:cxn ang="T10">
                <a:pos x="T4" y="T5"/>
              </a:cxn>
              <a:cxn ang="T11">
                <a:pos x="T6" y="T7"/>
              </a:cxn>
            </a:cxnLst>
            <a:rect l="T12" t="T13" r="T14" b="T15"/>
            <a:pathLst>
              <a:path w="21600" h="21600">
                <a:moveTo>
                  <a:pt x="21600" y="6079"/>
                </a:moveTo>
                <a:lnTo>
                  <a:pt x="13635" y="0"/>
                </a:lnTo>
                <a:lnTo>
                  <a:pt x="13635" y="2859"/>
                </a:lnTo>
                <a:lnTo>
                  <a:pt x="12427" y="2859"/>
                </a:lnTo>
                <a:cubicBezTo>
                  <a:pt x="5564" y="2859"/>
                  <a:pt x="0" y="7022"/>
                  <a:pt x="0" y="12158"/>
                </a:cubicBezTo>
                <a:lnTo>
                  <a:pt x="0" y="21600"/>
                </a:lnTo>
                <a:lnTo>
                  <a:pt x="6582" y="21600"/>
                </a:lnTo>
                <a:lnTo>
                  <a:pt x="6582" y="12158"/>
                </a:lnTo>
                <a:cubicBezTo>
                  <a:pt x="6582" y="10579"/>
                  <a:pt x="9199" y="9299"/>
                  <a:pt x="12427" y="9299"/>
                </a:cubicBezTo>
                <a:lnTo>
                  <a:pt x="13635" y="9299"/>
                </a:lnTo>
                <a:lnTo>
                  <a:pt x="13635" y="12158"/>
                </a:lnTo>
                <a:close/>
              </a:path>
            </a:pathLst>
          </a:custGeom>
          <a:solidFill>
            <a:srgbClr val="5F5F5F"/>
          </a:solidFill>
          <a:ln w="12700">
            <a:solidFill>
              <a:schemeClr val="tx1"/>
            </a:solidFill>
            <a:miter lim="800000"/>
            <a:headEnd type="none" w="sm" len="sm"/>
            <a:tailEnd type="none" w="sm" len="sm"/>
          </a:ln>
        </p:spPr>
        <p:txBody>
          <a:bodyPr wrap="none" anchor="ctr"/>
          <a:lstStyle/>
          <a:p>
            <a:endParaRPr lang="ru-RU"/>
          </a:p>
        </p:txBody>
      </p:sp>
      <p:sp>
        <p:nvSpPr>
          <p:cNvPr id="4" name="AutoShape 32"/>
          <p:cNvSpPr>
            <a:spLocks noChangeArrowheads="1"/>
          </p:cNvSpPr>
          <p:nvPr/>
        </p:nvSpPr>
        <p:spPr bwMode="auto">
          <a:xfrm rot="1650721">
            <a:off x="5588977" y="2489201"/>
            <a:ext cx="1286608" cy="339725"/>
          </a:xfrm>
          <a:custGeom>
            <a:avLst/>
            <a:gdLst>
              <a:gd name="T0" fmla="*/ 97881099 w 21600"/>
              <a:gd name="T1" fmla="*/ 0 h 21600"/>
              <a:gd name="T2" fmla="*/ 0 w 21600"/>
              <a:gd name="T3" fmla="*/ 2696567 h 21600"/>
              <a:gd name="T4" fmla="*/ 97881099 w 21600"/>
              <a:gd name="T5" fmla="*/ 5393134 h 21600"/>
              <a:gd name="T6" fmla="*/ 130508143 w 21600"/>
              <a:gd name="T7" fmla="*/ 269656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wrap="none" anchor="ctr"/>
          <a:lstStyle/>
          <a:p>
            <a:pPr eaLnBrk="1" hangingPunct="1"/>
            <a:endParaRPr lang="ru-RU" sz="1800" i="0">
              <a:latin typeface="Arial" charset="0"/>
            </a:endParaRPr>
          </a:p>
        </p:txBody>
      </p:sp>
      <p:pic>
        <p:nvPicPr>
          <p:cNvPr id="3103" name="Рисунок 16"/>
          <p:cNvPicPr>
            <a:picLocks noChangeAspect="1" noChangeArrowheads="1"/>
          </p:cNvPicPr>
          <p:nvPr/>
        </p:nvPicPr>
        <p:blipFill>
          <a:blip r:embed="rId13" cstate="print"/>
          <a:srcRect/>
          <a:stretch>
            <a:fillRect/>
          </a:stretch>
        </p:blipFill>
        <p:spPr bwMode="auto">
          <a:xfrm>
            <a:off x="6699739" y="295275"/>
            <a:ext cx="1638300" cy="374650"/>
          </a:xfrm>
          <a:prstGeom prst="rect">
            <a:avLst/>
          </a:prstGeom>
          <a:noFill/>
          <a:ln w="9525">
            <a:noFill/>
            <a:miter lim="800000"/>
            <a:headEnd/>
            <a:tailEnd/>
          </a:ln>
        </p:spPr>
      </p:pic>
      <p:pic>
        <p:nvPicPr>
          <p:cNvPr id="3104" name="Picture 76" descr="SOB Machined"/>
          <p:cNvPicPr>
            <a:picLocks noChangeAspect="1" noChangeArrowheads="1"/>
          </p:cNvPicPr>
          <p:nvPr/>
        </p:nvPicPr>
        <p:blipFill>
          <a:blip r:embed="rId14" cstate="print"/>
          <a:srcRect/>
          <a:stretch>
            <a:fillRect/>
          </a:stretch>
        </p:blipFill>
        <p:spPr bwMode="auto">
          <a:xfrm>
            <a:off x="6588369" y="757238"/>
            <a:ext cx="2258158" cy="1300162"/>
          </a:xfrm>
          <a:prstGeom prst="rect">
            <a:avLst/>
          </a:prstGeom>
          <a:noFill/>
          <a:ln w="9525">
            <a:solidFill>
              <a:schemeClr val="tx1"/>
            </a:solidFill>
            <a:miter lim="800000"/>
            <a:headEnd/>
            <a:tailEnd/>
          </a:ln>
        </p:spPr>
      </p:pic>
      <p:sp>
        <p:nvSpPr>
          <p:cNvPr id="3105" name="Text Box 45"/>
          <p:cNvSpPr txBox="1">
            <a:spLocks noChangeArrowheads="1"/>
          </p:cNvSpPr>
          <p:nvPr/>
        </p:nvSpPr>
        <p:spPr bwMode="auto">
          <a:xfrm>
            <a:off x="6540012" y="709613"/>
            <a:ext cx="2315308" cy="738664"/>
          </a:xfrm>
          <a:prstGeom prst="rect">
            <a:avLst/>
          </a:prstGeom>
          <a:noFill/>
          <a:ln w="19050">
            <a:noFill/>
            <a:miter lim="800000"/>
            <a:headEnd/>
            <a:tailEnd/>
          </a:ln>
        </p:spPr>
        <p:txBody>
          <a:bodyPr>
            <a:spAutoFit/>
          </a:bodyPr>
          <a:lstStyle/>
          <a:p>
            <a:pPr algn="ctr" eaLnBrk="1" hangingPunct="1"/>
            <a:r>
              <a:rPr lang="ru-RU" sz="1400" b="1" i="0" dirty="0">
                <a:solidFill>
                  <a:schemeClr val="bg1"/>
                </a:solidFill>
                <a:latin typeface="Arial" charset="0"/>
              </a:rPr>
              <a:t>Обработанные детали поставляются </a:t>
            </a:r>
            <a:r>
              <a:rPr lang="ru-RU" sz="1400" b="1" i="0" dirty="0" smtClean="0">
                <a:solidFill>
                  <a:schemeClr val="bg1"/>
                </a:solidFill>
                <a:latin typeface="Arial" charset="0"/>
              </a:rPr>
              <a:t>заказчикам</a:t>
            </a:r>
            <a:endParaRPr lang="en-US" sz="1600" b="1" i="0" dirty="0">
              <a:solidFill>
                <a:schemeClr val="bg1"/>
              </a:solidFill>
              <a:latin typeface="Arial" charset="0"/>
            </a:endParaRPr>
          </a:p>
        </p:txBody>
      </p:sp>
      <p:pic>
        <p:nvPicPr>
          <p:cNvPr id="46" name="Picture 2" descr="C:\Documents and Settings\Gritsevsky\Desktop\IMG_6041_1.JPG"/>
          <p:cNvPicPr>
            <a:picLocks noChangeAspect="1" noChangeArrowheads="1"/>
          </p:cNvPicPr>
          <p:nvPr/>
        </p:nvPicPr>
        <p:blipFill>
          <a:blip r:embed="rId15" cstate="print"/>
          <a:srcRect/>
          <a:stretch>
            <a:fillRect/>
          </a:stretch>
        </p:blipFill>
        <p:spPr bwMode="auto">
          <a:xfrm>
            <a:off x="3081326" y="730250"/>
            <a:ext cx="2411857" cy="15473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2000" fill="hold" grpId="0" nodeType="afterEffect">
                                  <p:stCondLst>
                                    <p:cond delay="0"/>
                                  </p:stCondLst>
                                  <p:childTnLst>
                                    <p:animClr clrSpc="hsl" dir="cw">
                                      <p:cBhvr override="childStyle">
                                        <p:cTn id="6" dur="1000" fill="hold"/>
                                        <p:tgtEl>
                                          <p:spTgt spid="4125"/>
                                        </p:tgtEl>
                                        <p:attrNameLst>
                                          <p:attrName>style.color</p:attrName>
                                        </p:attrNameLst>
                                      </p:cBhvr>
                                      <p:by>
                                        <p:hsl h="10842353" s="0" l="0"/>
                                      </p:by>
                                    </p:animClr>
                                    <p:animClr clrSpc="hsl" dir="cw">
                                      <p:cBhvr>
                                        <p:cTn id="7" dur="1000" fill="hold"/>
                                        <p:tgtEl>
                                          <p:spTgt spid="4125"/>
                                        </p:tgtEl>
                                        <p:attrNameLst>
                                          <p:attrName>fillcolor</p:attrName>
                                        </p:attrNameLst>
                                      </p:cBhvr>
                                      <p:by>
                                        <p:hsl h="10842353" s="0" l="0"/>
                                      </p:by>
                                    </p:animClr>
                                    <p:animClr clrSpc="hsl" dir="cw">
                                      <p:cBhvr>
                                        <p:cTn id="8" dur="1000" fill="hold"/>
                                        <p:tgtEl>
                                          <p:spTgt spid="4125"/>
                                        </p:tgtEl>
                                        <p:attrNameLst>
                                          <p:attrName>stroke.color</p:attrName>
                                        </p:attrNameLst>
                                      </p:cBhvr>
                                      <p:by>
                                        <p:hsl h="10842353" s="0" l="0"/>
                                      </p:by>
                                    </p:animClr>
                                    <p:set>
                                      <p:cBhvr>
                                        <p:cTn id="9" dur="1000" fill="hold"/>
                                        <p:tgtEl>
                                          <p:spTgt spid="4125"/>
                                        </p:tgtEl>
                                        <p:attrNameLst>
                                          <p:attrName>fill.type</p:attrName>
                                        </p:attrNameLst>
                                      </p:cBhvr>
                                      <p:to>
                                        <p:strVal val="solid"/>
                                      </p:to>
                                    </p:set>
                                  </p:childTnLst>
                                </p:cTn>
                              </p:par>
                            </p:childTnLst>
                          </p:cTn>
                        </p:par>
                        <p:par>
                          <p:cTn id="10" fill="hold">
                            <p:stCondLst>
                              <p:cond delay="2000"/>
                            </p:stCondLst>
                            <p:childTnLst>
                              <p:par>
                                <p:cTn id="11" presetID="23" presetClass="emph" presetSubtype="0" repeatCount="2000" fill="hold" grpId="0" nodeType="afterEffect">
                                  <p:stCondLst>
                                    <p:cond delay="0"/>
                                  </p:stCondLst>
                                  <p:childTnLst>
                                    <p:animClr clrSpc="hsl" dir="cw">
                                      <p:cBhvr override="childStyle">
                                        <p:cTn id="12" dur="1000" fill="hold"/>
                                        <p:tgtEl>
                                          <p:spTgt spid="4128"/>
                                        </p:tgtEl>
                                        <p:attrNameLst>
                                          <p:attrName>style.color</p:attrName>
                                        </p:attrNameLst>
                                      </p:cBhvr>
                                      <p:by>
                                        <p:hsl h="10842353" s="0" l="0"/>
                                      </p:by>
                                    </p:animClr>
                                    <p:animClr clrSpc="hsl" dir="cw">
                                      <p:cBhvr>
                                        <p:cTn id="13" dur="1000" fill="hold"/>
                                        <p:tgtEl>
                                          <p:spTgt spid="4128"/>
                                        </p:tgtEl>
                                        <p:attrNameLst>
                                          <p:attrName>fillcolor</p:attrName>
                                        </p:attrNameLst>
                                      </p:cBhvr>
                                      <p:by>
                                        <p:hsl h="10842353" s="0" l="0"/>
                                      </p:by>
                                    </p:animClr>
                                    <p:animClr clrSpc="hsl" dir="cw">
                                      <p:cBhvr>
                                        <p:cTn id="14" dur="1000" fill="hold"/>
                                        <p:tgtEl>
                                          <p:spTgt spid="4128"/>
                                        </p:tgtEl>
                                        <p:attrNameLst>
                                          <p:attrName>stroke.color</p:attrName>
                                        </p:attrNameLst>
                                      </p:cBhvr>
                                      <p:by>
                                        <p:hsl h="10842353" s="0" l="0"/>
                                      </p:by>
                                    </p:animClr>
                                    <p:set>
                                      <p:cBhvr>
                                        <p:cTn id="15" dur="1000" fill="hold"/>
                                        <p:tgtEl>
                                          <p:spTgt spid="4128"/>
                                        </p:tgtEl>
                                        <p:attrNameLst>
                                          <p:attrName>fill.type</p:attrName>
                                        </p:attrNameLst>
                                      </p:cBhvr>
                                      <p:to>
                                        <p:strVal val="solid"/>
                                      </p:to>
                                    </p:set>
                                  </p:childTnLst>
                                </p:cTn>
                              </p:par>
                            </p:childTnLst>
                          </p:cTn>
                        </p:par>
                        <p:par>
                          <p:cTn id="16" fill="hold">
                            <p:stCondLst>
                              <p:cond delay="4000"/>
                            </p:stCondLst>
                            <p:childTnLst>
                              <p:par>
                                <p:cTn id="17" presetID="23" presetClass="emph" presetSubtype="0" repeatCount="2000" fill="hold" grpId="1" nodeType="afterEffect">
                                  <p:stCondLst>
                                    <p:cond delay="0"/>
                                  </p:stCondLst>
                                  <p:childTnLst>
                                    <p:animClr clrSpc="hsl" dir="cw">
                                      <p:cBhvr override="childStyle">
                                        <p:cTn id="18" dur="1000" fill="hold"/>
                                        <p:tgtEl>
                                          <p:spTgt spid="4125"/>
                                        </p:tgtEl>
                                        <p:attrNameLst>
                                          <p:attrName>style.color</p:attrName>
                                        </p:attrNameLst>
                                      </p:cBhvr>
                                      <p:by>
                                        <p:hsl h="10842353" s="0" l="0"/>
                                      </p:by>
                                    </p:animClr>
                                    <p:animClr clrSpc="hsl" dir="cw">
                                      <p:cBhvr>
                                        <p:cTn id="19" dur="1000" fill="hold"/>
                                        <p:tgtEl>
                                          <p:spTgt spid="4125"/>
                                        </p:tgtEl>
                                        <p:attrNameLst>
                                          <p:attrName>fillcolor</p:attrName>
                                        </p:attrNameLst>
                                      </p:cBhvr>
                                      <p:by>
                                        <p:hsl h="10842353" s="0" l="0"/>
                                      </p:by>
                                    </p:animClr>
                                    <p:animClr clrSpc="hsl" dir="cw">
                                      <p:cBhvr>
                                        <p:cTn id="20" dur="1000" fill="hold"/>
                                        <p:tgtEl>
                                          <p:spTgt spid="4125"/>
                                        </p:tgtEl>
                                        <p:attrNameLst>
                                          <p:attrName>stroke.color</p:attrName>
                                        </p:attrNameLst>
                                      </p:cBhvr>
                                      <p:by>
                                        <p:hsl h="10842353" s="0" l="0"/>
                                      </p:by>
                                    </p:animClr>
                                    <p:set>
                                      <p:cBhvr>
                                        <p:cTn id="21" dur="1000" fill="hold"/>
                                        <p:tgtEl>
                                          <p:spTgt spid="4125"/>
                                        </p:tgtEl>
                                        <p:attrNameLst>
                                          <p:attrName>fill.type</p:attrName>
                                        </p:attrNameLst>
                                      </p:cBhvr>
                                      <p:to>
                                        <p:strVal val="solid"/>
                                      </p:to>
                                    </p:set>
                                  </p:childTnLst>
                                </p:cTn>
                              </p:par>
                            </p:childTnLst>
                          </p:cTn>
                        </p:par>
                        <p:par>
                          <p:cTn id="22" fill="hold">
                            <p:stCondLst>
                              <p:cond delay="6000"/>
                            </p:stCondLst>
                            <p:childTnLst>
                              <p:par>
                                <p:cTn id="23" presetID="23" presetClass="emph" presetSubtype="0" repeatCount="2000" fill="hold" grpId="1" nodeType="afterEffect">
                                  <p:stCondLst>
                                    <p:cond delay="0"/>
                                  </p:stCondLst>
                                  <p:childTnLst>
                                    <p:animClr clrSpc="hsl" dir="cw">
                                      <p:cBhvr override="childStyle">
                                        <p:cTn id="24" dur="1000" fill="hold"/>
                                        <p:tgtEl>
                                          <p:spTgt spid="4128"/>
                                        </p:tgtEl>
                                        <p:attrNameLst>
                                          <p:attrName>style.color</p:attrName>
                                        </p:attrNameLst>
                                      </p:cBhvr>
                                      <p:by>
                                        <p:hsl h="10842353" s="0" l="0"/>
                                      </p:by>
                                    </p:animClr>
                                    <p:animClr clrSpc="hsl" dir="cw">
                                      <p:cBhvr>
                                        <p:cTn id="25" dur="1000" fill="hold"/>
                                        <p:tgtEl>
                                          <p:spTgt spid="4128"/>
                                        </p:tgtEl>
                                        <p:attrNameLst>
                                          <p:attrName>fillcolor</p:attrName>
                                        </p:attrNameLst>
                                      </p:cBhvr>
                                      <p:by>
                                        <p:hsl h="10842353" s="0" l="0"/>
                                      </p:by>
                                    </p:animClr>
                                    <p:animClr clrSpc="hsl" dir="cw">
                                      <p:cBhvr>
                                        <p:cTn id="26" dur="1000" fill="hold"/>
                                        <p:tgtEl>
                                          <p:spTgt spid="4128"/>
                                        </p:tgtEl>
                                        <p:attrNameLst>
                                          <p:attrName>stroke.color</p:attrName>
                                        </p:attrNameLst>
                                      </p:cBhvr>
                                      <p:by>
                                        <p:hsl h="10842353" s="0" l="0"/>
                                      </p:by>
                                    </p:animClr>
                                    <p:set>
                                      <p:cBhvr>
                                        <p:cTn id="27" dur="1000" fill="hold"/>
                                        <p:tgtEl>
                                          <p:spTgt spid="4128"/>
                                        </p:tgtEl>
                                        <p:attrNameLst>
                                          <p:attrName>fill.type</p:attrName>
                                        </p:attrNameLst>
                                      </p:cBhvr>
                                      <p:to>
                                        <p:strVal val="solid"/>
                                      </p:to>
                                    </p:set>
                                  </p:childTnLst>
                                </p:cTn>
                              </p:par>
                            </p:childTnLst>
                          </p:cTn>
                        </p:par>
                        <p:par>
                          <p:cTn id="28" fill="hold">
                            <p:stCondLst>
                              <p:cond delay="8000"/>
                            </p:stCondLst>
                            <p:childTnLst>
                              <p:par>
                                <p:cTn id="29" presetID="23" presetClass="emph" presetSubtype="0" repeatCount="2000" fill="hold" grpId="2" nodeType="afterEffect">
                                  <p:stCondLst>
                                    <p:cond delay="0"/>
                                  </p:stCondLst>
                                  <p:childTnLst>
                                    <p:animClr clrSpc="hsl" dir="cw">
                                      <p:cBhvr override="childStyle">
                                        <p:cTn id="30" dur="1000" fill="hold"/>
                                        <p:tgtEl>
                                          <p:spTgt spid="4125"/>
                                        </p:tgtEl>
                                        <p:attrNameLst>
                                          <p:attrName>style.color</p:attrName>
                                        </p:attrNameLst>
                                      </p:cBhvr>
                                      <p:by>
                                        <p:hsl h="10842353" s="0" l="0"/>
                                      </p:by>
                                    </p:animClr>
                                    <p:animClr clrSpc="hsl" dir="cw">
                                      <p:cBhvr>
                                        <p:cTn id="31" dur="1000" fill="hold"/>
                                        <p:tgtEl>
                                          <p:spTgt spid="4125"/>
                                        </p:tgtEl>
                                        <p:attrNameLst>
                                          <p:attrName>fillcolor</p:attrName>
                                        </p:attrNameLst>
                                      </p:cBhvr>
                                      <p:by>
                                        <p:hsl h="10842353" s="0" l="0"/>
                                      </p:by>
                                    </p:animClr>
                                    <p:animClr clrSpc="hsl" dir="cw">
                                      <p:cBhvr>
                                        <p:cTn id="32" dur="1000" fill="hold"/>
                                        <p:tgtEl>
                                          <p:spTgt spid="4125"/>
                                        </p:tgtEl>
                                        <p:attrNameLst>
                                          <p:attrName>stroke.color</p:attrName>
                                        </p:attrNameLst>
                                      </p:cBhvr>
                                      <p:by>
                                        <p:hsl h="10842353" s="0" l="0"/>
                                      </p:by>
                                    </p:animClr>
                                    <p:set>
                                      <p:cBhvr>
                                        <p:cTn id="33" dur="1000" fill="hold"/>
                                        <p:tgtEl>
                                          <p:spTgt spid="4125"/>
                                        </p:tgtEl>
                                        <p:attrNameLst>
                                          <p:attrName>fill.type</p:attrName>
                                        </p:attrNameLst>
                                      </p:cBhvr>
                                      <p:to>
                                        <p:strVal val="solid"/>
                                      </p:to>
                                    </p:set>
                                  </p:childTnLst>
                                </p:cTn>
                              </p:par>
                            </p:childTnLst>
                          </p:cTn>
                        </p:par>
                        <p:par>
                          <p:cTn id="34" fill="hold">
                            <p:stCondLst>
                              <p:cond delay="10000"/>
                            </p:stCondLst>
                            <p:childTnLst>
                              <p:par>
                                <p:cTn id="35" presetID="23" presetClass="emph" presetSubtype="0" repeatCount="2000" fill="hold" grpId="2" nodeType="afterEffect">
                                  <p:stCondLst>
                                    <p:cond delay="0"/>
                                  </p:stCondLst>
                                  <p:childTnLst>
                                    <p:animClr clrSpc="hsl" dir="cw">
                                      <p:cBhvr override="childStyle">
                                        <p:cTn id="36" dur="1000" fill="hold"/>
                                        <p:tgtEl>
                                          <p:spTgt spid="4128"/>
                                        </p:tgtEl>
                                        <p:attrNameLst>
                                          <p:attrName>style.color</p:attrName>
                                        </p:attrNameLst>
                                      </p:cBhvr>
                                      <p:by>
                                        <p:hsl h="10842353" s="0" l="0"/>
                                      </p:by>
                                    </p:animClr>
                                    <p:animClr clrSpc="hsl" dir="cw">
                                      <p:cBhvr>
                                        <p:cTn id="37" dur="1000" fill="hold"/>
                                        <p:tgtEl>
                                          <p:spTgt spid="4128"/>
                                        </p:tgtEl>
                                        <p:attrNameLst>
                                          <p:attrName>fillcolor</p:attrName>
                                        </p:attrNameLst>
                                      </p:cBhvr>
                                      <p:by>
                                        <p:hsl h="10842353" s="0" l="0"/>
                                      </p:by>
                                    </p:animClr>
                                    <p:animClr clrSpc="hsl" dir="cw">
                                      <p:cBhvr>
                                        <p:cTn id="38" dur="1000" fill="hold"/>
                                        <p:tgtEl>
                                          <p:spTgt spid="4128"/>
                                        </p:tgtEl>
                                        <p:attrNameLst>
                                          <p:attrName>stroke.color</p:attrName>
                                        </p:attrNameLst>
                                      </p:cBhvr>
                                      <p:by>
                                        <p:hsl h="10842353" s="0" l="0"/>
                                      </p:by>
                                    </p:animClr>
                                    <p:set>
                                      <p:cBhvr>
                                        <p:cTn id="39" dur="1000" fill="hold"/>
                                        <p:tgtEl>
                                          <p:spTgt spid="4128"/>
                                        </p:tgtEl>
                                        <p:attrNameLst>
                                          <p:attrName>fill.type</p:attrName>
                                        </p:attrNameLst>
                                      </p:cBhvr>
                                      <p:to>
                                        <p:strVal val="solid"/>
                                      </p:to>
                                    </p:set>
                                  </p:childTnLst>
                                </p:cTn>
                              </p:par>
                            </p:childTnLst>
                          </p:cTn>
                        </p:par>
                        <p:par>
                          <p:cTn id="40" fill="hold">
                            <p:stCondLst>
                              <p:cond delay="12000"/>
                            </p:stCondLst>
                            <p:childTnLst>
                              <p:par>
                                <p:cTn id="41" presetID="23" presetClass="emph" presetSubtype="0" repeatCount="2000" fill="hold" grpId="0" nodeType="afterEffect">
                                  <p:stCondLst>
                                    <p:cond delay="0"/>
                                  </p:stCondLst>
                                  <p:childTnLst>
                                    <p:animClr clrSpc="hsl" dir="cw">
                                      <p:cBhvr override="childStyle">
                                        <p:cTn id="42" dur="1000" fill="hold"/>
                                        <p:tgtEl>
                                          <p:spTgt spid="4147"/>
                                        </p:tgtEl>
                                        <p:attrNameLst>
                                          <p:attrName>style.color</p:attrName>
                                        </p:attrNameLst>
                                      </p:cBhvr>
                                      <p:by>
                                        <p:hsl h="10842353" s="0" l="0"/>
                                      </p:by>
                                    </p:animClr>
                                    <p:animClr clrSpc="hsl" dir="cw">
                                      <p:cBhvr>
                                        <p:cTn id="43" dur="1000" fill="hold"/>
                                        <p:tgtEl>
                                          <p:spTgt spid="4147"/>
                                        </p:tgtEl>
                                        <p:attrNameLst>
                                          <p:attrName>fillcolor</p:attrName>
                                        </p:attrNameLst>
                                      </p:cBhvr>
                                      <p:by>
                                        <p:hsl h="10842353" s="0" l="0"/>
                                      </p:by>
                                    </p:animClr>
                                    <p:animClr clrSpc="hsl" dir="cw">
                                      <p:cBhvr>
                                        <p:cTn id="44" dur="1000" fill="hold"/>
                                        <p:tgtEl>
                                          <p:spTgt spid="4147"/>
                                        </p:tgtEl>
                                        <p:attrNameLst>
                                          <p:attrName>stroke.color</p:attrName>
                                        </p:attrNameLst>
                                      </p:cBhvr>
                                      <p:by>
                                        <p:hsl h="10842353" s="0" l="0"/>
                                      </p:by>
                                    </p:animClr>
                                    <p:set>
                                      <p:cBhvr>
                                        <p:cTn id="45" dur="1000" fill="hold"/>
                                        <p:tgtEl>
                                          <p:spTgt spid="4147"/>
                                        </p:tgtEl>
                                        <p:attrNameLst>
                                          <p:attrName>fill.type</p:attrName>
                                        </p:attrNameLst>
                                      </p:cBhvr>
                                      <p:to>
                                        <p:strVal val="solid"/>
                                      </p:to>
                                    </p:set>
                                  </p:childTnLst>
                                </p:cTn>
                              </p:par>
                            </p:childTnLst>
                          </p:cTn>
                        </p:par>
                        <p:par>
                          <p:cTn id="46" fill="hold">
                            <p:stCondLst>
                              <p:cond delay="14000"/>
                            </p:stCondLst>
                            <p:childTnLst>
                              <p:par>
                                <p:cTn id="47" presetID="23" presetClass="emph" presetSubtype="0" repeatCount="2000" fill="hold" grpId="1" nodeType="afterEffect">
                                  <p:stCondLst>
                                    <p:cond delay="0"/>
                                  </p:stCondLst>
                                  <p:childTnLst>
                                    <p:animClr clrSpc="hsl" dir="cw">
                                      <p:cBhvr override="childStyle">
                                        <p:cTn id="48" dur="1000" fill="hold"/>
                                        <p:tgtEl>
                                          <p:spTgt spid="4147"/>
                                        </p:tgtEl>
                                        <p:attrNameLst>
                                          <p:attrName>style.color</p:attrName>
                                        </p:attrNameLst>
                                      </p:cBhvr>
                                      <p:by>
                                        <p:hsl h="10842353" s="0" l="0"/>
                                      </p:by>
                                    </p:animClr>
                                    <p:animClr clrSpc="hsl" dir="cw">
                                      <p:cBhvr>
                                        <p:cTn id="49" dur="1000" fill="hold"/>
                                        <p:tgtEl>
                                          <p:spTgt spid="4147"/>
                                        </p:tgtEl>
                                        <p:attrNameLst>
                                          <p:attrName>fillcolor</p:attrName>
                                        </p:attrNameLst>
                                      </p:cBhvr>
                                      <p:by>
                                        <p:hsl h="10842353" s="0" l="0"/>
                                      </p:by>
                                    </p:animClr>
                                    <p:animClr clrSpc="hsl" dir="cw">
                                      <p:cBhvr>
                                        <p:cTn id="50" dur="1000" fill="hold"/>
                                        <p:tgtEl>
                                          <p:spTgt spid="4147"/>
                                        </p:tgtEl>
                                        <p:attrNameLst>
                                          <p:attrName>stroke.color</p:attrName>
                                        </p:attrNameLst>
                                      </p:cBhvr>
                                      <p:by>
                                        <p:hsl h="10842353" s="0" l="0"/>
                                      </p:by>
                                    </p:animClr>
                                    <p:set>
                                      <p:cBhvr>
                                        <p:cTn id="51" dur="1000" fill="hold"/>
                                        <p:tgtEl>
                                          <p:spTgt spid="4147"/>
                                        </p:tgtEl>
                                        <p:attrNameLst>
                                          <p:attrName>fill.type</p:attrName>
                                        </p:attrNameLst>
                                      </p:cBhvr>
                                      <p:to>
                                        <p:strVal val="solid"/>
                                      </p:to>
                                    </p:set>
                                  </p:childTnLst>
                                </p:cTn>
                              </p:par>
                            </p:childTnLst>
                          </p:cTn>
                        </p:par>
                        <p:par>
                          <p:cTn id="52" fill="hold">
                            <p:stCondLst>
                              <p:cond delay="16000"/>
                            </p:stCondLst>
                            <p:childTnLst>
                              <p:par>
                                <p:cTn id="53" presetID="23" presetClass="emph" presetSubtype="0" repeatCount="2000" fill="hold" grpId="2" nodeType="afterEffect">
                                  <p:stCondLst>
                                    <p:cond delay="0"/>
                                  </p:stCondLst>
                                  <p:childTnLst>
                                    <p:animClr clrSpc="hsl" dir="cw">
                                      <p:cBhvr override="childStyle">
                                        <p:cTn id="54" dur="1000" fill="hold"/>
                                        <p:tgtEl>
                                          <p:spTgt spid="4147"/>
                                        </p:tgtEl>
                                        <p:attrNameLst>
                                          <p:attrName>style.color</p:attrName>
                                        </p:attrNameLst>
                                      </p:cBhvr>
                                      <p:by>
                                        <p:hsl h="10842353" s="0" l="0"/>
                                      </p:by>
                                    </p:animClr>
                                    <p:animClr clrSpc="hsl" dir="cw">
                                      <p:cBhvr>
                                        <p:cTn id="55" dur="1000" fill="hold"/>
                                        <p:tgtEl>
                                          <p:spTgt spid="4147"/>
                                        </p:tgtEl>
                                        <p:attrNameLst>
                                          <p:attrName>fillcolor</p:attrName>
                                        </p:attrNameLst>
                                      </p:cBhvr>
                                      <p:by>
                                        <p:hsl h="10842353" s="0" l="0"/>
                                      </p:by>
                                    </p:animClr>
                                    <p:animClr clrSpc="hsl" dir="cw">
                                      <p:cBhvr>
                                        <p:cTn id="56" dur="1000" fill="hold"/>
                                        <p:tgtEl>
                                          <p:spTgt spid="4147"/>
                                        </p:tgtEl>
                                        <p:attrNameLst>
                                          <p:attrName>stroke.color</p:attrName>
                                        </p:attrNameLst>
                                      </p:cBhvr>
                                      <p:by>
                                        <p:hsl h="10842353" s="0" l="0"/>
                                      </p:by>
                                    </p:animClr>
                                    <p:set>
                                      <p:cBhvr>
                                        <p:cTn id="57" dur="1000" fill="hold"/>
                                        <p:tgtEl>
                                          <p:spTgt spid="4147"/>
                                        </p:tgtEl>
                                        <p:attrNameLst>
                                          <p:attrName>fill.type</p:attrName>
                                        </p:attrNameLst>
                                      </p:cBhvr>
                                      <p:to>
                                        <p:strVal val="solid"/>
                                      </p:to>
                                    </p:set>
                                  </p:childTnLst>
                                </p:cTn>
                              </p:par>
                            </p:childTnLst>
                          </p:cTn>
                        </p:par>
                        <p:par>
                          <p:cTn id="58" fill="hold">
                            <p:stCondLst>
                              <p:cond delay="18000"/>
                            </p:stCondLst>
                            <p:childTnLst>
                              <p:par>
                                <p:cTn id="59" presetID="23" presetClass="emph" presetSubtype="0" repeatCount="2000" fill="hold" grpId="0" nodeType="afterEffect">
                                  <p:stCondLst>
                                    <p:cond delay="0"/>
                                  </p:stCondLst>
                                  <p:childTnLst>
                                    <p:animClr clrSpc="hsl" dir="cw">
                                      <p:cBhvr override="childStyle">
                                        <p:cTn id="60" dur="1000" fill="hold"/>
                                        <p:tgtEl>
                                          <p:spTgt spid="2"/>
                                        </p:tgtEl>
                                        <p:attrNameLst>
                                          <p:attrName>style.color</p:attrName>
                                        </p:attrNameLst>
                                      </p:cBhvr>
                                      <p:by>
                                        <p:hsl h="10842353" s="0" l="0"/>
                                      </p:by>
                                    </p:animClr>
                                    <p:animClr clrSpc="hsl" dir="cw">
                                      <p:cBhvr>
                                        <p:cTn id="61" dur="1000" fill="hold"/>
                                        <p:tgtEl>
                                          <p:spTgt spid="2"/>
                                        </p:tgtEl>
                                        <p:attrNameLst>
                                          <p:attrName>fillcolor</p:attrName>
                                        </p:attrNameLst>
                                      </p:cBhvr>
                                      <p:by>
                                        <p:hsl h="10842353" s="0" l="0"/>
                                      </p:by>
                                    </p:animClr>
                                    <p:animClr clrSpc="hsl" dir="cw">
                                      <p:cBhvr>
                                        <p:cTn id="62" dur="1000" fill="hold"/>
                                        <p:tgtEl>
                                          <p:spTgt spid="2"/>
                                        </p:tgtEl>
                                        <p:attrNameLst>
                                          <p:attrName>stroke.color</p:attrName>
                                        </p:attrNameLst>
                                      </p:cBhvr>
                                      <p:by>
                                        <p:hsl h="10842353" s="0" l="0"/>
                                      </p:by>
                                    </p:animClr>
                                    <p:set>
                                      <p:cBhvr>
                                        <p:cTn id="63" dur="1000" fill="hold"/>
                                        <p:tgtEl>
                                          <p:spTgt spid="2"/>
                                        </p:tgtEl>
                                        <p:attrNameLst>
                                          <p:attrName>fill.type</p:attrName>
                                        </p:attrNameLst>
                                      </p:cBhvr>
                                      <p:to>
                                        <p:strVal val="solid"/>
                                      </p:to>
                                    </p:set>
                                  </p:childTnLst>
                                </p:cTn>
                              </p:par>
                            </p:childTnLst>
                          </p:cTn>
                        </p:par>
                        <p:par>
                          <p:cTn id="64" fill="hold">
                            <p:stCondLst>
                              <p:cond delay="20000"/>
                            </p:stCondLst>
                            <p:childTnLst>
                              <p:par>
                                <p:cTn id="65" presetID="23" presetClass="emph" presetSubtype="0" repeatCount="2000" fill="hold" grpId="1" nodeType="afterEffect">
                                  <p:stCondLst>
                                    <p:cond delay="0"/>
                                  </p:stCondLst>
                                  <p:childTnLst>
                                    <p:animClr clrSpc="hsl" dir="cw">
                                      <p:cBhvr override="childStyle">
                                        <p:cTn id="66" dur="1000" fill="hold"/>
                                        <p:tgtEl>
                                          <p:spTgt spid="2"/>
                                        </p:tgtEl>
                                        <p:attrNameLst>
                                          <p:attrName>style.color</p:attrName>
                                        </p:attrNameLst>
                                      </p:cBhvr>
                                      <p:by>
                                        <p:hsl h="10842353" s="0" l="0"/>
                                      </p:by>
                                    </p:animClr>
                                    <p:animClr clrSpc="hsl" dir="cw">
                                      <p:cBhvr>
                                        <p:cTn id="67" dur="1000" fill="hold"/>
                                        <p:tgtEl>
                                          <p:spTgt spid="2"/>
                                        </p:tgtEl>
                                        <p:attrNameLst>
                                          <p:attrName>fillcolor</p:attrName>
                                        </p:attrNameLst>
                                      </p:cBhvr>
                                      <p:by>
                                        <p:hsl h="10842353" s="0" l="0"/>
                                      </p:by>
                                    </p:animClr>
                                    <p:animClr clrSpc="hsl" dir="cw">
                                      <p:cBhvr>
                                        <p:cTn id="68" dur="1000" fill="hold"/>
                                        <p:tgtEl>
                                          <p:spTgt spid="2"/>
                                        </p:tgtEl>
                                        <p:attrNameLst>
                                          <p:attrName>stroke.color</p:attrName>
                                        </p:attrNameLst>
                                      </p:cBhvr>
                                      <p:by>
                                        <p:hsl h="10842353" s="0" l="0"/>
                                      </p:by>
                                    </p:animClr>
                                    <p:set>
                                      <p:cBhvr>
                                        <p:cTn id="69" dur="1000" fill="hold"/>
                                        <p:tgtEl>
                                          <p:spTgt spid="2"/>
                                        </p:tgtEl>
                                        <p:attrNameLst>
                                          <p:attrName>fill.type</p:attrName>
                                        </p:attrNameLst>
                                      </p:cBhvr>
                                      <p:to>
                                        <p:strVal val="solid"/>
                                      </p:to>
                                    </p:set>
                                  </p:childTnLst>
                                </p:cTn>
                              </p:par>
                            </p:childTnLst>
                          </p:cTn>
                        </p:par>
                        <p:par>
                          <p:cTn id="70" fill="hold">
                            <p:stCondLst>
                              <p:cond delay="22000"/>
                            </p:stCondLst>
                            <p:childTnLst>
                              <p:par>
                                <p:cTn id="71" presetID="23" presetClass="emph" presetSubtype="0" repeatCount="2000" fill="hold" grpId="2" nodeType="afterEffect">
                                  <p:stCondLst>
                                    <p:cond delay="0"/>
                                  </p:stCondLst>
                                  <p:childTnLst>
                                    <p:animClr clrSpc="hsl" dir="cw">
                                      <p:cBhvr override="childStyle">
                                        <p:cTn id="72" dur="1000" fill="hold"/>
                                        <p:tgtEl>
                                          <p:spTgt spid="2"/>
                                        </p:tgtEl>
                                        <p:attrNameLst>
                                          <p:attrName>style.color</p:attrName>
                                        </p:attrNameLst>
                                      </p:cBhvr>
                                      <p:by>
                                        <p:hsl h="10842353" s="0" l="0"/>
                                      </p:by>
                                    </p:animClr>
                                    <p:animClr clrSpc="hsl" dir="cw">
                                      <p:cBhvr>
                                        <p:cTn id="73" dur="1000" fill="hold"/>
                                        <p:tgtEl>
                                          <p:spTgt spid="2"/>
                                        </p:tgtEl>
                                        <p:attrNameLst>
                                          <p:attrName>fillcolor</p:attrName>
                                        </p:attrNameLst>
                                      </p:cBhvr>
                                      <p:by>
                                        <p:hsl h="10842353" s="0" l="0"/>
                                      </p:by>
                                    </p:animClr>
                                    <p:animClr clrSpc="hsl" dir="cw">
                                      <p:cBhvr>
                                        <p:cTn id="74" dur="1000" fill="hold"/>
                                        <p:tgtEl>
                                          <p:spTgt spid="2"/>
                                        </p:tgtEl>
                                        <p:attrNameLst>
                                          <p:attrName>stroke.color</p:attrName>
                                        </p:attrNameLst>
                                      </p:cBhvr>
                                      <p:by>
                                        <p:hsl h="10842353" s="0" l="0"/>
                                      </p:by>
                                    </p:animClr>
                                    <p:set>
                                      <p:cBhvr>
                                        <p:cTn id="75" dur="1000" fill="hold"/>
                                        <p:tgtEl>
                                          <p:spTgt spid="2"/>
                                        </p:tgtEl>
                                        <p:attrNameLst>
                                          <p:attrName>fill.type</p:attrName>
                                        </p:attrNameLst>
                                      </p:cBhvr>
                                      <p:to>
                                        <p:strVal val="solid"/>
                                      </p:to>
                                    </p:set>
                                  </p:childTnLst>
                                </p:cTn>
                              </p:par>
                            </p:childTnLst>
                          </p:cTn>
                        </p:par>
                        <p:par>
                          <p:cTn id="76" fill="hold">
                            <p:stCondLst>
                              <p:cond delay="24000"/>
                            </p:stCondLst>
                            <p:childTnLst>
                              <p:par>
                                <p:cTn id="77" presetID="23" presetClass="emph" presetSubtype="0" repeatCount="2000" fill="hold" grpId="0" nodeType="afterEffect">
                                  <p:stCondLst>
                                    <p:cond delay="0"/>
                                  </p:stCondLst>
                                  <p:childTnLst>
                                    <p:animClr clrSpc="hsl" dir="cw">
                                      <p:cBhvr override="childStyle">
                                        <p:cTn id="78" dur="1000" fill="hold"/>
                                        <p:tgtEl>
                                          <p:spTgt spid="3"/>
                                        </p:tgtEl>
                                        <p:attrNameLst>
                                          <p:attrName>style.color</p:attrName>
                                        </p:attrNameLst>
                                      </p:cBhvr>
                                      <p:by>
                                        <p:hsl h="10842353" s="0" l="0"/>
                                      </p:by>
                                    </p:animClr>
                                    <p:animClr clrSpc="hsl" dir="cw">
                                      <p:cBhvr>
                                        <p:cTn id="79" dur="1000" fill="hold"/>
                                        <p:tgtEl>
                                          <p:spTgt spid="3"/>
                                        </p:tgtEl>
                                        <p:attrNameLst>
                                          <p:attrName>fillcolor</p:attrName>
                                        </p:attrNameLst>
                                      </p:cBhvr>
                                      <p:by>
                                        <p:hsl h="10842353" s="0" l="0"/>
                                      </p:by>
                                    </p:animClr>
                                    <p:animClr clrSpc="hsl" dir="cw">
                                      <p:cBhvr>
                                        <p:cTn id="80" dur="1000" fill="hold"/>
                                        <p:tgtEl>
                                          <p:spTgt spid="3"/>
                                        </p:tgtEl>
                                        <p:attrNameLst>
                                          <p:attrName>stroke.color</p:attrName>
                                        </p:attrNameLst>
                                      </p:cBhvr>
                                      <p:by>
                                        <p:hsl h="10842353" s="0" l="0"/>
                                      </p:by>
                                    </p:animClr>
                                    <p:set>
                                      <p:cBhvr>
                                        <p:cTn id="81" dur="1000" fill="hold"/>
                                        <p:tgtEl>
                                          <p:spTgt spid="3"/>
                                        </p:tgtEl>
                                        <p:attrNameLst>
                                          <p:attrName>fill.type</p:attrName>
                                        </p:attrNameLst>
                                      </p:cBhvr>
                                      <p:to>
                                        <p:strVal val="solid"/>
                                      </p:to>
                                    </p:set>
                                  </p:childTnLst>
                                </p:cTn>
                              </p:par>
                            </p:childTnLst>
                          </p:cTn>
                        </p:par>
                        <p:par>
                          <p:cTn id="82" fill="hold">
                            <p:stCondLst>
                              <p:cond delay="26000"/>
                            </p:stCondLst>
                            <p:childTnLst>
                              <p:par>
                                <p:cTn id="83" presetID="23" presetClass="emph" presetSubtype="0" repeatCount="2000" fill="hold" grpId="1" nodeType="afterEffect">
                                  <p:stCondLst>
                                    <p:cond delay="0"/>
                                  </p:stCondLst>
                                  <p:childTnLst>
                                    <p:animClr clrSpc="hsl" dir="cw">
                                      <p:cBhvr override="childStyle">
                                        <p:cTn id="84" dur="1000" fill="hold"/>
                                        <p:tgtEl>
                                          <p:spTgt spid="3"/>
                                        </p:tgtEl>
                                        <p:attrNameLst>
                                          <p:attrName>style.color</p:attrName>
                                        </p:attrNameLst>
                                      </p:cBhvr>
                                      <p:by>
                                        <p:hsl h="10842353" s="0" l="0"/>
                                      </p:by>
                                    </p:animClr>
                                    <p:animClr clrSpc="hsl" dir="cw">
                                      <p:cBhvr>
                                        <p:cTn id="85" dur="1000" fill="hold"/>
                                        <p:tgtEl>
                                          <p:spTgt spid="3"/>
                                        </p:tgtEl>
                                        <p:attrNameLst>
                                          <p:attrName>fillcolor</p:attrName>
                                        </p:attrNameLst>
                                      </p:cBhvr>
                                      <p:by>
                                        <p:hsl h="10842353" s="0" l="0"/>
                                      </p:by>
                                    </p:animClr>
                                    <p:animClr clrSpc="hsl" dir="cw">
                                      <p:cBhvr>
                                        <p:cTn id="86" dur="1000" fill="hold"/>
                                        <p:tgtEl>
                                          <p:spTgt spid="3"/>
                                        </p:tgtEl>
                                        <p:attrNameLst>
                                          <p:attrName>stroke.color</p:attrName>
                                        </p:attrNameLst>
                                      </p:cBhvr>
                                      <p:by>
                                        <p:hsl h="10842353" s="0" l="0"/>
                                      </p:by>
                                    </p:animClr>
                                    <p:set>
                                      <p:cBhvr>
                                        <p:cTn id="87" dur="1000" fill="hold"/>
                                        <p:tgtEl>
                                          <p:spTgt spid="3"/>
                                        </p:tgtEl>
                                        <p:attrNameLst>
                                          <p:attrName>fill.type</p:attrName>
                                        </p:attrNameLst>
                                      </p:cBhvr>
                                      <p:to>
                                        <p:strVal val="solid"/>
                                      </p:to>
                                    </p:set>
                                  </p:childTnLst>
                                </p:cTn>
                              </p:par>
                            </p:childTnLst>
                          </p:cTn>
                        </p:par>
                        <p:par>
                          <p:cTn id="88" fill="hold">
                            <p:stCondLst>
                              <p:cond delay="28000"/>
                            </p:stCondLst>
                            <p:childTnLst>
                              <p:par>
                                <p:cTn id="89" presetID="23" presetClass="emph" presetSubtype="0" repeatCount="2000" fill="hold" grpId="2" nodeType="afterEffect">
                                  <p:stCondLst>
                                    <p:cond delay="0"/>
                                  </p:stCondLst>
                                  <p:childTnLst>
                                    <p:animClr clrSpc="hsl" dir="cw">
                                      <p:cBhvr override="childStyle">
                                        <p:cTn id="90" dur="1000" fill="hold"/>
                                        <p:tgtEl>
                                          <p:spTgt spid="3"/>
                                        </p:tgtEl>
                                        <p:attrNameLst>
                                          <p:attrName>style.color</p:attrName>
                                        </p:attrNameLst>
                                      </p:cBhvr>
                                      <p:by>
                                        <p:hsl h="10842353" s="0" l="0"/>
                                      </p:by>
                                    </p:animClr>
                                    <p:animClr clrSpc="hsl" dir="cw">
                                      <p:cBhvr>
                                        <p:cTn id="91" dur="1000" fill="hold"/>
                                        <p:tgtEl>
                                          <p:spTgt spid="3"/>
                                        </p:tgtEl>
                                        <p:attrNameLst>
                                          <p:attrName>fillcolor</p:attrName>
                                        </p:attrNameLst>
                                      </p:cBhvr>
                                      <p:by>
                                        <p:hsl h="10842353" s="0" l="0"/>
                                      </p:by>
                                    </p:animClr>
                                    <p:animClr clrSpc="hsl" dir="cw">
                                      <p:cBhvr>
                                        <p:cTn id="92" dur="1000" fill="hold"/>
                                        <p:tgtEl>
                                          <p:spTgt spid="3"/>
                                        </p:tgtEl>
                                        <p:attrNameLst>
                                          <p:attrName>stroke.color</p:attrName>
                                        </p:attrNameLst>
                                      </p:cBhvr>
                                      <p:by>
                                        <p:hsl h="10842353" s="0" l="0"/>
                                      </p:by>
                                    </p:animClr>
                                    <p:set>
                                      <p:cBhvr>
                                        <p:cTn id="93" dur="1000" fill="hold"/>
                                        <p:tgtEl>
                                          <p:spTgt spid="3"/>
                                        </p:tgtEl>
                                        <p:attrNameLst>
                                          <p:attrName>fill.type</p:attrName>
                                        </p:attrNameLst>
                                      </p:cBhvr>
                                      <p:to>
                                        <p:strVal val="solid"/>
                                      </p:to>
                                    </p:set>
                                  </p:childTnLst>
                                </p:cTn>
                              </p:par>
                            </p:childTnLst>
                          </p:cTn>
                        </p:par>
                        <p:par>
                          <p:cTn id="94" fill="hold">
                            <p:stCondLst>
                              <p:cond delay="30000"/>
                            </p:stCondLst>
                            <p:childTnLst>
                              <p:par>
                                <p:cTn id="95" presetID="23" presetClass="emph" presetSubtype="0" repeatCount="2000" fill="hold" grpId="0" nodeType="afterEffect">
                                  <p:stCondLst>
                                    <p:cond delay="0"/>
                                  </p:stCondLst>
                                  <p:childTnLst>
                                    <p:animClr clrSpc="hsl" dir="cw">
                                      <p:cBhvr override="childStyle">
                                        <p:cTn id="96" dur="1000" fill="hold"/>
                                        <p:tgtEl>
                                          <p:spTgt spid="4"/>
                                        </p:tgtEl>
                                        <p:attrNameLst>
                                          <p:attrName>style.color</p:attrName>
                                        </p:attrNameLst>
                                      </p:cBhvr>
                                      <p:by>
                                        <p:hsl h="10842353" s="0" l="0"/>
                                      </p:by>
                                    </p:animClr>
                                    <p:animClr clrSpc="hsl" dir="cw">
                                      <p:cBhvr>
                                        <p:cTn id="97" dur="1000" fill="hold"/>
                                        <p:tgtEl>
                                          <p:spTgt spid="4"/>
                                        </p:tgtEl>
                                        <p:attrNameLst>
                                          <p:attrName>fillcolor</p:attrName>
                                        </p:attrNameLst>
                                      </p:cBhvr>
                                      <p:by>
                                        <p:hsl h="10842353" s="0" l="0"/>
                                      </p:by>
                                    </p:animClr>
                                    <p:animClr clrSpc="hsl" dir="cw">
                                      <p:cBhvr>
                                        <p:cTn id="98" dur="1000" fill="hold"/>
                                        <p:tgtEl>
                                          <p:spTgt spid="4"/>
                                        </p:tgtEl>
                                        <p:attrNameLst>
                                          <p:attrName>stroke.color</p:attrName>
                                        </p:attrNameLst>
                                      </p:cBhvr>
                                      <p:by>
                                        <p:hsl h="10842353" s="0" l="0"/>
                                      </p:by>
                                    </p:animClr>
                                    <p:set>
                                      <p:cBhvr>
                                        <p:cTn id="99" dur="1000" fill="hold"/>
                                        <p:tgtEl>
                                          <p:spTgt spid="4"/>
                                        </p:tgtEl>
                                        <p:attrNameLst>
                                          <p:attrName>fill.type</p:attrName>
                                        </p:attrNameLst>
                                      </p:cBhvr>
                                      <p:to>
                                        <p:strVal val="solid"/>
                                      </p:to>
                                    </p:set>
                                  </p:childTnLst>
                                </p:cTn>
                              </p:par>
                            </p:childTnLst>
                          </p:cTn>
                        </p:par>
                        <p:par>
                          <p:cTn id="100" fill="hold">
                            <p:stCondLst>
                              <p:cond delay="32000"/>
                            </p:stCondLst>
                            <p:childTnLst>
                              <p:par>
                                <p:cTn id="101" presetID="23" presetClass="emph" presetSubtype="0" repeatCount="2000" fill="hold" grpId="1" nodeType="afterEffect">
                                  <p:stCondLst>
                                    <p:cond delay="0"/>
                                  </p:stCondLst>
                                  <p:childTnLst>
                                    <p:animClr clrSpc="hsl" dir="cw">
                                      <p:cBhvr override="childStyle">
                                        <p:cTn id="102" dur="1000" fill="hold"/>
                                        <p:tgtEl>
                                          <p:spTgt spid="4"/>
                                        </p:tgtEl>
                                        <p:attrNameLst>
                                          <p:attrName>style.color</p:attrName>
                                        </p:attrNameLst>
                                      </p:cBhvr>
                                      <p:by>
                                        <p:hsl h="10842353" s="0" l="0"/>
                                      </p:by>
                                    </p:animClr>
                                    <p:animClr clrSpc="hsl" dir="cw">
                                      <p:cBhvr>
                                        <p:cTn id="103" dur="1000" fill="hold"/>
                                        <p:tgtEl>
                                          <p:spTgt spid="4"/>
                                        </p:tgtEl>
                                        <p:attrNameLst>
                                          <p:attrName>fillcolor</p:attrName>
                                        </p:attrNameLst>
                                      </p:cBhvr>
                                      <p:by>
                                        <p:hsl h="10842353" s="0" l="0"/>
                                      </p:by>
                                    </p:animClr>
                                    <p:animClr clrSpc="hsl" dir="cw">
                                      <p:cBhvr>
                                        <p:cTn id="104" dur="1000" fill="hold"/>
                                        <p:tgtEl>
                                          <p:spTgt spid="4"/>
                                        </p:tgtEl>
                                        <p:attrNameLst>
                                          <p:attrName>stroke.color</p:attrName>
                                        </p:attrNameLst>
                                      </p:cBhvr>
                                      <p:by>
                                        <p:hsl h="10842353" s="0" l="0"/>
                                      </p:by>
                                    </p:animClr>
                                    <p:set>
                                      <p:cBhvr>
                                        <p:cTn id="105" dur="1000" fill="hold"/>
                                        <p:tgtEl>
                                          <p:spTgt spid="4"/>
                                        </p:tgtEl>
                                        <p:attrNameLst>
                                          <p:attrName>fill.type</p:attrName>
                                        </p:attrNameLst>
                                      </p:cBhvr>
                                      <p:to>
                                        <p:strVal val="solid"/>
                                      </p:to>
                                    </p:set>
                                  </p:childTnLst>
                                </p:cTn>
                              </p:par>
                            </p:childTnLst>
                          </p:cTn>
                        </p:par>
                        <p:par>
                          <p:cTn id="106" fill="hold">
                            <p:stCondLst>
                              <p:cond delay="34000"/>
                            </p:stCondLst>
                            <p:childTnLst>
                              <p:par>
                                <p:cTn id="107" presetID="23" presetClass="emph" presetSubtype="0" repeatCount="2000" fill="hold" grpId="2" nodeType="afterEffect">
                                  <p:stCondLst>
                                    <p:cond delay="0"/>
                                  </p:stCondLst>
                                  <p:childTnLst>
                                    <p:animClr clrSpc="hsl" dir="cw">
                                      <p:cBhvr override="childStyle">
                                        <p:cTn id="108" dur="1000" fill="hold"/>
                                        <p:tgtEl>
                                          <p:spTgt spid="4"/>
                                        </p:tgtEl>
                                        <p:attrNameLst>
                                          <p:attrName>style.color</p:attrName>
                                        </p:attrNameLst>
                                      </p:cBhvr>
                                      <p:by>
                                        <p:hsl h="10842353" s="0" l="0"/>
                                      </p:by>
                                    </p:animClr>
                                    <p:animClr clrSpc="hsl" dir="cw">
                                      <p:cBhvr>
                                        <p:cTn id="109" dur="1000" fill="hold"/>
                                        <p:tgtEl>
                                          <p:spTgt spid="4"/>
                                        </p:tgtEl>
                                        <p:attrNameLst>
                                          <p:attrName>fillcolor</p:attrName>
                                        </p:attrNameLst>
                                      </p:cBhvr>
                                      <p:by>
                                        <p:hsl h="10842353" s="0" l="0"/>
                                      </p:by>
                                    </p:animClr>
                                    <p:animClr clrSpc="hsl" dir="cw">
                                      <p:cBhvr>
                                        <p:cTn id="110" dur="1000" fill="hold"/>
                                        <p:tgtEl>
                                          <p:spTgt spid="4"/>
                                        </p:tgtEl>
                                        <p:attrNameLst>
                                          <p:attrName>stroke.color</p:attrName>
                                        </p:attrNameLst>
                                      </p:cBhvr>
                                      <p:by>
                                        <p:hsl h="10842353" s="0" l="0"/>
                                      </p:by>
                                    </p:animClr>
                                    <p:set>
                                      <p:cBhvr>
                                        <p:cTn id="111"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animBg="1"/>
      <p:bldP spid="4125" grpId="1" animBg="1"/>
      <p:bldP spid="4125" grpId="2" animBg="1"/>
      <p:bldP spid="4128" grpId="0" animBg="1"/>
      <p:bldP spid="4128" grpId="1" animBg="1"/>
      <p:bldP spid="4128" grpId="2" animBg="1"/>
      <p:bldP spid="4147" grpId="0" animBg="1"/>
      <p:bldP spid="4147" grpId="1" animBg="1"/>
      <p:bldP spid="4147" grpId="2" animBg="1"/>
      <p:bldP spid="2" grpId="0" animBg="1"/>
      <p:bldP spid="2" grpId="1" animBg="1"/>
      <p:bldP spid="2" grpId="2" animBg="1"/>
      <p:bldP spid="3" grpId="0" animBg="1"/>
      <p:bldP spid="3" grpId="1" animBg="1"/>
      <p:bldP spid="3" grpId="2" animBg="1"/>
      <p:bldP spid="4" grpId="0" animBg="1"/>
      <p:bldP spid="4" grpId="1" animBg="1"/>
      <p:bldP spid="4"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5040923" y="4856163"/>
            <a:ext cx="1905000" cy="1600200"/>
            <a:chOff x="33" y="1501"/>
            <a:chExt cx="1300" cy="1008"/>
          </a:xfrm>
        </p:grpSpPr>
        <p:sp>
          <p:nvSpPr>
            <p:cNvPr id="46083" name="Rectangle 2"/>
            <p:cNvSpPr>
              <a:spLocks noChangeArrowheads="1"/>
            </p:cNvSpPr>
            <p:nvPr/>
          </p:nvSpPr>
          <p:spPr bwMode="auto">
            <a:xfrm>
              <a:off x="33" y="1501"/>
              <a:ext cx="1300" cy="1008"/>
            </a:xfrm>
            <a:prstGeom prst="rect">
              <a:avLst/>
            </a:prstGeom>
            <a:gradFill rotWithShape="1">
              <a:gsLst>
                <a:gs pos="0">
                  <a:srgbClr val="B2B2B2"/>
                </a:gs>
                <a:gs pos="100000">
                  <a:srgbClr val="818181"/>
                </a:gs>
              </a:gsLst>
              <a:lin ang="5400000" scaled="1"/>
            </a:gradFill>
            <a:ln w="19050">
              <a:solidFill>
                <a:schemeClr val="tx1"/>
              </a:solidFill>
              <a:miter lim="800000"/>
              <a:headEnd/>
              <a:tailEnd/>
            </a:ln>
          </p:spPr>
          <p:txBody>
            <a:bodyPr wrap="none" anchor="ctr"/>
            <a:lstStyle/>
            <a:p>
              <a:pPr eaLnBrk="1" hangingPunct="1"/>
              <a:endParaRPr lang="ru-RU" sz="1800" i="0">
                <a:latin typeface="Arial" charset="0"/>
              </a:endParaRPr>
            </a:p>
          </p:txBody>
        </p:sp>
        <p:pic>
          <p:nvPicPr>
            <p:cNvPr id="46084" name="Picture 3" descr="A photo of the mineral rutile"/>
            <p:cNvPicPr preferRelativeResize="0">
              <a:picLocks noChangeAspect="1" noChangeArrowheads="1"/>
            </p:cNvPicPr>
            <p:nvPr/>
          </p:nvPicPr>
          <p:blipFill>
            <a:blip r:embed="rId2" cstate="print"/>
            <a:srcRect/>
            <a:stretch>
              <a:fillRect/>
            </a:stretch>
          </p:blipFill>
          <p:spPr bwMode="auto">
            <a:xfrm>
              <a:off x="85" y="1873"/>
              <a:ext cx="572" cy="542"/>
            </a:xfrm>
            <a:prstGeom prst="rect">
              <a:avLst/>
            </a:prstGeom>
            <a:solidFill>
              <a:srgbClr val="DDD789"/>
            </a:solidFill>
            <a:ln w="19050">
              <a:solidFill>
                <a:srgbClr val="333333"/>
              </a:solidFill>
              <a:miter lim="800000"/>
              <a:headEnd/>
              <a:tailEnd/>
            </a:ln>
          </p:spPr>
        </p:pic>
        <p:pic>
          <p:nvPicPr>
            <p:cNvPr id="46085" name="Picture 4" descr="045617500994371793">
              <a:hlinkClick r:id="rId3"/>
            </p:cNvPr>
            <p:cNvPicPr preferRelativeResize="0">
              <a:picLocks noChangeAspect="1" noChangeArrowheads="1"/>
            </p:cNvPicPr>
            <p:nvPr/>
          </p:nvPicPr>
          <p:blipFill>
            <a:blip r:embed="rId4" cstate="print"/>
            <a:srcRect/>
            <a:stretch>
              <a:fillRect/>
            </a:stretch>
          </p:blipFill>
          <p:spPr bwMode="auto">
            <a:xfrm>
              <a:off x="709" y="1873"/>
              <a:ext cx="572" cy="552"/>
            </a:xfrm>
            <a:prstGeom prst="rect">
              <a:avLst/>
            </a:prstGeom>
            <a:solidFill>
              <a:srgbClr val="DDD789"/>
            </a:solidFill>
            <a:ln w="19050">
              <a:solidFill>
                <a:srgbClr val="333333"/>
              </a:solidFill>
              <a:miter lim="800000"/>
              <a:headEnd/>
              <a:tailEnd/>
            </a:ln>
          </p:spPr>
        </p:pic>
        <p:sp>
          <p:nvSpPr>
            <p:cNvPr id="46086" name="Text Box 5"/>
            <p:cNvSpPr txBox="1">
              <a:spLocks noChangeArrowheads="1"/>
            </p:cNvSpPr>
            <p:nvPr/>
          </p:nvSpPr>
          <p:spPr bwMode="auto">
            <a:xfrm>
              <a:off x="46" y="1549"/>
              <a:ext cx="1253" cy="212"/>
            </a:xfrm>
            <a:prstGeom prst="rect">
              <a:avLst/>
            </a:prstGeom>
            <a:solidFill>
              <a:srgbClr val="B2B2B2"/>
            </a:solidFill>
            <a:ln w="19050">
              <a:noFill/>
              <a:miter lim="800000"/>
              <a:headEnd/>
              <a:tailEnd/>
            </a:ln>
          </p:spPr>
          <p:txBody>
            <a:bodyPr>
              <a:spAutoFit/>
            </a:bodyPr>
            <a:lstStyle/>
            <a:p>
              <a:pPr algn="ctr" eaLnBrk="1" hangingPunct="1"/>
              <a:r>
                <a:rPr lang="en-US" sz="1600" b="1" i="0" dirty="0">
                  <a:latin typeface="Arial" charset="0"/>
                </a:rPr>
                <a:t>Ilmenite or </a:t>
              </a:r>
              <a:r>
                <a:rPr lang="en-US" sz="1600" b="1" i="0" dirty="0" err="1">
                  <a:latin typeface="Arial" charset="0"/>
                </a:rPr>
                <a:t>Rutile</a:t>
              </a:r>
              <a:endParaRPr lang="en-US" sz="1600" b="1" i="0" dirty="0">
                <a:latin typeface="Arial" charset="0"/>
              </a:endParaRPr>
            </a:p>
          </p:txBody>
        </p:sp>
      </p:grpSp>
      <p:sp>
        <p:nvSpPr>
          <p:cNvPr id="46088" name="Rectangle 8"/>
          <p:cNvSpPr>
            <a:spLocks noChangeArrowheads="1"/>
          </p:cNvSpPr>
          <p:nvPr/>
        </p:nvSpPr>
        <p:spPr bwMode="auto">
          <a:xfrm>
            <a:off x="244720" y="3082925"/>
            <a:ext cx="1905000" cy="1600200"/>
          </a:xfrm>
          <a:prstGeom prst="rect">
            <a:avLst/>
          </a:prstGeom>
          <a:gradFill rotWithShape="1">
            <a:gsLst>
              <a:gs pos="0">
                <a:srgbClr val="B2B2B2"/>
              </a:gs>
              <a:gs pos="100000">
                <a:srgbClr val="8C8C8C"/>
              </a:gs>
            </a:gsLst>
            <a:lin ang="5400000" scaled="1"/>
          </a:gradFill>
          <a:ln w="19050">
            <a:solidFill>
              <a:schemeClr val="tx1"/>
            </a:solidFill>
            <a:miter lim="800000"/>
            <a:headEnd/>
            <a:tailEnd/>
          </a:ln>
        </p:spPr>
        <p:txBody>
          <a:bodyPr wrap="none" anchor="ctr"/>
          <a:lstStyle/>
          <a:p>
            <a:pPr eaLnBrk="1" hangingPunct="1"/>
            <a:endParaRPr lang="ru-RU" sz="1800" i="0">
              <a:latin typeface="Arial" charset="0"/>
            </a:endParaRPr>
          </a:p>
        </p:txBody>
      </p:sp>
      <p:pic>
        <p:nvPicPr>
          <p:cNvPr id="46089" name="Picture 9" descr="ingot"/>
          <p:cNvPicPr preferRelativeResize="0">
            <a:picLocks noChangeAspect="1" noChangeArrowheads="1"/>
          </p:cNvPicPr>
          <p:nvPr/>
        </p:nvPicPr>
        <p:blipFill>
          <a:blip r:embed="rId5" cstate="print"/>
          <a:srcRect/>
          <a:stretch>
            <a:fillRect/>
          </a:stretch>
        </p:blipFill>
        <p:spPr bwMode="auto">
          <a:xfrm>
            <a:off x="312128" y="3719513"/>
            <a:ext cx="1774580" cy="847725"/>
          </a:xfrm>
          <a:prstGeom prst="rect">
            <a:avLst/>
          </a:prstGeom>
          <a:gradFill rotWithShape="1">
            <a:gsLst>
              <a:gs pos="0">
                <a:srgbClr val="DDD789"/>
              </a:gs>
              <a:gs pos="100000">
                <a:srgbClr val="938F5B"/>
              </a:gs>
            </a:gsLst>
            <a:lin ang="5400000" scaled="1"/>
          </a:gradFill>
          <a:ln w="19050">
            <a:solidFill>
              <a:srgbClr val="333333"/>
            </a:solidFill>
            <a:miter lim="800000"/>
            <a:headEnd/>
            <a:tailEnd/>
          </a:ln>
        </p:spPr>
      </p:pic>
      <p:sp>
        <p:nvSpPr>
          <p:cNvPr id="46090" name="Text Box 10"/>
          <p:cNvSpPr txBox="1">
            <a:spLocks noChangeArrowheads="1"/>
          </p:cNvSpPr>
          <p:nvPr/>
        </p:nvSpPr>
        <p:spPr bwMode="auto">
          <a:xfrm>
            <a:off x="320920" y="3159125"/>
            <a:ext cx="1752600" cy="336550"/>
          </a:xfrm>
          <a:prstGeom prst="rect">
            <a:avLst/>
          </a:prstGeom>
          <a:solidFill>
            <a:srgbClr val="B2B2B2"/>
          </a:solidFill>
          <a:ln w="19050">
            <a:noFill/>
            <a:miter lim="800000"/>
            <a:headEnd/>
            <a:tailEnd/>
          </a:ln>
        </p:spPr>
        <p:txBody>
          <a:bodyPr>
            <a:spAutoFit/>
          </a:bodyPr>
          <a:lstStyle/>
          <a:p>
            <a:pPr algn="ctr" eaLnBrk="1" hangingPunct="1"/>
            <a:r>
              <a:rPr lang="en-US" sz="1600" b="1" i="0">
                <a:latin typeface="Arial" charset="0"/>
              </a:rPr>
              <a:t>Ingot </a:t>
            </a:r>
            <a:r>
              <a:rPr lang="en-US" sz="1400" b="1" i="0">
                <a:latin typeface="Arial" charset="0"/>
              </a:rPr>
              <a:t>(VSMPO)</a:t>
            </a:r>
          </a:p>
        </p:txBody>
      </p:sp>
      <p:sp>
        <p:nvSpPr>
          <p:cNvPr id="46092" name="Rectangle 18"/>
          <p:cNvSpPr>
            <a:spLocks noChangeArrowheads="1"/>
          </p:cNvSpPr>
          <p:nvPr/>
        </p:nvSpPr>
        <p:spPr bwMode="auto">
          <a:xfrm>
            <a:off x="2495550" y="4849813"/>
            <a:ext cx="1905000" cy="1600200"/>
          </a:xfrm>
          <a:prstGeom prst="rect">
            <a:avLst/>
          </a:prstGeom>
          <a:gradFill rotWithShape="1">
            <a:gsLst>
              <a:gs pos="0">
                <a:srgbClr val="C0C0C0"/>
              </a:gs>
              <a:gs pos="100000">
                <a:srgbClr val="8B8B8B"/>
              </a:gs>
            </a:gsLst>
            <a:lin ang="5400000" scaled="1"/>
          </a:gradFill>
          <a:ln w="19050">
            <a:solidFill>
              <a:schemeClr val="tx1"/>
            </a:solidFill>
            <a:miter lim="800000"/>
            <a:headEnd/>
            <a:tailEnd/>
          </a:ln>
        </p:spPr>
        <p:txBody>
          <a:bodyPr wrap="none" anchor="ctr"/>
          <a:lstStyle/>
          <a:p>
            <a:pPr eaLnBrk="1" hangingPunct="1"/>
            <a:endParaRPr lang="ru-RU" sz="1800" i="0">
              <a:latin typeface="Arial" charset="0"/>
            </a:endParaRPr>
          </a:p>
        </p:txBody>
      </p:sp>
      <p:pic>
        <p:nvPicPr>
          <p:cNvPr id="46093" name="Picture 19" descr="sponge_b"/>
          <p:cNvPicPr preferRelativeResize="0">
            <a:picLocks noChangeAspect="1" noChangeArrowheads="1"/>
          </p:cNvPicPr>
          <p:nvPr/>
        </p:nvPicPr>
        <p:blipFill>
          <a:blip r:embed="rId6" cstate="print"/>
          <a:srcRect/>
          <a:stretch>
            <a:fillRect/>
          </a:stretch>
        </p:blipFill>
        <p:spPr bwMode="auto">
          <a:xfrm>
            <a:off x="2574681" y="5265739"/>
            <a:ext cx="855785" cy="1095375"/>
          </a:xfrm>
          <a:prstGeom prst="rect">
            <a:avLst/>
          </a:prstGeom>
          <a:noFill/>
          <a:ln w="19050">
            <a:solidFill>
              <a:srgbClr val="333333"/>
            </a:solidFill>
            <a:miter lim="800000"/>
            <a:headEnd/>
            <a:tailEnd/>
          </a:ln>
        </p:spPr>
      </p:pic>
      <p:pic>
        <p:nvPicPr>
          <p:cNvPr id="46094" name="Picture 20" descr="Image Preview"/>
          <p:cNvPicPr preferRelativeResize="0">
            <a:picLocks noChangeAspect="1" noChangeArrowheads="1"/>
          </p:cNvPicPr>
          <p:nvPr/>
        </p:nvPicPr>
        <p:blipFill>
          <a:blip r:embed="rId7" cstate="print"/>
          <a:srcRect/>
          <a:stretch>
            <a:fillRect/>
          </a:stretch>
        </p:blipFill>
        <p:spPr bwMode="auto">
          <a:xfrm>
            <a:off x="3503736" y="5264151"/>
            <a:ext cx="822080" cy="1096963"/>
          </a:xfrm>
          <a:prstGeom prst="rect">
            <a:avLst/>
          </a:prstGeom>
          <a:noFill/>
          <a:ln w="19050">
            <a:solidFill>
              <a:srgbClr val="333333"/>
            </a:solidFill>
            <a:miter lim="800000"/>
            <a:headEnd/>
            <a:tailEnd/>
          </a:ln>
        </p:spPr>
      </p:pic>
      <p:sp>
        <p:nvSpPr>
          <p:cNvPr id="46095" name="Text Box 21"/>
          <p:cNvSpPr txBox="1">
            <a:spLocks noChangeArrowheads="1"/>
          </p:cNvSpPr>
          <p:nvPr/>
        </p:nvSpPr>
        <p:spPr bwMode="auto">
          <a:xfrm>
            <a:off x="2533650" y="4851400"/>
            <a:ext cx="1856642" cy="336550"/>
          </a:xfrm>
          <a:prstGeom prst="rect">
            <a:avLst/>
          </a:prstGeom>
          <a:solidFill>
            <a:srgbClr val="C0C0C0"/>
          </a:solidFill>
          <a:ln w="9525">
            <a:noFill/>
            <a:miter lim="800000"/>
            <a:headEnd/>
            <a:tailEnd/>
          </a:ln>
        </p:spPr>
        <p:txBody>
          <a:bodyPr>
            <a:spAutoFit/>
          </a:bodyPr>
          <a:lstStyle/>
          <a:p>
            <a:pPr algn="ctr" eaLnBrk="1" hangingPunct="1"/>
            <a:r>
              <a:rPr lang="en-US" sz="1600" b="1" i="0">
                <a:latin typeface="Arial" charset="0"/>
              </a:rPr>
              <a:t>Sponge </a:t>
            </a:r>
            <a:r>
              <a:rPr lang="en-US" sz="1400" b="1" i="0">
                <a:latin typeface="Arial" charset="0"/>
              </a:rPr>
              <a:t>(AVISMA)</a:t>
            </a:r>
          </a:p>
        </p:txBody>
      </p:sp>
      <p:sp>
        <p:nvSpPr>
          <p:cNvPr id="46096" name="Rectangle 22"/>
          <p:cNvSpPr>
            <a:spLocks noChangeArrowheads="1"/>
          </p:cNvSpPr>
          <p:nvPr/>
        </p:nvSpPr>
        <p:spPr bwMode="auto">
          <a:xfrm>
            <a:off x="2495550" y="6469063"/>
            <a:ext cx="1905000" cy="195262"/>
          </a:xfrm>
          <a:prstGeom prst="rect">
            <a:avLst/>
          </a:prstGeom>
          <a:solidFill>
            <a:srgbClr val="B2B2B2"/>
          </a:solidFill>
          <a:ln w="19050">
            <a:solidFill>
              <a:schemeClr val="tx1"/>
            </a:solidFill>
            <a:miter lim="800000"/>
            <a:headEnd/>
            <a:tailEnd/>
          </a:ln>
        </p:spPr>
        <p:txBody>
          <a:bodyPr wrap="none" anchor="ctr"/>
          <a:lstStyle/>
          <a:p>
            <a:pPr algn="ctr" eaLnBrk="1" hangingPunct="1"/>
            <a:r>
              <a:rPr lang="en-US" sz="1400" b="1" i="0">
                <a:latin typeface="Arial" charset="0"/>
              </a:rPr>
              <a:t>Master Alloys</a:t>
            </a:r>
          </a:p>
        </p:txBody>
      </p:sp>
      <p:sp>
        <p:nvSpPr>
          <p:cNvPr id="46097" name="Text Box 24"/>
          <p:cNvSpPr txBox="1">
            <a:spLocks noChangeArrowheads="1"/>
          </p:cNvSpPr>
          <p:nvPr/>
        </p:nvSpPr>
        <p:spPr bwMode="auto">
          <a:xfrm>
            <a:off x="5643197" y="3914775"/>
            <a:ext cx="1295400" cy="749300"/>
          </a:xfrm>
          <a:prstGeom prst="rect">
            <a:avLst/>
          </a:prstGeom>
          <a:gradFill rotWithShape="1">
            <a:gsLst>
              <a:gs pos="0">
                <a:srgbClr val="C0C0C0">
                  <a:alpha val="50000"/>
                </a:srgbClr>
              </a:gs>
              <a:gs pos="100000">
                <a:srgbClr val="DDDDDD"/>
              </a:gs>
            </a:gsLst>
            <a:lin ang="5400000" scaled="1"/>
          </a:gradFill>
          <a:ln w="19050">
            <a:solidFill>
              <a:schemeClr val="tx1"/>
            </a:solidFill>
            <a:miter lim="800000"/>
            <a:headEnd/>
            <a:tailEnd/>
          </a:ln>
        </p:spPr>
        <p:txBody>
          <a:bodyPr>
            <a:spAutoFit/>
          </a:bodyPr>
          <a:lstStyle/>
          <a:p>
            <a:pPr algn="ctr" eaLnBrk="1" hangingPunct="1"/>
            <a:r>
              <a:rPr lang="en-US" sz="1400" b="1" i="0">
                <a:latin typeface="Arial" charset="0"/>
              </a:rPr>
              <a:t>85% of chips</a:t>
            </a:r>
          </a:p>
          <a:p>
            <a:pPr algn="ctr" eaLnBrk="1" hangingPunct="1"/>
            <a:r>
              <a:rPr lang="en-US" sz="1400" b="1" i="0">
                <a:latin typeface="Arial" charset="0"/>
              </a:rPr>
              <a:t>recycled into</a:t>
            </a:r>
            <a:br>
              <a:rPr lang="en-US" sz="1400" b="1" i="0">
                <a:latin typeface="Arial" charset="0"/>
              </a:rPr>
            </a:br>
            <a:r>
              <a:rPr lang="en-US" sz="1400" b="1" i="0">
                <a:latin typeface="Arial" charset="0"/>
              </a:rPr>
              <a:t>melt</a:t>
            </a:r>
          </a:p>
        </p:txBody>
      </p:sp>
      <p:sp>
        <p:nvSpPr>
          <p:cNvPr id="4125" name="AutoShape 29"/>
          <p:cNvSpPr>
            <a:spLocks noChangeArrowheads="1"/>
          </p:cNvSpPr>
          <p:nvPr/>
        </p:nvSpPr>
        <p:spPr bwMode="auto">
          <a:xfrm>
            <a:off x="2309446" y="1425575"/>
            <a:ext cx="656492" cy="342900"/>
          </a:xfrm>
          <a:custGeom>
            <a:avLst/>
            <a:gdLst>
              <a:gd name="T0" fmla="*/ 500062 w 21600"/>
              <a:gd name="T1" fmla="*/ 0 h 21600"/>
              <a:gd name="T2" fmla="*/ 0 w 21600"/>
              <a:gd name="T3" fmla="*/ 171450 h 21600"/>
              <a:gd name="T4" fmla="*/ 500062 w 21600"/>
              <a:gd name="T5" fmla="*/ 342900 h 21600"/>
              <a:gd name="T6" fmla="*/ 666750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wrap="none" anchor="ctr"/>
          <a:lstStyle/>
          <a:p>
            <a:pPr eaLnBrk="1" hangingPunct="1"/>
            <a:endParaRPr lang="ru-RU" sz="1800" i="0">
              <a:latin typeface="Arial" charset="0"/>
            </a:endParaRPr>
          </a:p>
        </p:txBody>
      </p:sp>
      <p:sp>
        <p:nvSpPr>
          <p:cNvPr id="4128" name="AutoShape 32"/>
          <p:cNvSpPr>
            <a:spLocks noChangeArrowheads="1"/>
          </p:cNvSpPr>
          <p:nvPr/>
        </p:nvSpPr>
        <p:spPr bwMode="auto">
          <a:xfrm rot="10800000">
            <a:off x="2303585" y="4246563"/>
            <a:ext cx="3171092" cy="342900"/>
          </a:xfrm>
          <a:custGeom>
            <a:avLst/>
            <a:gdLst>
              <a:gd name="T0" fmla="*/ 1516856 w 21600"/>
              <a:gd name="T1" fmla="*/ 0 h 21600"/>
              <a:gd name="T2" fmla="*/ 0 w 21600"/>
              <a:gd name="T3" fmla="*/ 171450 h 21600"/>
              <a:gd name="T4" fmla="*/ 1516856 w 21600"/>
              <a:gd name="T5" fmla="*/ 342900 h 21600"/>
              <a:gd name="T6" fmla="*/ 2022475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rot="10800000" wrap="none" anchor="ctr"/>
          <a:lstStyle/>
          <a:p>
            <a:pPr eaLnBrk="1" hangingPunct="1"/>
            <a:endParaRPr lang="ru-RU" sz="1800" i="0">
              <a:latin typeface="Arial" charset="0"/>
            </a:endParaRPr>
          </a:p>
        </p:txBody>
      </p:sp>
      <p:grpSp>
        <p:nvGrpSpPr>
          <p:cNvPr id="6" name="Group 53"/>
          <p:cNvGrpSpPr>
            <a:grpSpLocks/>
          </p:cNvGrpSpPr>
          <p:nvPr/>
        </p:nvGrpSpPr>
        <p:grpSpPr bwMode="auto">
          <a:xfrm>
            <a:off x="2875084" y="2474913"/>
            <a:ext cx="3166697" cy="1524000"/>
            <a:chOff x="1340" y="1554"/>
            <a:chExt cx="2161" cy="960"/>
          </a:xfrm>
        </p:grpSpPr>
        <p:sp>
          <p:nvSpPr>
            <p:cNvPr id="46102" name="Text Box 33"/>
            <p:cNvSpPr txBox="1">
              <a:spLocks noChangeArrowheads="1"/>
            </p:cNvSpPr>
            <p:nvPr/>
          </p:nvSpPr>
          <p:spPr bwMode="auto">
            <a:xfrm>
              <a:off x="1340" y="1772"/>
              <a:ext cx="2161" cy="523"/>
            </a:xfrm>
            <a:prstGeom prst="rect">
              <a:avLst/>
            </a:prstGeom>
            <a:noFill/>
            <a:ln w="9525">
              <a:noFill/>
              <a:miter lim="800000"/>
              <a:headEnd/>
              <a:tailEnd/>
            </a:ln>
          </p:spPr>
          <p:txBody>
            <a:bodyPr wrap="none">
              <a:spAutoFit/>
            </a:bodyPr>
            <a:lstStyle/>
            <a:p>
              <a:pPr algn="ctr"/>
              <a:r>
                <a:rPr lang="en-US" sz="2400" b="1" i="0">
                  <a:latin typeface="Arial" charset="0"/>
                </a:rPr>
                <a:t>Closed Loop</a:t>
              </a:r>
              <a:br>
                <a:rPr lang="en-US" sz="2400" b="1" i="0">
                  <a:latin typeface="Arial" charset="0"/>
                </a:rPr>
              </a:br>
              <a:r>
                <a:rPr lang="en-US" sz="2400" b="1" i="0">
                  <a:latin typeface="Arial" charset="0"/>
                </a:rPr>
                <a:t>Titanium Production</a:t>
              </a:r>
              <a:endParaRPr lang="en-US" sz="2000" b="1" i="0">
                <a:latin typeface="Arial" charset="0"/>
              </a:endParaRPr>
            </a:p>
          </p:txBody>
        </p:sp>
        <p:grpSp>
          <p:nvGrpSpPr>
            <p:cNvPr id="7" name="Group 23"/>
            <p:cNvGrpSpPr>
              <a:grpSpLocks/>
            </p:cNvGrpSpPr>
            <p:nvPr/>
          </p:nvGrpSpPr>
          <p:grpSpPr bwMode="auto">
            <a:xfrm>
              <a:off x="1440" y="1554"/>
              <a:ext cx="1813" cy="960"/>
              <a:chOff x="2828" y="1696"/>
              <a:chExt cx="1813" cy="960"/>
            </a:xfrm>
          </p:grpSpPr>
          <p:sp>
            <p:nvSpPr>
              <p:cNvPr id="46104" name="AutoShape 34"/>
              <p:cNvSpPr>
                <a:spLocks noChangeArrowheads="1"/>
              </p:cNvSpPr>
              <p:nvPr/>
            </p:nvSpPr>
            <p:spPr bwMode="auto">
              <a:xfrm>
                <a:off x="2990" y="1696"/>
                <a:ext cx="1651" cy="235"/>
              </a:xfrm>
              <a:prstGeom prst="curvedDownArrow">
                <a:avLst>
                  <a:gd name="adj1" fmla="val 140511"/>
                  <a:gd name="adj2" fmla="val 281021"/>
                  <a:gd name="adj3" fmla="val 33333"/>
                </a:avLst>
              </a:prstGeom>
              <a:gradFill rotWithShape="1">
                <a:gsLst>
                  <a:gs pos="0">
                    <a:srgbClr val="AEA96C"/>
                  </a:gs>
                  <a:gs pos="50000">
                    <a:srgbClr val="DDD789"/>
                  </a:gs>
                  <a:gs pos="100000">
                    <a:srgbClr val="AEA96C"/>
                  </a:gs>
                </a:gsLst>
                <a:lin ang="0" scaled="1"/>
              </a:gradFill>
              <a:ln w="9525">
                <a:solidFill>
                  <a:schemeClr val="tx1"/>
                </a:solidFill>
                <a:miter lim="800000"/>
                <a:headEnd/>
                <a:tailEnd/>
              </a:ln>
            </p:spPr>
            <p:txBody>
              <a:bodyPr wrap="none" anchor="ctr"/>
              <a:lstStyle/>
              <a:p>
                <a:pPr eaLnBrk="1" hangingPunct="1"/>
                <a:endParaRPr lang="ru-RU" sz="1800" i="0">
                  <a:latin typeface="Arial" charset="0"/>
                </a:endParaRPr>
              </a:p>
            </p:txBody>
          </p:sp>
          <p:sp>
            <p:nvSpPr>
              <p:cNvPr id="46105" name="AutoShape 35"/>
              <p:cNvSpPr>
                <a:spLocks noChangeArrowheads="1"/>
              </p:cNvSpPr>
              <p:nvPr/>
            </p:nvSpPr>
            <p:spPr bwMode="auto">
              <a:xfrm rot="10800000">
                <a:off x="2828" y="2421"/>
                <a:ext cx="1651" cy="235"/>
              </a:xfrm>
              <a:prstGeom prst="curvedDownArrow">
                <a:avLst>
                  <a:gd name="adj1" fmla="val 140511"/>
                  <a:gd name="adj2" fmla="val 281021"/>
                  <a:gd name="adj3" fmla="val 33333"/>
                </a:avLst>
              </a:prstGeom>
              <a:gradFill rotWithShape="1">
                <a:gsLst>
                  <a:gs pos="0">
                    <a:srgbClr val="66633F"/>
                  </a:gs>
                  <a:gs pos="50000">
                    <a:srgbClr val="DDD789"/>
                  </a:gs>
                  <a:gs pos="100000">
                    <a:srgbClr val="66633F"/>
                  </a:gs>
                </a:gsLst>
                <a:lin ang="0" scaled="1"/>
              </a:gradFill>
              <a:ln w="9525">
                <a:solidFill>
                  <a:schemeClr val="tx1"/>
                </a:solidFill>
                <a:miter lim="800000"/>
                <a:headEnd/>
                <a:tailEnd/>
              </a:ln>
            </p:spPr>
            <p:txBody>
              <a:bodyPr rot="10800000" wrap="none" anchor="ctr"/>
              <a:lstStyle/>
              <a:p>
                <a:pPr eaLnBrk="1" hangingPunct="1"/>
                <a:endParaRPr lang="ru-RU" sz="1800" i="0">
                  <a:latin typeface="Arial" charset="0"/>
                </a:endParaRPr>
              </a:p>
            </p:txBody>
          </p:sp>
        </p:grpSp>
      </p:grpSp>
      <p:grpSp>
        <p:nvGrpSpPr>
          <p:cNvPr id="8" name="Group 34"/>
          <p:cNvGrpSpPr>
            <a:grpSpLocks/>
          </p:cNvGrpSpPr>
          <p:nvPr/>
        </p:nvGrpSpPr>
        <p:grpSpPr bwMode="auto">
          <a:xfrm>
            <a:off x="6960577" y="3060700"/>
            <a:ext cx="1905000" cy="1600200"/>
            <a:chOff x="1441" y="2880"/>
            <a:chExt cx="1300" cy="1008"/>
          </a:xfrm>
        </p:grpSpPr>
        <p:sp>
          <p:nvSpPr>
            <p:cNvPr id="46115" name="Rectangle 37"/>
            <p:cNvSpPr>
              <a:spLocks noChangeArrowheads="1"/>
            </p:cNvSpPr>
            <p:nvPr/>
          </p:nvSpPr>
          <p:spPr bwMode="auto">
            <a:xfrm>
              <a:off x="1441" y="2880"/>
              <a:ext cx="1300" cy="1008"/>
            </a:xfrm>
            <a:prstGeom prst="rect">
              <a:avLst/>
            </a:prstGeom>
            <a:gradFill rotWithShape="1">
              <a:gsLst>
                <a:gs pos="0">
                  <a:srgbClr val="C0C0C0"/>
                </a:gs>
                <a:gs pos="100000">
                  <a:srgbClr val="8B8B8B"/>
                </a:gs>
              </a:gsLst>
              <a:lin ang="5400000" scaled="1"/>
            </a:gradFill>
            <a:ln w="19050">
              <a:solidFill>
                <a:schemeClr val="tx1"/>
              </a:solidFill>
              <a:miter lim="800000"/>
              <a:headEnd/>
              <a:tailEnd/>
            </a:ln>
          </p:spPr>
          <p:txBody>
            <a:bodyPr wrap="none" anchor="ctr"/>
            <a:lstStyle/>
            <a:p>
              <a:pPr algn="ctr" eaLnBrk="1" hangingPunct="1"/>
              <a:endParaRPr lang="ru-RU" sz="1200" i="0">
                <a:latin typeface="Arial" charset="0"/>
              </a:endParaRPr>
            </a:p>
          </p:txBody>
        </p:sp>
        <p:pic>
          <p:nvPicPr>
            <p:cNvPr id="46116" name="Picture 2" descr="C:\Users\3385\Desktop\Documents\ВСМПО\Развитие ВСМПО\титан\шихта.jpg"/>
            <p:cNvPicPr>
              <a:picLocks noChangeAspect="1" noChangeArrowheads="1"/>
            </p:cNvPicPr>
            <p:nvPr/>
          </p:nvPicPr>
          <p:blipFill>
            <a:blip r:embed="rId8" cstate="print"/>
            <a:srcRect/>
            <a:stretch>
              <a:fillRect/>
            </a:stretch>
          </p:blipFill>
          <p:spPr bwMode="auto">
            <a:xfrm>
              <a:off x="1640" y="3117"/>
              <a:ext cx="912" cy="735"/>
            </a:xfrm>
            <a:prstGeom prst="rect">
              <a:avLst/>
            </a:prstGeom>
            <a:noFill/>
            <a:ln w="19050">
              <a:solidFill>
                <a:srgbClr val="333333"/>
              </a:solidFill>
              <a:miter lim="800000"/>
              <a:headEnd/>
              <a:tailEnd/>
            </a:ln>
          </p:spPr>
        </p:pic>
        <p:sp>
          <p:nvSpPr>
            <p:cNvPr id="46117" name="Text Box 49"/>
            <p:cNvSpPr txBox="1">
              <a:spLocks noChangeArrowheads="1"/>
            </p:cNvSpPr>
            <p:nvPr/>
          </p:nvSpPr>
          <p:spPr bwMode="auto">
            <a:xfrm>
              <a:off x="1476" y="2908"/>
              <a:ext cx="1201" cy="212"/>
            </a:xfrm>
            <a:prstGeom prst="rect">
              <a:avLst/>
            </a:prstGeom>
            <a:solidFill>
              <a:srgbClr val="C0C0C0"/>
            </a:solidFill>
            <a:ln w="9525">
              <a:noFill/>
              <a:miter lim="800000"/>
              <a:headEnd/>
              <a:tailEnd/>
            </a:ln>
          </p:spPr>
          <p:txBody>
            <a:bodyPr>
              <a:spAutoFit/>
            </a:bodyPr>
            <a:lstStyle/>
            <a:p>
              <a:pPr algn="ctr" eaLnBrk="1" hangingPunct="1"/>
              <a:r>
                <a:rPr lang="en-US" sz="1600" b="1" i="0">
                  <a:latin typeface="Arial" charset="0"/>
                </a:rPr>
                <a:t>Scrap / Chips</a:t>
              </a:r>
            </a:p>
          </p:txBody>
        </p:sp>
      </p:grpSp>
      <p:sp>
        <p:nvSpPr>
          <p:cNvPr id="46118" name="Text Box 50"/>
          <p:cNvSpPr txBox="1">
            <a:spLocks noChangeArrowheads="1"/>
          </p:cNvSpPr>
          <p:nvPr/>
        </p:nvSpPr>
        <p:spPr bwMode="auto">
          <a:xfrm>
            <a:off x="7281497" y="4695826"/>
            <a:ext cx="1321777" cy="962025"/>
          </a:xfrm>
          <a:prstGeom prst="rect">
            <a:avLst/>
          </a:prstGeom>
          <a:solidFill>
            <a:srgbClr val="C0C0C0">
              <a:alpha val="50195"/>
            </a:srgbClr>
          </a:solidFill>
          <a:ln w="19050">
            <a:solidFill>
              <a:schemeClr val="tx1"/>
            </a:solidFill>
            <a:miter lim="800000"/>
            <a:headEnd/>
            <a:tailEnd/>
          </a:ln>
        </p:spPr>
        <p:txBody>
          <a:bodyPr>
            <a:spAutoFit/>
          </a:bodyPr>
          <a:lstStyle/>
          <a:p>
            <a:pPr algn="ctr" eaLnBrk="1" hangingPunct="1"/>
            <a:r>
              <a:rPr lang="en-US" sz="1400" b="1" i="0">
                <a:latin typeface="Arial" charset="0"/>
              </a:rPr>
              <a:t>15% of chips</a:t>
            </a:r>
          </a:p>
          <a:p>
            <a:pPr algn="ctr" eaLnBrk="1" hangingPunct="1"/>
            <a:r>
              <a:rPr lang="en-US" sz="1400" b="1" i="0">
                <a:latin typeface="Arial" charset="0"/>
              </a:rPr>
              <a:t>unusable, sold to ferro-ti market</a:t>
            </a:r>
          </a:p>
        </p:txBody>
      </p:sp>
      <p:sp>
        <p:nvSpPr>
          <p:cNvPr id="46120" name="Rectangle 11"/>
          <p:cNvSpPr>
            <a:spLocks noChangeArrowheads="1"/>
          </p:cNvSpPr>
          <p:nvPr/>
        </p:nvSpPr>
        <p:spPr bwMode="auto">
          <a:xfrm>
            <a:off x="3106616" y="120651"/>
            <a:ext cx="2400300" cy="2149475"/>
          </a:xfrm>
          <a:prstGeom prst="rect">
            <a:avLst/>
          </a:prstGeom>
          <a:solidFill>
            <a:schemeClr val="bg1"/>
          </a:solidFill>
          <a:ln w="19050">
            <a:solidFill>
              <a:schemeClr val="tx1"/>
            </a:solidFill>
            <a:miter lim="800000"/>
            <a:headEnd/>
            <a:tailEnd/>
          </a:ln>
        </p:spPr>
        <p:txBody>
          <a:bodyPr wrap="none" anchor="ctr"/>
          <a:lstStyle/>
          <a:p>
            <a:pPr eaLnBrk="1" hangingPunct="1"/>
            <a:endParaRPr lang="ru-RU" sz="1800" i="0">
              <a:latin typeface="Arial" charset="0"/>
            </a:endParaRPr>
          </a:p>
        </p:txBody>
      </p:sp>
      <p:pic>
        <p:nvPicPr>
          <p:cNvPr id="46122" name="Picture 42" descr="UBM_WordMark_PMS-LG"/>
          <p:cNvPicPr>
            <a:picLocks noChangeAspect="1" noChangeArrowheads="1"/>
          </p:cNvPicPr>
          <p:nvPr/>
        </p:nvPicPr>
        <p:blipFill>
          <a:blip r:embed="rId9" cstate="print"/>
          <a:srcRect/>
          <a:stretch>
            <a:fillRect/>
          </a:stretch>
        </p:blipFill>
        <p:spPr bwMode="auto">
          <a:xfrm>
            <a:off x="4421066" y="119063"/>
            <a:ext cx="1079988" cy="550862"/>
          </a:xfrm>
          <a:prstGeom prst="rect">
            <a:avLst/>
          </a:prstGeom>
          <a:noFill/>
        </p:spPr>
      </p:pic>
      <p:sp>
        <p:nvSpPr>
          <p:cNvPr id="46123" name="Text Box 49"/>
          <p:cNvSpPr txBox="1">
            <a:spLocks noChangeArrowheads="1"/>
          </p:cNvSpPr>
          <p:nvPr/>
        </p:nvSpPr>
        <p:spPr bwMode="auto">
          <a:xfrm>
            <a:off x="3064120" y="254001"/>
            <a:ext cx="1436442" cy="369332"/>
          </a:xfrm>
          <a:prstGeom prst="rect">
            <a:avLst/>
          </a:prstGeom>
          <a:noFill/>
          <a:ln w="9525">
            <a:noFill/>
            <a:miter lim="800000"/>
            <a:headEnd/>
            <a:tailEnd/>
          </a:ln>
        </p:spPr>
        <p:txBody>
          <a:bodyPr wrap="square">
            <a:spAutoFit/>
          </a:bodyPr>
          <a:lstStyle/>
          <a:p>
            <a:pPr algn="ctr" eaLnBrk="1" hangingPunct="1"/>
            <a:r>
              <a:rPr lang="en-US" sz="1800" b="1" i="0" dirty="0">
                <a:latin typeface="Arial" charset="0"/>
              </a:rPr>
              <a:t>Machining</a:t>
            </a:r>
          </a:p>
        </p:txBody>
      </p:sp>
      <p:sp>
        <p:nvSpPr>
          <p:cNvPr id="46125" name="Rectangle 14"/>
          <p:cNvSpPr>
            <a:spLocks noChangeArrowheads="1"/>
          </p:cNvSpPr>
          <p:nvPr/>
        </p:nvSpPr>
        <p:spPr bwMode="auto">
          <a:xfrm>
            <a:off x="241789" y="754063"/>
            <a:ext cx="1909396" cy="1600200"/>
          </a:xfrm>
          <a:prstGeom prst="rect">
            <a:avLst/>
          </a:prstGeom>
          <a:gradFill rotWithShape="1">
            <a:gsLst>
              <a:gs pos="0">
                <a:srgbClr val="C0C0C0"/>
              </a:gs>
              <a:gs pos="100000">
                <a:srgbClr val="868686"/>
              </a:gs>
            </a:gsLst>
            <a:lin ang="5400000" scaled="1"/>
          </a:gradFill>
          <a:ln w="19050">
            <a:solidFill>
              <a:schemeClr val="tx1"/>
            </a:solidFill>
            <a:miter lim="800000"/>
            <a:headEnd/>
            <a:tailEnd/>
          </a:ln>
        </p:spPr>
        <p:txBody>
          <a:bodyPr wrap="none" anchor="ctr"/>
          <a:lstStyle/>
          <a:p>
            <a:pPr eaLnBrk="1" hangingPunct="1"/>
            <a:endParaRPr lang="ru-RU" sz="1800" i="0">
              <a:latin typeface="Arial" charset="0"/>
            </a:endParaRPr>
          </a:p>
        </p:txBody>
      </p:sp>
      <p:sp>
        <p:nvSpPr>
          <p:cNvPr id="46126" name="Text Box 15"/>
          <p:cNvSpPr txBox="1">
            <a:spLocks noChangeArrowheads="1"/>
          </p:cNvSpPr>
          <p:nvPr/>
        </p:nvSpPr>
        <p:spPr bwMode="auto">
          <a:xfrm>
            <a:off x="317989" y="817563"/>
            <a:ext cx="1793631" cy="336550"/>
          </a:xfrm>
          <a:prstGeom prst="rect">
            <a:avLst/>
          </a:prstGeom>
          <a:solidFill>
            <a:srgbClr val="C0C0C0"/>
          </a:solidFill>
          <a:ln w="19050">
            <a:noFill/>
            <a:miter lim="800000"/>
            <a:headEnd/>
            <a:tailEnd/>
          </a:ln>
        </p:spPr>
        <p:txBody>
          <a:bodyPr>
            <a:spAutoFit/>
          </a:bodyPr>
          <a:lstStyle/>
          <a:p>
            <a:pPr algn="ctr" eaLnBrk="1" hangingPunct="1"/>
            <a:r>
              <a:rPr lang="en-US" sz="1600" b="1" i="0">
                <a:latin typeface="Arial" charset="0"/>
              </a:rPr>
              <a:t>Forging </a:t>
            </a:r>
            <a:r>
              <a:rPr lang="en-US" sz="1400" b="1" i="0">
                <a:latin typeface="Arial" charset="0"/>
              </a:rPr>
              <a:t>(VSMPO)</a:t>
            </a:r>
          </a:p>
        </p:txBody>
      </p:sp>
      <p:pic>
        <p:nvPicPr>
          <p:cNvPr id="46127" name="Picture 8" descr="3Ш-705-706_m"/>
          <p:cNvPicPr>
            <a:picLocks noChangeAspect="1" noChangeArrowheads="1"/>
          </p:cNvPicPr>
          <p:nvPr/>
        </p:nvPicPr>
        <p:blipFill>
          <a:blip r:embed="rId10" cstate="print">
            <a:clrChange>
              <a:clrFrom>
                <a:srgbClr val="FFFFFF"/>
              </a:clrFrom>
              <a:clrTo>
                <a:srgbClr val="FFFFFF">
                  <a:alpha val="0"/>
                </a:srgbClr>
              </a:clrTo>
            </a:clrChange>
            <a:lum bright="8000"/>
            <a:grayscl/>
          </a:blip>
          <a:srcRect/>
          <a:stretch>
            <a:fillRect/>
          </a:stretch>
        </p:blipFill>
        <p:spPr bwMode="auto">
          <a:xfrm>
            <a:off x="257908" y="1109663"/>
            <a:ext cx="1874227" cy="1098550"/>
          </a:xfrm>
          <a:prstGeom prst="rect">
            <a:avLst/>
          </a:prstGeom>
          <a:noFill/>
          <a:ln w="9525">
            <a:noFill/>
            <a:miter lim="800000"/>
            <a:headEnd/>
            <a:tailEnd/>
          </a:ln>
        </p:spPr>
      </p:pic>
      <p:sp>
        <p:nvSpPr>
          <p:cNvPr id="4147" name="AutoShape 51"/>
          <p:cNvSpPr>
            <a:spLocks noChangeArrowheads="1"/>
          </p:cNvSpPr>
          <p:nvPr/>
        </p:nvSpPr>
        <p:spPr bwMode="auto">
          <a:xfrm rot="10800000">
            <a:off x="4459166" y="5018088"/>
            <a:ext cx="511419" cy="342900"/>
          </a:xfrm>
          <a:custGeom>
            <a:avLst/>
            <a:gdLst>
              <a:gd name="T0" fmla="*/ 500062 w 21600"/>
              <a:gd name="T1" fmla="*/ 0 h 21600"/>
              <a:gd name="T2" fmla="*/ 0 w 21600"/>
              <a:gd name="T3" fmla="*/ 171450 h 21600"/>
              <a:gd name="T4" fmla="*/ 500062 w 21600"/>
              <a:gd name="T5" fmla="*/ 342900 h 21600"/>
              <a:gd name="T6" fmla="*/ 666750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rot="10800000" wrap="none" anchor="ctr"/>
          <a:lstStyle/>
          <a:p>
            <a:pPr eaLnBrk="1" hangingPunct="1"/>
            <a:endParaRPr lang="ru-RU" sz="1800" i="0">
              <a:latin typeface="Arial" charset="0"/>
            </a:endParaRPr>
          </a:p>
        </p:txBody>
      </p:sp>
      <p:sp>
        <p:nvSpPr>
          <p:cNvPr id="2" name="AutoShape 51"/>
          <p:cNvSpPr>
            <a:spLocks noChangeArrowheads="1"/>
          </p:cNvSpPr>
          <p:nvPr/>
        </p:nvSpPr>
        <p:spPr bwMode="auto">
          <a:xfrm rot="16200000">
            <a:off x="955187" y="2557952"/>
            <a:ext cx="539750" cy="316523"/>
          </a:xfrm>
          <a:custGeom>
            <a:avLst/>
            <a:gdLst>
              <a:gd name="T0" fmla="*/ 500062 w 21600"/>
              <a:gd name="T1" fmla="*/ 0 h 21600"/>
              <a:gd name="T2" fmla="*/ 0 w 21600"/>
              <a:gd name="T3" fmla="*/ 171450 h 21600"/>
              <a:gd name="T4" fmla="*/ 500062 w 21600"/>
              <a:gd name="T5" fmla="*/ 342900 h 21600"/>
              <a:gd name="T6" fmla="*/ 666750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vert="eaVert" wrap="none" anchor="ctr"/>
          <a:lstStyle/>
          <a:p>
            <a:pPr eaLnBrk="1" hangingPunct="1"/>
            <a:endParaRPr lang="ru-RU" sz="1800" i="0">
              <a:latin typeface="Arial" charset="0"/>
            </a:endParaRPr>
          </a:p>
        </p:txBody>
      </p:sp>
      <p:pic>
        <p:nvPicPr>
          <p:cNvPr id="46143" name="Рисунок 13"/>
          <p:cNvPicPr>
            <a:picLocks noChangeAspect="1" noChangeArrowheads="1"/>
          </p:cNvPicPr>
          <p:nvPr/>
        </p:nvPicPr>
        <p:blipFill>
          <a:blip r:embed="rId11" cstate="print"/>
          <a:srcRect/>
          <a:stretch>
            <a:fillRect/>
          </a:stretch>
        </p:blipFill>
        <p:spPr bwMode="auto">
          <a:xfrm>
            <a:off x="134816" y="4949826"/>
            <a:ext cx="2228850" cy="1577975"/>
          </a:xfrm>
          <a:prstGeom prst="rect">
            <a:avLst/>
          </a:prstGeom>
          <a:noFill/>
          <a:ln w="9525">
            <a:noFill/>
            <a:miter lim="800000"/>
            <a:headEnd/>
            <a:tailEnd/>
          </a:ln>
        </p:spPr>
      </p:pic>
      <p:sp>
        <p:nvSpPr>
          <p:cNvPr id="3" name="AutoShape 29"/>
          <p:cNvSpPr>
            <a:spLocks noChangeArrowheads="1"/>
          </p:cNvSpPr>
          <p:nvPr/>
        </p:nvSpPr>
        <p:spPr bwMode="auto">
          <a:xfrm>
            <a:off x="5646128" y="1393825"/>
            <a:ext cx="656492" cy="342900"/>
          </a:xfrm>
          <a:custGeom>
            <a:avLst/>
            <a:gdLst>
              <a:gd name="T0" fmla="*/ 500062 w 21600"/>
              <a:gd name="T1" fmla="*/ 0 h 21600"/>
              <a:gd name="T2" fmla="*/ 0 w 21600"/>
              <a:gd name="T3" fmla="*/ 171450 h 21600"/>
              <a:gd name="T4" fmla="*/ 500062 w 21600"/>
              <a:gd name="T5" fmla="*/ 342900 h 21600"/>
              <a:gd name="T6" fmla="*/ 666750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wrap="none" anchor="ctr"/>
          <a:lstStyle/>
          <a:p>
            <a:pPr eaLnBrk="1" hangingPunct="1"/>
            <a:endParaRPr lang="ru-RU" sz="1800" i="0">
              <a:latin typeface="Arial" charset="0"/>
            </a:endParaRPr>
          </a:p>
        </p:txBody>
      </p:sp>
      <p:sp>
        <p:nvSpPr>
          <p:cNvPr id="46146" name="AutoShape 66"/>
          <p:cNvSpPr>
            <a:spLocks noChangeArrowheads="1"/>
          </p:cNvSpPr>
          <p:nvPr/>
        </p:nvSpPr>
        <p:spPr bwMode="auto">
          <a:xfrm rot="16200000">
            <a:off x="1728544" y="4794861"/>
            <a:ext cx="568325" cy="719504"/>
          </a:xfrm>
          <a:custGeom>
            <a:avLst/>
            <a:gdLst>
              <a:gd name="G0" fmla="+- 13635 0 0"/>
              <a:gd name="G1" fmla="+- 2859 0 0"/>
              <a:gd name="G2" fmla="+- 12158 0 2859"/>
              <a:gd name="G3" fmla="+- G2 0 2859"/>
              <a:gd name="G4" fmla="*/ G3 32768 32059"/>
              <a:gd name="G5" fmla="*/ G4 1 2"/>
              <a:gd name="G6" fmla="+- 21600 0 13635"/>
              <a:gd name="G7" fmla="*/ G6 2859 6079"/>
              <a:gd name="G8" fmla="+- G7 13635 0"/>
              <a:gd name="T0" fmla="*/ 13635 w 21600"/>
              <a:gd name="T1" fmla="*/ 0 h 21600"/>
              <a:gd name="T2" fmla="*/ 13635 w 21600"/>
              <a:gd name="T3" fmla="*/ 12158 h 21600"/>
              <a:gd name="T4" fmla="*/ 329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635" y="0"/>
                </a:lnTo>
                <a:lnTo>
                  <a:pt x="13635" y="2859"/>
                </a:lnTo>
                <a:lnTo>
                  <a:pt x="12427" y="2859"/>
                </a:lnTo>
                <a:cubicBezTo>
                  <a:pt x="5564" y="2859"/>
                  <a:pt x="0" y="7022"/>
                  <a:pt x="0" y="12158"/>
                </a:cubicBezTo>
                <a:lnTo>
                  <a:pt x="0" y="21600"/>
                </a:lnTo>
                <a:lnTo>
                  <a:pt x="6582" y="21600"/>
                </a:lnTo>
                <a:lnTo>
                  <a:pt x="6582" y="12158"/>
                </a:lnTo>
                <a:cubicBezTo>
                  <a:pt x="6582" y="10579"/>
                  <a:pt x="9199" y="9299"/>
                  <a:pt x="12427" y="9299"/>
                </a:cubicBezTo>
                <a:lnTo>
                  <a:pt x="13635" y="9299"/>
                </a:lnTo>
                <a:lnTo>
                  <a:pt x="13635" y="12158"/>
                </a:lnTo>
                <a:close/>
              </a:path>
            </a:pathLst>
          </a:custGeom>
          <a:solidFill>
            <a:srgbClr val="5F5F5F"/>
          </a:solidFill>
          <a:ln w="12700">
            <a:solidFill>
              <a:schemeClr val="tx1"/>
            </a:solidFill>
            <a:miter lim="800000"/>
            <a:headEnd type="none" w="sm" len="sm"/>
            <a:tailEnd type="none" w="sm" len="sm"/>
          </a:ln>
          <a:effectLst/>
        </p:spPr>
        <p:txBody>
          <a:bodyPr wrap="none" anchor="ctr"/>
          <a:lstStyle/>
          <a:p>
            <a:endParaRPr lang="ru-RU"/>
          </a:p>
        </p:txBody>
      </p:sp>
      <p:sp>
        <p:nvSpPr>
          <p:cNvPr id="4" name="AutoShape 32"/>
          <p:cNvSpPr>
            <a:spLocks noChangeArrowheads="1"/>
          </p:cNvSpPr>
          <p:nvPr/>
        </p:nvSpPr>
        <p:spPr bwMode="auto">
          <a:xfrm rot="1650721">
            <a:off x="5588977" y="2489201"/>
            <a:ext cx="1286608" cy="339725"/>
          </a:xfrm>
          <a:custGeom>
            <a:avLst/>
            <a:gdLst>
              <a:gd name="T0" fmla="*/ 1516856 w 21600"/>
              <a:gd name="T1" fmla="*/ 0 h 21600"/>
              <a:gd name="T2" fmla="*/ 0 w 21600"/>
              <a:gd name="T3" fmla="*/ 171450 h 21600"/>
              <a:gd name="T4" fmla="*/ 1516856 w 21600"/>
              <a:gd name="T5" fmla="*/ 342900 h 21600"/>
              <a:gd name="T6" fmla="*/ 2022475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p:spPr>
        <p:txBody>
          <a:bodyPr wrap="none" anchor="ctr"/>
          <a:lstStyle/>
          <a:p>
            <a:pPr eaLnBrk="1" hangingPunct="1"/>
            <a:endParaRPr lang="ru-RU" sz="1800" i="0">
              <a:latin typeface="Arial" charset="0"/>
            </a:endParaRPr>
          </a:p>
        </p:txBody>
      </p:sp>
      <p:pic>
        <p:nvPicPr>
          <p:cNvPr id="46154" name="Рисунок 16"/>
          <p:cNvPicPr>
            <a:picLocks noChangeAspect="1" noChangeArrowheads="1"/>
          </p:cNvPicPr>
          <p:nvPr/>
        </p:nvPicPr>
        <p:blipFill>
          <a:blip r:embed="rId12" cstate="print"/>
          <a:srcRect/>
          <a:stretch>
            <a:fillRect/>
          </a:stretch>
        </p:blipFill>
        <p:spPr bwMode="auto">
          <a:xfrm>
            <a:off x="6699739" y="295275"/>
            <a:ext cx="1638300" cy="374650"/>
          </a:xfrm>
          <a:prstGeom prst="rect">
            <a:avLst/>
          </a:prstGeom>
          <a:noFill/>
          <a:ln w="9525">
            <a:noFill/>
            <a:miter lim="800000"/>
            <a:headEnd/>
            <a:tailEnd/>
          </a:ln>
        </p:spPr>
      </p:pic>
      <p:pic>
        <p:nvPicPr>
          <p:cNvPr id="46156" name="Picture 76" descr="SOB Machined"/>
          <p:cNvPicPr>
            <a:picLocks noChangeAspect="1" noChangeArrowheads="1"/>
          </p:cNvPicPr>
          <p:nvPr/>
        </p:nvPicPr>
        <p:blipFill>
          <a:blip r:embed="rId13" cstate="print"/>
          <a:srcRect/>
          <a:stretch>
            <a:fillRect/>
          </a:stretch>
        </p:blipFill>
        <p:spPr bwMode="auto">
          <a:xfrm>
            <a:off x="6588369" y="757238"/>
            <a:ext cx="2258158" cy="1300162"/>
          </a:xfrm>
          <a:prstGeom prst="rect">
            <a:avLst/>
          </a:prstGeom>
          <a:noFill/>
          <a:ln w="9525">
            <a:solidFill>
              <a:schemeClr val="tx1"/>
            </a:solidFill>
            <a:miter lim="800000"/>
            <a:headEnd/>
            <a:tailEnd/>
          </a:ln>
        </p:spPr>
      </p:pic>
      <p:sp>
        <p:nvSpPr>
          <p:cNvPr id="46157" name="Text Box 45"/>
          <p:cNvSpPr txBox="1">
            <a:spLocks noChangeArrowheads="1"/>
          </p:cNvSpPr>
          <p:nvPr/>
        </p:nvSpPr>
        <p:spPr bwMode="auto">
          <a:xfrm>
            <a:off x="6540012" y="773114"/>
            <a:ext cx="2315308" cy="581025"/>
          </a:xfrm>
          <a:prstGeom prst="rect">
            <a:avLst/>
          </a:prstGeom>
          <a:noFill/>
          <a:ln w="19050">
            <a:noFill/>
            <a:miter lim="800000"/>
            <a:headEnd/>
            <a:tailEnd/>
          </a:ln>
        </p:spPr>
        <p:txBody>
          <a:bodyPr>
            <a:spAutoFit/>
          </a:bodyPr>
          <a:lstStyle/>
          <a:p>
            <a:pPr algn="ctr" eaLnBrk="1" hangingPunct="1"/>
            <a:r>
              <a:rPr lang="en-US" sz="1600" b="1" i="0">
                <a:solidFill>
                  <a:schemeClr val="bg1"/>
                </a:solidFill>
                <a:latin typeface="Arial" charset="0"/>
              </a:rPr>
              <a:t>Machined Parts             to Customers</a:t>
            </a:r>
          </a:p>
        </p:txBody>
      </p:sp>
      <p:pic>
        <p:nvPicPr>
          <p:cNvPr id="45" name="Picture 2" descr="C:\Documents and Settings\Gritsevsky\Desktop\IMG_6041_1.JPG"/>
          <p:cNvPicPr>
            <a:picLocks noChangeAspect="1" noChangeArrowheads="1"/>
          </p:cNvPicPr>
          <p:nvPr/>
        </p:nvPicPr>
        <p:blipFill>
          <a:blip r:embed="rId14" cstate="print"/>
          <a:srcRect/>
          <a:stretch>
            <a:fillRect/>
          </a:stretch>
        </p:blipFill>
        <p:spPr bwMode="auto">
          <a:xfrm>
            <a:off x="3114675" y="761996"/>
            <a:ext cx="2381250" cy="150019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2000" fill="hold" grpId="0" nodeType="afterEffect">
                                  <p:stCondLst>
                                    <p:cond delay="0"/>
                                  </p:stCondLst>
                                  <p:childTnLst>
                                    <p:animClr clrSpc="hsl" dir="cw">
                                      <p:cBhvr override="childStyle">
                                        <p:cTn id="6" dur="1000" fill="hold"/>
                                        <p:tgtEl>
                                          <p:spTgt spid="4125"/>
                                        </p:tgtEl>
                                        <p:attrNameLst>
                                          <p:attrName>style.color</p:attrName>
                                        </p:attrNameLst>
                                      </p:cBhvr>
                                      <p:by>
                                        <p:hsl h="10842353" s="0" l="0"/>
                                      </p:by>
                                    </p:animClr>
                                    <p:animClr clrSpc="hsl" dir="cw">
                                      <p:cBhvr>
                                        <p:cTn id="7" dur="1000" fill="hold"/>
                                        <p:tgtEl>
                                          <p:spTgt spid="4125"/>
                                        </p:tgtEl>
                                        <p:attrNameLst>
                                          <p:attrName>fillcolor</p:attrName>
                                        </p:attrNameLst>
                                      </p:cBhvr>
                                      <p:by>
                                        <p:hsl h="10842353" s="0" l="0"/>
                                      </p:by>
                                    </p:animClr>
                                    <p:animClr clrSpc="hsl" dir="cw">
                                      <p:cBhvr>
                                        <p:cTn id="8" dur="1000" fill="hold"/>
                                        <p:tgtEl>
                                          <p:spTgt spid="4125"/>
                                        </p:tgtEl>
                                        <p:attrNameLst>
                                          <p:attrName>stroke.color</p:attrName>
                                        </p:attrNameLst>
                                      </p:cBhvr>
                                      <p:by>
                                        <p:hsl h="10842353" s="0" l="0"/>
                                      </p:by>
                                    </p:animClr>
                                    <p:set>
                                      <p:cBhvr>
                                        <p:cTn id="9" dur="1000" fill="hold"/>
                                        <p:tgtEl>
                                          <p:spTgt spid="4125"/>
                                        </p:tgtEl>
                                        <p:attrNameLst>
                                          <p:attrName>fill.type</p:attrName>
                                        </p:attrNameLst>
                                      </p:cBhvr>
                                      <p:to>
                                        <p:strVal val="solid"/>
                                      </p:to>
                                    </p:set>
                                  </p:childTnLst>
                                </p:cTn>
                              </p:par>
                            </p:childTnLst>
                          </p:cTn>
                        </p:par>
                        <p:par>
                          <p:cTn id="10" fill="hold">
                            <p:stCondLst>
                              <p:cond delay="2000"/>
                            </p:stCondLst>
                            <p:childTnLst>
                              <p:par>
                                <p:cTn id="11" presetID="23" presetClass="emph" presetSubtype="0" repeatCount="2000" fill="hold" grpId="0" nodeType="afterEffect">
                                  <p:stCondLst>
                                    <p:cond delay="0"/>
                                  </p:stCondLst>
                                  <p:childTnLst>
                                    <p:animClr clrSpc="hsl" dir="cw">
                                      <p:cBhvr override="childStyle">
                                        <p:cTn id="12" dur="1000" fill="hold"/>
                                        <p:tgtEl>
                                          <p:spTgt spid="4128"/>
                                        </p:tgtEl>
                                        <p:attrNameLst>
                                          <p:attrName>style.color</p:attrName>
                                        </p:attrNameLst>
                                      </p:cBhvr>
                                      <p:by>
                                        <p:hsl h="10842353" s="0" l="0"/>
                                      </p:by>
                                    </p:animClr>
                                    <p:animClr clrSpc="hsl" dir="cw">
                                      <p:cBhvr>
                                        <p:cTn id="13" dur="1000" fill="hold"/>
                                        <p:tgtEl>
                                          <p:spTgt spid="4128"/>
                                        </p:tgtEl>
                                        <p:attrNameLst>
                                          <p:attrName>fillcolor</p:attrName>
                                        </p:attrNameLst>
                                      </p:cBhvr>
                                      <p:by>
                                        <p:hsl h="10842353" s="0" l="0"/>
                                      </p:by>
                                    </p:animClr>
                                    <p:animClr clrSpc="hsl" dir="cw">
                                      <p:cBhvr>
                                        <p:cTn id="14" dur="1000" fill="hold"/>
                                        <p:tgtEl>
                                          <p:spTgt spid="4128"/>
                                        </p:tgtEl>
                                        <p:attrNameLst>
                                          <p:attrName>stroke.color</p:attrName>
                                        </p:attrNameLst>
                                      </p:cBhvr>
                                      <p:by>
                                        <p:hsl h="10842353" s="0" l="0"/>
                                      </p:by>
                                    </p:animClr>
                                    <p:set>
                                      <p:cBhvr>
                                        <p:cTn id="15" dur="1000" fill="hold"/>
                                        <p:tgtEl>
                                          <p:spTgt spid="4128"/>
                                        </p:tgtEl>
                                        <p:attrNameLst>
                                          <p:attrName>fill.type</p:attrName>
                                        </p:attrNameLst>
                                      </p:cBhvr>
                                      <p:to>
                                        <p:strVal val="solid"/>
                                      </p:to>
                                    </p:set>
                                  </p:childTnLst>
                                </p:cTn>
                              </p:par>
                            </p:childTnLst>
                          </p:cTn>
                        </p:par>
                        <p:par>
                          <p:cTn id="16" fill="hold">
                            <p:stCondLst>
                              <p:cond delay="4000"/>
                            </p:stCondLst>
                            <p:childTnLst>
                              <p:par>
                                <p:cTn id="17" presetID="23" presetClass="emph" presetSubtype="0" repeatCount="2000" fill="hold" grpId="1" nodeType="afterEffect">
                                  <p:stCondLst>
                                    <p:cond delay="0"/>
                                  </p:stCondLst>
                                  <p:childTnLst>
                                    <p:animClr clrSpc="hsl" dir="cw">
                                      <p:cBhvr override="childStyle">
                                        <p:cTn id="18" dur="1000" fill="hold"/>
                                        <p:tgtEl>
                                          <p:spTgt spid="4125"/>
                                        </p:tgtEl>
                                        <p:attrNameLst>
                                          <p:attrName>style.color</p:attrName>
                                        </p:attrNameLst>
                                      </p:cBhvr>
                                      <p:by>
                                        <p:hsl h="10842353" s="0" l="0"/>
                                      </p:by>
                                    </p:animClr>
                                    <p:animClr clrSpc="hsl" dir="cw">
                                      <p:cBhvr>
                                        <p:cTn id="19" dur="1000" fill="hold"/>
                                        <p:tgtEl>
                                          <p:spTgt spid="4125"/>
                                        </p:tgtEl>
                                        <p:attrNameLst>
                                          <p:attrName>fillcolor</p:attrName>
                                        </p:attrNameLst>
                                      </p:cBhvr>
                                      <p:by>
                                        <p:hsl h="10842353" s="0" l="0"/>
                                      </p:by>
                                    </p:animClr>
                                    <p:animClr clrSpc="hsl" dir="cw">
                                      <p:cBhvr>
                                        <p:cTn id="20" dur="1000" fill="hold"/>
                                        <p:tgtEl>
                                          <p:spTgt spid="4125"/>
                                        </p:tgtEl>
                                        <p:attrNameLst>
                                          <p:attrName>stroke.color</p:attrName>
                                        </p:attrNameLst>
                                      </p:cBhvr>
                                      <p:by>
                                        <p:hsl h="10842353" s="0" l="0"/>
                                      </p:by>
                                    </p:animClr>
                                    <p:set>
                                      <p:cBhvr>
                                        <p:cTn id="21" dur="1000" fill="hold"/>
                                        <p:tgtEl>
                                          <p:spTgt spid="4125"/>
                                        </p:tgtEl>
                                        <p:attrNameLst>
                                          <p:attrName>fill.type</p:attrName>
                                        </p:attrNameLst>
                                      </p:cBhvr>
                                      <p:to>
                                        <p:strVal val="solid"/>
                                      </p:to>
                                    </p:set>
                                  </p:childTnLst>
                                </p:cTn>
                              </p:par>
                            </p:childTnLst>
                          </p:cTn>
                        </p:par>
                        <p:par>
                          <p:cTn id="22" fill="hold">
                            <p:stCondLst>
                              <p:cond delay="6000"/>
                            </p:stCondLst>
                            <p:childTnLst>
                              <p:par>
                                <p:cTn id="23" presetID="23" presetClass="emph" presetSubtype="0" repeatCount="2000" fill="hold" grpId="1" nodeType="afterEffect">
                                  <p:stCondLst>
                                    <p:cond delay="0"/>
                                  </p:stCondLst>
                                  <p:childTnLst>
                                    <p:animClr clrSpc="hsl" dir="cw">
                                      <p:cBhvr override="childStyle">
                                        <p:cTn id="24" dur="1000" fill="hold"/>
                                        <p:tgtEl>
                                          <p:spTgt spid="4128"/>
                                        </p:tgtEl>
                                        <p:attrNameLst>
                                          <p:attrName>style.color</p:attrName>
                                        </p:attrNameLst>
                                      </p:cBhvr>
                                      <p:by>
                                        <p:hsl h="10842353" s="0" l="0"/>
                                      </p:by>
                                    </p:animClr>
                                    <p:animClr clrSpc="hsl" dir="cw">
                                      <p:cBhvr>
                                        <p:cTn id="25" dur="1000" fill="hold"/>
                                        <p:tgtEl>
                                          <p:spTgt spid="4128"/>
                                        </p:tgtEl>
                                        <p:attrNameLst>
                                          <p:attrName>fillcolor</p:attrName>
                                        </p:attrNameLst>
                                      </p:cBhvr>
                                      <p:by>
                                        <p:hsl h="10842353" s="0" l="0"/>
                                      </p:by>
                                    </p:animClr>
                                    <p:animClr clrSpc="hsl" dir="cw">
                                      <p:cBhvr>
                                        <p:cTn id="26" dur="1000" fill="hold"/>
                                        <p:tgtEl>
                                          <p:spTgt spid="4128"/>
                                        </p:tgtEl>
                                        <p:attrNameLst>
                                          <p:attrName>stroke.color</p:attrName>
                                        </p:attrNameLst>
                                      </p:cBhvr>
                                      <p:by>
                                        <p:hsl h="10842353" s="0" l="0"/>
                                      </p:by>
                                    </p:animClr>
                                    <p:set>
                                      <p:cBhvr>
                                        <p:cTn id="27" dur="1000" fill="hold"/>
                                        <p:tgtEl>
                                          <p:spTgt spid="4128"/>
                                        </p:tgtEl>
                                        <p:attrNameLst>
                                          <p:attrName>fill.type</p:attrName>
                                        </p:attrNameLst>
                                      </p:cBhvr>
                                      <p:to>
                                        <p:strVal val="solid"/>
                                      </p:to>
                                    </p:set>
                                  </p:childTnLst>
                                </p:cTn>
                              </p:par>
                            </p:childTnLst>
                          </p:cTn>
                        </p:par>
                        <p:par>
                          <p:cTn id="28" fill="hold">
                            <p:stCondLst>
                              <p:cond delay="8000"/>
                            </p:stCondLst>
                            <p:childTnLst>
                              <p:par>
                                <p:cTn id="29" presetID="23" presetClass="emph" presetSubtype="0" repeatCount="2000" fill="hold" grpId="2" nodeType="afterEffect">
                                  <p:stCondLst>
                                    <p:cond delay="0"/>
                                  </p:stCondLst>
                                  <p:childTnLst>
                                    <p:animClr clrSpc="hsl" dir="cw">
                                      <p:cBhvr override="childStyle">
                                        <p:cTn id="30" dur="1000" fill="hold"/>
                                        <p:tgtEl>
                                          <p:spTgt spid="4125"/>
                                        </p:tgtEl>
                                        <p:attrNameLst>
                                          <p:attrName>style.color</p:attrName>
                                        </p:attrNameLst>
                                      </p:cBhvr>
                                      <p:by>
                                        <p:hsl h="10842353" s="0" l="0"/>
                                      </p:by>
                                    </p:animClr>
                                    <p:animClr clrSpc="hsl" dir="cw">
                                      <p:cBhvr>
                                        <p:cTn id="31" dur="1000" fill="hold"/>
                                        <p:tgtEl>
                                          <p:spTgt spid="4125"/>
                                        </p:tgtEl>
                                        <p:attrNameLst>
                                          <p:attrName>fillcolor</p:attrName>
                                        </p:attrNameLst>
                                      </p:cBhvr>
                                      <p:by>
                                        <p:hsl h="10842353" s="0" l="0"/>
                                      </p:by>
                                    </p:animClr>
                                    <p:animClr clrSpc="hsl" dir="cw">
                                      <p:cBhvr>
                                        <p:cTn id="32" dur="1000" fill="hold"/>
                                        <p:tgtEl>
                                          <p:spTgt spid="4125"/>
                                        </p:tgtEl>
                                        <p:attrNameLst>
                                          <p:attrName>stroke.color</p:attrName>
                                        </p:attrNameLst>
                                      </p:cBhvr>
                                      <p:by>
                                        <p:hsl h="10842353" s="0" l="0"/>
                                      </p:by>
                                    </p:animClr>
                                    <p:set>
                                      <p:cBhvr>
                                        <p:cTn id="33" dur="1000" fill="hold"/>
                                        <p:tgtEl>
                                          <p:spTgt spid="4125"/>
                                        </p:tgtEl>
                                        <p:attrNameLst>
                                          <p:attrName>fill.type</p:attrName>
                                        </p:attrNameLst>
                                      </p:cBhvr>
                                      <p:to>
                                        <p:strVal val="solid"/>
                                      </p:to>
                                    </p:set>
                                  </p:childTnLst>
                                </p:cTn>
                              </p:par>
                            </p:childTnLst>
                          </p:cTn>
                        </p:par>
                        <p:par>
                          <p:cTn id="34" fill="hold">
                            <p:stCondLst>
                              <p:cond delay="10000"/>
                            </p:stCondLst>
                            <p:childTnLst>
                              <p:par>
                                <p:cTn id="35" presetID="23" presetClass="emph" presetSubtype="0" repeatCount="2000" fill="hold" grpId="2" nodeType="afterEffect">
                                  <p:stCondLst>
                                    <p:cond delay="0"/>
                                  </p:stCondLst>
                                  <p:childTnLst>
                                    <p:animClr clrSpc="hsl" dir="cw">
                                      <p:cBhvr override="childStyle">
                                        <p:cTn id="36" dur="1000" fill="hold"/>
                                        <p:tgtEl>
                                          <p:spTgt spid="4128"/>
                                        </p:tgtEl>
                                        <p:attrNameLst>
                                          <p:attrName>style.color</p:attrName>
                                        </p:attrNameLst>
                                      </p:cBhvr>
                                      <p:by>
                                        <p:hsl h="10842353" s="0" l="0"/>
                                      </p:by>
                                    </p:animClr>
                                    <p:animClr clrSpc="hsl" dir="cw">
                                      <p:cBhvr>
                                        <p:cTn id="37" dur="1000" fill="hold"/>
                                        <p:tgtEl>
                                          <p:spTgt spid="4128"/>
                                        </p:tgtEl>
                                        <p:attrNameLst>
                                          <p:attrName>fillcolor</p:attrName>
                                        </p:attrNameLst>
                                      </p:cBhvr>
                                      <p:by>
                                        <p:hsl h="10842353" s="0" l="0"/>
                                      </p:by>
                                    </p:animClr>
                                    <p:animClr clrSpc="hsl" dir="cw">
                                      <p:cBhvr>
                                        <p:cTn id="38" dur="1000" fill="hold"/>
                                        <p:tgtEl>
                                          <p:spTgt spid="4128"/>
                                        </p:tgtEl>
                                        <p:attrNameLst>
                                          <p:attrName>stroke.color</p:attrName>
                                        </p:attrNameLst>
                                      </p:cBhvr>
                                      <p:by>
                                        <p:hsl h="10842353" s="0" l="0"/>
                                      </p:by>
                                    </p:animClr>
                                    <p:set>
                                      <p:cBhvr>
                                        <p:cTn id="39" dur="1000" fill="hold"/>
                                        <p:tgtEl>
                                          <p:spTgt spid="4128"/>
                                        </p:tgtEl>
                                        <p:attrNameLst>
                                          <p:attrName>fill.type</p:attrName>
                                        </p:attrNameLst>
                                      </p:cBhvr>
                                      <p:to>
                                        <p:strVal val="solid"/>
                                      </p:to>
                                    </p:set>
                                  </p:childTnLst>
                                </p:cTn>
                              </p:par>
                            </p:childTnLst>
                          </p:cTn>
                        </p:par>
                        <p:par>
                          <p:cTn id="40" fill="hold">
                            <p:stCondLst>
                              <p:cond delay="12000"/>
                            </p:stCondLst>
                            <p:childTnLst>
                              <p:par>
                                <p:cTn id="41" presetID="23" presetClass="emph" presetSubtype="0" repeatCount="2000" fill="hold" grpId="0" nodeType="afterEffect">
                                  <p:stCondLst>
                                    <p:cond delay="0"/>
                                  </p:stCondLst>
                                  <p:childTnLst>
                                    <p:animClr clrSpc="hsl" dir="cw">
                                      <p:cBhvr override="childStyle">
                                        <p:cTn id="42" dur="1000" fill="hold"/>
                                        <p:tgtEl>
                                          <p:spTgt spid="4147"/>
                                        </p:tgtEl>
                                        <p:attrNameLst>
                                          <p:attrName>style.color</p:attrName>
                                        </p:attrNameLst>
                                      </p:cBhvr>
                                      <p:by>
                                        <p:hsl h="10842353" s="0" l="0"/>
                                      </p:by>
                                    </p:animClr>
                                    <p:animClr clrSpc="hsl" dir="cw">
                                      <p:cBhvr>
                                        <p:cTn id="43" dur="1000" fill="hold"/>
                                        <p:tgtEl>
                                          <p:spTgt spid="4147"/>
                                        </p:tgtEl>
                                        <p:attrNameLst>
                                          <p:attrName>fillcolor</p:attrName>
                                        </p:attrNameLst>
                                      </p:cBhvr>
                                      <p:by>
                                        <p:hsl h="10842353" s="0" l="0"/>
                                      </p:by>
                                    </p:animClr>
                                    <p:animClr clrSpc="hsl" dir="cw">
                                      <p:cBhvr>
                                        <p:cTn id="44" dur="1000" fill="hold"/>
                                        <p:tgtEl>
                                          <p:spTgt spid="4147"/>
                                        </p:tgtEl>
                                        <p:attrNameLst>
                                          <p:attrName>stroke.color</p:attrName>
                                        </p:attrNameLst>
                                      </p:cBhvr>
                                      <p:by>
                                        <p:hsl h="10842353" s="0" l="0"/>
                                      </p:by>
                                    </p:animClr>
                                    <p:set>
                                      <p:cBhvr>
                                        <p:cTn id="45" dur="1000" fill="hold"/>
                                        <p:tgtEl>
                                          <p:spTgt spid="4147"/>
                                        </p:tgtEl>
                                        <p:attrNameLst>
                                          <p:attrName>fill.type</p:attrName>
                                        </p:attrNameLst>
                                      </p:cBhvr>
                                      <p:to>
                                        <p:strVal val="solid"/>
                                      </p:to>
                                    </p:set>
                                  </p:childTnLst>
                                </p:cTn>
                              </p:par>
                            </p:childTnLst>
                          </p:cTn>
                        </p:par>
                        <p:par>
                          <p:cTn id="46" fill="hold">
                            <p:stCondLst>
                              <p:cond delay="14000"/>
                            </p:stCondLst>
                            <p:childTnLst>
                              <p:par>
                                <p:cTn id="47" presetID="23" presetClass="emph" presetSubtype="0" repeatCount="2000" fill="hold" grpId="1" nodeType="afterEffect">
                                  <p:stCondLst>
                                    <p:cond delay="0"/>
                                  </p:stCondLst>
                                  <p:childTnLst>
                                    <p:animClr clrSpc="hsl" dir="cw">
                                      <p:cBhvr override="childStyle">
                                        <p:cTn id="48" dur="1000" fill="hold"/>
                                        <p:tgtEl>
                                          <p:spTgt spid="4147"/>
                                        </p:tgtEl>
                                        <p:attrNameLst>
                                          <p:attrName>style.color</p:attrName>
                                        </p:attrNameLst>
                                      </p:cBhvr>
                                      <p:by>
                                        <p:hsl h="10842353" s="0" l="0"/>
                                      </p:by>
                                    </p:animClr>
                                    <p:animClr clrSpc="hsl" dir="cw">
                                      <p:cBhvr>
                                        <p:cTn id="49" dur="1000" fill="hold"/>
                                        <p:tgtEl>
                                          <p:spTgt spid="4147"/>
                                        </p:tgtEl>
                                        <p:attrNameLst>
                                          <p:attrName>fillcolor</p:attrName>
                                        </p:attrNameLst>
                                      </p:cBhvr>
                                      <p:by>
                                        <p:hsl h="10842353" s="0" l="0"/>
                                      </p:by>
                                    </p:animClr>
                                    <p:animClr clrSpc="hsl" dir="cw">
                                      <p:cBhvr>
                                        <p:cTn id="50" dur="1000" fill="hold"/>
                                        <p:tgtEl>
                                          <p:spTgt spid="4147"/>
                                        </p:tgtEl>
                                        <p:attrNameLst>
                                          <p:attrName>stroke.color</p:attrName>
                                        </p:attrNameLst>
                                      </p:cBhvr>
                                      <p:by>
                                        <p:hsl h="10842353" s="0" l="0"/>
                                      </p:by>
                                    </p:animClr>
                                    <p:set>
                                      <p:cBhvr>
                                        <p:cTn id="51" dur="1000" fill="hold"/>
                                        <p:tgtEl>
                                          <p:spTgt spid="4147"/>
                                        </p:tgtEl>
                                        <p:attrNameLst>
                                          <p:attrName>fill.type</p:attrName>
                                        </p:attrNameLst>
                                      </p:cBhvr>
                                      <p:to>
                                        <p:strVal val="solid"/>
                                      </p:to>
                                    </p:set>
                                  </p:childTnLst>
                                </p:cTn>
                              </p:par>
                            </p:childTnLst>
                          </p:cTn>
                        </p:par>
                        <p:par>
                          <p:cTn id="52" fill="hold">
                            <p:stCondLst>
                              <p:cond delay="16000"/>
                            </p:stCondLst>
                            <p:childTnLst>
                              <p:par>
                                <p:cTn id="53" presetID="23" presetClass="emph" presetSubtype="0" repeatCount="2000" fill="hold" grpId="2" nodeType="afterEffect">
                                  <p:stCondLst>
                                    <p:cond delay="0"/>
                                  </p:stCondLst>
                                  <p:childTnLst>
                                    <p:animClr clrSpc="hsl" dir="cw">
                                      <p:cBhvr override="childStyle">
                                        <p:cTn id="54" dur="1000" fill="hold"/>
                                        <p:tgtEl>
                                          <p:spTgt spid="4147"/>
                                        </p:tgtEl>
                                        <p:attrNameLst>
                                          <p:attrName>style.color</p:attrName>
                                        </p:attrNameLst>
                                      </p:cBhvr>
                                      <p:by>
                                        <p:hsl h="10842353" s="0" l="0"/>
                                      </p:by>
                                    </p:animClr>
                                    <p:animClr clrSpc="hsl" dir="cw">
                                      <p:cBhvr>
                                        <p:cTn id="55" dur="1000" fill="hold"/>
                                        <p:tgtEl>
                                          <p:spTgt spid="4147"/>
                                        </p:tgtEl>
                                        <p:attrNameLst>
                                          <p:attrName>fillcolor</p:attrName>
                                        </p:attrNameLst>
                                      </p:cBhvr>
                                      <p:by>
                                        <p:hsl h="10842353" s="0" l="0"/>
                                      </p:by>
                                    </p:animClr>
                                    <p:animClr clrSpc="hsl" dir="cw">
                                      <p:cBhvr>
                                        <p:cTn id="56" dur="1000" fill="hold"/>
                                        <p:tgtEl>
                                          <p:spTgt spid="4147"/>
                                        </p:tgtEl>
                                        <p:attrNameLst>
                                          <p:attrName>stroke.color</p:attrName>
                                        </p:attrNameLst>
                                      </p:cBhvr>
                                      <p:by>
                                        <p:hsl h="10842353" s="0" l="0"/>
                                      </p:by>
                                    </p:animClr>
                                    <p:set>
                                      <p:cBhvr>
                                        <p:cTn id="57" dur="1000" fill="hold"/>
                                        <p:tgtEl>
                                          <p:spTgt spid="4147"/>
                                        </p:tgtEl>
                                        <p:attrNameLst>
                                          <p:attrName>fill.type</p:attrName>
                                        </p:attrNameLst>
                                      </p:cBhvr>
                                      <p:to>
                                        <p:strVal val="solid"/>
                                      </p:to>
                                    </p:set>
                                  </p:childTnLst>
                                </p:cTn>
                              </p:par>
                            </p:childTnLst>
                          </p:cTn>
                        </p:par>
                        <p:par>
                          <p:cTn id="58" fill="hold">
                            <p:stCondLst>
                              <p:cond delay="18000"/>
                            </p:stCondLst>
                            <p:childTnLst>
                              <p:par>
                                <p:cTn id="59" presetID="23" presetClass="emph" presetSubtype="0" repeatCount="2000" fill="hold" grpId="0" nodeType="afterEffect">
                                  <p:stCondLst>
                                    <p:cond delay="0"/>
                                  </p:stCondLst>
                                  <p:childTnLst>
                                    <p:animClr clrSpc="hsl" dir="cw">
                                      <p:cBhvr override="childStyle">
                                        <p:cTn id="60" dur="1000" fill="hold"/>
                                        <p:tgtEl>
                                          <p:spTgt spid="2"/>
                                        </p:tgtEl>
                                        <p:attrNameLst>
                                          <p:attrName>style.color</p:attrName>
                                        </p:attrNameLst>
                                      </p:cBhvr>
                                      <p:by>
                                        <p:hsl h="10842353" s="0" l="0"/>
                                      </p:by>
                                    </p:animClr>
                                    <p:animClr clrSpc="hsl" dir="cw">
                                      <p:cBhvr>
                                        <p:cTn id="61" dur="1000" fill="hold"/>
                                        <p:tgtEl>
                                          <p:spTgt spid="2"/>
                                        </p:tgtEl>
                                        <p:attrNameLst>
                                          <p:attrName>fillcolor</p:attrName>
                                        </p:attrNameLst>
                                      </p:cBhvr>
                                      <p:by>
                                        <p:hsl h="10842353" s="0" l="0"/>
                                      </p:by>
                                    </p:animClr>
                                    <p:animClr clrSpc="hsl" dir="cw">
                                      <p:cBhvr>
                                        <p:cTn id="62" dur="1000" fill="hold"/>
                                        <p:tgtEl>
                                          <p:spTgt spid="2"/>
                                        </p:tgtEl>
                                        <p:attrNameLst>
                                          <p:attrName>stroke.color</p:attrName>
                                        </p:attrNameLst>
                                      </p:cBhvr>
                                      <p:by>
                                        <p:hsl h="10842353" s="0" l="0"/>
                                      </p:by>
                                    </p:animClr>
                                    <p:set>
                                      <p:cBhvr>
                                        <p:cTn id="63" dur="1000" fill="hold"/>
                                        <p:tgtEl>
                                          <p:spTgt spid="2"/>
                                        </p:tgtEl>
                                        <p:attrNameLst>
                                          <p:attrName>fill.type</p:attrName>
                                        </p:attrNameLst>
                                      </p:cBhvr>
                                      <p:to>
                                        <p:strVal val="solid"/>
                                      </p:to>
                                    </p:set>
                                  </p:childTnLst>
                                </p:cTn>
                              </p:par>
                            </p:childTnLst>
                          </p:cTn>
                        </p:par>
                        <p:par>
                          <p:cTn id="64" fill="hold">
                            <p:stCondLst>
                              <p:cond delay="20000"/>
                            </p:stCondLst>
                            <p:childTnLst>
                              <p:par>
                                <p:cTn id="65" presetID="23" presetClass="emph" presetSubtype="0" repeatCount="2000" fill="hold" grpId="1" nodeType="afterEffect">
                                  <p:stCondLst>
                                    <p:cond delay="0"/>
                                  </p:stCondLst>
                                  <p:childTnLst>
                                    <p:animClr clrSpc="hsl" dir="cw">
                                      <p:cBhvr override="childStyle">
                                        <p:cTn id="66" dur="1000" fill="hold"/>
                                        <p:tgtEl>
                                          <p:spTgt spid="2"/>
                                        </p:tgtEl>
                                        <p:attrNameLst>
                                          <p:attrName>style.color</p:attrName>
                                        </p:attrNameLst>
                                      </p:cBhvr>
                                      <p:by>
                                        <p:hsl h="10842353" s="0" l="0"/>
                                      </p:by>
                                    </p:animClr>
                                    <p:animClr clrSpc="hsl" dir="cw">
                                      <p:cBhvr>
                                        <p:cTn id="67" dur="1000" fill="hold"/>
                                        <p:tgtEl>
                                          <p:spTgt spid="2"/>
                                        </p:tgtEl>
                                        <p:attrNameLst>
                                          <p:attrName>fillcolor</p:attrName>
                                        </p:attrNameLst>
                                      </p:cBhvr>
                                      <p:by>
                                        <p:hsl h="10842353" s="0" l="0"/>
                                      </p:by>
                                    </p:animClr>
                                    <p:animClr clrSpc="hsl" dir="cw">
                                      <p:cBhvr>
                                        <p:cTn id="68" dur="1000" fill="hold"/>
                                        <p:tgtEl>
                                          <p:spTgt spid="2"/>
                                        </p:tgtEl>
                                        <p:attrNameLst>
                                          <p:attrName>stroke.color</p:attrName>
                                        </p:attrNameLst>
                                      </p:cBhvr>
                                      <p:by>
                                        <p:hsl h="10842353" s="0" l="0"/>
                                      </p:by>
                                    </p:animClr>
                                    <p:set>
                                      <p:cBhvr>
                                        <p:cTn id="69" dur="1000" fill="hold"/>
                                        <p:tgtEl>
                                          <p:spTgt spid="2"/>
                                        </p:tgtEl>
                                        <p:attrNameLst>
                                          <p:attrName>fill.type</p:attrName>
                                        </p:attrNameLst>
                                      </p:cBhvr>
                                      <p:to>
                                        <p:strVal val="solid"/>
                                      </p:to>
                                    </p:set>
                                  </p:childTnLst>
                                </p:cTn>
                              </p:par>
                            </p:childTnLst>
                          </p:cTn>
                        </p:par>
                        <p:par>
                          <p:cTn id="70" fill="hold">
                            <p:stCondLst>
                              <p:cond delay="22000"/>
                            </p:stCondLst>
                            <p:childTnLst>
                              <p:par>
                                <p:cTn id="71" presetID="23" presetClass="emph" presetSubtype="0" repeatCount="2000" fill="hold" grpId="2" nodeType="afterEffect">
                                  <p:stCondLst>
                                    <p:cond delay="0"/>
                                  </p:stCondLst>
                                  <p:childTnLst>
                                    <p:animClr clrSpc="hsl" dir="cw">
                                      <p:cBhvr override="childStyle">
                                        <p:cTn id="72" dur="1000" fill="hold"/>
                                        <p:tgtEl>
                                          <p:spTgt spid="2"/>
                                        </p:tgtEl>
                                        <p:attrNameLst>
                                          <p:attrName>style.color</p:attrName>
                                        </p:attrNameLst>
                                      </p:cBhvr>
                                      <p:by>
                                        <p:hsl h="10842353" s="0" l="0"/>
                                      </p:by>
                                    </p:animClr>
                                    <p:animClr clrSpc="hsl" dir="cw">
                                      <p:cBhvr>
                                        <p:cTn id="73" dur="1000" fill="hold"/>
                                        <p:tgtEl>
                                          <p:spTgt spid="2"/>
                                        </p:tgtEl>
                                        <p:attrNameLst>
                                          <p:attrName>fillcolor</p:attrName>
                                        </p:attrNameLst>
                                      </p:cBhvr>
                                      <p:by>
                                        <p:hsl h="10842353" s="0" l="0"/>
                                      </p:by>
                                    </p:animClr>
                                    <p:animClr clrSpc="hsl" dir="cw">
                                      <p:cBhvr>
                                        <p:cTn id="74" dur="1000" fill="hold"/>
                                        <p:tgtEl>
                                          <p:spTgt spid="2"/>
                                        </p:tgtEl>
                                        <p:attrNameLst>
                                          <p:attrName>stroke.color</p:attrName>
                                        </p:attrNameLst>
                                      </p:cBhvr>
                                      <p:by>
                                        <p:hsl h="10842353" s="0" l="0"/>
                                      </p:by>
                                    </p:animClr>
                                    <p:set>
                                      <p:cBhvr>
                                        <p:cTn id="75" dur="1000" fill="hold"/>
                                        <p:tgtEl>
                                          <p:spTgt spid="2"/>
                                        </p:tgtEl>
                                        <p:attrNameLst>
                                          <p:attrName>fill.type</p:attrName>
                                        </p:attrNameLst>
                                      </p:cBhvr>
                                      <p:to>
                                        <p:strVal val="solid"/>
                                      </p:to>
                                    </p:set>
                                  </p:childTnLst>
                                </p:cTn>
                              </p:par>
                            </p:childTnLst>
                          </p:cTn>
                        </p:par>
                        <p:par>
                          <p:cTn id="76" fill="hold">
                            <p:stCondLst>
                              <p:cond delay="24000"/>
                            </p:stCondLst>
                            <p:childTnLst>
                              <p:par>
                                <p:cTn id="77" presetID="23" presetClass="emph" presetSubtype="0" repeatCount="2000" fill="hold" grpId="0" nodeType="afterEffect">
                                  <p:stCondLst>
                                    <p:cond delay="0"/>
                                  </p:stCondLst>
                                  <p:childTnLst>
                                    <p:animClr clrSpc="hsl" dir="cw">
                                      <p:cBhvr override="childStyle">
                                        <p:cTn id="78" dur="1000" fill="hold"/>
                                        <p:tgtEl>
                                          <p:spTgt spid="3"/>
                                        </p:tgtEl>
                                        <p:attrNameLst>
                                          <p:attrName>style.color</p:attrName>
                                        </p:attrNameLst>
                                      </p:cBhvr>
                                      <p:by>
                                        <p:hsl h="10842353" s="0" l="0"/>
                                      </p:by>
                                    </p:animClr>
                                    <p:animClr clrSpc="hsl" dir="cw">
                                      <p:cBhvr>
                                        <p:cTn id="79" dur="1000" fill="hold"/>
                                        <p:tgtEl>
                                          <p:spTgt spid="3"/>
                                        </p:tgtEl>
                                        <p:attrNameLst>
                                          <p:attrName>fillcolor</p:attrName>
                                        </p:attrNameLst>
                                      </p:cBhvr>
                                      <p:by>
                                        <p:hsl h="10842353" s="0" l="0"/>
                                      </p:by>
                                    </p:animClr>
                                    <p:animClr clrSpc="hsl" dir="cw">
                                      <p:cBhvr>
                                        <p:cTn id="80" dur="1000" fill="hold"/>
                                        <p:tgtEl>
                                          <p:spTgt spid="3"/>
                                        </p:tgtEl>
                                        <p:attrNameLst>
                                          <p:attrName>stroke.color</p:attrName>
                                        </p:attrNameLst>
                                      </p:cBhvr>
                                      <p:by>
                                        <p:hsl h="10842353" s="0" l="0"/>
                                      </p:by>
                                    </p:animClr>
                                    <p:set>
                                      <p:cBhvr>
                                        <p:cTn id="81" dur="1000" fill="hold"/>
                                        <p:tgtEl>
                                          <p:spTgt spid="3"/>
                                        </p:tgtEl>
                                        <p:attrNameLst>
                                          <p:attrName>fill.type</p:attrName>
                                        </p:attrNameLst>
                                      </p:cBhvr>
                                      <p:to>
                                        <p:strVal val="solid"/>
                                      </p:to>
                                    </p:set>
                                  </p:childTnLst>
                                </p:cTn>
                              </p:par>
                            </p:childTnLst>
                          </p:cTn>
                        </p:par>
                        <p:par>
                          <p:cTn id="82" fill="hold">
                            <p:stCondLst>
                              <p:cond delay="26000"/>
                            </p:stCondLst>
                            <p:childTnLst>
                              <p:par>
                                <p:cTn id="83" presetID="23" presetClass="emph" presetSubtype="0" repeatCount="2000" fill="hold" grpId="1" nodeType="afterEffect">
                                  <p:stCondLst>
                                    <p:cond delay="0"/>
                                  </p:stCondLst>
                                  <p:childTnLst>
                                    <p:animClr clrSpc="hsl" dir="cw">
                                      <p:cBhvr override="childStyle">
                                        <p:cTn id="84" dur="1000" fill="hold"/>
                                        <p:tgtEl>
                                          <p:spTgt spid="3"/>
                                        </p:tgtEl>
                                        <p:attrNameLst>
                                          <p:attrName>style.color</p:attrName>
                                        </p:attrNameLst>
                                      </p:cBhvr>
                                      <p:by>
                                        <p:hsl h="10842353" s="0" l="0"/>
                                      </p:by>
                                    </p:animClr>
                                    <p:animClr clrSpc="hsl" dir="cw">
                                      <p:cBhvr>
                                        <p:cTn id="85" dur="1000" fill="hold"/>
                                        <p:tgtEl>
                                          <p:spTgt spid="3"/>
                                        </p:tgtEl>
                                        <p:attrNameLst>
                                          <p:attrName>fillcolor</p:attrName>
                                        </p:attrNameLst>
                                      </p:cBhvr>
                                      <p:by>
                                        <p:hsl h="10842353" s="0" l="0"/>
                                      </p:by>
                                    </p:animClr>
                                    <p:animClr clrSpc="hsl" dir="cw">
                                      <p:cBhvr>
                                        <p:cTn id="86" dur="1000" fill="hold"/>
                                        <p:tgtEl>
                                          <p:spTgt spid="3"/>
                                        </p:tgtEl>
                                        <p:attrNameLst>
                                          <p:attrName>stroke.color</p:attrName>
                                        </p:attrNameLst>
                                      </p:cBhvr>
                                      <p:by>
                                        <p:hsl h="10842353" s="0" l="0"/>
                                      </p:by>
                                    </p:animClr>
                                    <p:set>
                                      <p:cBhvr>
                                        <p:cTn id="87" dur="1000" fill="hold"/>
                                        <p:tgtEl>
                                          <p:spTgt spid="3"/>
                                        </p:tgtEl>
                                        <p:attrNameLst>
                                          <p:attrName>fill.type</p:attrName>
                                        </p:attrNameLst>
                                      </p:cBhvr>
                                      <p:to>
                                        <p:strVal val="solid"/>
                                      </p:to>
                                    </p:set>
                                  </p:childTnLst>
                                </p:cTn>
                              </p:par>
                            </p:childTnLst>
                          </p:cTn>
                        </p:par>
                        <p:par>
                          <p:cTn id="88" fill="hold">
                            <p:stCondLst>
                              <p:cond delay="28000"/>
                            </p:stCondLst>
                            <p:childTnLst>
                              <p:par>
                                <p:cTn id="89" presetID="23" presetClass="emph" presetSubtype="0" repeatCount="2000" fill="hold" grpId="2" nodeType="afterEffect">
                                  <p:stCondLst>
                                    <p:cond delay="0"/>
                                  </p:stCondLst>
                                  <p:childTnLst>
                                    <p:animClr clrSpc="hsl" dir="cw">
                                      <p:cBhvr override="childStyle">
                                        <p:cTn id="90" dur="1000" fill="hold"/>
                                        <p:tgtEl>
                                          <p:spTgt spid="3"/>
                                        </p:tgtEl>
                                        <p:attrNameLst>
                                          <p:attrName>style.color</p:attrName>
                                        </p:attrNameLst>
                                      </p:cBhvr>
                                      <p:by>
                                        <p:hsl h="10842353" s="0" l="0"/>
                                      </p:by>
                                    </p:animClr>
                                    <p:animClr clrSpc="hsl" dir="cw">
                                      <p:cBhvr>
                                        <p:cTn id="91" dur="1000" fill="hold"/>
                                        <p:tgtEl>
                                          <p:spTgt spid="3"/>
                                        </p:tgtEl>
                                        <p:attrNameLst>
                                          <p:attrName>fillcolor</p:attrName>
                                        </p:attrNameLst>
                                      </p:cBhvr>
                                      <p:by>
                                        <p:hsl h="10842353" s="0" l="0"/>
                                      </p:by>
                                    </p:animClr>
                                    <p:animClr clrSpc="hsl" dir="cw">
                                      <p:cBhvr>
                                        <p:cTn id="92" dur="1000" fill="hold"/>
                                        <p:tgtEl>
                                          <p:spTgt spid="3"/>
                                        </p:tgtEl>
                                        <p:attrNameLst>
                                          <p:attrName>stroke.color</p:attrName>
                                        </p:attrNameLst>
                                      </p:cBhvr>
                                      <p:by>
                                        <p:hsl h="10842353" s="0" l="0"/>
                                      </p:by>
                                    </p:animClr>
                                    <p:set>
                                      <p:cBhvr>
                                        <p:cTn id="93" dur="1000" fill="hold"/>
                                        <p:tgtEl>
                                          <p:spTgt spid="3"/>
                                        </p:tgtEl>
                                        <p:attrNameLst>
                                          <p:attrName>fill.type</p:attrName>
                                        </p:attrNameLst>
                                      </p:cBhvr>
                                      <p:to>
                                        <p:strVal val="solid"/>
                                      </p:to>
                                    </p:set>
                                  </p:childTnLst>
                                </p:cTn>
                              </p:par>
                            </p:childTnLst>
                          </p:cTn>
                        </p:par>
                        <p:par>
                          <p:cTn id="94" fill="hold">
                            <p:stCondLst>
                              <p:cond delay="30000"/>
                            </p:stCondLst>
                            <p:childTnLst>
                              <p:par>
                                <p:cTn id="95" presetID="23" presetClass="emph" presetSubtype="0" repeatCount="2000" fill="hold" grpId="0" nodeType="afterEffect">
                                  <p:stCondLst>
                                    <p:cond delay="0"/>
                                  </p:stCondLst>
                                  <p:childTnLst>
                                    <p:animClr clrSpc="hsl" dir="cw">
                                      <p:cBhvr override="childStyle">
                                        <p:cTn id="96" dur="1000" fill="hold"/>
                                        <p:tgtEl>
                                          <p:spTgt spid="4"/>
                                        </p:tgtEl>
                                        <p:attrNameLst>
                                          <p:attrName>style.color</p:attrName>
                                        </p:attrNameLst>
                                      </p:cBhvr>
                                      <p:by>
                                        <p:hsl h="10842353" s="0" l="0"/>
                                      </p:by>
                                    </p:animClr>
                                    <p:animClr clrSpc="hsl" dir="cw">
                                      <p:cBhvr>
                                        <p:cTn id="97" dur="1000" fill="hold"/>
                                        <p:tgtEl>
                                          <p:spTgt spid="4"/>
                                        </p:tgtEl>
                                        <p:attrNameLst>
                                          <p:attrName>fillcolor</p:attrName>
                                        </p:attrNameLst>
                                      </p:cBhvr>
                                      <p:by>
                                        <p:hsl h="10842353" s="0" l="0"/>
                                      </p:by>
                                    </p:animClr>
                                    <p:animClr clrSpc="hsl" dir="cw">
                                      <p:cBhvr>
                                        <p:cTn id="98" dur="1000" fill="hold"/>
                                        <p:tgtEl>
                                          <p:spTgt spid="4"/>
                                        </p:tgtEl>
                                        <p:attrNameLst>
                                          <p:attrName>stroke.color</p:attrName>
                                        </p:attrNameLst>
                                      </p:cBhvr>
                                      <p:by>
                                        <p:hsl h="10842353" s="0" l="0"/>
                                      </p:by>
                                    </p:animClr>
                                    <p:set>
                                      <p:cBhvr>
                                        <p:cTn id="99" dur="1000" fill="hold"/>
                                        <p:tgtEl>
                                          <p:spTgt spid="4"/>
                                        </p:tgtEl>
                                        <p:attrNameLst>
                                          <p:attrName>fill.type</p:attrName>
                                        </p:attrNameLst>
                                      </p:cBhvr>
                                      <p:to>
                                        <p:strVal val="solid"/>
                                      </p:to>
                                    </p:set>
                                  </p:childTnLst>
                                </p:cTn>
                              </p:par>
                            </p:childTnLst>
                          </p:cTn>
                        </p:par>
                        <p:par>
                          <p:cTn id="100" fill="hold">
                            <p:stCondLst>
                              <p:cond delay="32000"/>
                            </p:stCondLst>
                            <p:childTnLst>
                              <p:par>
                                <p:cTn id="101" presetID="23" presetClass="emph" presetSubtype="0" repeatCount="2000" fill="hold" grpId="1" nodeType="afterEffect">
                                  <p:stCondLst>
                                    <p:cond delay="0"/>
                                  </p:stCondLst>
                                  <p:childTnLst>
                                    <p:animClr clrSpc="hsl" dir="cw">
                                      <p:cBhvr override="childStyle">
                                        <p:cTn id="102" dur="1000" fill="hold"/>
                                        <p:tgtEl>
                                          <p:spTgt spid="4"/>
                                        </p:tgtEl>
                                        <p:attrNameLst>
                                          <p:attrName>style.color</p:attrName>
                                        </p:attrNameLst>
                                      </p:cBhvr>
                                      <p:by>
                                        <p:hsl h="10842353" s="0" l="0"/>
                                      </p:by>
                                    </p:animClr>
                                    <p:animClr clrSpc="hsl" dir="cw">
                                      <p:cBhvr>
                                        <p:cTn id="103" dur="1000" fill="hold"/>
                                        <p:tgtEl>
                                          <p:spTgt spid="4"/>
                                        </p:tgtEl>
                                        <p:attrNameLst>
                                          <p:attrName>fillcolor</p:attrName>
                                        </p:attrNameLst>
                                      </p:cBhvr>
                                      <p:by>
                                        <p:hsl h="10842353" s="0" l="0"/>
                                      </p:by>
                                    </p:animClr>
                                    <p:animClr clrSpc="hsl" dir="cw">
                                      <p:cBhvr>
                                        <p:cTn id="104" dur="1000" fill="hold"/>
                                        <p:tgtEl>
                                          <p:spTgt spid="4"/>
                                        </p:tgtEl>
                                        <p:attrNameLst>
                                          <p:attrName>stroke.color</p:attrName>
                                        </p:attrNameLst>
                                      </p:cBhvr>
                                      <p:by>
                                        <p:hsl h="10842353" s="0" l="0"/>
                                      </p:by>
                                    </p:animClr>
                                    <p:set>
                                      <p:cBhvr>
                                        <p:cTn id="105" dur="1000" fill="hold"/>
                                        <p:tgtEl>
                                          <p:spTgt spid="4"/>
                                        </p:tgtEl>
                                        <p:attrNameLst>
                                          <p:attrName>fill.type</p:attrName>
                                        </p:attrNameLst>
                                      </p:cBhvr>
                                      <p:to>
                                        <p:strVal val="solid"/>
                                      </p:to>
                                    </p:set>
                                  </p:childTnLst>
                                </p:cTn>
                              </p:par>
                            </p:childTnLst>
                          </p:cTn>
                        </p:par>
                        <p:par>
                          <p:cTn id="106" fill="hold">
                            <p:stCondLst>
                              <p:cond delay="34000"/>
                            </p:stCondLst>
                            <p:childTnLst>
                              <p:par>
                                <p:cTn id="107" presetID="23" presetClass="emph" presetSubtype="0" repeatCount="2000" fill="hold" grpId="2" nodeType="afterEffect">
                                  <p:stCondLst>
                                    <p:cond delay="0"/>
                                  </p:stCondLst>
                                  <p:childTnLst>
                                    <p:animClr clrSpc="hsl" dir="cw">
                                      <p:cBhvr override="childStyle">
                                        <p:cTn id="108" dur="1000" fill="hold"/>
                                        <p:tgtEl>
                                          <p:spTgt spid="4"/>
                                        </p:tgtEl>
                                        <p:attrNameLst>
                                          <p:attrName>style.color</p:attrName>
                                        </p:attrNameLst>
                                      </p:cBhvr>
                                      <p:by>
                                        <p:hsl h="10842353" s="0" l="0"/>
                                      </p:by>
                                    </p:animClr>
                                    <p:animClr clrSpc="hsl" dir="cw">
                                      <p:cBhvr>
                                        <p:cTn id="109" dur="1000" fill="hold"/>
                                        <p:tgtEl>
                                          <p:spTgt spid="4"/>
                                        </p:tgtEl>
                                        <p:attrNameLst>
                                          <p:attrName>fillcolor</p:attrName>
                                        </p:attrNameLst>
                                      </p:cBhvr>
                                      <p:by>
                                        <p:hsl h="10842353" s="0" l="0"/>
                                      </p:by>
                                    </p:animClr>
                                    <p:animClr clrSpc="hsl" dir="cw">
                                      <p:cBhvr>
                                        <p:cTn id="110" dur="1000" fill="hold"/>
                                        <p:tgtEl>
                                          <p:spTgt spid="4"/>
                                        </p:tgtEl>
                                        <p:attrNameLst>
                                          <p:attrName>stroke.color</p:attrName>
                                        </p:attrNameLst>
                                      </p:cBhvr>
                                      <p:by>
                                        <p:hsl h="10842353" s="0" l="0"/>
                                      </p:by>
                                    </p:animClr>
                                    <p:set>
                                      <p:cBhvr>
                                        <p:cTn id="111"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animBg="1"/>
      <p:bldP spid="4125" grpId="1" animBg="1"/>
      <p:bldP spid="4125" grpId="2" animBg="1"/>
      <p:bldP spid="4128" grpId="0" animBg="1"/>
      <p:bldP spid="4128" grpId="1" animBg="1"/>
      <p:bldP spid="4128" grpId="2" animBg="1"/>
      <p:bldP spid="4147" grpId="0" animBg="1"/>
      <p:bldP spid="4147" grpId="1" animBg="1"/>
      <p:bldP spid="4147" grpId="2" animBg="1"/>
      <p:bldP spid="2" grpId="0" animBg="1"/>
      <p:bldP spid="2" grpId="1" animBg="1"/>
      <p:bldP spid="2" grpId="2" animBg="1"/>
      <p:bldP spid="3" grpId="0" animBg="1"/>
      <p:bldP spid="3" grpId="1" animBg="1"/>
      <p:bldP spid="3" grpId="2" animBg="1"/>
      <p:bldP spid="4" grpId="0" animBg="1"/>
      <p:bldP spid="4" grpId="1" animBg="1"/>
      <p:bldP spid="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3Ш-670-671"/>
          <p:cNvPicPr>
            <a:picLocks noChangeAspect="1" noChangeArrowheads="1"/>
          </p:cNvPicPr>
          <p:nvPr/>
        </p:nvPicPr>
        <p:blipFill>
          <a:blip r:embed="rId2" cstate="print">
            <a:clrChange>
              <a:clrFrom>
                <a:srgbClr val="FFFFFF"/>
              </a:clrFrom>
              <a:clrTo>
                <a:srgbClr val="FFFFFF">
                  <a:alpha val="0"/>
                </a:srgbClr>
              </a:clrTo>
            </a:clrChange>
            <a:lum bright="2000"/>
            <a:grayscl/>
          </a:blip>
          <a:srcRect/>
          <a:stretch>
            <a:fillRect/>
          </a:stretch>
        </p:blipFill>
        <p:spPr bwMode="auto">
          <a:xfrm rot="1023134">
            <a:off x="6477779" y="5401984"/>
            <a:ext cx="892809" cy="696417"/>
          </a:xfrm>
          <a:prstGeom prst="rect">
            <a:avLst/>
          </a:prstGeom>
          <a:noFill/>
          <a:ln w="9525">
            <a:noFill/>
            <a:miter lim="800000"/>
            <a:headEnd/>
            <a:tailEnd/>
          </a:ln>
        </p:spPr>
      </p:pic>
      <p:pic>
        <p:nvPicPr>
          <p:cNvPr id="24" name="Picture 8" descr="3Ш-705-706_m"/>
          <p:cNvPicPr>
            <a:picLocks noChangeAspect="1" noChangeArrowheads="1"/>
          </p:cNvPicPr>
          <p:nvPr/>
        </p:nvPicPr>
        <p:blipFill>
          <a:blip r:embed="rId3" cstate="print">
            <a:clrChange>
              <a:clrFrom>
                <a:srgbClr val="FFFFFF"/>
              </a:clrFrom>
              <a:clrTo>
                <a:srgbClr val="FFFFFF">
                  <a:alpha val="0"/>
                </a:srgbClr>
              </a:clrTo>
            </a:clrChange>
            <a:lum bright="8000"/>
            <a:grayscl/>
          </a:blip>
          <a:srcRect/>
          <a:stretch>
            <a:fillRect/>
          </a:stretch>
        </p:blipFill>
        <p:spPr bwMode="auto">
          <a:xfrm>
            <a:off x="2928926" y="4000504"/>
            <a:ext cx="2928958" cy="1528270"/>
          </a:xfrm>
          <a:prstGeom prst="rect">
            <a:avLst/>
          </a:prstGeom>
          <a:noFill/>
          <a:ln w="9525">
            <a:noFill/>
            <a:miter lim="800000"/>
            <a:headEnd/>
            <a:tailEnd/>
          </a:ln>
        </p:spPr>
      </p:pic>
      <p:pic>
        <p:nvPicPr>
          <p:cNvPr id="25" name="Picture 9" descr="BOEIN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000232" y="214290"/>
            <a:ext cx="4982890" cy="2714644"/>
          </a:xfrm>
          <a:prstGeom prst="rect">
            <a:avLst/>
          </a:prstGeom>
          <a:noFill/>
          <a:ln w="9525">
            <a:noFill/>
            <a:miter lim="800000"/>
            <a:headEnd/>
            <a:tailEnd/>
          </a:ln>
        </p:spPr>
      </p:pic>
      <p:pic>
        <p:nvPicPr>
          <p:cNvPr id="26" name="Picture 10" descr="3Ш-698"/>
          <p:cNvPicPr>
            <a:picLocks noChangeAspect="1" noChangeArrowheads="1"/>
          </p:cNvPicPr>
          <p:nvPr/>
        </p:nvPicPr>
        <p:blipFill>
          <a:blip r:embed="rId5" cstate="print">
            <a:clrChange>
              <a:clrFrom>
                <a:srgbClr val="FFFFFF"/>
              </a:clrFrom>
              <a:clrTo>
                <a:srgbClr val="FFFFFF">
                  <a:alpha val="0"/>
                </a:srgbClr>
              </a:clrTo>
            </a:clrChange>
            <a:lum bright="8000"/>
            <a:grayscl/>
          </a:blip>
          <a:srcRect/>
          <a:stretch>
            <a:fillRect/>
          </a:stretch>
        </p:blipFill>
        <p:spPr bwMode="auto">
          <a:xfrm rot="1020311">
            <a:off x="6470498" y="5914187"/>
            <a:ext cx="773754" cy="734386"/>
          </a:xfrm>
          <a:prstGeom prst="rect">
            <a:avLst/>
          </a:prstGeom>
          <a:noFill/>
          <a:ln w="9525">
            <a:noFill/>
            <a:miter lim="800000"/>
            <a:headEnd/>
            <a:tailEnd/>
          </a:ln>
        </p:spPr>
      </p:pic>
      <p:pic>
        <p:nvPicPr>
          <p:cNvPr id="27" name="Picture 11" descr="3Ш-674-675"/>
          <p:cNvPicPr>
            <a:picLocks noChangeAspect="1" noChangeArrowheads="1"/>
          </p:cNvPicPr>
          <p:nvPr/>
        </p:nvPicPr>
        <p:blipFill>
          <a:blip r:embed="rId6" cstate="print">
            <a:clrChange>
              <a:clrFrom>
                <a:srgbClr val="FFFFFF"/>
              </a:clrFrom>
              <a:clrTo>
                <a:srgbClr val="FFFFFF">
                  <a:alpha val="0"/>
                </a:srgbClr>
              </a:clrTo>
            </a:clrChange>
            <a:lum bright="4000"/>
            <a:grayscl/>
          </a:blip>
          <a:srcRect/>
          <a:stretch>
            <a:fillRect/>
          </a:stretch>
        </p:blipFill>
        <p:spPr bwMode="auto">
          <a:xfrm>
            <a:off x="214282" y="3571876"/>
            <a:ext cx="510377" cy="384086"/>
          </a:xfrm>
          <a:prstGeom prst="rect">
            <a:avLst/>
          </a:prstGeom>
          <a:noFill/>
          <a:ln w="9525">
            <a:noFill/>
            <a:miter lim="800000"/>
            <a:headEnd/>
            <a:tailEnd/>
          </a:ln>
        </p:spPr>
      </p:pic>
      <p:pic>
        <p:nvPicPr>
          <p:cNvPr id="28" name="Picture 12" descr="3Ш-696-697_"/>
          <p:cNvPicPr>
            <a:picLocks noChangeAspect="1" noChangeArrowheads="1"/>
          </p:cNvPicPr>
          <p:nvPr/>
        </p:nvPicPr>
        <p:blipFill>
          <a:blip r:embed="rId7" cstate="print">
            <a:clrChange>
              <a:clrFrom>
                <a:srgbClr val="FFFFFF"/>
              </a:clrFrom>
              <a:clrTo>
                <a:srgbClr val="FFFFFF">
                  <a:alpha val="0"/>
                </a:srgbClr>
              </a:clrTo>
            </a:clrChange>
            <a:lum bright="2000"/>
            <a:grayscl/>
          </a:blip>
          <a:srcRect/>
          <a:stretch>
            <a:fillRect/>
          </a:stretch>
        </p:blipFill>
        <p:spPr bwMode="auto">
          <a:xfrm rot="2501752">
            <a:off x="6359299" y="4114432"/>
            <a:ext cx="1062499" cy="762458"/>
          </a:xfrm>
          <a:prstGeom prst="rect">
            <a:avLst/>
          </a:prstGeom>
          <a:noFill/>
          <a:ln w="9525">
            <a:noFill/>
            <a:miter lim="800000"/>
            <a:headEnd/>
            <a:tailEnd/>
          </a:ln>
        </p:spPr>
      </p:pic>
      <p:pic>
        <p:nvPicPr>
          <p:cNvPr id="29" name="Picture 13" descr="3Ш-672-673"/>
          <p:cNvPicPr>
            <a:picLocks noChangeAspect="1" noChangeArrowheads="1"/>
          </p:cNvPicPr>
          <p:nvPr/>
        </p:nvPicPr>
        <p:blipFill>
          <a:blip r:embed="rId8" cstate="print">
            <a:clrChange>
              <a:clrFrom>
                <a:srgbClr val="FFFFFF"/>
              </a:clrFrom>
              <a:clrTo>
                <a:srgbClr val="FFFFFF">
                  <a:alpha val="0"/>
                </a:srgbClr>
              </a:clrTo>
            </a:clrChange>
            <a:lum bright="4000"/>
            <a:grayscl/>
          </a:blip>
          <a:srcRect/>
          <a:stretch>
            <a:fillRect/>
          </a:stretch>
        </p:blipFill>
        <p:spPr bwMode="auto">
          <a:xfrm rot="1693665">
            <a:off x="6277452" y="3044680"/>
            <a:ext cx="973621" cy="724261"/>
          </a:xfrm>
          <a:prstGeom prst="rect">
            <a:avLst/>
          </a:prstGeom>
          <a:noFill/>
          <a:ln w="9525">
            <a:noFill/>
            <a:miter lim="800000"/>
            <a:headEnd/>
            <a:tailEnd/>
          </a:ln>
        </p:spPr>
      </p:pic>
      <p:pic>
        <p:nvPicPr>
          <p:cNvPr id="30" name="Picture 14" descr="3Ш-681-682"/>
          <p:cNvPicPr>
            <a:picLocks noChangeAspect="1" noChangeArrowheads="1"/>
          </p:cNvPicPr>
          <p:nvPr/>
        </p:nvPicPr>
        <p:blipFill>
          <a:blip r:embed="rId9" cstate="print">
            <a:clrChange>
              <a:clrFrom>
                <a:srgbClr val="FFFFFF"/>
              </a:clrFrom>
              <a:clrTo>
                <a:srgbClr val="FFFFFF">
                  <a:alpha val="0"/>
                </a:srgbClr>
              </a:clrTo>
            </a:clrChange>
            <a:lum bright="4000"/>
            <a:grayscl/>
          </a:blip>
          <a:srcRect/>
          <a:stretch>
            <a:fillRect/>
          </a:stretch>
        </p:blipFill>
        <p:spPr bwMode="auto">
          <a:xfrm>
            <a:off x="6165490" y="2500306"/>
            <a:ext cx="1074509" cy="642942"/>
          </a:xfrm>
          <a:prstGeom prst="rect">
            <a:avLst/>
          </a:prstGeom>
          <a:noFill/>
          <a:ln w="9525">
            <a:noFill/>
            <a:miter lim="800000"/>
            <a:headEnd/>
            <a:tailEnd/>
          </a:ln>
        </p:spPr>
      </p:pic>
      <p:pic>
        <p:nvPicPr>
          <p:cNvPr id="31" name="Picture 15" descr="3Ш-652-653_"/>
          <p:cNvPicPr>
            <a:picLocks noChangeAspect="1" noChangeArrowheads="1"/>
          </p:cNvPicPr>
          <p:nvPr/>
        </p:nvPicPr>
        <p:blipFill>
          <a:blip r:embed="rId10" cstate="print">
            <a:clrChange>
              <a:clrFrom>
                <a:srgbClr val="FFFFFF"/>
              </a:clrFrom>
              <a:clrTo>
                <a:srgbClr val="FFFFFF">
                  <a:alpha val="0"/>
                </a:srgbClr>
              </a:clrTo>
            </a:clrChange>
            <a:lum bright="10000"/>
            <a:grayscl/>
          </a:blip>
          <a:srcRect/>
          <a:stretch>
            <a:fillRect/>
          </a:stretch>
        </p:blipFill>
        <p:spPr bwMode="auto">
          <a:xfrm>
            <a:off x="142844" y="2786058"/>
            <a:ext cx="635614" cy="598959"/>
          </a:xfrm>
          <a:prstGeom prst="rect">
            <a:avLst/>
          </a:prstGeom>
          <a:noFill/>
          <a:ln w="9525">
            <a:noFill/>
            <a:miter lim="800000"/>
            <a:headEnd/>
            <a:tailEnd/>
          </a:ln>
        </p:spPr>
      </p:pic>
      <p:sp>
        <p:nvSpPr>
          <p:cNvPr id="32" name="Text Box 16"/>
          <p:cNvSpPr txBox="1">
            <a:spLocks noChangeArrowheads="1"/>
          </p:cNvSpPr>
          <p:nvPr/>
        </p:nvSpPr>
        <p:spPr bwMode="auto">
          <a:xfrm>
            <a:off x="7358082" y="3857628"/>
            <a:ext cx="1266608"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Скоба заднего подкоса</a:t>
            </a:r>
            <a:r>
              <a:rPr lang="en-US" sz="800" b="1" dirty="0" smtClean="0">
                <a:latin typeface="Arial" charset="0"/>
              </a:rPr>
              <a:t> </a:t>
            </a:r>
            <a:endParaRPr lang="ru-RU" sz="800" b="1" dirty="0" smtClean="0">
              <a:latin typeface="Arial" charset="0"/>
            </a:endParaRPr>
          </a:p>
          <a:p>
            <a:pPr algn="ctr" defTabSz="250825"/>
            <a:r>
              <a:rPr lang="en-US" sz="800" b="1" dirty="0" smtClean="0">
                <a:latin typeface="Arial" charset="0"/>
              </a:rPr>
              <a:t>Drag Brace Shackle</a:t>
            </a:r>
            <a:endParaRPr lang="ru-RU" sz="800" b="1" dirty="0">
              <a:latin typeface="Arial" charset="0"/>
            </a:endParaRPr>
          </a:p>
        </p:txBody>
      </p:sp>
      <p:sp>
        <p:nvSpPr>
          <p:cNvPr id="35" name="Text Box 19"/>
          <p:cNvSpPr txBox="1">
            <a:spLocks noChangeArrowheads="1"/>
          </p:cNvSpPr>
          <p:nvPr/>
        </p:nvSpPr>
        <p:spPr bwMode="auto">
          <a:xfrm>
            <a:off x="500034" y="4357694"/>
            <a:ext cx="1143008"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Фитинг  </a:t>
            </a:r>
          </a:p>
          <a:p>
            <a:pPr algn="ctr" defTabSz="250825"/>
            <a:r>
              <a:rPr lang="en-US" sz="800" b="1" dirty="0" smtClean="0">
                <a:latin typeface="Arial" charset="0"/>
              </a:rPr>
              <a:t>Fitting</a:t>
            </a:r>
            <a:endParaRPr lang="ru-RU" sz="800" b="1" dirty="0">
              <a:latin typeface="Arial" charset="0"/>
            </a:endParaRPr>
          </a:p>
        </p:txBody>
      </p:sp>
      <p:sp>
        <p:nvSpPr>
          <p:cNvPr id="36" name="Text Box 21"/>
          <p:cNvSpPr txBox="1">
            <a:spLocks noChangeArrowheads="1"/>
          </p:cNvSpPr>
          <p:nvPr/>
        </p:nvSpPr>
        <p:spPr bwMode="auto">
          <a:xfrm>
            <a:off x="785786" y="3714752"/>
            <a:ext cx="1122808" cy="271613"/>
          </a:xfrm>
          <a:prstGeom prst="rect">
            <a:avLst/>
          </a:prstGeom>
          <a:noFill/>
          <a:ln w="9525">
            <a:noFill/>
            <a:miter lim="800000"/>
            <a:headEnd/>
            <a:tailEnd/>
          </a:ln>
        </p:spPr>
        <p:txBody>
          <a:bodyPr wrap="square" lIns="25146" tIns="12573" rIns="25146" bIns="12573">
            <a:spAutoFit/>
          </a:bodyPr>
          <a:lstStyle/>
          <a:p>
            <a:pPr algn="ctr" defTabSz="250825" eaLnBrk="1" hangingPunct="1"/>
            <a:r>
              <a:rPr lang="ru-RU" sz="800" b="1" dirty="0" smtClean="0">
                <a:latin typeface="Arial" charset="0"/>
              </a:rPr>
              <a:t>Передний фитинг</a:t>
            </a:r>
          </a:p>
          <a:p>
            <a:pPr algn="ctr" defTabSz="250825" eaLnBrk="1" hangingPunct="1"/>
            <a:r>
              <a:rPr lang="en-US" sz="800" b="1" dirty="0" smtClean="0">
                <a:latin typeface="Arial" charset="0"/>
              </a:rPr>
              <a:t>Forward </a:t>
            </a:r>
            <a:r>
              <a:rPr lang="en-US" sz="800" b="1" dirty="0">
                <a:latin typeface="Arial" charset="0"/>
              </a:rPr>
              <a:t>fitting</a:t>
            </a:r>
            <a:endParaRPr lang="ru-RU" sz="800" b="1" dirty="0">
              <a:latin typeface="Arial" charset="0"/>
            </a:endParaRPr>
          </a:p>
        </p:txBody>
      </p:sp>
      <p:sp>
        <p:nvSpPr>
          <p:cNvPr id="37" name="Text Box 22"/>
          <p:cNvSpPr txBox="1">
            <a:spLocks noChangeArrowheads="1"/>
          </p:cNvSpPr>
          <p:nvPr/>
        </p:nvSpPr>
        <p:spPr bwMode="auto">
          <a:xfrm>
            <a:off x="357158" y="5000636"/>
            <a:ext cx="2285984" cy="271613"/>
          </a:xfrm>
          <a:prstGeom prst="rect">
            <a:avLst/>
          </a:prstGeom>
          <a:noFill/>
          <a:ln w="9525">
            <a:noFill/>
            <a:miter lim="800000"/>
            <a:headEnd/>
            <a:tailEnd/>
          </a:ln>
        </p:spPr>
        <p:txBody>
          <a:bodyPr wrap="square" lIns="25146" tIns="12573" rIns="25146" bIns="12573">
            <a:spAutoFit/>
          </a:bodyPr>
          <a:lstStyle/>
          <a:p>
            <a:pPr algn="ctr" defTabSz="250825" eaLnBrk="1" hangingPunct="1"/>
            <a:r>
              <a:rPr lang="ru-RU" sz="800" b="1" dirty="0" smtClean="0">
                <a:latin typeface="Arial" charset="0"/>
              </a:rPr>
              <a:t>Передний резервный фитинг </a:t>
            </a:r>
          </a:p>
          <a:p>
            <a:pPr algn="ctr" defTabSz="250825" eaLnBrk="1" hangingPunct="1"/>
            <a:r>
              <a:rPr lang="en-US" sz="800" b="1" dirty="0" smtClean="0">
                <a:latin typeface="Arial" charset="0"/>
              </a:rPr>
              <a:t>Forward</a:t>
            </a:r>
            <a:r>
              <a:rPr lang="ru-RU" sz="800" b="1" dirty="0" smtClean="0">
                <a:latin typeface="Arial" charset="0"/>
              </a:rPr>
              <a:t> </a:t>
            </a:r>
            <a:r>
              <a:rPr lang="en-US" sz="800" b="1" dirty="0" smtClean="0">
                <a:latin typeface="Arial" charset="0"/>
              </a:rPr>
              <a:t>Back-up </a:t>
            </a:r>
            <a:r>
              <a:rPr lang="en-US" sz="800" b="1" dirty="0">
                <a:latin typeface="Arial" charset="0"/>
              </a:rPr>
              <a:t>fitting</a:t>
            </a:r>
            <a:endParaRPr lang="ru-RU" sz="800" b="1" dirty="0">
              <a:latin typeface="Arial" charset="0"/>
            </a:endParaRPr>
          </a:p>
        </p:txBody>
      </p:sp>
      <p:sp>
        <p:nvSpPr>
          <p:cNvPr id="38" name="Text Box 23"/>
          <p:cNvSpPr txBox="1">
            <a:spLocks noChangeArrowheads="1"/>
          </p:cNvSpPr>
          <p:nvPr/>
        </p:nvSpPr>
        <p:spPr bwMode="auto">
          <a:xfrm>
            <a:off x="7000892" y="2786058"/>
            <a:ext cx="2285984"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Нижний контактный фитинг</a:t>
            </a:r>
          </a:p>
          <a:p>
            <a:pPr algn="ctr" defTabSz="250825"/>
            <a:r>
              <a:rPr lang="en-US" sz="800" b="1" dirty="0" smtClean="0">
                <a:latin typeface="Arial" charset="0"/>
              </a:rPr>
              <a:t>Lower </a:t>
            </a:r>
            <a:r>
              <a:rPr lang="ru-RU" sz="800" b="1" dirty="0" smtClean="0">
                <a:latin typeface="Arial" charset="0"/>
              </a:rPr>
              <a:t> </a:t>
            </a:r>
            <a:r>
              <a:rPr lang="en-US" sz="800" b="1" dirty="0" smtClean="0">
                <a:latin typeface="Arial" charset="0"/>
              </a:rPr>
              <a:t>terminal fitting</a:t>
            </a:r>
            <a:endParaRPr lang="ru-RU" sz="800" b="1" dirty="0">
              <a:latin typeface="Arial" charset="0"/>
            </a:endParaRPr>
          </a:p>
        </p:txBody>
      </p:sp>
      <p:pic>
        <p:nvPicPr>
          <p:cNvPr id="39" name="Picture 24" descr="3Ш-664_"/>
          <p:cNvPicPr>
            <a:picLocks noChangeAspect="1" noChangeArrowheads="1"/>
          </p:cNvPicPr>
          <p:nvPr/>
        </p:nvPicPr>
        <p:blipFill>
          <a:blip r:embed="rId11" cstate="print">
            <a:clrChange>
              <a:clrFrom>
                <a:srgbClr val="FFFFFF"/>
              </a:clrFrom>
              <a:clrTo>
                <a:srgbClr val="FFFFFF">
                  <a:alpha val="0"/>
                </a:srgbClr>
              </a:clrTo>
            </a:clrChange>
            <a:lum bright="10000"/>
            <a:grayscl/>
          </a:blip>
          <a:srcRect/>
          <a:stretch>
            <a:fillRect/>
          </a:stretch>
        </p:blipFill>
        <p:spPr bwMode="auto">
          <a:xfrm>
            <a:off x="142844" y="4214818"/>
            <a:ext cx="554816" cy="492865"/>
          </a:xfrm>
          <a:prstGeom prst="rect">
            <a:avLst/>
          </a:prstGeom>
          <a:noFill/>
          <a:ln w="9525">
            <a:noFill/>
            <a:miter lim="800000"/>
            <a:headEnd/>
            <a:tailEnd/>
          </a:ln>
        </p:spPr>
      </p:pic>
      <p:sp>
        <p:nvSpPr>
          <p:cNvPr id="40" name="Text Box 25"/>
          <p:cNvSpPr txBox="1">
            <a:spLocks noChangeArrowheads="1"/>
          </p:cNvSpPr>
          <p:nvPr/>
        </p:nvSpPr>
        <p:spPr bwMode="auto">
          <a:xfrm>
            <a:off x="571472" y="5715016"/>
            <a:ext cx="1857388"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pitchFamily="34" charset="0"/>
                <a:cs typeface="Arial" pitchFamily="34" charset="0"/>
              </a:rPr>
              <a:t>Верхний контактный фитинг </a:t>
            </a:r>
          </a:p>
          <a:p>
            <a:pPr algn="ctr" defTabSz="250825"/>
            <a:r>
              <a:rPr lang="en-US" sz="800" b="1" dirty="0" smtClean="0">
                <a:latin typeface="Arial" pitchFamily="34" charset="0"/>
                <a:cs typeface="Arial" pitchFamily="34" charset="0"/>
              </a:rPr>
              <a:t>Upper </a:t>
            </a:r>
            <a:r>
              <a:rPr lang="ru-RU" sz="800" b="1" dirty="0" smtClean="0">
                <a:latin typeface="Arial" pitchFamily="34" charset="0"/>
                <a:cs typeface="Arial" pitchFamily="34" charset="0"/>
              </a:rPr>
              <a:t> </a:t>
            </a:r>
            <a:r>
              <a:rPr lang="en-US" sz="800" b="1" dirty="0" smtClean="0">
                <a:latin typeface="Arial" pitchFamily="34" charset="0"/>
                <a:cs typeface="Arial" pitchFamily="34" charset="0"/>
              </a:rPr>
              <a:t>terminal </a:t>
            </a:r>
            <a:r>
              <a:rPr lang="ru-RU" sz="800" b="1" dirty="0" smtClean="0">
                <a:latin typeface="Arial" pitchFamily="34" charset="0"/>
                <a:cs typeface="Arial" pitchFamily="34" charset="0"/>
              </a:rPr>
              <a:t> </a:t>
            </a:r>
            <a:r>
              <a:rPr lang="en-US" sz="800" b="1" dirty="0" smtClean="0">
                <a:latin typeface="Arial" pitchFamily="34" charset="0"/>
                <a:cs typeface="Arial" pitchFamily="34" charset="0"/>
              </a:rPr>
              <a:t>fitting</a:t>
            </a:r>
            <a:endParaRPr lang="ru-RU" sz="800" b="1" dirty="0">
              <a:latin typeface="Arial" pitchFamily="34" charset="0"/>
              <a:cs typeface="Arial" pitchFamily="34" charset="0"/>
            </a:endParaRPr>
          </a:p>
        </p:txBody>
      </p:sp>
      <p:pic>
        <p:nvPicPr>
          <p:cNvPr id="41" name="Picture 26" descr="3Ш-679-680"/>
          <p:cNvPicPr>
            <a:picLocks noChangeAspect="1" noChangeArrowheads="1"/>
          </p:cNvPicPr>
          <p:nvPr/>
        </p:nvPicPr>
        <p:blipFill>
          <a:blip r:embed="rId12" cstate="print">
            <a:clrChange>
              <a:clrFrom>
                <a:srgbClr val="FFFFFF"/>
              </a:clrFrom>
              <a:clrTo>
                <a:srgbClr val="FFFFFF">
                  <a:alpha val="0"/>
                </a:srgbClr>
              </a:clrTo>
            </a:clrChange>
            <a:lum bright="4000"/>
            <a:grayscl/>
          </a:blip>
          <a:srcRect/>
          <a:stretch>
            <a:fillRect/>
          </a:stretch>
        </p:blipFill>
        <p:spPr bwMode="auto">
          <a:xfrm>
            <a:off x="142844" y="4929198"/>
            <a:ext cx="557509" cy="413631"/>
          </a:xfrm>
          <a:prstGeom prst="rect">
            <a:avLst/>
          </a:prstGeom>
          <a:noFill/>
          <a:ln w="9525">
            <a:noFill/>
            <a:miter lim="800000"/>
            <a:headEnd/>
            <a:tailEnd/>
          </a:ln>
        </p:spPr>
      </p:pic>
      <p:pic>
        <p:nvPicPr>
          <p:cNvPr id="42" name="Picture 27" descr="3Ш-683-684_"/>
          <p:cNvPicPr>
            <a:picLocks noChangeAspect="1" noChangeArrowheads="1"/>
          </p:cNvPicPr>
          <p:nvPr/>
        </p:nvPicPr>
        <p:blipFill>
          <a:blip r:embed="rId13" cstate="print">
            <a:clrChange>
              <a:clrFrom>
                <a:srgbClr val="FFFFFF"/>
              </a:clrFrom>
              <a:clrTo>
                <a:srgbClr val="FFFFFF">
                  <a:alpha val="0"/>
                </a:srgbClr>
              </a:clrTo>
            </a:clrChange>
            <a:lum bright="6000"/>
            <a:grayscl/>
          </a:blip>
          <a:srcRect/>
          <a:stretch>
            <a:fillRect/>
          </a:stretch>
        </p:blipFill>
        <p:spPr bwMode="auto">
          <a:xfrm>
            <a:off x="142844" y="5572140"/>
            <a:ext cx="618108" cy="416317"/>
          </a:xfrm>
          <a:prstGeom prst="rect">
            <a:avLst/>
          </a:prstGeom>
          <a:noFill/>
          <a:ln w="9525">
            <a:noFill/>
            <a:miter lim="800000"/>
            <a:headEnd/>
            <a:tailEnd/>
          </a:ln>
        </p:spPr>
      </p:pic>
      <p:pic>
        <p:nvPicPr>
          <p:cNvPr id="43" name="Picture 28" descr="3Ш-676"/>
          <p:cNvPicPr>
            <a:picLocks noChangeAspect="1" noChangeArrowheads="1"/>
          </p:cNvPicPr>
          <p:nvPr/>
        </p:nvPicPr>
        <p:blipFill>
          <a:blip r:embed="rId14" cstate="print">
            <a:clrChange>
              <a:clrFrom>
                <a:srgbClr val="FFFFFF"/>
              </a:clrFrom>
              <a:clrTo>
                <a:srgbClr val="FFFFFF">
                  <a:alpha val="0"/>
                </a:srgbClr>
              </a:clrTo>
            </a:clrChange>
            <a:lum bright="10000"/>
            <a:grayscl/>
          </a:blip>
          <a:srcRect/>
          <a:stretch>
            <a:fillRect/>
          </a:stretch>
        </p:blipFill>
        <p:spPr bwMode="auto">
          <a:xfrm>
            <a:off x="6227560" y="3643314"/>
            <a:ext cx="1099971" cy="642942"/>
          </a:xfrm>
          <a:prstGeom prst="rect">
            <a:avLst/>
          </a:prstGeom>
          <a:noFill/>
          <a:ln w="9525">
            <a:noFill/>
            <a:miter lim="800000"/>
            <a:headEnd/>
            <a:tailEnd/>
          </a:ln>
        </p:spPr>
      </p:pic>
      <p:sp>
        <p:nvSpPr>
          <p:cNvPr id="44" name="Text Box 30"/>
          <p:cNvSpPr txBox="1">
            <a:spLocks noChangeArrowheads="1"/>
          </p:cNvSpPr>
          <p:nvPr/>
        </p:nvSpPr>
        <p:spPr bwMode="auto">
          <a:xfrm>
            <a:off x="7286644" y="3357562"/>
            <a:ext cx="1113671" cy="271613"/>
          </a:xfrm>
          <a:prstGeom prst="rect">
            <a:avLst/>
          </a:prstGeom>
          <a:noFill/>
          <a:ln w="9525">
            <a:noFill/>
            <a:miter lim="800000"/>
            <a:headEnd/>
            <a:tailEnd/>
          </a:ln>
        </p:spPr>
        <p:txBody>
          <a:bodyPr lIns="25146" tIns="12573" rIns="25146" bIns="12573">
            <a:spAutoFit/>
          </a:bodyPr>
          <a:lstStyle/>
          <a:p>
            <a:pPr algn="ctr" defTabSz="250825"/>
            <a:r>
              <a:rPr lang="ru-RU" sz="800" b="1" dirty="0" smtClean="0">
                <a:latin typeface="Arial" charset="0"/>
              </a:rPr>
              <a:t>Фитинг гондолы  </a:t>
            </a:r>
            <a:r>
              <a:rPr lang="en-US" sz="800" b="1" dirty="0" smtClean="0">
                <a:latin typeface="Arial" charset="0"/>
              </a:rPr>
              <a:t>Nacelle Fitting</a:t>
            </a:r>
            <a:endParaRPr lang="ru-RU" sz="800" b="1" dirty="0">
              <a:latin typeface="Arial" charset="0"/>
            </a:endParaRPr>
          </a:p>
        </p:txBody>
      </p:sp>
      <p:sp>
        <p:nvSpPr>
          <p:cNvPr id="45" name="Text Box 31"/>
          <p:cNvSpPr txBox="1">
            <a:spLocks noChangeArrowheads="1"/>
          </p:cNvSpPr>
          <p:nvPr/>
        </p:nvSpPr>
        <p:spPr bwMode="auto">
          <a:xfrm>
            <a:off x="3214678" y="5643578"/>
            <a:ext cx="2500330"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Нижняя хорда крепления крыла к фюзеляжу  </a:t>
            </a:r>
          </a:p>
          <a:p>
            <a:pPr algn="ctr" defTabSz="250825"/>
            <a:r>
              <a:rPr lang="en-US" sz="800" b="1" dirty="0" smtClean="0">
                <a:latin typeface="Arial" charset="0"/>
              </a:rPr>
              <a:t>SOB Lower  Chord side of body</a:t>
            </a:r>
            <a:endParaRPr lang="ru-RU" sz="800" b="1" dirty="0">
              <a:latin typeface="Arial" charset="0"/>
            </a:endParaRPr>
          </a:p>
        </p:txBody>
      </p:sp>
      <p:sp>
        <p:nvSpPr>
          <p:cNvPr id="46" name="Text Box 32"/>
          <p:cNvSpPr txBox="1">
            <a:spLocks noChangeArrowheads="1"/>
          </p:cNvSpPr>
          <p:nvPr/>
        </p:nvSpPr>
        <p:spPr bwMode="auto">
          <a:xfrm>
            <a:off x="142844" y="2214554"/>
            <a:ext cx="2428892" cy="456279"/>
          </a:xfrm>
          <a:prstGeom prst="rect">
            <a:avLst/>
          </a:prstGeom>
          <a:noFill/>
          <a:ln w="9525">
            <a:noFill/>
            <a:miter lim="800000"/>
            <a:headEnd/>
            <a:tailEnd/>
          </a:ln>
        </p:spPr>
        <p:txBody>
          <a:bodyPr wrap="square" lIns="25146" tIns="12573" rIns="25146" bIns="12573">
            <a:spAutoFit/>
          </a:bodyPr>
          <a:lstStyle/>
          <a:p>
            <a:pPr algn="ctr" defTabSz="250825" eaLnBrk="1" hangingPunct="1"/>
            <a:r>
              <a:rPr lang="ru-RU" sz="1400" b="1" u="sng" dirty="0" smtClean="0">
                <a:solidFill>
                  <a:srgbClr val="003399"/>
                </a:solidFill>
                <a:latin typeface="Arial" charset="0"/>
              </a:rPr>
              <a:t>Малогабаритные  детали </a:t>
            </a:r>
          </a:p>
          <a:p>
            <a:pPr algn="ctr" defTabSz="250825"/>
            <a:r>
              <a:rPr lang="en-US" sz="1400" b="1" u="sng" dirty="0" smtClean="0">
                <a:solidFill>
                  <a:srgbClr val="003399"/>
                </a:solidFill>
                <a:latin typeface="Arial" charset="0"/>
              </a:rPr>
              <a:t>Small-size parts</a:t>
            </a:r>
            <a:endParaRPr lang="ru-RU" sz="1400" b="1" u="sng" dirty="0">
              <a:solidFill>
                <a:srgbClr val="003399"/>
              </a:solidFill>
              <a:latin typeface="Arial" charset="0"/>
            </a:endParaRPr>
          </a:p>
        </p:txBody>
      </p:sp>
      <p:sp>
        <p:nvSpPr>
          <p:cNvPr id="47" name="Text Box 33"/>
          <p:cNvSpPr txBox="1">
            <a:spLocks noChangeArrowheads="1"/>
          </p:cNvSpPr>
          <p:nvPr/>
        </p:nvSpPr>
        <p:spPr bwMode="auto">
          <a:xfrm>
            <a:off x="6357950" y="2071678"/>
            <a:ext cx="2643206" cy="456279"/>
          </a:xfrm>
          <a:prstGeom prst="rect">
            <a:avLst/>
          </a:prstGeom>
          <a:noFill/>
          <a:ln w="9525">
            <a:noFill/>
            <a:miter lim="800000"/>
            <a:headEnd/>
            <a:tailEnd/>
          </a:ln>
        </p:spPr>
        <p:txBody>
          <a:bodyPr wrap="square" lIns="25146" tIns="12573" rIns="25146" bIns="12573">
            <a:spAutoFit/>
          </a:bodyPr>
          <a:lstStyle/>
          <a:p>
            <a:pPr algn="ctr" defTabSz="250825" eaLnBrk="1" hangingPunct="1"/>
            <a:r>
              <a:rPr lang="ru-RU" sz="1400" b="1" u="sng" dirty="0" smtClean="0">
                <a:solidFill>
                  <a:srgbClr val="003399"/>
                </a:solidFill>
                <a:latin typeface="Arial" charset="0"/>
              </a:rPr>
              <a:t>Среднегабаритные детали</a:t>
            </a:r>
          </a:p>
          <a:p>
            <a:pPr algn="ctr" defTabSz="250825"/>
            <a:r>
              <a:rPr lang="en-US" sz="1400" b="1" u="sng" dirty="0" smtClean="0">
                <a:solidFill>
                  <a:srgbClr val="003399"/>
                </a:solidFill>
                <a:latin typeface="Arial" charset="0"/>
              </a:rPr>
              <a:t>Medium-size parts</a:t>
            </a:r>
            <a:endParaRPr lang="ru-RU" sz="1400" b="1" u="sng" dirty="0">
              <a:solidFill>
                <a:srgbClr val="003399"/>
              </a:solidFill>
              <a:latin typeface="Arial" charset="0"/>
            </a:endParaRPr>
          </a:p>
        </p:txBody>
      </p:sp>
      <p:sp>
        <p:nvSpPr>
          <p:cNvPr id="48" name="Text Box 34"/>
          <p:cNvSpPr txBox="1">
            <a:spLocks noChangeArrowheads="1"/>
          </p:cNvSpPr>
          <p:nvPr/>
        </p:nvSpPr>
        <p:spPr bwMode="auto">
          <a:xfrm>
            <a:off x="3143240" y="3357562"/>
            <a:ext cx="2500330" cy="456279"/>
          </a:xfrm>
          <a:prstGeom prst="rect">
            <a:avLst/>
          </a:prstGeom>
          <a:noFill/>
          <a:ln w="9525">
            <a:noFill/>
            <a:miter lim="800000"/>
            <a:headEnd/>
            <a:tailEnd/>
          </a:ln>
        </p:spPr>
        <p:txBody>
          <a:bodyPr wrap="square" lIns="25146" tIns="12573" rIns="25146" bIns="12573">
            <a:spAutoFit/>
          </a:bodyPr>
          <a:lstStyle/>
          <a:p>
            <a:pPr algn="ctr" defTabSz="250825" eaLnBrk="1" hangingPunct="1"/>
            <a:r>
              <a:rPr lang="ru-RU" sz="1400" b="1" u="sng" dirty="0" smtClean="0">
                <a:solidFill>
                  <a:srgbClr val="003399"/>
                </a:solidFill>
                <a:latin typeface="Arial" charset="0"/>
              </a:rPr>
              <a:t>Крупногабаритные детали </a:t>
            </a:r>
          </a:p>
          <a:p>
            <a:pPr algn="ctr" defTabSz="250825"/>
            <a:r>
              <a:rPr lang="en-US" sz="1400" b="1" u="sng" dirty="0" smtClean="0">
                <a:solidFill>
                  <a:srgbClr val="003399"/>
                </a:solidFill>
                <a:latin typeface="Arial" charset="0"/>
              </a:rPr>
              <a:t>Large-size parts</a:t>
            </a:r>
            <a:endParaRPr lang="ru-RU" sz="1400" b="1" u="sng" dirty="0">
              <a:solidFill>
                <a:srgbClr val="003399"/>
              </a:solidFill>
              <a:latin typeface="Arial" charset="0"/>
            </a:endParaRPr>
          </a:p>
        </p:txBody>
      </p:sp>
      <p:pic>
        <p:nvPicPr>
          <p:cNvPr id="49" name="Picture 35" descr="3Ш-685-686"/>
          <p:cNvPicPr>
            <a:picLocks noChangeAspect="1" noChangeArrowheads="1"/>
          </p:cNvPicPr>
          <p:nvPr/>
        </p:nvPicPr>
        <p:blipFill>
          <a:blip r:embed="rId15" cstate="print">
            <a:clrChange>
              <a:clrFrom>
                <a:srgbClr val="FFFFFF"/>
              </a:clrFrom>
              <a:clrTo>
                <a:srgbClr val="FFFFFF">
                  <a:alpha val="0"/>
                </a:srgbClr>
              </a:clrTo>
            </a:clrChange>
            <a:lum bright="4000"/>
            <a:grayscl/>
          </a:blip>
          <a:srcRect/>
          <a:stretch>
            <a:fillRect/>
          </a:stretch>
        </p:blipFill>
        <p:spPr bwMode="auto">
          <a:xfrm rot="1241371">
            <a:off x="6444034" y="4753978"/>
            <a:ext cx="975099" cy="628951"/>
          </a:xfrm>
          <a:prstGeom prst="rect">
            <a:avLst/>
          </a:prstGeom>
          <a:noFill/>
          <a:ln w="9525">
            <a:noFill/>
            <a:miter lim="800000"/>
            <a:headEnd/>
            <a:tailEnd/>
          </a:ln>
        </p:spPr>
      </p:pic>
      <p:sp>
        <p:nvSpPr>
          <p:cNvPr id="50" name="Text Box 36"/>
          <p:cNvSpPr txBox="1">
            <a:spLocks noChangeArrowheads="1"/>
          </p:cNvSpPr>
          <p:nvPr/>
        </p:nvSpPr>
        <p:spPr bwMode="auto">
          <a:xfrm>
            <a:off x="7358082" y="5000636"/>
            <a:ext cx="1338047"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Контактный фитинг  </a:t>
            </a:r>
            <a:endParaRPr lang="en-US" sz="800" b="1" dirty="0" smtClean="0">
              <a:latin typeface="Arial" charset="0"/>
            </a:endParaRPr>
          </a:p>
          <a:p>
            <a:pPr algn="ctr" defTabSz="250825"/>
            <a:r>
              <a:rPr lang="en-US" sz="800" b="1" dirty="0" smtClean="0">
                <a:latin typeface="Arial" charset="0"/>
              </a:rPr>
              <a:t>Terminal fitting</a:t>
            </a:r>
            <a:endParaRPr lang="ru-RU" sz="800" b="1" dirty="0">
              <a:latin typeface="Arial" charset="0"/>
            </a:endParaRPr>
          </a:p>
        </p:txBody>
      </p:sp>
      <p:pic>
        <p:nvPicPr>
          <p:cNvPr id="53" name="Picture 2" descr="C:\Users\Osnovina\Desktop\UBM_WordMark_PMS.png"/>
          <p:cNvPicPr>
            <a:picLocks noChangeAspect="1" noChangeArrowheads="1"/>
          </p:cNvPicPr>
          <p:nvPr/>
        </p:nvPicPr>
        <p:blipFill>
          <a:blip r:embed="rId16" cstate="print"/>
          <a:srcRect/>
          <a:stretch>
            <a:fillRect/>
          </a:stretch>
        </p:blipFill>
        <p:spPr bwMode="auto">
          <a:xfrm>
            <a:off x="0" y="0"/>
            <a:ext cx="1288209" cy="607841"/>
          </a:xfrm>
          <a:prstGeom prst="rect">
            <a:avLst/>
          </a:prstGeom>
          <a:noFill/>
          <a:ln>
            <a:solidFill>
              <a:schemeClr val="bg1"/>
            </a:solidFill>
          </a:ln>
        </p:spPr>
      </p:pic>
      <p:sp>
        <p:nvSpPr>
          <p:cNvPr id="55" name="Text Box 3"/>
          <p:cNvSpPr txBox="1">
            <a:spLocks noChangeArrowheads="1"/>
          </p:cNvSpPr>
          <p:nvPr/>
        </p:nvSpPr>
        <p:spPr bwMode="auto">
          <a:xfrm>
            <a:off x="1928794" y="71414"/>
            <a:ext cx="1937183" cy="461665"/>
          </a:xfrm>
          <a:prstGeom prst="rect">
            <a:avLst/>
          </a:prstGeom>
          <a:noFill/>
          <a:ln w="12700">
            <a:noFill/>
            <a:miter lim="800000"/>
            <a:headEnd type="none" w="sm" len="sm"/>
            <a:tailEnd type="none" w="sm" len="sm"/>
          </a:ln>
        </p:spPr>
        <p:txBody>
          <a:bodyPr wrap="square">
            <a:spAutoFit/>
          </a:bodyPr>
          <a:lstStyle/>
          <a:p>
            <a:pPr algn="ctr"/>
            <a:r>
              <a:rPr lang="ru-RU" sz="2400" b="1" dirty="0" smtClean="0">
                <a:solidFill>
                  <a:srgbClr val="003399"/>
                </a:solidFill>
                <a:latin typeface="Arial Unicode MS" pitchFamily="34" charset="-128"/>
              </a:rPr>
              <a:t>Продукция</a:t>
            </a:r>
            <a:endParaRPr lang="ru-RU" sz="2400" b="1" dirty="0">
              <a:solidFill>
                <a:srgbClr val="003399"/>
              </a:solidFill>
              <a:latin typeface="Arial Unicode MS" pitchFamily="34" charset="-128"/>
            </a:endParaRPr>
          </a:p>
        </p:txBody>
      </p:sp>
      <p:sp>
        <p:nvSpPr>
          <p:cNvPr id="56" name="Text Box 30"/>
          <p:cNvSpPr txBox="1">
            <a:spLocks noChangeArrowheads="1"/>
          </p:cNvSpPr>
          <p:nvPr/>
        </p:nvSpPr>
        <p:spPr bwMode="auto">
          <a:xfrm>
            <a:off x="7358082" y="4500570"/>
            <a:ext cx="1113671" cy="271613"/>
          </a:xfrm>
          <a:prstGeom prst="rect">
            <a:avLst/>
          </a:prstGeom>
          <a:noFill/>
          <a:ln w="9525">
            <a:noFill/>
            <a:miter lim="800000"/>
            <a:headEnd/>
            <a:tailEnd/>
          </a:ln>
        </p:spPr>
        <p:txBody>
          <a:bodyPr lIns="25146" tIns="12573" rIns="25146" bIns="12573">
            <a:spAutoFit/>
          </a:bodyPr>
          <a:lstStyle/>
          <a:p>
            <a:pPr algn="ctr" defTabSz="250825"/>
            <a:r>
              <a:rPr lang="ru-RU" sz="800" b="1" dirty="0" smtClean="0">
                <a:latin typeface="Arial" charset="0"/>
              </a:rPr>
              <a:t>Фитинг гондолы </a:t>
            </a:r>
            <a:r>
              <a:rPr lang="en-US" sz="800" b="1" dirty="0" smtClean="0">
                <a:latin typeface="Arial" charset="0"/>
              </a:rPr>
              <a:t>Nacelle Fitting</a:t>
            </a:r>
            <a:r>
              <a:rPr lang="ru-RU" sz="800" b="1" dirty="0" smtClean="0">
                <a:latin typeface="Arial" charset="0"/>
              </a:rPr>
              <a:t> </a:t>
            </a:r>
            <a:endParaRPr lang="ru-RU" sz="800" b="1" dirty="0">
              <a:latin typeface="Arial" charset="0"/>
            </a:endParaRPr>
          </a:p>
        </p:txBody>
      </p:sp>
      <p:sp>
        <p:nvSpPr>
          <p:cNvPr id="57" name="Text Box 30"/>
          <p:cNvSpPr txBox="1">
            <a:spLocks noChangeArrowheads="1"/>
          </p:cNvSpPr>
          <p:nvPr/>
        </p:nvSpPr>
        <p:spPr bwMode="auto">
          <a:xfrm>
            <a:off x="7358082" y="5572140"/>
            <a:ext cx="1113671" cy="271613"/>
          </a:xfrm>
          <a:prstGeom prst="rect">
            <a:avLst/>
          </a:prstGeom>
          <a:noFill/>
          <a:ln w="9525">
            <a:noFill/>
            <a:miter lim="800000"/>
            <a:headEnd/>
            <a:tailEnd/>
          </a:ln>
        </p:spPr>
        <p:txBody>
          <a:bodyPr lIns="25146" tIns="12573" rIns="25146" bIns="12573">
            <a:spAutoFit/>
          </a:bodyPr>
          <a:lstStyle/>
          <a:p>
            <a:pPr algn="ctr" defTabSz="250825"/>
            <a:r>
              <a:rPr lang="ru-RU" sz="800" b="1" dirty="0" smtClean="0">
                <a:latin typeface="Arial" charset="0"/>
              </a:rPr>
              <a:t>Фитинг гондолы  </a:t>
            </a:r>
            <a:r>
              <a:rPr lang="en-US" sz="800" b="1" dirty="0" smtClean="0">
                <a:latin typeface="Arial" charset="0"/>
              </a:rPr>
              <a:t>Nacelle Fitting </a:t>
            </a:r>
            <a:endParaRPr lang="ru-RU" sz="800" b="1" dirty="0">
              <a:latin typeface="Arial" charset="0"/>
            </a:endParaRPr>
          </a:p>
        </p:txBody>
      </p:sp>
      <p:sp>
        <p:nvSpPr>
          <p:cNvPr id="54" name="Text Box 19"/>
          <p:cNvSpPr txBox="1">
            <a:spLocks noChangeArrowheads="1"/>
          </p:cNvSpPr>
          <p:nvPr/>
        </p:nvSpPr>
        <p:spPr bwMode="auto">
          <a:xfrm>
            <a:off x="642910" y="3000372"/>
            <a:ext cx="928694"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Фитинг </a:t>
            </a:r>
          </a:p>
          <a:p>
            <a:pPr algn="ctr" defTabSz="250825"/>
            <a:r>
              <a:rPr lang="ru-RU" sz="800" b="1" dirty="0" smtClean="0">
                <a:latin typeface="Arial" charset="0"/>
              </a:rPr>
              <a:t> </a:t>
            </a:r>
            <a:r>
              <a:rPr lang="en-US" sz="800" b="1" dirty="0" smtClean="0">
                <a:latin typeface="Arial" charset="0"/>
              </a:rPr>
              <a:t>Fitting</a:t>
            </a:r>
            <a:endParaRPr lang="ru-RU" sz="800" b="1" dirty="0">
              <a:latin typeface="Arial" charset="0"/>
            </a:endParaRPr>
          </a:p>
        </p:txBody>
      </p:sp>
      <p:sp>
        <p:nvSpPr>
          <p:cNvPr id="59" name="Text Box 30"/>
          <p:cNvSpPr txBox="1">
            <a:spLocks noChangeArrowheads="1"/>
          </p:cNvSpPr>
          <p:nvPr/>
        </p:nvSpPr>
        <p:spPr bwMode="auto">
          <a:xfrm>
            <a:off x="7358082" y="6072206"/>
            <a:ext cx="1785918" cy="271613"/>
          </a:xfrm>
          <a:prstGeom prst="rect">
            <a:avLst/>
          </a:prstGeom>
          <a:noFill/>
          <a:ln w="9525">
            <a:noFill/>
            <a:miter lim="800000"/>
            <a:headEnd/>
            <a:tailEnd/>
          </a:ln>
        </p:spPr>
        <p:txBody>
          <a:bodyPr wrap="square" lIns="25146" tIns="12573" rIns="25146" bIns="12573">
            <a:spAutoFit/>
          </a:bodyPr>
          <a:lstStyle/>
          <a:p>
            <a:pPr algn="ctr" defTabSz="250825"/>
            <a:r>
              <a:rPr lang="ru-RU" sz="800" b="1" dirty="0" smtClean="0">
                <a:latin typeface="Arial" charset="0"/>
              </a:rPr>
              <a:t>Верхнее соединительное звено</a:t>
            </a:r>
            <a:r>
              <a:rPr lang="en-US" sz="800" b="1" dirty="0" smtClean="0">
                <a:latin typeface="Arial" charset="0"/>
              </a:rPr>
              <a:t> </a:t>
            </a:r>
            <a:r>
              <a:rPr lang="ru-RU" sz="800" b="1" dirty="0" smtClean="0">
                <a:latin typeface="Arial" charset="0"/>
              </a:rPr>
              <a:t> </a:t>
            </a:r>
          </a:p>
          <a:p>
            <a:pPr algn="ctr" defTabSz="250825"/>
            <a:r>
              <a:rPr lang="en-US" sz="800" b="1" dirty="0" smtClean="0"/>
              <a:t>Upper link</a:t>
            </a:r>
            <a:endParaRPr lang="ru-RU" sz="800" b="1" dirty="0">
              <a:latin typeface="Arial" charset="0"/>
            </a:endParaRPr>
          </a:p>
        </p:txBody>
      </p:sp>
      <p:sp>
        <p:nvSpPr>
          <p:cNvPr id="51" name="Text Box 3"/>
          <p:cNvSpPr txBox="1">
            <a:spLocks noChangeArrowheads="1"/>
          </p:cNvSpPr>
          <p:nvPr/>
        </p:nvSpPr>
        <p:spPr bwMode="auto">
          <a:xfrm>
            <a:off x="5143504" y="71414"/>
            <a:ext cx="1937183" cy="461665"/>
          </a:xfrm>
          <a:prstGeom prst="rect">
            <a:avLst/>
          </a:prstGeom>
          <a:noFill/>
          <a:ln w="12700">
            <a:noFill/>
            <a:miter lim="800000"/>
            <a:headEnd type="none" w="sm" len="sm"/>
            <a:tailEnd type="none" w="sm" len="sm"/>
          </a:ln>
        </p:spPr>
        <p:txBody>
          <a:bodyPr wrap="square">
            <a:spAutoFit/>
          </a:bodyPr>
          <a:lstStyle/>
          <a:p>
            <a:pPr algn="ctr"/>
            <a:r>
              <a:rPr lang="en-US" sz="2400" b="1" dirty="0" smtClean="0">
                <a:solidFill>
                  <a:srgbClr val="003399"/>
                </a:solidFill>
                <a:latin typeface="Arial Unicode MS" pitchFamily="34" charset="-128"/>
              </a:rPr>
              <a:t>Products</a:t>
            </a:r>
            <a:endParaRPr lang="ru-RU" sz="2400" b="1" dirty="0">
              <a:solidFill>
                <a:srgbClr val="003399"/>
              </a:solidFill>
              <a:latin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bwMode="auto">
          <a:xfrm>
            <a:off x="6105548" y="2938906"/>
            <a:ext cx="1752600" cy="874702"/>
          </a:xfrm>
          <a:prstGeom prst="rect">
            <a:avLst/>
          </a:prstGeom>
          <a:solidFill>
            <a:srgbClr val="FFC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i="1" kern="1200">
                <a:solidFill>
                  <a:schemeClr val="lt1"/>
                </a:solidFill>
                <a:latin typeface="+mn-lt"/>
                <a:ea typeface="+mn-ea"/>
                <a:cs typeface="+mn-cs"/>
              </a:defRPr>
            </a:lvl1pPr>
            <a:lvl2pPr marL="457200" algn="l" rtl="0" fontAlgn="base">
              <a:spcBef>
                <a:spcPct val="0"/>
              </a:spcBef>
              <a:spcAft>
                <a:spcPct val="0"/>
              </a:spcAft>
              <a:defRPr i="1" kern="1200">
                <a:solidFill>
                  <a:schemeClr val="lt1"/>
                </a:solidFill>
                <a:latin typeface="+mn-lt"/>
                <a:ea typeface="+mn-ea"/>
                <a:cs typeface="+mn-cs"/>
              </a:defRPr>
            </a:lvl2pPr>
            <a:lvl3pPr marL="914400" algn="l" rtl="0" fontAlgn="base">
              <a:spcBef>
                <a:spcPct val="0"/>
              </a:spcBef>
              <a:spcAft>
                <a:spcPct val="0"/>
              </a:spcAft>
              <a:defRPr i="1" kern="1200">
                <a:solidFill>
                  <a:schemeClr val="lt1"/>
                </a:solidFill>
                <a:latin typeface="+mn-lt"/>
                <a:ea typeface="+mn-ea"/>
                <a:cs typeface="+mn-cs"/>
              </a:defRPr>
            </a:lvl3pPr>
            <a:lvl4pPr marL="1371600" algn="l" rtl="0" fontAlgn="base">
              <a:spcBef>
                <a:spcPct val="0"/>
              </a:spcBef>
              <a:spcAft>
                <a:spcPct val="0"/>
              </a:spcAft>
              <a:defRPr i="1" kern="1200">
                <a:solidFill>
                  <a:schemeClr val="lt1"/>
                </a:solidFill>
                <a:latin typeface="+mn-lt"/>
                <a:ea typeface="+mn-ea"/>
                <a:cs typeface="+mn-cs"/>
              </a:defRPr>
            </a:lvl4pPr>
            <a:lvl5pPr marL="1828800" algn="l" rtl="0" fontAlgn="base">
              <a:spcBef>
                <a:spcPct val="0"/>
              </a:spcBef>
              <a:spcAft>
                <a:spcPct val="0"/>
              </a:spcAft>
              <a:defRPr i="1" kern="1200">
                <a:solidFill>
                  <a:schemeClr val="lt1"/>
                </a:solidFill>
                <a:latin typeface="+mn-lt"/>
                <a:ea typeface="+mn-ea"/>
                <a:cs typeface="+mn-cs"/>
              </a:defRPr>
            </a:lvl5pPr>
            <a:lvl6pPr marL="2286000" algn="l" defTabSz="914400" rtl="0" eaLnBrk="1" latinLnBrk="0" hangingPunct="1">
              <a:defRPr i="1" kern="1200">
                <a:solidFill>
                  <a:schemeClr val="lt1"/>
                </a:solidFill>
                <a:latin typeface="+mn-lt"/>
                <a:ea typeface="+mn-ea"/>
                <a:cs typeface="+mn-cs"/>
              </a:defRPr>
            </a:lvl6pPr>
            <a:lvl7pPr marL="2743200" algn="l" defTabSz="914400" rtl="0" eaLnBrk="1" latinLnBrk="0" hangingPunct="1">
              <a:defRPr i="1" kern="1200">
                <a:solidFill>
                  <a:schemeClr val="lt1"/>
                </a:solidFill>
                <a:latin typeface="+mn-lt"/>
                <a:ea typeface="+mn-ea"/>
                <a:cs typeface="+mn-cs"/>
              </a:defRPr>
            </a:lvl7pPr>
            <a:lvl8pPr marL="3200400" algn="l" defTabSz="914400" rtl="0" eaLnBrk="1" latinLnBrk="0" hangingPunct="1">
              <a:defRPr i="1" kern="1200">
                <a:solidFill>
                  <a:schemeClr val="lt1"/>
                </a:solidFill>
                <a:latin typeface="+mn-lt"/>
                <a:ea typeface="+mn-ea"/>
                <a:cs typeface="+mn-cs"/>
              </a:defRPr>
            </a:lvl8pPr>
            <a:lvl9pPr marL="3657600" algn="l" defTabSz="914400" rtl="0" eaLnBrk="1" latinLnBrk="0" hangingPunct="1">
              <a:defRPr i="1" kern="1200">
                <a:solidFill>
                  <a:schemeClr val="lt1"/>
                </a:solidFill>
                <a:latin typeface="+mn-lt"/>
                <a:ea typeface="+mn-ea"/>
                <a:cs typeface="+mn-cs"/>
              </a:defRPr>
            </a:lvl9pPr>
          </a:lstStyle>
          <a:p>
            <a:pPr algn="ctr">
              <a:defRPr/>
            </a:pPr>
            <a:endParaRPr lang="ru-RU"/>
          </a:p>
        </p:txBody>
      </p:sp>
      <p:sp>
        <p:nvSpPr>
          <p:cNvPr id="27" name="Прямоугольник 26"/>
          <p:cNvSpPr/>
          <p:nvPr/>
        </p:nvSpPr>
        <p:spPr bwMode="auto">
          <a:xfrm>
            <a:off x="1914548" y="785793"/>
            <a:ext cx="2895600" cy="2825961"/>
          </a:xfrm>
          <a:prstGeom prst="rect">
            <a:avLst/>
          </a:prstGeom>
          <a:solidFill>
            <a:srgbClr val="00B0F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i="1" kern="1200">
                <a:solidFill>
                  <a:schemeClr val="lt1"/>
                </a:solidFill>
                <a:latin typeface="+mn-lt"/>
                <a:ea typeface="+mn-ea"/>
                <a:cs typeface="+mn-cs"/>
              </a:defRPr>
            </a:lvl1pPr>
            <a:lvl2pPr marL="457200" algn="l" rtl="0" fontAlgn="base">
              <a:spcBef>
                <a:spcPct val="0"/>
              </a:spcBef>
              <a:spcAft>
                <a:spcPct val="0"/>
              </a:spcAft>
              <a:defRPr i="1" kern="1200">
                <a:solidFill>
                  <a:schemeClr val="lt1"/>
                </a:solidFill>
                <a:latin typeface="+mn-lt"/>
                <a:ea typeface="+mn-ea"/>
                <a:cs typeface="+mn-cs"/>
              </a:defRPr>
            </a:lvl2pPr>
            <a:lvl3pPr marL="914400" algn="l" rtl="0" fontAlgn="base">
              <a:spcBef>
                <a:spcPct val="0"/>
              </a:spcBef>
              <a:spcAft>
                <a:spcPct val="0"/>
              </a:spcAft>
              <a:defRPr i="1" kern="1200">
                <a:solidFill>
                  <a:schemeClr val="lt1"/>
                </a:solidFill>
                <a:latin typeface="+mn-lt"/>
                <a:ea typeface="+mn-ea"/>
                <a:cs typeface="+mn-cs"/>
              </a:defRPr>
            </a:lvl3pPr>
            <a:lvl4pPr marL="1371600" algn="l" rtl="0" fontAlgn="base">
              <a:spcBef>
                <a:spcPct val="0"/>
              </a:spcBef>
              <a:spcAft>
                <a:spcPct val="0"/>
              </a:spcAft>
              <a:defRPr i="1" kern="1200">
                <a:solidFill>
                  <a:schemeClr val="lt1"/>
                </a:solidFill>
                <a:latin typeface="+mn-lt"/>
                <a:ea typeface="+mn-ea"/>
                <a:cs typeface="+mn-cs"/>
              </a:defRPr>
            </a:lvl4pPr>
            <a:lvl5pPr marL="1828800" algn="l" rtl="0" fontAlgn="base">
              <a:spcBef>
                <a:spcPct val="0"/>
              </a:spcBef>
              <a:spcAft>
                <a:spcPct val="0"/>
              </a:spcAft>
              <a:defRPr i="1" kern="1200">
                <a:solidFill>
                  <a:schemeClr val="lt1"/>
                </a:solidFill>
                <a:latin typeface="+mn-lt"/>
                <a:ea typeface="+mn-ea"/>
                <a:cs typeface="+mn-cs"/>
              </a:defRPr>
            </a:lvl5pPr>
            <a:lvl6pPr marL="2286000" algn="l" defTabSz="914400" rtl="0" eaLnBrk="1" latinLnBrk="0" hangingPunct="1">
              <a:defRPr i="1" kern="1200">
                <a:solidFill>
                  <a:schemeClr val="lt1"/>
                </a:solidFill>
                <a:latin typeface="+mn-lt"/>
                <a:ea typeface="+mn-ea"/>
                <a:cs typeface="+mn-cs"/>
              </a:defRPr>
            </a:lvl6pPr>
            <a:lvl7pPr marL="2743200" algn="l" defTabSz="914400" rtl="0" eaLnBrk="1" latinLnBrk="0" hangingPunct="1">
              <a:defRPr i="1" kern="1200">
                <a:solidFill>
                  <a:schemeClr val="lt1"/>
                </a:solidFill>
                <a:latin typeface="+mn-lt"/>
                <a:ea typeface="+mn-ea"/>
                <a:cs typeface="+mn-cs"/>
              </a:defRPr>
            </a:lvl7pPr>
            <a:lvl8pPr marL="3200400" algn="l" defTabSz="914400" rtl="0" eaLnBrk="1" latinLnBrk="0" hangingPunct="1">
              <a:defRPr i="1" kern="1200">
                <a:solidFill>
                  <a:schemeClr val="lt1"/>
                </a:solidFill>
                <a:latin typeface="+mn-lt"/>
                <a:ea typeface="+mn-ea"/>
                <a:cs typeface="+mn-cs"/>
              </a:defRPr>
            </a:lvl8pPr>
            <a:lvl9pPr marL="3657600" algn="l" defTabSz="914400" rtl="0" eaLnBrk="1" latinLnBrk="0" hangingPunct="1">
              <a:defRPr i="1" kern="1200">
                <a:solidFill>
                  <a:schemeClr val="lt1"/>
                </a:solidFill>
                <a:latin typeface="+mn-lt"/>
                <a:ea typeface="+mn-ea"/>
                <a:cs typeface="+mn-cs"/>
              </a:defRPr>
            </a:lvl9pPr>
          </a:lstStyle>
          <a:p>
            <a:pPr algn="ctr">
              <a:defRPr/>
            </a:pPr>
            <a:endParaRPr lang="ru-RU" dirty="0"/>
          </a:p>
        </p:txBody>
      </p:sp>
      <p:sp>
        <p:nvSpPr>
          <p:cNvPr id="48" name="Прямоугольник 47"/>
          <p:cNvSpPr/>
          <p:nvPr/>
        </p:nvSpPr>
        <p:spPr bwMode="auto">
          <a:xfrm>
            <a:off x="4962548" y="3880893"/>
            <a:ext cx="2895600" cy="2691391"/>
          </a:xfrm>
          <a:prstGeom prst="rect">
            <a:avLst/>
          </a:prstGeom>
          <a:solidFill>
            <a:srgbClr val="00B0F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i="1" kern="1200">
                <a:solidFill>
                  <a:schemeClr val="lt1"/>
                </a:solidFill>
                <a:latin typeface="+mn-lt"/>
                <a:ea typeface="+mn-ea"/>
                <a:cs typeface="+mn-cs"/>
              </a:defRPr>
            </a:lvl1pPr>
            <a:lvl2pPr marL="457200" algn="l" rtl="0" fontAlgn="base">
              <a:spcBef>
                <a:spcPct val="0"/>
              </a:spcBef>
              <a:spcAft>
                <a:spcPct val="0"/>
              </a:spcAft>
              <a:defRPr i="1" kern="1200">
                <a:solidFill>
                  <a:schemeClr val="lt1"/>
                </a:solidFill>
                <a:latin typeface="+mn-lt"/>
                <a:ea typeface="+mn-ea"/>
                <a:cs typeface="+mn-cs"/>
              </a:defRPr>
            </a:lvl2pPr>
            <a:lvl3pPr marL="914400" algn="l" rtl="0" fontAlgn="base">
              <a:spcBef>
                <a:spcPct val="0"/>
              </a:spcBef>
              <a:spcAft>
                <a:spcPct val="0"/>
              </a:spcAft>
              <a:defRPr i="1" kern="1200">
                <a:solidFill>
                  <a:schemeClr val="lt1"/>
                </a:solidFill>
                <a:latin typeface="+mn-lt"/>
                <a:ea typeface="+mn-ea"/>
                <a:cs typeface="+mn-cs"/>
              </a:defRPr>
            </a:lvl3pPr>
            <a:lvl4pPr marL="1371600" algn="l" rtl="0" fontAlgn="base">
              <a:spcBef>
                <a:spcPct val="0"/>
              </a:spcBef>
              <a:spcAft>
                <a:spcPct val="0"/>
              </a:spcAft>
              <a:defRPr i="1" kern="1200">
                <a:solidFill>
                  <a:schemeClr val="lt1"/>
                </a:solidFill>
                <a:latin typeface="+mn-lt"/>
                <a:ea typeface="+mn-ea"/>
                <a:cs typeface="+mn-cs"/>
              </a:defRPr>
            </a:lvl4pPr>
            <a:lvl5pPr marL="1828800" algn="l" rtl="0" fontAlgn="base">
              <a:spcBef>
                <a:spcPct val="0"/>
              </a:spcBef>
              <a:spcAft>
                <a:spcPct val="0"/>
              </a:spcAft>
              <a:defRPr i="1" kern="1200">
                <a:solidFill>
                  <a:schemeClr val="lt1"/>
                </a:solidFill>
                <a:latin typeface="+mn-lt"/>
                <a:ea typeface="+mn-ea"/>
                <a:cs typeface="+mn-cs"/>
              </a:defRPr>
            </a:lvl5pPr>
            <a:lvl6pPr marL="2286000" algn="l" defTabSz="914400" rtl="0" eaLnBrk="1" latinLnBrk="0" hangingPunct="1">
              <a:defRPr i="1" kern="1200">
                <a:solidFill>
                  <a:schemeClr val="lt1"/>
                </a:solidFill>
                <a:latin typeface="+mn-lt"/>
                <a:ea typeface="+mn-ea"/>
                <a:cs typeface="+mn-cs"/>
              </a:defRPr>
            </a:lvl6pPr>
            <a:lvl7pPr marL="2743200" algn="l" defTabSz="914400" rtl="0" eaLnBrk="1" latinLnBrk="0" hangingPunct="1">
              <a:defRPr i="1" kern="1200">
                <a:solidFill>
                  <a:schemeClr val="lt1"/>
                </a:solidFill>
                <a:latin typeface="+mn-lt"/>
                <a:ea typeface="+mn-ea"/>
                <a:cs typeface="+mn-cs"/>
              </a:defRPr>
            </a:lvl7pPr>
            <a:lvl8pPr marL="3200400" algn="l" defTabSz="914400" rtl="0" eaLnBrk="1" latinLnBrk="0" hangingPunct="1">
              <a:defRPr i="1" kern="1200">
                <a:solidFill>
                  <a:schemeClr val="lt1"/>
                </a:solidFill>
                <a:latin typeface="+mn-lt"/>
                <a:ea typeface="+mn-ea"/>
                <a:cs typeface="+mn-cs"/>
              </a:defRPr>
            </a:lvl8pPr>
            <a:lvl9pPr marL="3657600" algn="l" defTabSz="914400" rtl="0" eaLnBrk="1" latinLnBrk="0" hangingPunct="1">
              <a:defRPr i="1" kern="1200">
                <a:solidFill>
                  <a:schemeClr val="lt1"/>
                </a:solidFill>
                <a:latin typeface="+mn-lt"/>
                <a:ea typeface="+mn-ea"/>
                <a:cs typeface="+mn-cs"/>
              </a:defRPr>
            </a:lvl9pPr>
          </a:lstStyle>
          <a:p>
            <a:pPr algn="ctr">
              <a:defRPr/>
            </a:pPr>
            <a:endParaRPr lang="ru-RU"/>
          </a:p>
        </p:txBody>
      </p:sp>
      <p:sp>
        <p:nvSpPr>
          <p:cNvPr id="49" name="Прямоугольник 48"/>
          <p:cNvSpPr/>
          <p:nvPr/>
        </p:nvSpPr>
        <p:spPr bwMode="auto">
          <a:xfrm>
            <a:off x="4962548" y="785793"/>
            <a:ext cx="2895600" cy="2085828"/>
          </a:xfrm>
          <a:prstGeom prst="rect">
            <a:avLst/>
          </a:prstGeom>
          <a:solidFill>
            <a:srgbClr val="7CBF33">
              <a:alpha val="78824"/>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i="1" kern="1200">
                <a:solidFill>
                  <a:schemeClr val="lt1"/>
                </a:solidFill>
                <a:latin typeface="+mn-lt"/>
                <a:ea typeface="+mn-ea"/>
                <a:cs typeface="+mn-cs"/>
              </a:defRPr>
            </a:lvl1pPr>
            <a:lvl2pPr marL="457200" algn="l" rtl="0" fontAlgn="base">
              <a:spcBef>
                <a:spcPct val="0"/>
              </a:spcBef>
              <a:spcAft>
                <a:spcPct val="0"/>
              </a:spcAft>
              <a:defRPr i="1" kern="1200">
                <a:solidFill>
                  <a:schemeClr val="lt1"/>
                </a:solidFill>
                <a:latin typeface="+mn-lt"/>
                <a:ea typeface="+mn-ea"/>
                <a:cs typeface="+mn-cs"/>
              </a:defRPr>
            </a:lvl2pPr>
            <a:lvl3pPr marL="914400" algn="l" rtl="0" fontAlgn="base">
              <a:spcBef>
                <a:spcPct val="0"/>
              </a:spcBef>
              <a:spcAft>
                <a:spcPct val="0"/>
              </a:spcAft>
              <a:defRPr i="1" kern="1200">
                <a:solidFill>
                  <a:schemeClr val="lt1"/>
                </a:solidFill>
                <a:latin typeface="+mn-lt"/>
                <a:ea typeface="+mn-ea"/>
                <a:cs typeface="+mn-cs"/>
              </a:defRPr>
            </a:lvl3pPr>
            <a:lvl4pPr marL="1371600" algn="l" rtl="0" fontAlgn="base">
              <a:spcBef>
                <a:spcPct val="0"/>
              </a:spcBef>
              <a:spcAft>
                <a:spcPct val="0"/>
              </a:spcAft>
              <a:defRPr i="1" kern="1200">
                <a:solidFill>
                  <a:schemeClr val="lt1"/>
                </a:solidFill>
                <a:latin typeface="+mn-lt"/>
                <a:ea typeface="+mn-ea"/>
                <a:cs typeface="+mn-cs"/>
              </a:defRPr>
            </a:lvl4pPr>
            <a:lvl5pPr marL="1828800" algn="l" rtl="0" fontAlgn="base">
              <a:spcBef>
                <a:spcPct val="0"/>
              </a:spcBef>
              <a:spcAft>
                <a:spcPct val="0"/>
              </a:spcAft>
              <a:defRPr i="1" kern="1200">
                <a:solidFill>
                  <a:schemeClr val="lt1"/>
                </a:solidFill>
                <a:latin typeface="+mn-lt"/>
                <a:ea typeface="+mn-ea"/>
                <a:cs typeface="+mn-cs"/>
              </a:defRPr>
            </a:lvl5pPr>
            <a:lvl6pPr marL="2286000" algn="l" defTabSz="914400" rtl="0" eaLnBrk="1" latinLnBrk="0" hangingPunct="1">
              <a:defRPr i="1" kern="1200">
                <a:solidFill>
                  <a:schemeClr val="lt1"/>
                </a:solidFill>
                <a:latin typeface="+mn-lt"/>
                <a:ea typeface="+mn-ea"/>
                <a:cs typeface="+mn-cs"/>
              </a:defRPr>
            </a:lvl6pPr>
            <a:lvl7pPr marL="2743200" algn="l" defTabSz="914400" rtl="0" eaLnBrk="1" latinLnBrk="0" hangingPunct="1">
              <a:defRPr i="1" kern="1200">
                <a:solidFill>
                  <a:schemeClr val="lt1"/>
                </a:solidFill>
                <a:latin typeface="+mn-lt"/>
                <a:ea typeface="+mn-ea"/>
                <a:cs typeface="+mn-cs"/>
              </a:defRPr>
            </a:lvl7pPr>
            <a:lvl8pPr marL="3200400" algn="l" defTabSz="914400" rtl="0" eaLnBrk="1" latinLnBrk="0" hangingPunct="1">
              <a:defRPr i="1" kern="1200">
                <a:solidFill>
                  <a:schemeClr val="lt1"/>
                </a:solidFill>
                <a:latin typeface="+mn-lt"/>
                <a:ea typeface="+mn-ea"/>
                <a:cs typeface="+mn-cs"/>
              </a:defRPr>
            </a:lvl8pPr>
            <a:lvl9pPr marL="3657600" algn="l" defTabSz="914400" rtl="0" eaLnBrk="1" latinLnBrk="0" hangingPunct="1">
              <a:defRPr i="1" kern="1200">
                <a:solidFill>
                  <a:schemeClr val="lt1"/>
                </a:solidFill>
                <a:latin typeface="+mn-lt"/>
                <a:ea typeface="+mn-ea"/>
                <a:cs typeface="+mn-cs"/>
              </a:defRPr>
            </a:lvl9pPr>
          </a:lstStyle>
          <a:p>
            <a:pPr algn="ctr">
              <a:defRPr/>
            </a:pPr>
            <a:endParaRPr lang="ru-RU" sz="1100" dirty="0"/>
          </a:p>
        </p:txBody>
      </p:sp>
      <p:sp>
        <p:nvSpPr>
          <p:cNvPr id="50" name="Прямоугольник 49"/>
          <p:cNvSpPr/>
          <p:nvPr/>
        </p:nvSpPr>
        <p:spPr bwMode="auto">
          <a:xfrm>
            <a:off x="1914548" y="3746323"/>
            <a:ext cx="2895600" cy="2825961"/>
          </a:xfrm>
          <a:prstGeom prst="rect">
            <a:avLst/>
          </a:prstGeom>
          <a:solidFill>
            <a:srgbClr val="FF33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i="1" kern="1200">
                <a:solidFill>
                  <a:schemeClr val="lt1"/>
                </a:solidFill>
                <a:latin typeface="+mn-lt"/>
                <a:ea typeface="+mn-ea"/>
                <a:cs typeface="+mn-cs"/>
              </a:defRPr>
            </a:lvl1pPr>
            <a:lvl2pPr marL="457200" algn="l" rtl="0" fontAlgn="base">
              <a:spcBef>
                <a:spcPct val="0"/>
              </a:spcBef>
              <a:spcAft>
                <a:spcPct val="0"/>
              </a:spcAft>
              <a:defRPr i="1" kern="1200">
                <a:solidFill>
                  <a:schemeClr val="lt1"/>
                </a:solidFill>
                <a:latin typeface="+mn-lt"/>
                <a:ea typeface="+mn-ea"/>
                <a:cs typeface="+mn-cs"/>
              </a:defRPr>
            </a:lvl2pPr>
            <a:lvl3pPr marL="914400" algn="l" rtl="0" fontAlgn="base">
              <a:spcBef>
                <a:spcPct val="0"/>
              </a:spcBef>
              <a:spcAft>
                <a:spcPct val="0"/>
              </a:spcAft>
              <a:defRPr i="1" kern="1200">
                <a:solidFill>
                  <a:schemeClr val="lt1"/>
                </a:solidFill>
                <a:latin typeface="+mn-lt"/>
                <a:ea typeface="+mn-ea"/>
                <a:cs typeface="+mn-cs"/>
              </a:defRPr>
            </a:lvl3pPr>
            <a:lvl4pPr marL="1371600" algn="l" rtl="0" fontAlgn="base">
              <a:spcBef>
                <a:spcPct val="0"/>
              </a:spcBef>
              <a:spcAft>
                <a:spcPct val="0"/>
              </a:spcAft>
              <a:defRPr i="1" kern="1200">
                <a:solidFill>
                  <a:schemeClr val="lt1"/>
                </a:solidFill>
                <a:latin typeface="+mn-lt"/>
                <a:ea typeface="+mn-ea"/>
                <a:cs typeface="+mn-cs"/>
              </a:defRPr>
            </a:lvl4pPr>
            <a:lvl5pPr marL="1828800" algn="l" rtl="0" fontAlgn="base">
              <a:spcBef>
                <a:spcPct val="0"/>
              </a:spcBef>
              <a:spcAft>
                <a:spcPct val="0"/>
              </a:spcAft>
              <a:defRPr i="1" kern="1200">
                <a:solidFill>
                  <a:schemeClr val="lt1"/>
                </a:solidFill>
                <a:latin typeface="+mn-lt"/>
                <a:ea typeface="+mn-ea"/>
                <a:cs typeface="+mn-cs"/>
              </a:defRPr>
            </a:lvl5pPr>
            <a:lvl6pPr marL="2286000" algn="l" defTabSz="914400" rtl="0" eaLnBrk="1" latinLnBrk="0" hangingPunct="1">
              <a:defRPr i="1" kern="1200">
                <a:solidFill>
                  <a:schemeClr val="lt1"/>
                </a:solidFill>
                <a:latin typeface="+mn-lt"/>
                <a:ea typeface="+mn-ea"/>
                <a:cs typeface="+mn-cs"/>
              </a:defRPr>
            </a:lvl6pPr>
            <a:lvl7pPr marL="2743200" algn="l" defTabSz="914400" rtl="0" eaLnBrk="1" latinLnBrk="0" hangingPunct="1">
              <a:defRPr i="1" kern="1200">
                <a:solidFill>
                  <a:schemeClr val="lt1"/>
                </a:solidFill>
                <a:latin typeface="+mn-lt"/>
                <a:ea typeface="+mn-ea"/>
                <a:cs typeface="+mn-cs"/>
              </a:defRPr>
            </a:lvl7pPr>
            <a:lvl8pPr marL="3200400" algn="l" defTabSz="914400" rtl="0" eaLnBrk="1" latinLnBrk="0" hangingPunct="1">
              <a:defRPr i="1" kern="1200">
                <a:solidFill>
                  <a:schemeClr val="lt1"/>
                </a:solidFill>
                <a:latin typeface="+mn-lt"/>
                <a:ea typeface="+mn-ea"/>
                <a:cs typeface="+mn-cs"/>
              </a:defRPr>
            </a:lvl8pPr>
            <a:lvl9pPr marL="3657600" algn="l" defTabSz="914400" rtl="0" eaLnBrk="1" latinLnBrk="0" hangingPunct="1">
              <a:defRPr i="1" kern="1200">
                <a:solidFill>
                  <a:schemeClr val="lt1"/>
                </a:solidFill>
                <a:latin typeface="+mn-lt"/>
                <a:ea typeface="+mn-ea"/>
                <a:cs typeface="+mn-cs"/>
              </a:defRPr>
            </a:lvl9pPr>
          </a:lstStyle>
          <a:p>
            <a:pPr algn="ctr">
              <a:defRPr/>
            </a:pPr>
            <a:endParaRPr lang="ru-RU"/>
          </a:p>
        </p:txBody>
      </p:sp>
      <p:sp>
        <p:nvSpPr>
          <p:cNvPr id="51" name="Text Box 5"/>
          <p:cNvSpPr txBox="1">
            <a:spLocks noChangeArrowheads="1"/>
          </p:cNvSpPr>
          <p:nvPr/>
        </p:nvSpPr>
        <p:spPr bwMode="auto">
          <a:xfrm>
            <a:off x="1785918" y="5932875"/>
            <a:ext cx="1785950" cy="553998"/>
          </a:xfrm>
          <a:prstGeom prst="rect">
            <a:avLst/>
          </a:prstGeom>
          <a:noFill/>
          <a:ln w="12700">
            <a:noFill/>
            <a:miter lim="800000"/>
            <a:headEnd type="none" w="sm" len="sm"/>
            <a:tailEnd type="none" w="sm" len="sm"/>
          </a:ln>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r>
              <a:rPr lang="ru-RU" sz="1000" b="1" i="0" dirty="0">
                <a:latin typeface="Arial Unicode MS" pitchFamily="34" charset="-128"/>
              </a:rPr>
              <a:t>Участок обработки </a:t>
            </a:r>
          </a:p>
          <a:p>
            <a:pPr algn="ctr"/>
            <a:r>
              <a:rPr lang="ru-RU" sz="1000" b="1" i="0" dirty="0">
                <a:latin typeface="Arial Unicode MS" pitchFamily="34" charset="-128"/>
              </a:rPr>
              <a:t>Крупных штамповок</a:t>
            </a:r>
          </a:p>
          <a:p>
            <a:pPr algn="ctr"/>
            <a:r>
              <a:rPr lang="ru-RU" sz="1000" b="1" i="0" dirty="0">
                <a:latin typeface="Arial Unicode MS" pitchFamily="34" charset="-128"/>
              </a:rPr>
              <a:t>(июль 2009</a:t>
            </a:r>
            <a:r>
              <a:rPr lang="ru-RU" sz="1000" b="1" i="0" dirty="0" smtClean="0">
                <a:latin typeface="Arial Unicode MS" pitchFamily="34" charset="-128"/>
              </a:rPr>
              <a:t>)</a:t>
            </a:r>
            <a:endParaRPr lang="ru-RU" sz="1000" b="1" i="0" dirty="0">
              <a:latin typeface="Arial Unicode MS" pitchFamily="34" charset="-128"/>
            </a:endParaRPr>
          </a:p>
        </p:txBody>
      </p:sp>
      <p:pic>
        <p:nvPicPr>
          <p:cNvPr id="52" name="Picture 24"/>
          <p:cNvPicPr>
            <a:picLocks noChangeAspect="1" noChangeArrowheads="1"/>
          </p:cNvPicPr>
          <p:nvPr/>
        </p:nvPicPr>
        <p:blipFill>
          <a:blip r:embed="rId2" cstate="print"/>
          <a:srcRect/>
          <a:stretch>
            <a:fillRect/>
          </a:stretch>
        </p:blipFill>
        <p:spPr bwMode="auto">
          <a:xfrm>
            <a:off x="1990748" y="2259827"/>
            <a:ext cx="1320807" cy="1219823"/>
          </a:xfrm>
          <a:prstGeom prst="rect">
            <a:avLst/>
          </a:prstGeom>
          <a:noFill/>
          <a:ln w="9525">
            <a:noFill/>
            <a:miter lim="800000"/>
            <a:headEnd/>
            <a:tailEnd/>
          </a:ln>
        </p:spPr>
      </p:pic>
      <p:pic>
        <p:nvPicPr>
          <p:cNvPr id="53" name="Picture 24"/>
          <p:cNvPicPr>
            <a:picLocks noChangeAspect="1" noChangeArrowheads="1"/>
          </p:cNvPicPr>
          <p:nvPr/>
        </p:nvPicPr>
        <p:blipFill>
          <a:blip r:embed="rId3" cstate="print"/>
          <a:srcRect/>
          <a:stretch>
            <a:fillRect/>
          </a:stretch>
        </p:blipFill>
        <p:spPr bwMode="auto">
          <a:xfrm>
            <a:off x="1972362" y="3880790"/>
            <a:ext cx="1311142" cy="1211086"/>
          </a:xfrm>
          <a:prstGeom prst="rect">
            <a:avLst/>
          </a:prstGeom>
          <a:noFill/>
          <a:ln w="9525">
            <a:noFill/>
            <a:miter lim="800000"/>
            <a:headEnd/>
            <a:tailEnd/>
          </a:ln>
        </p:spPr>
      </p:pic>
      <p:pic>
        <p:nvPicPr>
          <p:cNvPr id="54" name="Picture 24"/>
          <p:cNvPicPr>
            <a:picLocks noChangeAspect="1" noChangeArrowheads="1"/>
          </p:cNvPicPr>
          <p:nvPr/>
        </p:nvPicPr>
        <p:blipFill>
          <a:blip r:embed="rId3" cstate="print"/>
          <a:srcRect/>
          <a:stretch>
            <a:fillRect/>
          </a:stretch>
        </p:blipFill>
        <p:spPr bwMode="auto">
          <a:xfrm>
            <a:off x="6468162" y="3948073"/>
            <a:ext cx="1311142" cy="1211086"/>
          </a:xfrm>
          <a:prstGeom prst="rect">
            <a:avLst/>
          </a:prstGeom>
          <a:noFill/>
          <a:ln w="9525">
            <a:noFill/>
            <a:miter lim="800000"/>
            <a:headEnd/>
            <a:tailEnd/>
          </a:ln>
        </p:spPr>
      </p:pic>
      <p:pic>
        <p:nvPicPr>
          <p:cNvPr id="55" name="Picture 7" descr="overview"/>
          <p:cNvPicPr>
            <a:picLocks noChangeAspect="1" noChangeArrowheads="1"/>
          </p:cNvPicPr>
          <p:nvPr/>
        </p:nvPicPr>
        <p:blipFill>
          <a:blip r:embed="rId4" cstate="print"/>
          <a:srcRect/>
          <a:stretch>
            <a:fillRect/>
          </a:stretch>
        </p:blipFill>
        <p:spPr bwMode="auto">
          <a:xfrm>
            <a:off x="6943748" y="3140682"/>
            <a:ext cx="791775" cy="605543"/>
          </a:xfrm>
          <a:prstGeom prst="rect">
            <a:avLst/>
          </a:prstGeom>
          <a:noFill/>
          <a:ln w="9525">
            <a:noFill/>
            <a:miter lim="800000"/>
            <a:headEnd/>
            <a:tailEnd/>
          </a:ln>
        </p:spPr>
      </p:pic>
      <p:sp>
        <p:nvSpPr>
          <p:cNvPr id="56" name="Text Box 10"/>
          <p:cNvSpPr txBox="1">
            <a:spLocks noChangeArrowheads="1"/>
          </p:cNvSpPr>
          <p:nvPr/>
        </p:nvSpPr>
        <p:spPr bwMode="auto">
          <a:xfrm>
            <a:off x="2000232" y="714356"/>
            <a:ext cx="1428760" cy="507831"/>
          </a:xfrm>
          <a:prstGeom prst="rect">
            <a:avLst/>
          </a:prstGeom>
          <a:noFill/>
          <a:ln w="12700">
            <a:noFill/>
            <a:miter lim="800000"/>
            <a:headEnd type="none" w="sm" len="sm"/>
            <a:tailEnd type="none" w="sm" len="sm"/>
          </a:ln>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just"/>
            <a:r>
              <a:rPr lang="ru-RU" sz="900" b="1" i="0" dirty="0" smtClean="0">
                <a:latin typeface="Arial Unicode MS" pitchFamily="34" charset="-128"/>
              </a:rPr>
              <a:t>Участок обработки </a:t>
            </a:r>
            <a:endParaRPr lang="ru-RU" sz="900" b="1" i="0" dirty="0">
              <a:latin typeface="Arial Unicode MS" pitchFamily="34" charset="-128"/>
            </a:endParaRPr>
          </a:p>
          <a:p>
            <a:pPr algn="just"/>
            <a:r>
              <a:rPr lang="ru-RU" sz="900" b="1" i="0" dirty="0">
                <a:latin typeface="Arial Unicode MS" pitchFamily="34" charset="-128"/>
              </a:rPr>
              <a:t>Средних </a:t>
            </a:r>
            <a:r>
              <a:rPr lang="ru-RU" sz="900" b="1" i="0" dirty="0" smtClean="0">
                <a:latin typeface="Arial Unicode MS" pitchFamily="34" charset="-128"/>
              </a:rPr>
              <a:t>штамповок</a:t>
            </a:r>
            <a:r>
              <a:rPr lang="en-US" sz="900" b="1" i="0" dirty="0" smtClean="0">
                <a:latin typeface="Arial Unicode MS" pitchFamily="34" charset="-128"/>
              </a:rPr>
              <a:t> </a:t>
            </a:r>
            <a:r>
              <a:rPr lang="ru-RU" sz="900" b="1" i="0" dirty="0" smtClean="0">
                <a:latin typeface="Arial Unicode MS" pitchFamily="34" charset="-128"/>
              </a:rPr>
              <a:t>(декабрь </a:t>
            </a:r>
            <a:r>
              <a:rPr lang="ru-RU" sz="900" b="1" i="0" dirty="0">
                <a:latin typeface="Arial Unicode MS" pitchFamily="34" charset="-128"/>
              </a:rPr>
              <a:t>2009</a:t>
            </a:r>
            <a:r>
              <a:rPr lang="ru-RU" sz="900" b="1" i="0" dirty="0" smtClean="0">
                <a:latin typeface="Arial Unicode MS" pitchFamily="34" charset="-128"/>
              </a:rPr>
              <a:t>)</a:t>
            </a:r>
            <a:endParaRPr lang="ru-RU" sz="900" b="1" i="0" dirty="0">
              <a:latin typeface="Arial Unicode MS" pitchFamily="34" charset="-128"/>
            </a:endParaRPr>
          </a:p>
        </p:txBody>
      </p:sp>
      <p:grpSp>
        <p:nvGrpSpPr>
          <p:cNvPr id="57" name="Группа 56"/>
          <p:cNvGrpSpPr/>
          <p:nvPr/>
        </p:nvGrpSpPr>
        <p:grpSpPr bwMode="auto">
          <a:xfrm>
            <a:off x="3393692" y="1502233"/>
            <a:ext cx="3019693" cy="4359349"/>
            <a:chOff x="1860144" y="2563995"/>
            <a:chExt cx="3019693" cy="4937125"/>
          </a:xfrm>
          <a:effectLst>
            <a:outerShdw blurRad="50800" dist="38100" dir="2700000" algn="tl" rotWithShape="0">
              <a:prstClr val="black">
                <a:alpha val="40000"/>
              </a:prstClr>
            </a:outerShdw>
          </a:effectLst>
        </p:grpSpPr>
        <p:pic>
          <p:nvPicPr>
            <p:cNvPr id="76" name="Picture 20"/>
            <p:cNvPicPr>
              <a:picLocks noChangeAspect="1" noChangeArrowheads="1"/>
            </p:cNvPicPr>
            <p:nvPr/>
          </p:nvPicPr>
          <p:blipFill>
            <a:blip r:embed="rId5" cstate="print"/>
            <a:srcRect/>
            <a:stretch>
              <a:fillRect/>
            </a:stretch>
          </p:blipFill>
          <p:spPr bwMode="auto">
            <a:xfrm>
              <a:off x="1860144" y="2563995"/>
              <a:ext cx="3019693" cy="4937125"/>
            </a:xfrm>
            <a:prstGeom prst="rect">
              <a:avLst/>
            </a:prstGeom>
            <a:noFill/>
            <a:ln w="15875">
              <a:solidFill>
                <a:schemeClr val="tx1"/>
              </a:solidFill>
              <a:miter lim="800000"/>
              <a:headEnd type="none" w="sm" len="sm"/>
              <a:tailEnd type="none" w="sm" len="sm"/>
            </a:ln>
          </p:spPr>
        </p:pic>
        <p:sp>
          <p:nvSpPr>
            <p:cNvPr id="77" name="Прямоугольник 76"/>
            <p:cNvSpPr>
              <a:spLocks noChangeArrowheads="1"/>
            </p:cNvSpPr>
            <p:nvPr/>
          </p:nvSpPr>
          <p:spPr bwMode="auto">
            <a:xfrm>
              <a:off x="1977811" y="2604089"/>
              <a:ext cx="1377471" cy="2522797"/>
            </a:xfrm>
            <a:prstGeom prst="rect">
              <a:avLst/>
            </a:prstGeom>
            <a:solidFill>
              <a:srgbClr val="00CCFF">
                <a:alpha val="21960"/>
              </a:srgbClr>
            </a:solidFill>
            <a:ln w="15875" algn="ctr">
              <a:solidFill>
                <a:schemeClr val="tx1"/>
              </a:solidFill>
              <a:round/>
              <a:headEnd type="none" w="sm" len="sm"/>
              <a:tailEnd type="none" w="sm" len="sm"/>
            </a:ln>
          </p:spPr>
          <p:txBody>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ru-RU"/>
            </a:p>
          </p:txBody>
        </p:sp>
        <p:sp>
          <p:nvSpPr>
            <p:cNvPr id="78" name="Прямоугольник 77"/>
            <p:cNvSpPr>
              <a:spLocks noChangeArrowheads="1"/>
            </p:cNvSpPr>
            <p:nvPr/>
          </p:nvSpPr>
          <p:spPr bwMode="auto">
            <a:xfrm>
              <a:off x="3345051" y="5156297"/>
              <a:ext cx="1377470" cy="2281225"/>
            </a:xfrm>
            <a:prstGeom prst="rect">
              <a:avLst/>
            </a:prstGeom>
            <a:solidFill>
              <a:srgbClr val="00CCFF">
                <a:alpha val="21960"/>
              </a:srgbClr>
            </a:solidFill>
            <a:ln w="15875" algn="ctr">
              <a:solidFill>
                <a:schemeClr val="tx1"/>
              </a:solidFill>
              <a:round/>
              <a:headEnd type="none" w="sm" len="sm"/>
              <a:tailEnd type="none" w="sm" len="sm"/>
            </a:ln>
          </p:spPr>
          <p:txBody>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ru-RU"/>
            </a:p>
          </p:txBody>
        </p:sp>
        <p:sp>
          <p:nvSpPr>
            <p:cNvPr id="79" name="Прямоугольник 78"/>
            <p:cNvSpPr>
              <a:spLocks noChangeArrowheads="1"/>
            </p:cNvSpPr>
            <p:nvPr/>
          </p:nvSpPr>
          <p:spPr bwMode="auto">
            <a:xfrm>
              <a:off x="2002112" y="5126886"/>
              <a:ext cx="1339100" cy="2292663"/>
            </a:xfrm>
            <a:prstGeom prst="rect">
              <a:avLst/>
            </a:prstGeom>
            <a:solidFill>
              <a:srgbClr val="FF0000">
                <a:alpha val="21960"/>
              </a:srgbClr>
            </a:solidFill>
            <a:ln w="15875" algn="ctr">
              <a:solidFill>
                <a:schemeClr val="tx1"/>
              </a:solidFill>
              <a:round/>
              <a:headEnd type="none" w="sm" len="sm"/>
              <a:tailEnd type="none" w="sm" len="sm"/>
            </a:ln>
          </p:spPr>
          <p:txBody>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ru-RU"/>
            </a:p>
          </p:txBody>
        </p:sp>
        <p:sp>
          <p:nvSpPr>
            <p:cNvPr id="80" name="Прямоугольник 79"/>
            <p:cNvSpPr>
              <a:spLocks noChangeArrowheads="1"/>
            </p:cNvSpPr>
            <p:nvPr/>
          </p:nvSpPr>
          <p:spPr bwMode="auto">
            <a:xfrm>
              <a:off x="3339934" y="4165000"/>
              <a:ext cx="1378750" cy="992679"/>
            </a:xfrm>
            <a:prstGeom prst="rect">
              <a:avLst/>
            </a:prstGeom>
            <a:solidFill>
              <a:srgbClr val="FFC000">
                <a:alpha val="34117"/>
              </a:srgbClr>
            </a:solidFill>
            <a:ln w="15875" algn="ctr">
              <a:solidFill>
                <a:schemeClr val="tx1"/>
              </a:solidFill>
              <a:round/>
              <a:headEnd type="none" w="sm" len="sm"/>
              <a:tailEnd type="none" w="sm" len="sm"/>
            </a:ln>
          </p:spPr>
          <p:txBody>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ru-RU"/>
            </a:p>
          </p:txBody>
        </p:sp>
        <p:sp>
          <p:nvSpPr>
            <p:cNvPr id="81" name="Прямоугольник 80"/>
            <p:cNvSpPr>
              <a:spLocks noChangeArrowheads="1"/>
            </p:cNvSpPr>
            <p:nvPr/>
          </p:nvSpPr>
          <p:spPr bwMode="auto">
            <a:xfrm>
              <a:off x="3345051" y="2620679"/>
              <a:ext cx="1377470" cy="1553999"/>
            </a:xfrm>
            <a:prstGeom prst="rect">
              <a:avLst/>
            </a:prstGeom>
            <a:solidFill>
              <a:srgbClr val="008000">
                <a:alpha val="34117"/>
              </a:srgbClr>
            </a:solidFill>
            <a:ln w="15875" algn="ctr">
              <a:solidFill>
                <a:schemeClr val="tx1"/>
              </a:solidFill>
              <a:round/>
              <a:headEnd type="none" w="sm" len="sm"/>
              <a:tailEnd type="none" w="sm" len="sm"/>
            </a:ln>
          </p:spPr>
          <p:txBody>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ru-RU"/>
            </a:p>
          </p:txBody>
        </p:sp>
      </p:grpSp>
      <p:pic>
        <p:nvPicPr>
          <p:cNvPr id="58" name="Picture 34" descr="3Ш-705-706_m"/>
          <p:cNvPicPr preferRelativeResize="0">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0343889">
            <a:off x="2082823" y="5079403"/>
            <a:ext cx="1116013" cy="80461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 name="Picture 10" descr="3Ш-681-682"/>
          <p:cNvPicPr preferRelativeResize="0">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0537982">
            <a:off x="2590823" y="1331080"/>
            <a:ext cx="642938" cy="47800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0" name="Picture 28" descr="3Ш-685-686"/>
          <p:cNvPicPr preferRelativeResize="0">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192555">
            <a:off x="1985986" y="1329678"/>
            <a:ext cx="574675" cy="46118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 name="Picture 7" descr="3Ш-670-671"/>
          <p:cNvPicPr preferRelativeResize="0">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989363">
            <a:off x="6845323" y="5148089"/>
            <a:ext cx="715963" cy="60696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2" name="Picture 8" descr="3Ш-696-697_"/>
          <p:cNvPicPr preferRelativeResize="0">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923647">
            <a:off x="6819923" y="5400407"/>
            <a:ext cx="617538" cy="50323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3" name="Picture 9" descr="3Ш-672-673"/>
          <p:cNvPicPr preferRelativeResize="0">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587905">
            <a:off x="6823098" y="5581033"/>
            <a:ext cx="733425" cy="58033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4" name="Picture 24" descr="3Ш-676"/>
          <p:cNvPicPr preferRelativeResize="0">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9391315">
            <a:off x="2311423" y="1779645"/>
            <a:ext cx="623888" cy="45417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5" name="Picture 5" descr="3Ш-698"/>
          <p:cNvPicPr preferRelativeResize="0">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2136836">
            <a:off x="6783958" y="4981401"/>
            <a:ext cx="574675" cy="602740"/>
          </a:xfrm>
          <a:prstGeom prst="rect">
            <a:avLst/>
          </a:prstGeom>
          <a:noFill/>
          <a:ln w="9525">
            <a:noFill/>
            <a:miter lim="800000"/>
            <a:headEnd/>
            <a:tailEnd/>
          </a:ln>
        </p:spPr>
      </p:pic>
      <p:pic>
        <p:nvPicPr>
          <p:cNvPr id="66" name="Picture 6" descr="3Ш-674-675"/>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329511" y="1727780"/>
            <a:ext cx="355600" cy="3364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7" name="Picture 11" descr="3Ш-652-653_"/>
          <p:cNvPicPr preferRelativeResize="0">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638948" y="1314923"/>
            <a:ext cx="457200" cy="48294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8" name="Picture 20" descr="3Ш-664_"/>
          <p:cNvPicPr preferRelativeResize="0">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562748" y="1727780"/>
            <a:ext cx="344488" cy="38128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9" name="Picture 22" descr="3Ш-679-680"/>
          <p:cNvPicPr preferRelativeResize="0">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7248548" y="1324071"/>
            <a:ext cx="381000" cy="35464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0" name="Picture 23" descr="3Ш-683-684_"/>
          <p:cNvPicPr preferRelativeResize="0">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6924698" y="1660495"/>
            <a:ext cx="400050" cy="3364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 name="Picture 2" descr="TX7pic"/>
          <p:cNvPicPr>
            <a:picLocks noChangeAspect="1" noChangeArrowheads="1"/>
          </p:cNvPicPr>
          <p:nvPr/>
        </p:nvPicPr>
        <p:blipFill>
          <a:blip r:embed="rId19" cstate="print"/>
          <a:srcRect/>
          <a:stretch>
            <a:fillRect/>
          </a:stretch>
        </p:blipFill>
        <p:spPr bwMode="auto">
          <a:xfrm>
            <a:off x="6486548" y="3477095"/>
            <a:ext cx="348810" cy="284195"/>
          </a:xfrm>
          <a:prstGeom prst="rect">
            <a:avLst/>
          </a:prstGeom>
          <a:noFill/>
          <a:ln w="9525">
            <a:noFill/>
            <a:miter lim="800000"/>
            <a:headEnd/>
            <a:tailEnd/>
          </a:ln>
        </p:spPr>
      </p:pic>
      <p:pic>
        <p:nvPicPr>
          <p:cNvPr id="72" name="Рисунок 71" descr="Мега 5.jpg"/>
          <p:cNvPicPr>
            <a:picLocks noChangeAspect="1"/>
          </p:cNvPicPr>
          <p:nvPr/>
        </p:nvPicPr>
        <p:blipFill>
          <a:blip r:embed="rId20" cstate="print"/>
          <a:srcRect/>
          <a:stretch>
            <a:fillRect/>
          </a:stretch>
        </p:blipFill>
        <p:spPr bwMode="auto">
          <a:xfrm>
            <a:off x="6715148" y="2131444"/>
            <a:ext cx="797073" cy="656261"/>
          </a:xfrm>
          <a:prstGeom prst="rect">
            <a:avLst/>
          </a:prstGeom>
          <a:noFill/>
          <a:ln w="9525">
            <a:noFill/>
            <a:miter lim="800000"/>
            <a:headEnd/>
            <a:tailEnd/>
          </a:ln>
        </p:spPr>
      </p:pic>
      <p:pic>
        <p:nvPicPr>
          <p:cNvPr id="73" name="Picture 2" descr="TX7pic"/>
          <p:cNvPicPr>
            <a:picLocks noChangeAspect="1" noChangeArrowheads="1"/>
          </p:cNvPicPr>
          <p:nvPr/>
        </p:nvPicPr>
        <p:blipFill>
          <a:blip r:embed="rId19" cstate="print"/>
          <a:srcRect/>
          <a:stretch>
            <a:fillRect/>
          </a:stretch>
        </p:blipFill>
        <p:spPr bwMode="auto">
          <a:xfrm>
            <a:off x="6486548" y="3140682"/>
            <a:ext cx="348810" cy="284195"/>
          </a:xfrm>
          <a:prstGeom prst="rect">
            <a:avLst/>
          </a:prstGeom>
          <a:noFill/>
          <a:ln w="9525">
            <a:noFill/>
            <a:miter lim="800000"/>
            <a:headEnd/>
            <a:tailEnd/>
          </a:ln>
        </p:spPr>
      </p:pic>
      <p:sp>
        <p:nvSpPr>
          <p:cNvPr id="74" name="Text Box 10"/>
          <p:cNvSpPr txBox="1">
            <a:spLocks noChangeArrowheads="1"/>
          </p:cNvSpPr>
          <p:nvPr/>
        </p:nvSpPr>
        <p:spPr bwMode="auto">
          <a:xfrm>
            <a:off x="4643438" y="6003920"/>
            <a:ext cx="2000264" cy="553998"/>
          </a:xfrm>
          <a:prstGeom prst="rect">
            <a:avLst/>
          </a:prstGeom>
          <a:noFill/>
          <a:ln w="12700">
            <a:noFill/>
            <a:miter lim="800000"/>
            <a:headEnd type="none" w="sm" len="sm"/>
            <a:tailEnd type="none" w="sm" len="sm"/>
          </a:ln>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r>
              <a:rPr lang="ru-RU" sz="1000" b="1" i="0" dirty="0">
                <a:latin typeface="Arial Unicode MS" pitchFamily="34" charset="-128"/>
              </a:rPr>
              <a:t>Участок обработки </a:t>
            </a:r>
          </a:p>
          <a:p>
            <a:pPr algn="ctr"/>
            <a:r>
              <a:rPr lang="ru-RU" sz="1000" b="1" i="0" dirty="0">
                <a:latin typeface="Arial Unicode MS" pitchFamily="34" charset="-128"/>
              </a:rPr>
              <a:t>Средних штамповок</a:t>
            </a:r>
          </a:p>
          <a:p>
            <a:pPr algn="ctr"/>
            <a:r>
              <a:rPr lang="ru-RU" sz="1000" b="1" i="0" dirty="0">
                <a:latin typeface="Arial Unicode MS" pitchFamily="34" charset="-128"/>
              </a:rPr>
              <a:t>(2 кв. 2010</a:t>
            </a:r>
            <a:r>
              <a:rPr lang="ru-RU" sz="1000" b="1" i="0" dirty="0" smtClean="0">
                <a:latin typeface="Arial Unicode MS" pitchFamily="34" charset="-128"/>
              </a:rPr>
              <a:t>)</a:t>
            </a:r>
            <a:endParaRPr lang="ru-RU" sz="1000" b="1" i="0" dirty="0">
              <a:latin typeface="Arial Unicode MS" pitchFamily="34" charset="-128"/>
            </a:endParaRPr>
          </a:p>
        </p:txBody>
      </p:sp>
      <p:sp>
        <p:nvSpPr>
          <p:cNvPr id="75" name="Text Box 9"/>
          <p:cNvSpPr txBox="1">
            <a:spLocks noChangeArrowheads="1"/>
          </p:cNvSpPr>
          <p:nvPr/>
        </p:nvSpPr>
        <p:spPr bwMode="auto">
          <a:xfrm>
            <a:off x="4786314" y="817604"/>
            <a:ext cx="1657320" cy="553998"/>
          </a:xfrm>
          <a:prstGeom prst="rect">
            <a:avLst/>
          </a:prstGeom>
          <a:noFill/>
          <a:ln w="12700">
            <a:noFill/>
            <a:miter lim="800000"/>
            <a:headEnd type="none" w="sm" len="sm"/>
            <a:tailEnd type="none" w="sm" len="sm"/>
          </a:ln>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r>
              <a:rPr lang="ru-RU" sz="1000" b="1" i="0" dirty="0">
                <a:latin typeface="Arial Unicode MS" pitchFamily="34" charset="-128"/>
              </a:rPr>
              <a:t>Участок обработки</a:t>
            </a:r>
          </a:p>
          <a:p>
            <a:pPr algn="ctr"/>
            <a:r>
              <a:rPr lang="ru-RU" sz="1000" b="1" i="0" dirty="0">
                <a:latin typeface="Arial Unicode MS" pitchFamily="34" charset="-128"/>
              </a:rPr>
              <a:t> мелких штамповок</a:t>
            </a:r>
          </a:p>
          <a:p>
            <a:pPr algn="ctr"/>
            <a:r>
              <a:rPr lang="ru-RU" sz="1000" b="1" i="0" dirty="0">
                <a:latin typeface="Arial Unicode MS" pitchFamily="34" charset="-128"/>
              </a:rPr>
              <a:t>(1 кв.2011</a:t>
            </a:r>
            <a:r>
              <a:rPr lang="ru-RU" sz="1000" b="1" i="0" dirty="0" smtClean="0">
                <a:latin typeface="Arial Unicode MS" pitchFamily="34" charset="-128"/>
              </a:rPr>
              <a:t>)</a:t>
            </a:r>
            <a:endParaRPr lang="ru-RU" sz="1000" b="1" i="0" dirty="0">
              <a:latin typeface="Arial Unicode MS" pitchFamily="34" charset="-128"/>
            </a:endParaRPr>
          </a:p>
        </p:txBody>
      </p:sp>
      <p:pic>
        <p:nvPicPr>
          <p:cNvPr id="82" name="Picture 2" descr="C:\Users\Osnovina\Desktop\UBM_WordMark_PMS.png"/>
          <p:cNvPicPr>
            <a:picLocks noChangeAspect="1" noChangeArrowheads="1"/>
          </p:cNvPicPr>
          <p:nvPr/>
        </p:nvPicPr>
        <p:blipFill>
          <a:blip r:embed="rId21" cstate="print"/>
          <a:srcRect/>
          <a:stretch>
            <a:fillRect/>
          </a:stretch>
        </p:blipFill>
        <p:spPr bwMode="auto">
          <a:xfrm>
            <a:off x="0" y="0"/>
            <a:ext cx="1288209" cy="607841"/>
          </a:xfrm>
          <a:prstGeom prst="rect">
            <a:avLst/>
          </a:prstGeom>
          <a:noFill/>
          <a:ln>
            <a:solidFill>
              <a:schemeClr val="bg1"/>
            </a:solidFill>
          </a:ln>
        </p:spPr>
      </p:pic>
      <p:sp>
        <p:nvSpPr>
          <p:cNvPr id="83" name="Text Box 3"/>
          <p:cNvSpPr txBox="1">
            <a:spLocks noChangeArrowheads="1"/>
          </p:cNvSpPr>
          <p:nvPr/>
        </p:nvSpPr>
        <p:spPr bwMode="auto">
          <a:xfrm>
            <a:off x="1500166" y="142852"/>
            <a:ext cx="4000528" cy="400110"/>
          </a:xfrm>
          <a:prstGeom prst="rect">
            <a:avLst/>
          </a:prstGeom>
          <a:noFill/>
          <a:ln w="12700">
            <a:noFill/>
            <a:miter lim="800000"/>
            <a:headEnd type="none" w="sm" len="sm"/>
            <a:tailEnd type="none" w="sm" len="sm"/>
          </a:ln>
        </p:spPr>
        <p:txBody>
          <a:bodyPr wrap="square">
            <a:spAutoFit/>
          </a:bodyPr>
          <a:lstStyle/>
          <a:p>
            <a:pPr algn="ctr"/>
            <a:r>
              <a:rPr lang="ru-RU" sz="2000" b="1" dirty="0" smtClean="0">
                <a:solidFill>
                  <a:srgbClr val="003399"/>
                </a:solidFill>
                <a:latin typeface="Arial Unicode MS" pitchFamily="34" charset="-128"/>
              </a:rPr>
              <a:t>Производственные</a:t>
            </a:r>
            <a:r>
              <a:rPr lang="en-US" sz="2000" b="1" dirty="0" smtClean="0">
                <a:solidFill>
                  <a:srgbClr val="003399"/>
                </a:solidFill>
                <a:latin typeface="Arial Unicode MS" pitchFamily="34" charset="-128"/>
              </a:rPr>
              <a:t> </a:t>
            </a:r>
            <a:r>
              <a:rPr lang="ru-RU" sz="2000" b="1" dirty="0" smtClean="0">
                <a:solidFill>
                  <a:srgbClr val="003399"/>
                </a:solidFill>
                <a:latin typeface="Arial Unicode MS" pitchFamily="34" charset="-128"/>
              </a:rPr>
              <a:t> участки</a:t>
            </a:r>
            <a:endParaRPr lang="ru-RU" sz="2000" b="1" dirty="0">
              <a:solidFill>
                <a:srgbClr val="003399"/>
              </a:solidFill>
              <a:latin typeface="Arial Unicode MS" pitchFamily="34" charset="-128"/>
            </a:endParaRPr>
          </a:p>
        </p:txBody>
      </p:sp>
      <p:sp>
        <p:nvSpPr>
          <p:cNvPr id="41" name="Прямоугольник 40"/>
          <p:cNvSpPr/>
          <p:nvPr/>
        </p:nvSpPr>
        <p:spPr>
          <a:xfrm>
            <a:off x="3428992" y="857232"/>
            <a:ext cx="1285884" cy="5715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1100" b="1" dirty="0" smtClean="0"/>
              <a:t>Medium Cell (December 2009)</a:t>
            </a:r>
            <a:endParaRPr lang="ru-RU" sz="1100" b="1" dirty="0"/>
          </a:p>
        </p:txBody>
      </p:sp>
      <p:sp>
        <p:nvSpPr>
          <p:cNvPr id="42" name="Прямоугольник 41"/>
          <p:cNvSpPr/>
          <p:nvPr/>
        </p:nvSpPr>
        <p:spPr>
          <a:xfrm>
            <a:off x="6429388" y="857232"/>
            <a:ext cx="1285884" cy="5715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1100" b="1" dirty="0" smtClean="0"/>
              <a:t>Small Cell (Q1 2011)</a:t>
            </a:r>
            <a:endParaRPr lang="ru-RU" sz="1100" b="1" dirty="0"/>
          </a:p>
        </p:txBody>
      </p:sp>
      <p:sp>
        <p:nvSpPr>
          <p:cNvPr id="43" name="Прямоугольник 42"/>
          <p:cNvSpPr/>
          <p:nvPr/>
        </p:nvSpPr>
        <p:spPr>
          <a:xfrm>
            <a:off x="3428992" y="5929330"/>
            <a:ext cx="1285884" cy="5715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1100" b="1" dirty="0" smtClean="0"/>
              <a:t>Large Cell (July 2009)</a:t>
            </a:r>
            <a:endParaRPr lang="ru-RU" sz="1100" b="1" dirty="0"/>
          </a:p>
        </p:txBody>
      </p:sp>
      <p:sp>
        <p:nvSpPr>
          <p:cNvPr id="44" name="Прямоугольник 43"/>
          <p:cNvSpPr/>
          <p:nvPr/>
        </p:nvSpPr>
        <p:spPr>
          <a:xfrm>
            <a:off x="6357950" y="6000768"/>
            <a:ext cx="1285884" cy="50006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smtClean="0"/>
              <a:t>Medium Cell (Q2 2010)</a:t>
            </a:r>
            <a:endParaRPr lang="ru-RU" sz="1100" b="1" dirty="0"/>
          </a:p>
        </p:txBody>
      </p:sp>
      <p:sp>
        <p:nvSpPr>
          <p:cNvPr id="47" name="Text Box 3"/>
          <p:cNvSpPr txBox="1">
            <a:spLocks noChangeArrowheads="1"/>
          </p:cNvSpPr>
          <p:nvPr/>
        </p:nvSpPr>
        <p:spPr bwMode="auto">
          <a:xfrm>
            <a:off x="5643570" y="142852"/>
            <a:ext cx="2357454" cy="400110"/>
          </a:xfrm>
          <a:prstGeom prst="rect">
            <a:avLst/>
          </a:prstGeom>
          <a:noFill/>
          <a:ln w="12700">
            <a:noFill/>
            <a:miter lim="800000"/>
            <a:headEnd type="none" w="sm" len="sm"/>
            <a:tailEnd type="none" w="sm" len="sm"/>
          </a:ln>
        </p:spPr>
        <p:txBody>
          <a:bodyPr wrap="square">
            <a:spAutoFit/>
          </a:bodyPr>
          <a:lstStyle/>
          <a:p>
            <a:pPr algn="ctr"/>
            <a:r>
              <a:rPr lang="en-US" sz="2000" b="1" dirty="0" smtClean="0">
                <a:solidFill>
                  <a:srgbClr val="003399"/>
                </a:solidFill>
                <a:latin typeface="Arial Unicode MS" pitchFamily="34" charset="-128"/>
              </a:rPr>
              <a:t>Production Areas</a:t>
            </a:r>
            <a:endParaRPr lang="ru-RU" sz="2000" b="1" dirty="0">
              <a:solidFill>
                <a:srgbClr val="003399"/>
              </a:solidFill>
              <a:latin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 descr="C:\Users\3385\Desktop\Documents\UBM\Фото\2008-04-11 Труба\P4119748.JPG"/>
          <p:cNvPicPr>
            <a:picLocks noChangeAspect="1" noChangeArrowheads="1"/>
          </p:cNvPicPr>
          <p:nvPr/>
        </p:nvPicPr>
        <p:blipFill>
          <a:blip r:embed="rId2" cstate="print"/>
          <a:srcRect/>
          <a:stretch>
            <a:fillRect/>
          </a:stretch>
        </p:blipFill>
        <p:spPr bwMode="auto">
          <a:xfrm>
            <a:off x="6753240" y="5114938"/>
            <a:ext cx="2185973" cy="1414450"/>
          </a:xfrm>
          <a:prstGeom prst="rect">
            <a:avLst/>
          </a:prstGeom>
          <a:noFill/>
          <a:ln w="9525">
            <a:noFill/>
            <a:miter lim="800000"/>
            <a:headEnd/>
            <a:tailEnd/>
          </a:ln>
        </p:spPr>
      </p:pic>
      <p:pic>
        <p:nvPicPr>
          <p:cNvPr id="36" name="Picture 9" descr="C:\Users\3385\Desktop\Documents\UBM\Фото\2008-03-21\013.JPG"/>
          <p:cNvPicPr>
            <a:picLocks noChangeAspect="1" noChangeArrowheads="1"/>
          </p:cNvPicPr>
          <p:nvPr/>
        </p:nvPicPr>
        <p:blipFill>
          <a:blip r:embed="rId3" cstate="print"/>
          <a:srcRect/>
          <a:stretch>
            <a:fillRect/>
          </a:stretch>
        </p:blipFill>
        <p:spPr bwMode="auto">
          <a:xfrm>
            <a:off x="2595549" y="5114937"/>
            <a:ext cx="1989705" cy="1400163"/>
          </a:xfrm>
          <a:prstGeom prst="rect">
            <a:avLst/>
          </a:prstGeom>
          <a:noFill/>
          <a:ln w="9525">
            <a:solidFill>
              <a:schemeClr val="bg1">
                <a:lumMod val="75000"/>
              </a:schemeClr>
            </a:solidFill>
            <a:miter lim="800000"/>
            <a:headEnd/>
            <a:tailEnd/>
          </a:ln>
        </p:spPr>
      </p:pic>
      <p:pic>
        <p:nvPicPr>
          <p:cNvPr id="22" name="Picture 10" descr="012"/>
          <p:cNvPicPr>
            <a:picLocks noGrp="1" noChangeAspect="1" noChangeArrowheads="1"/>
          </p:cNvPicPr>
          <p:nvPr>
            <p:ph idx="1"/>
          </p:nvPr>
        </p:nvPicPr>
        <p:blipFill>
          <a:blip r:embed="rId4" cstate="print"/>
          <a:srcRect/>
          <a:stretch>
            <a:fillRect/>
          </a:stretch>
        </p:blipFill>
        <p:spPr>
          <a:xfrm>
            <a:off x="357157" y="5105400"/>
            <a:ext cx="2151537" cy="1414463"/>
          </a:xfrm>
          <a:noFill/>
          <a:ln w="19050">
            <a:solidFill>
              <a:schemeClr val="bg1"/>
            </a:solidFill>
          </a:ln>
        </p:spPr>
      </p:pic>
      <p:pic>
        <p:nvPicPr>
          <p:cNvPr id="23" name="Picture 12" descr="019"/>
          <p:cNvPicPr>
            <a:picLocks noGrp="1" noChangeAspect="1" noChangeArrowheads="1"/>
          </p:cNvPicPr>
          <p:nvPr>
            <p:ph sz="quarter" idx="4294967295"/>
          </p:nvPr>
        </p:nvPicPr>
        <p:blipFill>
          <a:blip r:embed="rId5" cstate="print"/>
          <a:srcRect/>
          <a:stretch>
            <a:fillRect/>
          </a:stretch>
        </p:blipFill>
        <p:spPr>
          <a:xfrm>
            <a:off x="6758003" y="3719513"/>
            <a:ext cx="2186798" cy="1357323"/>
          </a:xfrm>
          <a:noFill/>
          <a:ln w="19050">
            <a:solidFill>
              <a:schemeClr val="bg1"/>
            </a:solidFill>
          </a:ln>
        </p:spPr>
      </p:pic>
      <p:pic>
        <p:nvPicPr>
          <p:cNvPr id="26" name="Picture 9" descr="C:\Users\3385\Desktop\Documents\UBM\Фото\2008.05.20\20.05.08 003.JPG"/>
          <p:cNvPicPr>
            <a:picLocks noChangeAspect="1" noChangeArrowheads="1"/>
          </p:cNvPicPr>
          <p:nvPr/>
        </p:nvPicPr>
        <p:blipFill>
          <a:blip r:embed="rId6" cstate="print"/>
          <a:srcRect/>
          <a:stretch>
            <a:fillRect/>
          </a:stretch>
        </p:blipFill>
        <p:spPr bwMode="auto">
          <a:xfrm>
            <a:off x="4672012" y="5112015"/>
            <a:ext cx="2005013" cy="1412610"/>
          </a:xfrm>
          <a:prstGeom prst="rect">
            <a:avLst/>
          </a:prstGeom>
          <a:noFill/>
          <a:ln w="9525">
            <a:noFill/>
            <a:miter lim="800000"/>
            <a:headEnd/>
            <a:tailEnd/>
          </a:ln>
        </p:spPr>
      </p:pic>
      <p:pic>
        <p:nvPicPr>
          <p:cNvPr id="21" name="Picture 10" descr="DSC_0008"/>
          <p:cNvPicPr>
            <a:picLocks noChangeAspect="1" noChangeArrowheads="1"/>
          </p:cNvPicPr>
          <p:nvPr/>
        </p:nvPicPr>
        <p:blipFill>
          <a:blip r:embed="rId7" cstate="print"/>
          <a:srcRect/>
          <a:stretch>
            <a:fillRect/>
          </a:stretch>
        </p:blipFill>
        <p:spPr bwMode="auto">
          <a:xfrm>
            <a:off x="2593176" y="3714751"/>
            <a:ext cx="1997874" cy="1352549"/>
          </a:xfrm>
          <a:prstGeom prst="rect">
            <a:avLst/>
          </a:prstGeom>
          <a:noFill/>
          <a:ln w="9525">
            <a:noFill/>
            <a:miter lim="800000"/>
            <a:headEnd/>
            <a:tailEnd/>
          </a:ln>
        </p:spPr>
      </p:pic>
      <p:pic>
        <p:nvPicPr>
          <p:cNvPr id="25" name="Picture 11" descr="USA 075"/>
          <p:cNvPicPr>
            <a:picLocks noChangeAspect="1" noChangeArrowheads="1"/>
          </p:cNvPicPr>
          <p:nvPr/>
        </p:nvPicPr>
        <p:blipFill>
          <a:blip r:embed="rId8" cstate="print"/>
          <a:srcRect/>
          <a:stretch>
            <a:fillRect/>
          </a:stretch>
        </p:blipFill>
        <p:spPr bwMode="auto">
          <a:xfrm>
            <a:off x="4676683" y="3714752"/>
            <a:ext cx="2003518" cy="1352548"/>
          </a:xfrm>
          <a:prstGeom prst="rect">
            <a:avLst/>
          </a:prstGeom>
          <a:noFill/>
          <a:ln w="9525">
            <a:noFill/>
            <a:miter lim="800000"/>
            <a:headEnd/>
            <a:tailEnd/>
          </a:ln>
        </p:spPr>
      </p:pic>
      <p:pic>
        <p:nvPicPr>
          <p:cNvPr id="37" name="Picture 2" descr="100_0256_0"/>
          <p:cNvPicPr>
            <a:picLocks noChangeAspect="1" noChangeArrowheads="1"/>
          </p:cNvPicPr>
          <p:nvPr/>
        </p:nvPicPr>
        <p:blipFill>
          <a:blip r:embed="rId9" cstate="print"/>
          <a:srcRect/>
          <a:stretch>
            <a:fillRect/>
          </a:stretch>
        </p:blipFill>
        <p:spPr bwMode="auto">
          <a:xfrm>
            <a:off x="365404" y="3714752"/>
            <a:ext cx="2141576" cy="1357812"/>
          </a:xfrm>
          <a:prstGeom prst="rect">
            <a:avLst/>
          </a:prstGeom>
          <a:noFill/>
          <a:ln w="9525">
            <a:noFill/>
            <a:miter lim="800000"/>
            <a:headEnd/>
            <a:tailEnd/>
          </a:ln>
        </p:spPr>
      </p:pic>
      <p:pic>
        <p:nvPicPr>
          <p:cNvPr id="27" name="Picture 2" descr="C:\Users\Osnovina\Desktop\UBM_WordMark_PMS.png"/>
          <p:cNvPicPr>
            <a:picLocks noChangeAspect="1" noChangeArrowheads="1"/>
          </p:cNvPicPr>
          <p:nvPr/>
        </p:nvPicPr>
        <p:blipFill>
          <a:blip r:embed="rId10" cstate="print"/>
          <a:srcRect/>
          <a:stretch>
            <a:fillRect/>
          </a:stretch>
        </p:blipFill>
        <p:spPr bwMode="auto">
          <a:xfrm>
            <a:off x="0" y="0"/>
            <a:ext cx="1288209" cy="607841"/>
          </a:xfrm>
          <a:prstGeom prst="rect">
            <a:avLst/>
          </a:prstGeom>
          <a:noFill/>
          <a:ln>
            <a:solidFill>
              <a:schemeClr val="bg1"/>
            </a:solidFill>
          </a:ln>
        </p:spPr>
      </p:pic>
      <p:sp>
        <p:nvSpPr>
          <p:cNvPr id="28" name="Text Box 3"/>
          <p:cNvSpPr txBox="1">
            <a:spLocks noChangeArrowheads="1"/>
          </p:cNvSpPr>
          <p:nvPr/>
        </p:nvSpPr>
        <p:spPr bwMode="auto">
          <a:xfrm>
            <a:off x="2000232" y="71414"/>
            <a:ext cx="2508719" cy="461665"/>
          </a:xfrm>
          <a:prstGeom prst="rect">
            <a:avLst/>
          </a:prstGeom>
          <a:noFill/>
          <a:ln w="12700">
            <a:noFill/>
            <a:miter lim="800000"/>
            <a:headEnd type="none" w="sm" len="sm"/>
            <a:tailEnd type="none" w="sm" len="sm"/>
          </a:ln>
        </p:spPr>
        <p:txBody>
          <a:bodyPr wrap="square">
            <a:spAutoFit/>
          </a:bodyPr>
          <a:lstStyle/>
          <a:p>
            <a:pPr algn="ctr"/>
            <a:r>
              <a:rPr lang="ru-RU" sz="2400" b="1" dirty="0" smtClean="0">
                <a:solidFill>
                  <a:srgbClr val="003399"/>
                </a:solidFill>
                <a:latin typeface="Arial Unicode MS" pitchFamily="34" charset="-128"/>
              </a:rPr>
              <a:t>Строительство</a:t>
            </a:r>
            <a:endParaRPr lang="ru-RU" sz="2400" b="1" dirty="0">
              <a:solidFill>
                <a:srgbClr val="003399"/>
              </a:solidFill>
              <a:latin typeface="Arial Unicode MS" pitchFamily="34" charset="-128"/>
            </a:endParaRPr>
          </a:p>
        </p:txBody>
      </p:sp>
      <p:pic>
        <p:nvPicPr>
          <p:cNvPr id="1027" name="Picture 3" descr="C:\Users\3385\Desktop\333\Корпус СП.jpg"/>
          <p:cNvPicPr>
            <a:picLocks noChangeAspect="1" noChangeArrowheads="1"/>
          </p:cNvPicPr>
          <p:nvPr/>
        </p:nvPicPr>
        <p:blipFill>
          <a:blip r:embed="rId11" cstate="print"/>
          <a:srcRect/>
          <a:stretch>
            <a:fillRect/>
          </a:stretch>
        </p:blipFill>
        <p:spPr bwMode="auto">
          <a:xfrm>
            <a:off x="357157" y="857232"/>
            <a:ext cx="8581103" cy="2786082"/>
          </a:xfrm>
          <a:prstGeom prst="rect">
            <a:avLst/>
          </a:prstGeom>
          <a:noFill/>
        </p:spPr>
      </p:pic>
      <p:sp>
        <p:nvSpPr>
          <p:cNvPr id="38" name="Прямоугольник 37"/>
          <p:cNvSpPr/>
          <p:nvPr/>
        </p:nvSpPr>
        <p:spPr>
          <a:xfrm>
            <a:off x="1738313" y="4857759"/>
            <a:ext cx="768335"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smtClean="0"/>
              <a:t>Июнь 2006</a:t>
            </a:r>
          </a:p>
          <a:p>
            <a:r>
              <a:rPr lang="en-US" sz="700" dirty="0" smtClean="0"/>
              <a:t>June 2006</a:t>
            </a:r>
            <a:endParaRPr lang="ru-RU" sz="700" dirty="0"/>
          </a:p>
        </p:txBody>
      </p:sp>
      <p:sp>
        <p:nvSpPr>
          <p:cNvPr id="29" name="Прямоугольник 28"/>
          <p:cNvSpPr/>
          <p:nvPr/>
        </p:nvSpPr>
        <p:spPr>
          <a:xfrm>
            <a:off x="5967422" y="4852997"/>
            <a:ext cx="714380"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smtClean="0"/>
              <a:t>Март 2007</a:t>
            </a:r>
            <a:endParaRPr lang="en-US" sz="700" dirty="0" smtClean="0"/>
          </a:p>
          <a:p>
            <a:r>
              <a:rPr lang="en-US" sz="700" dirty="0" smtClean="0"/>
              <a:t>March 2007</a:t>
            </a:r>
            <a:endParaRPr lang="ru-RU" sz="700" dirty="0"/>
          </a:p>
        </p:txBody>
      </p:sp>
      <p:sp>
        <p:nvSpPr>
          <p:cNvPr id="30" name="Прямоугольник 29"/>
          <p:cNvSpPr/>
          <p:nvPr/>
        </p:nvSpPr>
        <p:spPr>
          <a:xfrm>
            <a:off x="8178800" y="4862522"/>
            <a:ext cx="765205"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smtClean="0"/>
              <a:t>Декабрь 2007</a:t>
            </a:r>
            <a:endParaRPr lang="en-US" sz="700" dirty="0" smtClean="0"/>
          </a:p>
          <a:p>
            <a:r>
              <a:rPr lang="en-US" sz="700" dirty="0" smtClean="0"/>
              <a:t>December 2007</a:t>
            </a:r>
            <a:endParaRPr lang="ru-RU" sz="700" dirty="0"/>
          </a:p>
        </p:txBody>
      </p:sp>
      <p:sp>
        <p:nvSpPr>
          <p:cNvPr id="31" name="Прямоугольник 30"/>
          <p:cNvSpPr/>
          <p:nvPr/>
        </p:nvSpPr>
        <p:spPr>
          <a:xfrm>
            <a:off x="1795443" y="6303982"/>
            <a:ext cx="714380"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smtClean="0"/>
              <a:t>Февраль 2008</a:t>
            </a:r>
            <a:endParaRPr lang="en-US" sz="700" dirty="0" smtClean="0"/>
          </a:p>
          <a:p>
            <a:r>
              <a:rPr lang="en-US" sz="700" smtClean="0"/>
              <a:t>February 2008</a:t>
            </a:r>
            <a:endParaRPr lang="ru-RU" sz="700" dirty="0"/>
          </a:p>
        </p:txBody>
      </p:sp>
      <p:sp>
        <p:nvSpPr>
          <p:cNvPr id="32" name="Прямоугольник 31"/>
          <p:cNvSpPr/>
          <p:nvPr/>
        </p:nvSpPr>
        <p:spPr>
          <a:xfrm>
            <a:off x="3949700" y="6307157"/>
            <a:ext cx="641349"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smtClean="0"/>
              <a:t>Март 2008</a:t>
            </a:r>
            <a:endParaRPr lang="en-US" sz="700" dirty="0" smtClean="0"/>
          </a:p>
          <a:p>
            <a:r>
              <a:rPr lang="en-US" sz="700" dirty="0" smtClean="0"/>
              <a:t>March 2008</a:t>
            </a:r>
            <a:endParaRPr lang="ru-RU" sz="700" dirty="0"/>
          </a:p>
        </p:txBody>
      </p:sp>
      <p:sp>
        <p:nvSpPr>
          <p:cNvPr id="33" name="Прямоугольник 32"/>
          <p:cNvSpPr/>
          <p:nvPr/>
        </p:nvSpPr>
        <p:spPr>
          <a:xfrm>
            <a:off x="6069817" y="6308746"/>
            <a:ext cx="608016"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smtClean="0"/>
              <a:t>Май 2008</a:t>
            </a:r>
            <a:endParaRPr lang="en-US" sz="700" dirty="0" smtClean="0"/>
          </a:p>
          <a:p>
            <a:r>
              <a:rPr lang="en-US" sz="700" dirty="0" smtClean="0"/>
              <a:t>May 2008</a:t>
            </a:r>
            <a:endParaRPr lang="ru-RU" sz="700" dirty="0"/>
          </a:p>
        </p:txBody>
      </p:sp>
      <p:sp>
        <p:nvSpPr>
          <p:cNvPr id="34" name="Прямоугольник 33"/>
          <p:cNvSpPr/>
          <p:nvPr/>
        </p:nvSpPr>
        <p:spPr>
          <a:xfrm>
            <a:off x="8353451" y="6315094"/>
            <a:ext cx="585792"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smtClean="0"/>
              <a:t>Май 2008</a:t>
            </a:r>
            <a:endParaRPr lang="en-US" sz="700" dirty="0" smtClean="0"/>
          </a:p>
          <a:p>
            <a:r>
              <a:rPr lang="en-US" sz="700" dirty="0" smtClean="0"/>
              <a:t>May 2008</a:t>
            </a:r>
            <a:endParaRPr lang="ru-RU" sz="700" dirty="0"/>
          </a:p>
        </p:txBody>
      </p:sp>
      <p:sp>
        <p:nvSpPr>
          <p:cNvPr id="40" name="Прямоугольник 39"/>
          <p:cNvSpPr/>
          <p:nvPr/>
        </p:nvSpPr>
        <p:spPr>
          <a:xfrm>
            <a:off x="3786182" y="4859348"/>
            <a:ext cx="800106"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smtClean="0"/>
              <a:t>Ноябрь 2006</a:t>
            </a:r>
            <a:endParaRPr lang="en-US" sz="700" dirty="0" smtClean="0"/>
          </a:p>
          <a:p>
            <a:r>
              <a:rPr lang="en-US" sz="700" dirty="0" smtClean="0"/>
              <a:t>November 2006</a:t>
            </a:r>
            <a:endParaRPr lang="ru-RU" sz="700" dirty="0"/>
          </a:p>
        </p:txBody>
      </p:sp>
      <p:sp>
        <p:nvSpPr>
          <p:cNvPr id="24" name="Text Box 3"/>
          <p:cNvSpPr txBox="1">
            <a:spLocks noChangeArrowheads="1"/>
          </p:cNvSpPr>
          <p:nvPr/>
        </p:nvSpPr>
        <p:spPr bwMode="auto">
          <a:xfrm>
            <a:off x="5072066" y="71414"/>
            <a:ext cx="2508719" cy="461665"/>
          </a:xfrm>
          <a:prstGeom prst="rect">
            <a:avLst/>
          </a:prstGeom>
          <a:noFill/>
          <a:ln w="12700">
            <a:noFill/>
            <a:miter lim="800000"/>
            <a:headEnd type="none" w="sm" len="sm"/>
            <a:tailEnd type="none" w="sm" len="sm"/>
          </a:ln>
        </p:spPr>
        <p:txBody>
          <a:bodyPr wrap="square">
            <a:spAutoFit/>
          </a:bodyPr>
          <a:lstStyle/>
          <a:p>
            <a:pPr algn="ctr"/>
            <a:r>
              <a:rPr lang="en-US" sz="2400" b="1" dirty="0" smtClean="0">
                <a:solidFill>
                  <a:srgbClr val="003399"/>
                </a:solidFill>
                <a:latin typeface="Arial Unicode MS" pitchFamily="34" charset="-128"/>
              </a:rPr>
              <a:t>Construction</a:t>
            </a:r>
            <a:endParaRPr lang="ru-RU" sz="2400" b="1" dirty="0">
              <a:solidFill>
                <a:srgbClr val="003399"/>
              </a:solidFill>
              <a:latin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Osnovina\Desktop\UBM_WordMark_PMS.png"/>
          <p:cNvPicPr>
            <a:picLocks noChangeAspect="1" noChangeArrowheads="1"/>
          </p:cNvPicPr>
          <p:nvPr/>
        </p:nvPicPr>
        <p:blipFill>
          <a:blip r:embed="rId3" cstate="print"/>
          <a:srcRect/>
          <a:stretch>
            <a:fillRect/>
          </a:stretch>
        </p:blipFill>
        <p:spPr bwMode="auto">
          <a:xfrm>
            <a:off x="0" y="0"/>
            <a:ext cx="1288209" cy="607841"/>
          </a:xfrm>
          <a:prstGeom prst="rect">
            <a:avLst/>
          </a:prstGeom>
          <a:noFill/>
          <a:ln>
            <a:solidFill>
              <a:schemeClr val="bg1"/>
            </a:solidFill>
          </a:ln>
        </p:spPr>
      </p:pic>
      <p:sp>
        <p:nvSpPr>
          <p:cNvPr id="28" name="Text Box 3"/>
          <p:cNvSpPr txBox="1">
            <a:spLocks noChangeArrowheads="1"/>
          </p:cNvSpPr>
          <p:nvPr/>
        </p:nvSpPr>
        <p:spPr bwMode="auto">
          <a:xfrm>
            <a:off x="1571604" y="142852"/>
            <a:ext cx="4071966" cy="400110"/>
          </a:xfrm>
          <a:prstGeom prst="rect">
            <a:avLst/>
          </a:prstGeom>
          <a:noFill/>
          <a:ln w="12700">
            <a:noFill/>
            <a:miter lim="800000"/>
            <a:headEnd type="none" w="sm" len="sm"/>
            <a:tailEnd type="none" w="sm" len="sm"/>
          </a:ln>
        </p:spPr>
        <p:txBody>
          <a:bodyPr wrap="square">
            <a:spAutoFit/>
          </a:bodyPr>
          <a:lstStyle/>
          <a:p>
            <a:pPr algn="ctr"/>
            <a:r>
              <a:rPr lang="ru-RU" sz="2000" b="1" dirty="0" smtClean="0">
                <a:solidFill>
                  <a:srgbClr val="003399"/>
                </a:solidFill>
                <a:latin typeface="Arial Unicode MS" pitchFamily="34" charset="-128"/>
              </a:rPr>
              <a:t>План </a:t>
            </a:r>
            <a:r>
              <a:rPr lang="en-US" sz="2000" b="1" dirty="0" smtClean="0">
                <a:solidFill>
                  <a:srgbClr val="003399"/>
                </a:solidFill>
                <a:latin typeface="Arial Unicode MS" pitchFamily="34" charset="-128"/>
              </a:rPr>
              <a:t> </a:t>
            </a:r>
            <a:r>
              <a:rPr lang="ru-RU" sz="2000" b="1" dirty="0" smtClean="0">
                <a:solidFill>
                  <a:srgbClr val="003399"/>
                </a:solidFill>
                <a:latin typeface="Arial Unicode MS" pitchFamily="34" charset="-128"/>
              </a:rPr>
              <a:t>благоустройства</a:t>
            </a:r>
            <a:endParaRPr lang="ru-RU" sz="2000" b="1" dirty="0">
              <a:solidFill>
                <a:srgbClr val="003399"/>
              </a:solidFill>
              <a:latin typeface="Arial Unicode MS" pitchFamily="34" charset="-128"/>
            </a:endParaRPr>
          </a:p>
        </p:txBody>
      </p:sp>
      <p:pic>
        <p:nvPicPr>
          <p:cNvPr id="53" name="Picture 4" descr="C:\Users\3385\Desktop\Благоустройство\05_23_0.JPEG"/>
          <p:cNvPicPr>
            <a:picLocks noChangeAspect="1" noChangeArrowheads="1"/>
          </p:cNvPicPr>
          <p:nvPr/>
        </p:nvPicPr>
        <p:blipFill>
          <a:blip r:embed="rId4" cstate="print">
            <a:lum bright="-2000" contrast="-8000"/>
          </a:blip>
          <a:srcRect/>
          <a:stretch>
            <a:fillRect/>
          </a:stretch>
        </p:blipFill>
        <p:spPr bwMode="auto">
          <a:xfrm>
            <a:off x="214282" y="5000636"/>
            <a:ext cx="2928958" cy="1597312"/>
          </a:xfrm>
          <a:prstGeom prst="rect">
            <a:avLst/>
          </a:prstGeom>
          <a:noFill/>
          <a:ln w="9525">
            <a:noFill/>
            <a:miter lim="800000"/>
            <a:headEnd/>
            <a:tailEnd/>
          </a:ln>
        </p:spPr>
      </p:pic>
      <p:pic>
        <p:nvPicPr>
          <p:cNvPr id="54" name="Picture 5" descr="C:\Users\3385\Desktop\Благоустройство\05_23_1.JPEG"/>
          <p:cNvPicPr>
            <a:picLocks noChangeAspect="1" noChangeArrowheads="1"/>
          </p:cNvPicPr>
          <p:nvPr/>
        </p:nvPicPr>
        <p:blipFill>
          <a:blip r:embed="rId5" cstate="print">
            <a:lum contrast="4000"/>
          </a:blip>
          <a:srcRect/>
          <a:stretch>
            <a:fillRect/>
          </a:stretch>
        </p:blipFill>
        <p:spPr bwMode="auto">
          <a:xfrm>
            <a:off x="6215074" y="5000636"/>
            <a:ext cx="2714644" cy="1582701"/>
          </a:xfrm>
          <a:prstGeom prst="rect">
            <a:avLst/>
          </a:prstGeom>
          <a:noFill/>
          <a:ln w="9525">
            <a:noFill/>
            <a:miter lim="800000"/>
            <a:headEnd/>
            <a:tailEnd/>
          </a:ln>
        </p:spPr>
      </p:pic>
      <p:pic>
        <p:nvPicPr>
          <p:cNvPr id="55" name="Picture 6" descr="C:\Users\3385\Desktop\Благоустройство\05_23_2.JPEG"/>
          <p:cNvPicPr>
            <a:picLocks noChangeAspect="1" noChangeArrowheads="1"/>
          </p:cNvPicPr>
          <p:nvPr/>
        </p:nvPicPr>
        <p:blipFill>
          <a:blip r:embed="rId6" cstate="print">
            <a:lum bright="4000" contrast="6000"/>
          </a:blip>
          <a:srcRect/>
          <a:stretch>
            <a:fillRect/>
          </a:stretch>
        </p:blipFill>
        <p:spPr bwMode="auto">
          <a:xfrm>
            <a:off x="3286116" y="5000636"/>
            <a:ext cx="2786082" cy="1593906"/>
          </a:xfrm>
          <a:prstGeom prst="rect">
            <a:avLst/>
          </a:prstGeom>
          <a:noFill/>
          <a:ln w="9525">
            <a:noFill/>
            <a:miter lim="800000"/>
            <a:headEnd/>
            <a:tailEnd/>
          </a:ln>
        </p:spPr>
      </p:pic>
      <p:pic>
        <p:nvPicPr>
          <p:cNvPr id="56" name="Picture 7" descr="C:\Users\3385\Desktop\Благоустройство\05_23_3.JPEG"/>
          <p:cNvPicPr>
            <a:picLocks noChangeAspect="1" noChangeArrowheads="1"/>
          </p:cNvPicPr>
          <p:nvPr/>
        </p:nvPicPr>
        <p:blipFill>
          <a:blip r:embed="rId7" cstate="print">
            <a:lum bright="10000" contrast="-22000"/>
          </a:blip>
          <a:srcRect/>
          <a:stretch>
            <a:fillRect/>
          </a:stretch>
        </p:blipFill>
        <p:spPr bwMode="auto">
          <a:xfrm>
            <a:off x="214282" y="747732"/>
            <a:ext cx="8690630" cy="4110027"/>
          </a:xfrm>
          <a:prstGeom prst="rect">
            <a:avLst/>
          </a:prstGeom>
          <a:noFill/>
          <a:ln w="9525">
            <a:noFill/>
            <a:miter lim="800000"/>
            <a:headEnd/>
            <a:tailEnd/>
          </a:ln>
        </p:spPr>
      </p:pic>
      <p:sp>
        <p:nvSpPr>
          <p:cNvPr id="9" name="Text Box 3"/>
          <p:cNvSpPr txBox="1">
            <a:spLocks noChangeArrowheads="1"/>
          </p:cNvSpPr>
          <p:nvPr/>
        </p:nvSpPr>
        <p:spPr bwMode="auto">
          <a:xfrm>
            <a:off x="5072066" y="142852"/>
            <a:ext cx="2786082" cy="400110"/>
          </a:xfrm>
          <a:prstGeom prst="rect">
            <a:avLst/>
          </a:prstGeom>
          <a:noFill/>
          <a:ln w="12700">
            <a:noFill/>
            <a:miter lim="800000"/>
            <a:headEnd type="none" w="sm" len="sm"/>
            <a:tailEnd type="none" w="sm" len="sm"/>
          </a:ln>
        </p:spPr>
        <p:txBody>
          <a:bodyPr wrap="square">
            <a:spAutoFit/>
          </a:bodyPr>
          <a:lstStyle/>
          <a:p>
            <a:pPr algn="ctr"/>
            <a:r>
              <a:rPr lang="en-US" sz="2000" b="1" dirty="0" smtClean="0">
                <a:solidFill>
                  <a:srgbClr val="003399"/>
                </a:solidFill>
                <a:latin typeface="Arial Unicode MS" pitchFamily="34" charset="-128"/>
              </a:rPr>
              <a:t>Site Plan</a:t>
            </a:r>
            <a:endParaRPr lang="ru-RU" sz="2000" b="1" dirty="0">
              <a:solidFill>
                <a:srgbClr val="003399"/>
              </a:solidFill>
              <a:latin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3"/>
          <p:cNvSpPr txBox="1">
            <a:spLocks noChangeArrowheads="1"/>
          </p:cNvSpPr>
          <p:nvPr/>
        </p:nvSpPr>
        <p:spPr bwMode="auto">
          <a:xfrm>
            <a:off x="1785918" y="0"/>
            <a:ext cx="2571768"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ru-RU" sz="2000" b="1" dirty="0" smtClean="0">
                <a:solidFill>
                  <a:srgbClr val="003399"/>
                </a:solidFill>
                <a:latin typeface="Arial Unicode MS" pitchFamily="34" charset="-128"/>
              </a:rPr>
              <a:t>Станок для обработки титана</a:t>
            </a:r>
            <a:endParaRPr lang="ru-RU" sz="2000" b="1" dirty="0">
              <a:solidFill>
                <a:srgbClr val="003399"/>
              </a:solidFill>
              <a:latin typeface="Arial Unicode MS" pitchFamily="34" charset="-128"/>
            </a:endParaRPr>
          </a:p>
        </p:txBody>
      </p:sp>
      <p:sp>
        <p:nvSpPr>
          <p:cNvPr id="9220" name="Rectangle 4"/>
          <p:cNvSpPr>
            <a:spLocks noChangeArrowheads="1"/>
          </p:cNvSpPr>
          <p:nvPr/>
        </p:nvSpPr>
        <p:spPr bwMode="auto">
          <a:xfrm>
            <a:off x="0" y="0"/>
            <a:ext cx="184712" cy="367134"/>
          </a:xfrm>
          <a:prstGeom prst="rect">
            <a:avLst/>
          </a:prstGeom>
          <a:noFill/>
          <a:ln w="9525">
            <a:noFill/>
            <a:miter lim="800000"/>
            <a:headEnd/>
            <a:tailEnd/>
          </a:ln>
          <a:effectLst/>
        </p:spPr>
        <p:txBody>
          <a:bodyPr vert="horz" wrap="none" lIns="91429" tIns="45715" rIns="91429" bIns="45715" numCol="1" anchor="ctr" anchorCtr="0" compatLnSpc="1">
            <a:prstTxWarp prst="textNoShape">
              <a:avLst/>
            </a:prstTxWarp>
            <a:spAutoFit/>
          </a:bodyPr>
          <a:lstStyle/>
          <a:p>
            <a:endParaRPr lang="ru-RU"/>
          </a:p>
        </p:txBody>
      </p:sp>
      <p:sp>
        <p:nvSpPr>
          <p:cNvPr id="9221" name="Text Box 5"/>
          <p:cNvSpPr txBox="1">
            <a:spLocks noChangeArrowheads="1"/>
          </p:cNvSpPr>
          <p:nvPr/>
        </p:nvSpPr>
        <p:spPr bwMode="auto">
          <a:xfrm>
            <a:off x="2214546" y="4500570"/>
            <a:ext cx="2571768" cy="2214578"/>
          </a:xfrm>
          <a:prstGeom prst="rect">
            <a:avLst/>
          </a:prstGeom>
          <a:noFill/>
          <a:ln w="9525">
            <a:noFill/>
            <a:miter lim="800000"/>
            <a:headEnd/>
            <a:tailEnd/>
          </a:ln>
        </p:spPr>
        <p:txBody>
          <a:bodyPr vert="horz" wrap="square" lIns="64000" tIns="32000" rIns="64000" bIns="32000" numCol="1" anchor="t" anchorCtr="0" compatLnSpc="1">
            <a:prstTxWarp prst="textNoShape">
              <a:avLst/>
            </a:prstTxWarp>
          </a:bodyPr>
          <a:lstStyle/>
          <a:p>
            <a:pPr algn="ctr" fontAlgn="base">
              <a:spcBef>
                <a:spcPct val="0"/>
              </a:spcBef>
            </a:pPr>
            <a:r>
              <a:rPr lang="en-US" sz="1000" b="1" dirty="0" smtClean="0">
                <a:latin typeface="Arial Narrow" pitchFamily="34" charset="0"/>
                <a:cs typeface="Arial" pitchFamily="34" charset="0"/>
              </a:rPr>
              <a:t>CINCINNATI</a:t>
            </a:r>
            <a:r>
              <a:rPr lang="ru-RU" sz="1000" b="1" dirty="0" smtClean="0">
                <a:latin typeface="Arial Narrow" pitchFamily="34" charset="0"/>
                <a:cs typeface="Arial" pitchFamily="34" charset="0"/>
              </a:rPr>
              <a:t> </a:t>
            </a:r>
            <a:r>
              <a:rPr lang="en-US" sz="1000" b="1" dirty="0" smtClean="0">
                <a:latin typeface="Arial Narrow" pitchFamily="34" charset="0"/>
                <a:cs typeface="Arial" pitchFamily="34" charset="0"/>
              </a:rPr>
              <a:t>MACHINE</a:t>
            </a:r>
            <a:r>
              <a:rPr lang="ru-RU" sz="1000" b="1" dirty="0" smtClean="0">
                <a:latin typeface="Arial Narrow" pitchFamily="34" charset="0"/>
                <a:cs typeface="Arial" pitchFamily="34" charset="0"/>
              </a:rPr>
              <a:t> </a:t>
            </a:r>
          </a:p>
          <a:p>
            <a:pPr algn="ctr" fontAlgn="base">
              <a:spcBef>
                <a:spcPct val="0"/>
              </a:spcBef>
            </a:pPr>
            <a:r>
              <a:rPr lang="ru-RU" sz="800" b="1" dirty="0" smtClean="0">
                <a:latin typeface="Arial Narrow" pitchFamily="34" charset="0"/>
                <a:cs typeface="Arial" pitchFamily="34" charset="0"/>
              </a:rPr>
              <a:t>Универсальные пятишпиндельные  пятиосевые копировально-фрезерные станки  </a:t>
            </a:r>
          </a:p>
          <a:p>
            <a:pPr algn="just" fontAlgn="base">
              <a:spcBef>
                <a:spcPct val="0"/>
              </a:spcBef>
              <a:spcAft>
                <a:spcPts val="1000"/>
              </a:spcAft>
            </a:pPr>
            <a:r>
              <a:rPr lang="ru-RU" sz="800" dirty="0" smtClean="0">
                <a:latin typeface="Arial Narrow" pitchFamily="34" charset="0"/>
                <a:cs typeface="Arial" pitchFamily="34" charset="0"/>
              </a:rPr>
              <a:t>Мощность - 51 кВт (68 л.с.), шпиндели 3,500 об./мин. обеспечивают  высокие скорости съема материала и производительность станка. Расстояние от центра шпинделя составляет 1016 мм (40 дюймов). Данный станок производится для удовлетворения потребностей в выполнении обработки при высоких крутящих моментах и использования интегрированного решения по управлению станком для получения максимальной производительности. Два станка устанавливаются на 44 м (144 футовые) продольные рельсовые направляющие (по оси Х) с длиной перемещения по оси Х  - 33 223 мм (109 футов); длина перемещения по </a:t>
            </a:r>
            <a:r>
              <a:rPr lang="en-US" sz="800" dirty="0" smtClean="0">
                <a:latin typeface="Arial Narrow" pitchFamily="34" charset="0"/>
                <a:cs typeface="Arial" pitchFamily="34" charset="0"/>
              </a:rPr>
              <a:t>Y</a:t>
            </a:r>
            <a:r>
              <a:rPr lang="ru-RU" sz="800" dirty="0" smtClean="0">
                <a:latin typeface="Arial Narrow" pitchFamily="34" charset="0"/>
                <a:cs typeface="Arial" pitchFamily="34" charset="0"/>
              </a:rPr>
              <a:t> составляет 3683 мм (145 дюймов); по оси </a:t>
            </a:r>
            <a:r>
              <a:rPr lang="en-US" sz="800" dirty="0" smtClean="0">
                <a:latin typeface="Arial Narrow" pitchFamily="34" charset="0"/>
                <a:cs typeface="Arial" pitchFamily="34" charset="0"/>
              </a:rPr>
              <a:t>Z</a:t>
            </a:r>
            <a:r>
              <a:rPr lang="ru-RU" sz="800" dirty="0" smtClean="0">
                <a:latin typeface="Arial Narrow" pitchFamily="34" charset="0"/>
                <a:cs typeface="Arial" pitchFamily="34" charset="0"/>
              </a:rPr>
              <a:t> – 711 мм (28 дюймов). </a:t>
            </a:r>
            <a:endParaRPr lang="ru-RU" sz="800" dirty="0" smtClean="0">
              <a:latin typeface="Arial" pitchFamily="34" charset="0"/>
              <a:cs typeface="Arial" pitchFamily="34" charset="0"/>
            </a:endParaRPr>
          </a:p>
        </p:txBody>
      </p:sp>
      <p:pic>
        <p:nvPicPr>
          <p:cNvPr id="7" name="Рисунок 3" descr="IMG_4497.JPG"/>
          <p:cNvPicPr>
            <a:picLocks noChangeAspect="1"/>
          </p:cNvPicPr>
          <p:nvPr/>
        </p:nvPicPr>
        <p:blipFill>
          <a:blip r:embed="rId3" cstate="print"/>
          <a:srcRect/>
          <a:stretch>
            <a:fillRect/>
          </a:stretch>
        </p:blipFill>
        <p:spPr bwMode="auto">
          <a:xfrm>
            <a:off x="214282" y="2321710"/>
            <a:ext cx="1857388" cy="1393042"/>
          </a:xfrm>
          <a:prstGeom prst="rect">
            <a:avLst/>
          </a:prstGeom>
          <a:noFill/>
          <a:ln w="9525">
            <a:noFill/>
            <a:miter lim="800000"/>
            <a:headEnd/>
            <a:tailEnd/>
          </a:ln>
        </p:spPr>
      </p:pic>
      <p:pic>
        <p:nvPicPr>
          <p:cNvPr id="8" name="Рисунок 4" descr="035.JPG"/>
          <p:cNvPicPr>
            <a:picLocks noChangeAspect="1"/>
          </p:cNvPicPr>
          <p:nvPr/>
        </p:nvPicPr>
        <p:blipFill>
          <a:blip r:embed="rId4" cstate="print">
            <a:lum bright="10000" contrast="10000"/>
          </a:blip>
          <a:srcRect/>
          <a:stretch>
            <a:fillRect/>
          </a:stretch>
        </p:blipFill>
        <p:spPr bwMode="auto">
          <a:xfrm>
            <a:off x="214282" y="821048"/>
            <a:ext cx="1857388" cy="1393506"/>
          </a:xfrm>
          <a:prstGeom prst="rect">
            <a:avLst/>
          </a:prstGeom>
          <a:noFill/>
          <a:ln w="9525">
            <a:noFill/>
            <a:miter lim="800000"/>
            <a:headEnd/>
            <a:tailEnd/>
          </a:ln>
        </p:spPr>
      </p:pic>
      <p:pic>
        <p:nvPicPr>
          <p:cNvPr id="9" name="Picture 2" descr="C:\Users\3385\Desktop\105CANON\IMG_5644.JPG"/>
          <p:cNvPicPr>
            <a:picLocks noChangeAspect="1" noChangeArrowheads="1"/>
          </p:cNvPicPr>
          <p:nvPr/>
        </p:nvPicPr>
        <p:blipFill>
          <a:blip r:embed="rId5" cstate="print"/>
          <a:srcRect/>
          <a:stretch>
            <a:fillRect/>
          </a:stretch>
        </p:blipFill>
        <p:spPr bwMode="auto">
          <a:xfrm>
            <a:off x="214282" y="3821909"/>
            <a:ext cx="1857388" cy="1393041"/>
          </a:xfrm>
          <a:prstGeom prst="rect">
            <a:avLst/>
          </a:prstGeom>
          <a:noFill/>
          <a:ln w="9525">
            <a:noFill/>
            <a:miter lim="800000"/>
            <a:headEnd/>
            <a:tailEnd/>
          </a:ln>
        </p:spPr>
      </p:pic>
      <p:pic>
        <p:nvPicPr>
          <p:cNvPr id="10" name="Picture 2" descr="C:\Users\Анатолий\Desktop\ANATOLIY\Строительство\Фото\Новая папка\DSC_0422.JPG"/>
          <p:cNvPicPr>
            <a:picLocks noChangeAspect="1" noChangeArrowheads="1"/>
          </p:cNvPicPr>
          <p:nvPr/>
        </p:nvPicPr>
        <p:blipFill>
          <a:blip r:embed="rId6" cstate="print">
            <a:lum bright="10000" contrast="10000"/>
          </a:blip>
          <a:srcRect l="7175" t="2936" r="6328"/>
          <a:stretch>
            <a:fillRect/>
          </a:stretch>
        </p:blipFill>
        <p:spPr bwMode="auto">
          <a:xfrm>
            <a:off x="214282" y="5319293"/>
            <a:ext cx="1857388" cy="1395855"/>
          </a:xfrm>
          <a:prstGeom prst="rect">
            <a:avLst/>
          </a:prstGeom>
          <a:noFill/>
          <a:ln w="9525">
            <a:noFill/>
            <a:miter lim="800000"/>
            <a:headEnd/>
            <a:tailEnd/>
          </a:ln>
        </p:spPr>
      </p:pic>
      <p:pic>
        <p:nvPicPr>
          <p:cNvPr id="11" name="Рисунок 1" descr="100_1217.JPG"/>
          <p:cNvPicPr>
            <a:picLocks noChangeAspect="1"/>
          </p:cNvPicPr>
          <p:nvPr/>
        </p:nvPicPr>
        <p:blipFill>
          <a:blip r:embed="rId7" cstate="print">
            <a:lum bright="10000" contrast="10000"/>
          </a:blip>
          <a:srcRect/>
          <a:stretch>
            <a:fillRect/>
          </a:stretch>
        </p:blipFill>
        <p:spPr bwMode="auto">
          <a:xfrm>
            <a:off x="7000892" y="2285992"/>
            <a:ext cx="1875248" cy="2500330"/>
          </a:xfrm>
          <a:prstGeom prst="rect">
            <a:avLst/>
          </a:prstGeom>
          <a:noFill/>
          <a:ln w="9525">
            <a:noFill/>
            <a:miter lim="800000"/>
            <a:headEnd/>
            <a:tailEnd/>
          </a:ln>
        </p:spPr>
      </p:pic>
      <p:pic>
        <p:nvPicPr>
          <p:cNvPr id="12" name="Picture 4" descr="C:\Users\Анатолий\Desktop\ANATOLIY\Строительство\Фото\100_1186.JPG"/>
          <p:cNvPicPr>
            <a:picLocks noChangeAspect="1" noChangeArrowheads="1"/>
          </p:cNvPicPr>
          <p:nvPr/>
        </p:nvPicPr>
        <p:blipFill>
          <a:blip r:embed="rId8" cstate="print"/>
          <a:srcRect/>
          <a:stretch>
            <a:fillRect/>
          </a:stretch>
        </p:blipFill>
        <p:spPr bwMode="auto">
          <a:xfrm>
            <a:off x="7000892" y="785794"/>
            <a:ext cx="1857388" cy="1393040"/>
          </a:xfrm>
          <a:prstGeom prst="rect">
            <a:avLst/>
          </a:prstGeom>
          <a:noFill/>
          <a:ln w="9525">
            <a:noFill/>
            <a:miter lim="800000"/>
            <a:headEnd/>
            <a:tailEnd/>
          </a:ln>
        </p:spPr>
      </p:pic>
      <p:pic>
        <p:nvPicPr>
          <p:cNvPr id="14" name="Picture 4" descr="C:\Users\Анатолий\Desktop\Монтаж\фото пр. корп\DSC03243.JPG"/>
          <p:cNvPicPr>
            <a:picLocks noChangeAspect="1" noChangeArrowheads="1"/>
          </p:cNvPicPr>
          <p:nvPr/>
        </p:nvPicPr>
        <p:blipFill>
          <a:blip r:embed="rId9" cstate="print"/>
          <a:srcRect/>
          <a:stretch>
            <a:fillRect/>
          </a:stretch>
        </p:blipFill>
        <p:spPr bwMode="auto">
          <a:xfrm>
            <a:off x="7000892" y="5322282"/>
            <a:ext cx="1857388" cy="1392866"/>
          </a:xfrm>
          <a:prstGeom prst="rect">
            <a:avLst/>
          </a:prstGeom>
          <a:noFill/>
          <a:ln w="9525">
            <a:noFill/>
            <a:miter lim="800000"/>
            <a:headEnd/>
            <a:tailEnd/>
          </a:ln>
        </p:spPr>
      </p:pic>
      <p:pic>
        <p:nvPicPr>
          <p:cNvPr id="1026" name="Picture 2" descr="C:\Users\Анатолий\Desktop\UBM\DSC03248.JPG"/>
          <p:cNvPicPr>
            <a:picLocks noChangeAspect="1" noChangeArrowheads="1"/>
          </p:cNvPicPr>
          <p:nvPr/>
        </p:nvPicPr>
        <p:blipFill>
          <a:blip r:embed="rId10" cstate="print"/>
          <a:srcRect/>
          <a:stretch>
            <a:fillRect/>
          </a:stretch>
        </p:blipFill>
        <p:spPr bwMode="auto">
          <a:xfrm>
            <a:off x="2214546" y="857232"/>
            <a:ext cx="4643470" cy="3500461"/>
          </a:xfrm>
          <a:prstGeom prst="rect">
            <a:avLst/>
          </a:prstGeom>
          <a:noFill/>
        </p:spPr>
      </p:pic>
      <p:sp>
        <p:nvSpPr>
          <p:cNvPr id="16" name="Text Box 5"/>
          <p:cNvSpPr txBox="1">
            <a:spLocks noChangeArrowheads="1"/>
          </p:cNvSpPr>
          <p:nvPr/>
        </p:nvSpPr>
        <p:spPr bwMode="auto">
          <a:xfrm>
            <a:off x="4929190" y="4500570"/>
            <a:ext cx="1928826" cy="1968514"/>
          </a:xfrm>
          <a:prstGeom prst="rect">
            <a:avLst/>
          </a:prstGeom>
          <a:noFill/>
          <a:ln w="9525">
            <a:noFill/>
            <a:miter lim="800000"/>
            <a:headEnd/>
            <a:tailEnd/>
          </a:ln>
        </p:spPr>
        <p:txBody>
          <a:bodyPr vert="horz" wrap="square" lIns="64000" tIns="32000" rIns="64000" bIns="32000" numCol="1" anchor="t" anchorCtr="0" compatLnSpc="1">
            <a:prstTxWarp prst="textNoShape">
              <a:avLst/>
            </a:prstTxWarp>
          </a:bodyPr>
          <a:lstStyle/>
          <a:p>
            <a:pPr algn="ctr" fontAlgn="base">
              <a:spcBef>
                <a:spcPct val="0"/>
              </a:spcBef>
            </a:pPr>
            <a:r>
              <a:rPr lang="en-US" sz="1000" b="1" dirty="0" smtClean="0">
                <a:latin typeface="Arial Narrow" pitchFamily="34" charset="0"/>
                <a:cs typeface="Arial" pitchFamily="34" charset="0"/>
              </a:rPr>
              <a:t>CINCINNATI</a:t>
            </a:r>
            <a:r>
              <a:rPr lang="ru-RU" sz="1000" b="1" dirty="0" smtClean="0">
                <a:latin typeface="Arial Narrow" pitchFamily="34" charset="0"/>
                <a:cs typeface="Arial" pitchFamily="34" charset="0"/>
              </a:rPr>
              <a:t> </a:t>
            </a:r>
            <a:r>
              <a:rPr lang="en-US" sz="1000" b="1" dirty="0" smtClean="0">
                <a:latin typeface="Arial Narrow" pitchFamily="34" charset="0"/>
                <a:cs typeface="Arial" pitchFamily="34" charset="0"/>
              </a:rPr>
              <a:t>MACHINE</a:t>
            </a:r>
            <a:r>
              <a:rPr lang="ru-RU" sz="1000" b="1" dirty="0" smtClean="0">
                <a:latin typeface="Arial Narrow" pitchFamily="34" charset="0"/>
                <a:cs typeface="Arial" pitchFamily="34" charset="0"/>
              </a:rPr>
              <a:t> </a:t>
            </a:r>
          </a:p>
          <a:p>
            <a:pPr algn="ctr" fontAlgn="base">
              <a:spcBef>
                <a:spcPct val="0"/>
              </a:spcBef>
            </a:pPr>
            <a:r>
              <a:rPr lang="en-US" sz="800" b="1" dirty="0" smtClean="0">
                <a:latin typeface="Arial Narrow" pitchFamily="34" charset="0"/>
                <a:cs typeface="Arial" pitchFamily="34" charset="0"/>
              </a:rPr>
              <a:t>WR Five Spindle 5-Axis Profilers</a:t>
            </a:r>
            <a:endParaRPr lang="ru-RU" sz="800" b="1" dirty="0" smtClean="0">
              <a:latin typeface="Arial Narrow" pitchFamily="34" charset="0"/>
              <a:cs typeface="Arial" pitchFamily="34" charset="0"/>
            </a:endParaRPr>
          </a:p>
          <a:p>
            <a:pPr algn="ctr" fontAlgn="base">
              <a:spcBef>
                <a:spcPct val="0"/>
              </a:spcBef>
            </a:pPr>
            <a:endParaRPr lang="ru-RU" sz="800" b="1" dirty="0" smtClean="0">
              <a:latin typeface="Arial Narrow" pitchFamily="34" charset="0"/>
              <a:cs typeface="Arial" pitchFamily="34" charset="0"/>
            </a:endParaRPr>
          </a:p>
          <a:p>
            <a:pPr algn="just" fontAlgn="base">
              <a:spcBef>
                <a:spcPct val="0"/>
              </a:spcBef>
              <a:spcAft>
                <a:spcPts val="1000"/>
              </a:spcAft>
            </a:pPr>
            <a:r>
              <a:rPr lang="ru-RU" sz="800" dirty="0" smtClean="0">
                <a:latin typeface="Arial Narrow" pitchFamily="34" charset="0"/>
                <a:cs typeface="Arial" pitchFamily="34" charset="0"/>
              </a:rPr>
              <a:t>51 </a:t>
            </a:r>
            <a:r>
              <a:rPr lang="en-US" sz="800" dirty="0" smtClean="0">
                <a:latin typeface="Arial Narrow" pitchFamily="34" charset="0"/>
                <a:cs typeface="Arial" pitchFamily="34" charset="0"/>
              </a:rPr>
              <a:t>kW</a:t>
            </a:r>
            <a:r>
              <a:rPr lang="ru-RU" sz="800" dirty="0" smtClean="0">
                <a:latin typeface="Arial Narrow" pitchFamily="34" charset="0"/>
                <a:cs typeface="Arial" pitchFamily="34" charset="0"/>
              </a:rPr>
              <a:t> (68 </a:t>
            </a:r>
            <a:r>
              <a:rPr lang="en-US" sz="800" dirty="0" smtClean="0">
                <a:latin typeface="Arial Narrow" pitchFamily="34" charset="0"/>
                <a:cs typeface="Arial" pitchFamily="34" charset="0"/>
              </a:rPr>
              <a:t>HP</a:t>
            </a:r>
            <a:r>
              <a:rPr lang="ru-RU" sz="800" dirty="0" smtClean="0">
                <a:latin typeface="Arial Narrow" pitchFamily="34" charset="0"/>
                <a:cs typeface="Arial" pitchFamily="34" charset="0"/>
              </a:rPr>
              <a:t>)</a:t>
            </a:r>
            <a:r>
              <a:rPr lang="en-US" sz="800" dirty="0" smtClean="0">
                <a:latin typeface="Arial Narrow" pitchFamily="34" charset="0"/>
                <a:cs typeface="Arial" pitchFamily="34" charset="0"/>
              </a:rPr>
              <a:t> power and</a:t>
            </a:r>
            <a:r>
              <a:rPr lang="ru-RU" sz="800" dirty="0" smtClean="0">
                <a:latin typeface="Arial Narrow" pitchFamily="34" charset="0"/>
                <a:cs typeface="Arial" pitchFamily="34" charset="0"/>
              </a:rPr>
              <a:t> </a:t>
            </a:r>
            <a:r>
              <a:rPr lang="en-US" sz="800" dirty="0" smtClean="0">
                <a:latin typeface="Arial Narrow" pitchFamily="34" charset="0"/>
                <a:cs typeface="Arial" pitchFamily="34" charset="0"/>
              </a:rPr>
              <a:t>spindles with </a:t>
            </a:r>
            <a:r>
              <a:rPr lang="ru-RU" sz="800" dirty="0" smtClean="0">
                <a:latin typeface="Arial Narrow" pitchFamily="34" charset="0"/>
                <a:cs typeface="Arial" pitchFamily="34" charset="0"/>
              </a:rPr>
              <a:t>3</a:t>
            </a:r>
            <a:r>
              <a:rPr lang="en-US" sz="800" dirty="0" smtClean="0">
                <a:latin typeface="Arial Narrow" pitchFamily="34" charset="0"/>
                <a:cs typeface="Arial" pitchFamily="34" charset="0"/>
              </a:rPr>
              <a:t>.</a:t>
            </a:r>
            <a:r>
              <a:rPr lang="ru-RU" sz="800" dirty="0" smtClean="0">
                <a:latin typeface="Arial Narrow" pitchFamily="34" charset="0"/>
                <a:cs typeface="Arial" pitchFamily="34" charset="0"/>
              </a:rPr>
              <a:t>500 </a:t>
            </a:r>
            <a:r>
              <a:rPr lang="en-US" sz="800" dirty="0" smtClean="0">
                <a:latin typeface="Arial Narrow" pitchFamily="34" charset="0"/>
                <a:cs typeface="Arial" pitchFamily="34" charset="0"/>
              </a:rPr>
              <a:t>rpm ensure high speeds of material removal and machine performance. This machine is manufactured to meet the requirements for machining at high torques and for use of integrated solution for machine control to achieve the maximum capacity.</a:t>
            </a:r>
            <a:r>
              <a:rPr lang="ru-RU" sz="800" dirty="0" smtClean="0">
                <a:latin typeface="Arial Narrow" pitchFamily="34" charset="0"/>
                <a:cs typeface="Arial" pitchFamily="34" charset="0"/>
              </a:rPr>
              <a:t> </a:t>
            </a:r>
            <a:r>
              <a:rPr lang="en-US" sz="800" dirty="0" smtClean="0">
                <a:latin typeface="Arial Narrow" pitchFamily="34" charset="0"/>
                <a:cs typeface="Arial" pitchFamily="34" charset="0"/>
              </a:rPr>
              <a:t>Two gantries are installed on </a:t>
            </a:r>
            <a:r>
              <a:rPr lang="ru-RU" sz="800" dirty="0" smtClean="0">
                <a:latin typeface="Arial Narrow" pitchFamily="34" charset="0"/>
                <a:cs typeface="Arial" pitchFamily="34" charset="0"/>
              </a:rPr>
              <a:t>44 </a:t>
            </a:r>
            <a:r>
              <a:rPr lang="en-US" sz="800" dirty="0" smtClean="0">
                <a:latin typeface="Arial Narrow" pitchFamily="34" charset="0"/>
                <a:cs typeface="Arial" pitchFamily="34" charset="0"/>
              </a:rPr>
              <a:t>m</a:t>
            </a:r>
            <a:r>
              <a:rPr lang="ru-RU" sz="800" dirty="0" smtClean="0">
                <a:latin typeface="Arial Narrow" pitchFamily="34" charset="0"/>
                <a:cs typeface="Arial" pitchFamily="34" charset="0"/>
              </a:rPr>
              <a:t> (144 </a:t>
            </a:r>
            <a:r>
              <a:rPr lang="en-US" sz="800" dirty="0" smtClean="0">
                <a:latin typeface="Arial Narrow" pitchFamily="34" charset="0"/>
                <a:cs typeface="Arial" pitchFamily="34" charset="0"/>
              </a:rPr>
              <a:t>feet</a:t>
            </a:r>
            <a:r>
              <a:rPr lang="ru-RU" sz="800" dirty="0" smtClean="0">
                <a:latin typeface="Arial Narrow" pitchFamily="34" charset="0"/>
                <a:cs typeface="Arial" pitchFamily="34" charset="0"/>
              </a:rPr>
              <a:t>) </a:t>
            </a:r>
            <a:r>
              <a:rPr lang="en-US" sz="800" dirty="0" smtClean="0">
                <a:latin typeface="Arial Narrow" pitchFamily="34" charset="0"/>
                <a:cs typeface="Arial" pitchFamily="34" charset="0"/>
              </a:rPr>
              <a:t>longitudinal rails (X-axis) with the X-axis travel of </a:t>
            </a:r>
            <a:r>
              <a:rPr lang="ru-RU" sz="800" dirty="0" smtClean="0">
                <a:latin typeface="Arial Narrow" pitchFamily="34" charset="0"/>
                <a:cs typeface="Arial" pitchFamily="34" charset="0"/>
              </a:rPr>
              <a:t>33 223 </a:t>
            </a:r>
            <a:r>
              <a:rPr lang="en-US" sz="800" dirty="0" smtClean="0">
                <a:latin typeface="Arial Narrow" pitchFamily="34" charset="0"/>
                <a:cs typeface="Arial" pitchFamily="34" charset="0"/>
              </a:rPr>
              <a:t>mm</a:t>
            </a:r>
            <a:r>
              <a:rPr lang="ru-RU" sz="800" dirty="0" smtClean="0">
                <a:latin typeface="Arial Narrow" pitchFamily="34" charset="0"/>
                <a:cs typeface="Arial" pitchFamily="34" charset="0"/>
              </a:rPr>
              <a:t> (109 </a:t>
            </a:r>
            <a:r>
              <a:rPr lang="en-US" sz="800" dirty="0" smtClean="0">
                <a:latin typeface="Arial Narrow" pitchFamily="34" charset="0"/>
                <a:cs typeface="Arial" pitchFamily="34" charset="0"/>
              </a:rPr>
              <a:t>feet</a:t>
            </a:r>
            <a:r>
              <a:rPr lang="ru-RU" sz="800" dirty="0" smtClean="0">
                <a:latin typeface="Arial Narrow" pitchFamily="34" charset="0"/>
                <a:cs typeface="Arial" pitchFamily="34" charset="0"/>
              </a:rPr>
              <a:t>); </a:t>
            </a:r>
            <a:r>
              <a:rPr lang="en-US" sz="800" dirty="0" smtClean="0">
                <a:latin typeface="Arial Narrow" pitchFamily="34" charset="0"/>
                <a:cs typeface="Arial" pitchFamily="34" charset="0"/>
              </a:rPr>
              <a:t>Y-axis travel of </a:t>
            </a:r>
            <a:r>
              <a:rPr lang="ru-RU" sz="800" dirty="0" smtClean="0">
                <a:latin typeface="Arial Narrow" pitchFamily="34" charset="0"/>
                <a:cs typeface="Arial" pitchFamily="34" charset="0"/>
              </a:rPr>
              <a:t>3683 </a:t>
            </a:r>
            <a:r>
              <a:rPr lang="en-US" sz="800" dirty="0" smtClean="0">
                <a:latin typeface="Arial Narrow" pitchFamily="34" charset="0"/>
                <a:cs typeface="Arial" pitchFamily="34" charset="0"/>
              </a:rPr>
              <a:t>mm</a:t>
            </a:r>
            <a:r>
              <a:rPr lang="ru-RU" sz="800" dirty="0" smtClean="0">
                <a:latin typeface="Arial Narrow" pitchFamily="34" charset="0"/>
                <a:cs typeface="Arial" pitchFamily="34" charset="0"/>
              </a:rPr>
              <a:t> (145 </a:t>
            </a:r>
            <a:r>
              <a:rPr lang="en-US" sz="800" dirty="0" smtClean="0">
                <a:latin typeface="Arial Narrow" pitchFamily="34" charset="0"/>
                <a:cs typeface="Arial" pitchFamily="34" charset="0"/>
              </a:rPr>
              <a:t>inches</a:t>
            </a:r>
            <a:r>
              <a:rPr lang="ru-RU" sz="800" dirty="0" smtClean="0">
                <a:latin typeface="Arial Narrow" pitchFamily="34" charset="0"/>
                <a:cs typeface="Arial" pitchFamily="34" charset="0"/>
              </a:rPr>
              <a:t>)</a:t>
            </a:r>
            <a:r>
              <a:rPr lang="en-US" sz="800" dirty="0" smtClean="0">
                <a:latin typeface="Arial Narrow" pitchFamily="34" charset="0"/>
                <a:cs typeface="Arial" pitchFamily="34" charset="0"/>
              </a:rPr>
              <a:t> and</a:t>
            </a:r>
            <a:r>
              <a:rPr lang="ru-RU" sz="800" dirty="0" smtClean="0">
                <a:latin typeface="Arial Narrow" pitchFamily="34" charset="0"/>
                <a:cs typeface="Arial" pitchFamily="34" charset="0"/>
              </a:rPr>
              <a:t> </a:t>
            </a:r>
            <a:r>
              <a:rPr lang="en-US" sz="800" dirty="0" smtClean="0">
                <a:latin typeface="Arial Narrow" pitchFamily="34" charset="0"/>
                <a:cs typeface="Arial" pitchFamily="34" charset="0"/>
              </a:rPr>
              <a:t>Z-axis travel of</a:t>
            </a:r>
            <a:r>
              <a:rPr lang="ru-RU" sz="800" dirty="0" smtClean="0">
                <a:latin typeface="Arial Narrow" pitchFamily="34" charset="0"/>
                <a:cs typeface="Arial" pitchFamily="34" charset="0"/>
              </a:rPr>
              <a:t> 711 </a:t>
            </a:r>
            <a:r>
              <a:rPr lang="en-US" sz="800" dirty="0" smtClean="0">
                <a:latin typeface="Arial Narrow" pitchFamily="34" charset="0"/>
                <a:cs typeface="Arial" pitchFamily="34" charset="0"/>
              </a:rPr>
              <a:t>mm</a:t>
            </a:r>
            <a:r>
              <a:rPr lang="ru-RU" sz="800" dirty="0" smtClean="0">
                <a:latin typeface="Arial Narrow" pitchFamily="34" charset="0"/>
                <a:cs typeface="Arial" pitchFamily="34" charset="0"/>
              </a:rPr>
              <a:t> (28 </a:t>
            </a:r>
            <a:r>
              <a:rPr lang="en-US" sz="800" dirty="0" smtClean="0">
                <a:latin typeface="Arial Narrow" pitchFamily="34" charset="0"/>
                <a:cs typeface="Arial" pitchFamily="34" charset="0"/>
              </a:rPr>
              <a:t>inches</a:t>
            </a:r>
            <a:r>
              <a:rPr lang="ru-RU" sz="800" dirty="0" smtClean="0">
                <a:latin typeface="Arial Narrow" pitchFamily="34" charset="0"/>
                <a:cs typeface="Arial" pitchFamily="34" charset="0"/>
              </a:rPr>
              <a:t>). </a:t>
            </a:r>
            <a:endParaRPr lang="ru-RU" sz="800" dirty="0" smtClean="0">
              <a:latin typeface="Arial" pitchFamily="34" charset="0"/>
              <a:cs typeface="Arial" pitchFamily="34" charset="0"/>
            </a:endParaRPr>
          </a:p>
        </p:txBody>
      </p:sp>
      <p:sp>
        <p:nvSpPr>
          <p:cNvPr id="17" name="TextBox 16"/>
          <p:cNvSpPr txBox="1"/>
          <p:nvPr/>
        </p:nvSpPr>
        <p:spPr>
          <a:xfrm>
            <a:off x="142844" y="2000241"/>
            <a:ext cx="642942" cy="246221"/>
          </a:xfrm>
          <a:prstGeom prst="rect">
            <a:avLst/>
          </a:prstGeom>
          <a:noFill/>
        </p:spPr>
        <p:txBody>
          <a:bodyPr wrap="square" rtlCol="0">
            <a:spAutoFit/>
          </a:bodyPr>
          <a:lstStyle/>
          <a:p>
            <a:pPr algn="ctr"/>
            <a:r>
              <a:rPr lang="ru-RU" sz="500" dirty="0" smtClean="0">
                <a:solidFill>
                  <a:schemeClr val="bg1"/>
                </a:solidFill>
              </a:rPr>
              <a:t>декабрь 2007</a:t>
            </a:r>
            <a:endParaRPr lang="en-US" sz="500" dirty="0" smtClean="0">
              <a:solidFill>
                <a:schemeClr val="bg1"/>
              </a:solidFill>
            </a:endParaRPr>
          </a:p>
          <a:p>
            <a:pPr algn="ctr"/>
            <a:r>
              <a:rPr lang="en-US" sz="500" dirty="0" smtClean="0">
                <a:solidFill>
                  <a:schemeClr val="bg1"/>
                </a:solidFill>
              </a:rPr>
              <a:t>December 2007</a:t>
            </a:r>
            <a:endParaRPr lang="ru-RU" sz="500" dirty="0">
              <a:solidFill>
                <a:schemeClr val="bg1"/>
              </a:solidFill>
            </a:endParaRPr>
          </a:p>
        </p:txBody>
      </p:sp>
      <p:sp>
        <p:nvSpPr>
          <p:cNvPr id="18" name="TextBox 17"/>
          <p:cNvSpPr txBox="1"/>
          <p:nvPr/>
        </p:nvSpPr>
        <p:spPr>
          <a:xfrm>
            <a:off x="142844" y="3500438"/>
            <a:ext cx="571504" cy="246221"/>
          </a:xfrm>
          <a:prstGeom prst="rect">
            <a:avLst/>
          </a:prstGeom>
          <a:noFill/>
        </p:spPr>
        <p:txBody>
          <a:bodyPr wrap="square" rtlCol="0">
            <a:spAutoFit/>
          </a:bodyPr>
          <a:lstStyle/>
          <a:p>
            <a:pPr algn="ctr"/>
            <a:r>
              <a:rPr lang="ru-RU" sz="500" dirty="0" smtClean="0">
                <a:solidFill>
                  <a:schemeClr val="bg1"/>
                </a:solidFill>
              </a:rPr>
              <a:t>апрель 2008</a:t>
            </a:r>
            <a:endParaRPr lang="en-US" sz="500" dirty="0" smtClean="0">
              <a:solidFill>
                <a:schemeClr val="bg1"/>
              </a:solidFill>
            </a:endParaRPr>
          </a:p>
          <a:p>
            <a:pPr algn="ctr"/>
            <a:r>
              <a:rPr lang="en-US" sz="500" dirty="0" smtClean="0">
                <a:solidFill>
                  <a:schemeClr val="bg1"/>
                </a:solidFill>
              </a:rPr>
              <a:t>April 2008</a:t>
            </a:r>
            <a:endParaRPr lang="ru-RU" sz="500" dirty="0">
              <a:solidFill>
                <a:schemeClr val="bg1"/>
              </a:solidFill>
            </a:endParaRPr>
          </a:p>
        </p:txBody>
      </p:sp>
      <p:sp>
        <p:nvSpPr>
          <p:cNvPr id="19" name="TextBox 18"/>
          <p:cNvSpPr txBox="1"/>
          <p:nvPr/>
        </p:nvSpPr>
        <p:spPr>
          <a:xfrm>
            <a:off x="142844" y="5000636"/>
            <a:ext cx="571504" cy="246221"/>
          </a:xfrm>
          <a:prstGeom prst="rect">
            <a:avLst/>
          </a:prstGeom>
          <a:noFill/>
        </p:spPr>
        <p:txBody>
          <a:bodyPr wrap="square" rtlCol="0">
            <a:spAutoFit/>
          </a:bodyPr>
          <a:lstStyle/>
          <a:p>
            <a:pPr algn="ctr"/>
            <a:r>
              <a:rPr lang="ru-RU" sz="500" dirty="0" smtClean="0">
                <a:solidFill>
                  <a:schemeClr val="bg1"/>
                </a:solidFill>
              </a:rPr>
              <a:t>август 2008</a:t>
            </a:r>
            <a:r>
              <a:rPr lang="en-US" sz="500" dirty="0" smtClean="0">
                <a:solidFill>
                  <a:schemeClr val="bg1"/>
                </a:solidFill>
              </a:rPr>
              <a:t> August 2008</a:t>
            </a:r>
            <a:endParaRPr lang="ru-RU" sz="500" dirty="0">
              <a:solidFill>
                <a:schemeClr val="bg1"/>
              </a:solidFill>
            </a:endParaRPr>
          </a:p>
        </p:txBody>
      </p:sp>
      <p:sp>
        <p:nvSpPr>
          <p:cNvPr id="20" name="TextBox 19"/>
          <p:cNvSpPr txBox="1"/>
          <p:nvPr/>
        </p:nvSpPr>
        <p:spPr>
          <a:xfrm>
            <a:off x="142844" y="6468927"/>
            <a:ext cx="642942" cy="246221"/>
          </a:xfrm>
          <a:prstGeom prst="rect">
            <a:avLst/>
          </a:prstGeom>
          <a:noFill/>
        </p:spPr>
        <p:txBody>
          <a:bodyPr wrap="square" rtlCol="0">
            <a:spAutoFit/>
          </a:bodyPr>
          <a:lstStyle/>
          <a:p>
            <a:pPr algn="ctr"/>
            <a:r>
              <a:rPr lang="ru-RU" sz="500" dirty="0" smtClean="0">
                <a:solidFill>
                  <a:schemeClr val="bg1"/>
                </a:solidFill>
              </a:rPr>
              <a:t>октябрь 2008</a:t>
            </a:r>
            <a:endParaRPr lang="en-US" sz="500" dirty="0" smtClean="0">
              <a:solidFill>
                <a:schemeClr val="bg1"/>
              </a:solidFill>
            </a:endParaRPr>
          </a:p>
          <a:p>
            <a:pPr algn="ctr"/>
            <a:r>
              <a:rPr lang="en-US" sz="500" dirty="0" smtClean="0">
                <a:solidFill>
                  <a:schemeClr val="bg1"/>
                </a:solidFill>
              </a:rPr>
              <a:t>October 2008</a:t>
            </a:r>
            <a:endParaRPr lang="ru-RU" sz="500" dirty="0">
              <a:solidFill>
                <a:schemeClr val="bg1"/>
              </a:solidFill>
            </a:endParaRPr>
          </a:p>
        </p:txBody>
      </p:sp>
      <p:sp>
        <p:nvSpPr>
          <p:cNvPr id="21" name="TextBox 20"/>
          <p:cNvSpPr txBox="1"/>
          <p:nvPr/>
        </p:nvSpPr>
        <p:spPr>
          <a:xfrm>
            <a:off x="6929454" y="1928802"/>
            <a:ext cx="714380" cy="246221"/>
          </a:xfrm>
          <a:prstGeom prst="rect">
            <a:avLst/>
          </a:prstGeom>
          <a:noFill/>
        </p:spPr>
        <p:txBody>
          <a:bodyPr wrap="square" rtlCol="0">
            <a:spAutoFit/>
          </a:bodyPr>
          <a:lstStyle/>
          <a:p>
            <a:pPr algn="ctr"/>
            <a:r>
              <a:rPr lang="ru-RU" sz="500" dirty="0" smtClean="0">
                <a:solidFill>
                  <a:schemeClr val="bg1"/>
                </a:solidFill>
              </a:rPr>
              <a:t>ноябрь 2008</a:t>
            </a:r>
            <a:endParaRPr lang="en-US" sz="500" dirty="0" smtClean="0">
              <a:solidFill>
                <a:schemeClr val="bg1"/>
              </a:solidFill>
            </a:endParaRPr>
          </a:p>
          <a:p>
            <a:pPr algn="ctr"/>
            <a:r>
              <a:rPr lang="en-US" sz="500" dirty="0" smtClean="0">
                <a:solidFill>
                  <a:schemeClr val="bg1"/>
                </a:solidFill>
              </a:rPr>
              <a:t>November 2008</a:t>
            </a:r>
            <a:endParaRPr lang="ru-RU" sz="600" dirty="0">
              <a:solidFill>
                <a:schemeClr val="bg1"/>
              </a:solidFill>
            </a:endParaRPr>
          </a:p>
        </p:txBody>
      </p:sp>
      <p:sp>
        <p:nvSpPr>
          <p:cNvPr id="22" name="TextBox 21"/>
          <p:cNvSpPr txBox="1"/>
          <p:nvPr/>
        </p:nvSpPr>
        <p:spPr>
          <a:xfrm>
            <a:off x="6858016" y="6500835"/>
            <a:ext cx="642942" cy="246221"/>
          </a:xfrm>
          <a:prstGeom prst="rect">
            <a:avLst/>
          </a:prstGeom>
          <a:noFill/>
        </p:spPr>
        <p:txBody>
          <a:bodyPr wrap="square" rtlCol="0">
            <a:spAutoFit/>
          </a:bodyPr>
          <a:lstStyle/>
          <a:p>
            <a:pPr algn="ctr"/>
            <a:r>
              <a:rPr lang="ru-RU" sz="500" dirty="0" smtClean="0">
                <a:solidFill>
                  <a:schemeClr val="bg1"/>
                </a:solidFill>
              </a:rPr>
              <a:t>июнь 2009</a:t>
            </a:r>
            <a:endParaRPr lang="en-US" sz="500" dirty="0" smtClean="0">
              <a:solidFill>
                <a:schemeClr val="bg1"/>
              </a:solidFill>
            </a:endParaRPr>
          </a:p>
          <a:p>
            <a:pPr algn="ctr"/>
            <a:r>
              <a:rPr lang="en-US" sz="500" dirty="0" smtClean="0">
                <a:solidFill>
                  <a:schemeClr val="bg1"/>
                </a:solidFill>
              </a:rPr>
              <a:t>June 2009</a:t>
            </a:r>
            <a:endParaRPr lang="ru-RU" sz="500" dirty="0">
              <a:solidFill>
                <a:schemeClr val="bg1"/>
              </a:solidFill>
            </a:endParaRPr>
          </a:p>
        </p:txBody>
      </p:sp>
      <p:sp>
        <p:nvSpPr>
          <p:cNvPr id="23" name="TextBox 22"/>
          <p:cNvSpPr txBox="1"/>
          <p:nvPr/>
        </p:nvSpPr>
        <p:spPr>
          <a:xfrm>
            <a:off x="6929454" y="4572008"/>
            <a:ext cx="642942" cy="246221"/>
          </a:xfrm>
          <a:prstGeom prst="rect">
            <a:avLst/>
          </a:prstGeom>
          <a:noFill/>
        </p:spPr>
        <p:txBody>
          <a:bodyPr wrap="square" rtlCol="0">
            <a:spAutoFit/>
          </a:bodyPr>
          <a:lstStyle/>
          <a:p>
            <a:pPr algn="ctr"/>
            <a:r>
              <a:rPr lang="ru-RU" sz="500" dirty="0" smtClean="0">
                <a:solidFill>
                  <a:schemeClr val="bg1"/>
                </a:solidFill>
              </a:rPr>
              <a:t>ноябрь 2008</a:t>
            </a:r>
            <a:endParaRPr lang="en-US" sz="500" dirty="0" smtClean="0">
              <a:solidFill>
                <a:schemeClr val="bg1"/>
              </a:solidFill>
            </a:endParaRPr>
          </a:p>
          <a:p>
            <a:pPr algn="ctr"/>
            <a:r>
              <a:rPr lang="en-US" sz="500" dirty="0" smtClean="0">
                <a:solidFill>
                  <a:schemeClr val="bg1"/>
                </a:solidFill>
              </a:rPr>
              <a:t>November 2008</a:t>
            </a:r>
            <a:endParaRPr lang="ru-RU" sz="500" dirty="0">
              <a:solidFill>
                <a:schemeClr val="bg1"/>
              </a:solidFill>
            </a:endParaRPr>
          </a:p>
        </p:txBody>
      </p:sp>
      <p:pic>
        <p:nvPicPr>
          <p:cNvPr id="25" name="Picture 2" descr="C:\Users\Osnovina\Desktop\UBM_WordMark_PMS.png"/>
          <p:cNvPicPr>
            <a:picLocks noChangeAspect="1" noChangeArrowheads="1"/>
          </p:cNvPicPr>
          <p:nvPr/>
        </p:nvPicPr>
        <p:blipFill>
          <a:blip r:embed="rId11" cstate="print"/>
          <a:srcRect/>
          <a:stretch>
            <a:fillRect/>
          </a:stretch>
        </p:blipFill>
        <p:spPr bwMode="auto">
          <a:xfrm>
            <a:off x="0" y="0"/>
            <a:ext cx="1288209" cy="607841"/>
          </a:xfrm>
          <a:prstGeom prst="rect">
            <a:avLst/>
          </a:prstGeom>
          <a:noFill/>
          <a:ln>
            <a:solidFill>
              <a:schemeClr val="bg1"/>
            </a:solidFill>
          </a:ln>
        </p:spPr>
      </p:pic>
      <p:sp>
        <p:nvSpPr>
          <p:cNvPr id="26" name="Text Box 3"/>
          <p:cNvSpPr txBox="1">
            <a:spLocks noChangeArrowheads="1"/>
          </p:cNvSpPr>
          <p:nvPr/>
        </p:nvSpPr>
        <p:spPr bwMode="auto">
          <a:xfrm>
            <a:off x="5286380" y="0"/>
            <a:ext cx="2571768" cy="707876"/>
          </a:xfrm>
          <a:prstGeom prst="rect">
            <a:avLst/>
          </a:prstGeom>
          <a:noFill/>
          <a:ln w="12700">
            <a:noFill/>
            <a:miter lim="800000"/>
            <a:headEnd type="none" w="sm" len="sm"/>
            <a:tailEnd type="none" w="sm" len="sm"/>
          </a:ln>
        </p:spPr>
        <p:txBody>
          <a:bodyPr wrap="square" lIns="91429" tIns="45715" rIns="91429" bIns="45715">
            <a:spAutoFit/>
          </a:bodyPr>
          <a:lstStyle/>
          <a:p>
            <a:pPr algn="ctr"/>
            <a:r>
              <a:rPr lang="en-US" sz="2000" b="1" dirty="0" smtClean="0">
                <a:solidFill>
                  <a:srgbClr val="003399"/>
                </a:solidFill>
                <a:latin typeface="Arial Unicode MS" pitchFamily="34" charset="-128"/>
              </a:rPr>
              <a:t>Machine for</a:t>
            </a:r>
            <a:endParaRPr lang="ru-RU" sz="2000" b="1" dirty="0" smtClean="0">
              <a:solidFill>
                <a:srgbClr val="003399"/>
              </a:solidFill>
              <a:latin typeface="Arial Unicode MS" pitchFamily="34" charset="-128"/>
            </a:endParaRPr>
          </a:p>
          <a:p>
            <a:pPr algn="ctr"/>
            <a:r>
              <a:rPr lang="en-US" sz="2000" b="1" dirty="0" smtClean="0">
                <a:solidFill>
                  <a:srgbClr val="003399"/>
                </a:solidFill>
                <a:latin typeface="Arial Unicode MS" pitchFamily="34" charset="-128"/>
              </a:rPr>
              <a:t>Milling of Titanium </a:t>
            </a:r>
            <a:endParaRPr lang="ru-RU" sz="2000" b="1" dirty="0">
              <a:solidFill>
                <a:srgbClr val="003399"/>
              </a:solidFill>
              <a:latin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2558</TotalTime>
  <Words>1634</Words>
  <Application>Microsoft Office PowerPoint</Application>
  <PresentationFormat>Экран (4:3)</PresentationFormat>
  <Paragraphs>230</Paragraphs>
  <Slides>13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Osnovina</dc:creator>
  <cp:lastModifiedBy>Admin</cp:lastModifiedBy>
  <cp:revision>249</cp:revision>
  <dcterms:created xsi:type="dcterms:W3CDTF">2009-04-03T03:12:19Z</dcterms:created>
  <dcterms:modified xsi:type="dcterms:W3CDTF">2014-11-05T12:47:18Z</dcterms:modified>
</cp:coreProperties>
</file>