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6" r:id="rId2"/>
    <p:sldId id="404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397" r:id="rId12"/>
    <p:sldId id="398" r:id="rId13"/>
    <p:sldId id="399" r:id="rId14"/>
    <p:sldId id="400" r:id="rId15"/>
    <p:sldId id="401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68" r:id="rId24"/>
    <p:sldId id="394" r:id="rId25"/>
    <p:sldId id="287" r:id="rId26"/>
    <p:sldId id="288" r:id="rId27"/>
    <p:sldId id="395" r:id="rId28"/>
    <p:sldId id="396" r:id="rId29"/>
    <p:sldId id="392" r:id="rId30"/>
    <p:sldId id="393" r:id="rId31"/>
    <p:sldId id="281" r:id="rId32"/>
    <p:sldId id="283" r:id="rId33"/>
    <p:sldId id="286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78" r:id="rId97"/>
    <p:sldId id="379" r:id="rId9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610D1-DB0F-4F59-AC61-96EB7ED2815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B4FD24-C0B7-4C85-80F2-D68A57EEE0CD}">
      <dgm:prSet phldrT="[Текст]" custT="1"/>
      <dgm:spPr/>
      <dgm:t>
        <a:bodyPr/>
        <a:lstStyle/>
        <a:p>
          <a:r>
            <a:rPr lang="ru-RU" sz="1800" dirty="0"/>
            <a:t>Ресурсы мировой экономики</a:t>
          </a:r>
        </a:p>
      </dgm:t>
    </dgm:pt>
    <dgm:pt modelId="{F3A7B3A6-9D9D-4894-B93A-5990A803EE0A}" type="parTrans" cxnId="{43D7B95F-DC55-421F-87E3-80A508A41311}">
      <dgm:prSet/>
      <dgm:spPr/>
      <dgm:t>
        <a:bodyPr/>
        <a:lstStyle/>
        <a:p>
          <a:endParaRPr lang="ru-RU" sz="1800"/>
        </a:p>
      </dgm:t>
    </dgm:pt>
    <dgm:pt modelId="{6E129B61-88AA-422F-85BF-ADD20B5BB113}" type="sibTrans" cxnId="{43D7B95F-DC55-421F-87E3-80A508A41311}">
      <dgm:prSet/>
      <dgm:spPr/>
      <dgm:t>
        <a:bodyPr/>
        <a:lstStyle/>
        <a:p>
          <a:endParaRPr lang="ru-RU" sz="1800"/>
        </a:p>
      </dgm:t>
    </dgm:pt>
    <dgm:pt modelId="{A29B93FC-A0A0-4135-8A4C-1BAB01507F2B}">
      <dgm:prSet phldrT="[Текст]" custT="1"/>
      <dgm:spPr/>
      <dgm:t>
        <a:bodyPr/>
        <a:lstStyle/>
        <a:p>
          <a:r>
            <a:rPr lang="ru-RU" sz="1800" dirty="0"/>
            <a:t>Природные</a:t>
          </a:r>
        </a:p>
      </dgm:t>
    </dgm:pt>
    <dgm:pt modelId="{D570AC0F-E7E1-44AD-A290-80CD4D8195B7}" type="parTrans" cxnId="{BDC6E50B-1C04-4C12-927B-74334708FA78}">
      <dgm:prSet/>
      <dgm:spPr/>
      <dgm:t>
        <a:bodyPr/>
        <a:lstStyle/>
        <a:p>
          <a:endParaRPr lang="ru-RU" sz="1800"/>
        </a:p>
      </dgm:t>
    </dgm:pt>
    <dgm:pt modelId="{C5033BFD-23AD-4923-85D0-F97662DCCF9A}" type="sibTrans" cxnId="{BDC6E50B-1C04-4C12-927B-74334708FA78}">
      <dgm:prSet/>
      <dgm:spPr/>
      <dgm:t>
        <a:bodyPr/>
        <a:lstStyle/>
        <a:p>
          <a:endParaRPr lang="ru-RU" sz="1800"/>
        </a:p>
      </dgm:t>
    </dgm:pt>
    <dgm:pt modelId="{899C6826-A11C-4F49-81E4-2424759807B1}">
      <dgm:prSet phldrT="[Текст]" custT="1"/>
      <dgm:spPr/>
      <dgm:t>
        <a:bodyPr/>
        <a:lstStyle/>
        <a:p>
          <a:r>
            <a:rPr lang="ru-RU" sz="1800" dirty="0"/>
            <a:t>человеческие</a:t>
          </a:r>
        </a:p>
      </dgm:t>
    </dgm:pt>
    <dgm:pt modelId="{92E387DE-48DB-4CFF-B8C7-5561F992B005}" type="parTrans" cxnId="{CF063074-B602-417B-9F9F-76DB9F8EE7E0}">
      <dgm:prSet/>
      <dgm:spPr/>
      <dgm:t>
        <a:bodyPr/>
        <a:lstStyle/>
        <a:p>
          <a:endParaRPr lang="ru-RU" sz="1800"/>
        </a:p>
      </dgm:t>
    </dgm:pt>
    <dgm:pt modelId="{934E1AD8-5C70-4CF8-AA13-3D66D62CE74D}" type="sibTrans" cxnId="{CF063074-B602-417B-9F9F-76DB9F8EE7E0}">
      <dgm:prSet/>
      <dgm:spPr/>
      <dgm:t>
        <a:bodyPr/>
        <a:lstStyle/>
        <a:p>
          <a:endParaRPr lang="ru-RU" sz="1800"/>
        </a:p>
      </dgm:t>
    </dgm:pt>
    <dgm:pt modelId="{79AA3D7D-222F-4DDF-86F5-7EEE49BB560F}">
      <dgm:prSet phldrT="[Текст]" custT="1"/>
      <dgm:spPr/>
      <dgm:t>
        <a:bodyPr/>
        <a:lstStyle/>
        <a:p>
          <a:r>
            <a:rPr lang="ru-RU" sz="1800" dirty="0"/>
            <a:t>Научно-технические</a:t>
          </a:r>
        </a:p>
      </dgm:t>
    </dgm:pt>
    <dgm:pt modelId="{851CCC04-82AA-4CBB-92B5-02ADB9DBA53C}" type="parTrans" cxnId="{27764695-75F8-436D-90FB-7F0F9F118F61}">
      <dgm:prSet/>
      <dgm:spPr/>
      <dgm:t>
        <a:bodyPr/>
        <a:lstStyle/>
        <a:p>
          <a:endParaRPr lang="ru-RU" sz="1800"/>
        </a:p>
      </dgm:t>
    </dgm:pt>
    <dgm:pt modelId="{7C46D78F-D88B-48B9-AA6B-0D253259EE18}" type="sibTrans" cxnId="{27764695-75F8-436D-90FB-7F0F9F118F61}">
      <dgm:prSet/>
      <dgm:spPr/>
      <dgm:t>
        <a:bodyPr/>
        <a:lstStyle/>
        <a:p>
          <a:endParaRPr lang="ru-RU" sz="1800"/>
        </a:p>
      </dgm:t>
    </dgm:pt>
    <dgm:pt modelId="{C1C4EA6C-0C6B-4670-BBF7-D2A76A270EF3}">
      <dgm:prSet custT="1"/>
      <dgm:spPr/>
      <dgm:t>
        <a:bodyPr/>
        <a:lstStyle/>
        <a:p>
          <a:r>
            <a:rPr lang="ru-RU" sz="1800" dirty="0"/>
            <a:t>капитальные</a:t>
          </a:r>
        </a:p>
      </dgm:t>
    </dgm:pt>
    <dgm:pt modelId="{648C7283-5477-4CA3-BCF9-92D9C350E014}" type="parTrans" cxnId="{98464238-425A-4C3E-875C-A65E996EC1E8}">
      <dgm:prSet/>
      <dgm:spPr/>
      <dgm:t>
        <a:bodyPr/>
        <a:lstStyle/>
        <a:p>
          <a:endParaRPr lang="ru-RU" sz="1800"/>
        </a:p>
      </dgm:t>
    </dgm:pt>
    <dgm:pt modelId="{E8197776-FA96-4311-8410-F9AEBD0ABD44}" type="sibTrans" cxnId="{98464238-425A-4C3E-875C-A65E996EC1E8}">
      <dgm:prSet/>
      <dgm:spPr/>
      <dgm:t>
        <a:bodyPr/>
        <a:lstStyle/>
        <a:p>
          <a:endParaRPr lang="ru-RU" sz="1800"/>
        </a:p>
      </dgm:t>
    </dgm:pt>
    <dgm:pt modelId="{262C0D0E-E033-4DA7-A825-86A29A969DFA}">
      <dgm:prSet custT="1"/>
      <dgm:spPr/>
      <dgm:t>
        <a:bodyPr/>
        <a:lstStyle/>
        <a:p>
          <a:r>
            <a:rPr lang="ru-RU" sz="1800" dirty="0"/>
            <a:t>финансовые</a:t>
          </a:r>
        </a:p>
      </dgm:t>
    </dgm:pt>
    <dgm:pt modelId="{DE35C4B8-D73C-47BF-AB69-9882A17F0AE8}" type="parTrans" cxnId="{4ED2020C-623F-4DE0-9DAB-D28035D840AC}">
      <dgm:prSet/>
      <dgm:spPr/>
      <dgm:t>
        <a:bodyPr/>
        <a:lstStyle/>
        <a:p>
          <a:endParaRPr lang="ru-RU" sz="1800"/>
        </a:p>
      </dgm:t>
    </dgm:pt>
    <dgm:pt modelId="{8A7116B0-2261-4A7C-9B4D-87C9F185720F}" type="sibTrans" cxnId="{4ED2020C-623F-4DE0-9DAB-D28035D840AC}">
      <dgm:prSet/>
      <dgm:spPr/>
      <dgm:t>
        <a:bodyPr/>
        <a:lstStyle/>
        <a:p>
          <a:endParaRPr lang="ru-RU" sz="1800"/>
        </a:p>
      </dgm:t>
    </dgm:pt>
    <dgm:pt modelId="{A602389F-F391-48B9-91DF-2EAE82756283}" type="pres">
      <dgm:prSet presAssocID="{257610D1-DB0F-4F59-AC61-96EB7ED281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6EB9EA-96CD-4706-BB63-18913A359207}" type="pres">
      <dgm:prSet presAssocID="{C7B4FD24-C0B7-4C85-80F2-D68A57EEE0CD}" presName="hierRoot1" presStyleCnt="0">
        <dgm:presLayoutVars>
          <dgm:hierBranch val="init"/>
        </dgm:presLayoutVars>
      </dgm:prSet>
      <dgm:spPr/>
    </dgm:pt>
    <dgm:pt modelId="{D3E77DBE-1CFE-4824-BB34-C1C4E8D38F14}" type="pres">
      <dgm:prSet presAssocID="{C7B4FD24-C0B7-4C85-80F2-D68A57EEE0CD}" presName="rootComposite1" presStyleCnt="0"/>
      <dgm:spPr/>
    </dgm:pt>
    <dgm:pt modelId="{8D1A081A-1D22-4993-B6C6-54ECE9ACC87E}" type="pres">
      <dgm:prSet presAssocID="{C7B4FD24-C0B7-4C85-80F2-D68A57EEE0CD}" presName="rootText1" presStyleLbl="node0" presStyleIdx="0" presStyleCnt="1">
        <dgm:presLayoutVars>
          <dgm:chPref val="3"/>
        </dgm:presLayoutVars>
      </dgm:prSet>
      <dgm:spPr/>
    </dgm:pt>
    <dgm:pt modelId="{E1F702D3-9816-43F1-8D7B-C396AE97F3D5}" type="pres">
      <dgm:prSet presAssocID="{C7B4FD24-C0B7-4C85-80F2-D68A57EEE0CD}" presName="rootConnector1" presStyleLbl="node1" presStyleIdx="0" presStyleCnt="0"/>
      <dgm:spPr/>
    </dgm:pt>
    <dgm:pt modelId="{75350CC4-3C1F-4DE2-BA77-89F2E8CAA740}" type="pres">
      <dgm:prSet presAssocID="{C7B4FD24-C0B7-4C85-80F2-D68A57EEE0CD}" presName="hierChild2" presStyleCnt="0"/>
      <dgm:spPr/>
    </dgm:pt>
    <dgm:pt modelId="{1D726178-BD64-41D7-8E69-846171276EA1}" type="pres">
      <dgm:prSet presAssocID="{D570AC0F-E7E1-44AD-A290-80CD4D8195B7}" presName="Name37" presStyleLbl="parChTrans1D2" presStyleIdx="0" presStyleCnt="5"/>
      <dgm:spPr/>
    </dgm:pt>
    <dgm:pt modelId="{B460D3CB-22FE-4F19-88DE-BC7004EBB5E9}" type="pres">
      <dgm:prSet presAssocID="{A29B93FC-A0A0-4135-8A4C-1BAB01507F2B}" presName="hierRoot2" presStyleCnt="0">
        <dgm:presLayoutVars>
          <dgm:hierBranch val="init"/>
        </dgm:presLayoutVars>
      </dgm:prSet>
      <dgm:spPr/>
    </dgm:pt>
    <dgm:pt modelId="{6B464BF2-90CD-4ED2-873A-309458318FF9}" type="pres">
      <dgm:prSet presAssocID="{A29B93FC-A0A0-4135-8A4C-1BAB01507F2B}" presName="rootComposite" presStyleCnt="0"/>
      <dgm:spPr/>
    </dgm:pt>
    <dgm:pt modelId="{CA7D248A-5343-41AB-9F64-F16C36B31DE9}" type="pres">
      <dgm:prSet presAssocID="{A29B93FC-A0A0-4135-8A4C-1BAB01507F2B}" presName="rootText" presStyleLbl="node2" presStyleIdx="0" presStyleCnt="5">
        <dgm:presLayoutVars>
          <dgm:chPref val="3"/>
        </dgm:presLayoutVars>
      </dgm:prSet>
      <dgm:spPr/>
    </dgm:pt>
    <dgm:pt modelId="{1083AD84-3209-4DEE-9E3D-7A51A2CD60AB}" type="pres">
      <dgm:prSet presAssocID="{A29B93FC-A0A0-4135-8A4C-1BAB01507F2B}" presName="rootConnector" presStyleLbl="node2" presStyleIdx="0" presStyleCnt="5"/>
      <dgm:spPr/>
    </dgm:pt>
    <dgm:pt modelId="{1E9DE264-9021-4432-992B-8A2C4CFE1E5E}" type="pres">
      <dgm:prSet presAssocID="{A29B93FC-A0A0-4135-8A4C-1BAB01507F2B}" presName="hierChild4" presStyleCnt="0"/>
      <dgm:spPr/>
    </dgm:pt>
    <dgm:pt modelId="{DC8664DA-95E3-49C1-A757-5430C33A47CD}" type="pres">
      <dgm:prSet presAssocID="{A29B93FC-A0A0-4135-8A4C-1BAB01507F2B}" presName="hierChild5" presStyleCnt="0"/>
      <dgm:spPr/>
    </dgm:pt>
    <dgm:pt modelId="{281EC623-EC14-4738-B71B-D2E3E2937236}" type="pres">
      <dgm:prSet presAssocID="{92E387DE-48DB-4CFF-B8C7-5561F992B005}" presName="Name37" presStyleLbl="parChTrans1D2" presStyleIdx="1" presStyleCnt="5"/>
      <dgm:spPr/>
    </dgm:pt>
    <dgm:pt modelId="{FD5CDA41-DE6A-446F-902F-CA7562D7CBC8}" type="pres">
      <dgm:prSet presAssocID="{899C6826-A11C-4F49-81E4-2424759807B1}" presName="hierRoot2" presStyleCnt="0">
        <dgm:presLayoutVars>
          <dgm:hierBranch val="init"/>
        </dgm:presLayoutVars>
      </dgm:prSet>
      <dgm:spPr/>
    </dgm:pt>
    <dgm:pt modelId="{1ED3B43A-54CE-4E78-8646-2267345AA08F}" type="pres">
      <dgm:prSet presAssocID="{899C6826-A11C-4F49-81E4-2424759807B1}" presName="rootComposite" presStyleCnt="0"/>
      <dgm:spPr/>
    </dgm:pt>
    <dgm:pt modelId="{B343C939-BE69-4A05-A9F6-185C3F39F8A2}" type="pres">
      <dgm:prSet presAssocID="{899C6826-A11C-4F49-81E4-2424759807B1}" presName="rootText" presStyleLbl="node2" presStyleIdx="1" presStyleCnt="5">
        <dgm:presLayoutVars>
          <dgm:chPref val="3"/>
        </dgm:presLayoutVars>
      </dgm:prSet>
      <dgm:spPr/>
    </dgm:pt>
    <dgm:pt modelId="{3C7EE724-FA61-4AE7-A482-2CF4ABAF5024}" type="pres">
      <dgm:prSet presAssocID="{899C6826-A11C-4F49-81E4-2424759807B1}" presName="rootConnector" presStyleLbl="node2" presStyleIdx="1" presStyleCnt="5"/>
      <dgm:spPr/>
    </dgm:pt>
    <dgm:pt modelId="{AE8F06C6-CBDD-4A1D-AD00-6DF10657F6D9}" type="pres">
      <dgm:prSet presAssocID="{899C6826-A11C-4F49-81E4-2424759807B1}" presName="hierChild4" presStyleCnt="0"/>
      <dgm:spPr/>
    </dgm:pt>
    <dgm:pt modelId="{38EFEA84-BA0A-4B6E-AB37-169E5B18D536}" type="pres">
      <dgm:prSet presAssocID="{899C6826-A11C-4F49-81E4-2424759807B1}" presName="hierChild5" presStyleCnt="0"/>
      <dgm:spPr/>
    </dgm:pt>
    <dgm:pt modelId="{C93A9572-98B0-49EA-BD9B-974F8D605A7B}" type="pres">
      <dgm:prSet presAssocID="{648C7283-5477-4CA3-BCF9-92D9C350E014}" presName="Name37" presStyleLbl="parChTrans1D2" presStyleIdx="2" presStyleCnt="5"/>
      <dgm:spPr/>
    </dgm:pt>
    <dgm:pt modelId="{A6B6F5D4-4040-4D09-BABA-E27DD880FCA1}" type="pres">
      <dgm:prSet presAssocID="{C1C4EA6C-0C6B-4670-BBF7-D2A76A270EF3}" presName="hierRoot2" presStyleCnt="0">
        <dgm:presLayoutVars>
          <dgm:hierBranch val="init"/>
        </dgm:presLayoutVars>
      </dgm:prSet>
      <dgm:spPr/>
    </dgm:pt>
    <dgm:pt modelId="{43485C01-D23F-450D-871B-8CC2F4F8F42A}" type="pres">
      <dgm:prSet presAssocID="{C1C4EA6C-0C6B-4670-BBF7-D2A76A270EF3}" presName="rootComposite" presStyleCnt="0"/>
      <dgm:spPr/>
    </dgm:pt>
    <dgm:pt modelId="{1DD48DDB-3AC7-4453-8812-8067A74A330B}" type="pres">
      <dgm:prSet presAssocID="{C1C4EA6C-0C6B-4670-BBF7-D2A76A270EF3}" presName="rootText" presStyleLbl="node2" presStyleIdx="2" presStyleCnt="5">
        <dgm:presLayoutVars>
          <dgm:chPref val="3"/>
        </dgm:presLayoutVars>
      </dgm:prSet>
      <dgm:spPr/>
    </dgm:pt>
    <dgm:pt modelId="{31FEC39A-CCD7-4C3D-8DA8-136796F8317D}" type="pres">
      <dgm:prSet presAssocID="{C1C4EA6C-0C6B-4670-BBF7-D2A76A270EF3}" presName="rootConnector" presStyleLbl="node2" presStyleIdx="2" presStyleCnt="5"/>
      <dgm:spPr/>
    </dgm:pt>
    <dgm:pt modelId="{D17C2134-F896-4F18-9404-AA925E19665D}" type="pres">
      <dgm:prSet presAssocID="{C1C4EA6C-0C6B-4670-BBF7-D2A76A270EF3}" presName="hierChild4" presStyleCnt="0"/>
      <dgm:spPr/>
    </dgm:pt>
    <dgm:pt modelId="{E277FC99-BB33-4C10-8C73-90B54B038883}" type="pres">
      <dgm:prSet presAssocID="{C1C4EA6C-0C6B-4670-BBF7-D2A76A270EF3}" presName="hierChild5" presStyleCnt="0"/>
      <dgm:spPr/>
    </dgm:pt>
    <dgm:pt modelId="{A9BAA984-D908-4004-9748-FA96059D9488}" type="pres">
      <dgm:prSet presAssocID="{DE35C4B8-D73C-47BF-AB69-9882A17F0AE8}" presName="Name37" presStyleLbl="parChTrans1D2" presStyleIdx="3" presStyleCnt="5"/>
      <dgm:spPr/>
    </dgm:pt>
    <dgm:pt modelId="{C32BA023-DCF4-4722-96DC-79633B958561}" type="pres">
      <dgm:prSet presAssocID="{262C0D0E-E033-4DA7-A825-86A29A969DFA}" presName="hierRoot2" presStyleCnt="0">
        <dgm:presLayoutVars>
          <dgm:hierBranch val="init"/>
        </dgm:presLayoutVars>
      </dgm:prSet>
      <dgm:spPr/>
    </dgm:pt>
    <dgm:pt modelId="{D16523BB-6660-4DF0-BC9E-8A9A234825C5}" type="pres">
      <dgm:prSet presAssocID="{262C0D0E-E033-4DA7-A825-86A29A969DFA}" presName="rootComposite" presStyleCnt="0"/>
      <dgm:spPr/>
    </dgm:pt>
    <dgm:pt modelId="{EDFD7CB0-7754-46E6-AFC4-8C5235DB89BB}" type="pres">
      <dgm:prSet presAssocID="{262C0D0E-E033-4DA7-A825-86A29A969DFA}" presName="rootText" presStyleLbl="node2" presStyleIdx="3" presStyleCnt="5">
        <dgm:presLayoutVars>
          <dgm:chPref val="3"/>
        </dgm:presLayoutVars>
      </dgm:prSet>
      <dgm:spPr/>
    </dgm:pt>
    <dgm:pt modelId="{A8CF24C4-6C50-4F71-A6A2-3B9ACF31A77F}" type="pres">
      <dgm:prSet presAssocID="{262C0D0E-E033-4DA7-A825-86A29A969DFA}" presName="rootConnector" presStyleLbl="node2" presStyleIdx="3" presStyleCnt="5"/>
      <dgm:spPr/>
    </dgm:pt>
    <dgm:pt modelId="{C60F2F36-2327-4055-ADEF-81D9E18D342B}" type="pres">
      <dgm:prSet presAssocID="{262C0D0E-E033-4DA7-A825-86A29A969DFA}" presName="hierChild4" presStyleCnt="0"/>
      <dgm:spPr/>
    </dgm:pt>
    <dgm:pt modelId="{BC703EB0-0CC9-4622-83BA-AF2CB4B66F27}" type="pres">
      <dgm:prSet presAssocID="{262C0D0E-E033-4DA7-A825-86A29A969DFA}" presName="hierChild5" presStyleCnt="0"/>
      <dgm:spPr/>
    </dgm:pt>
    <dgm:pt modelId="{B79FF0F3-DCD9-43C5-A8E8-025BC37F81D3}" type="pres">
      <dgm:prSet presAssocID="{851CCC04-82AA-4CBB-92B5-02ADB9DBA53C}" presName="Name37" presStyleLbl="parChTrans1D2" presStyleIdx="4" presStyleCnt="5"/>
      <dgm:spPr/>
    </dgm:pt>
    <dgm:pt modelId="{A59B1D1B-CE70-409A-8AD3-9258D95AE854}" type="pres">
      <dgm:prSet presAssocID="{79AA3D7D-222F-4DDF-86F5-7EEE49BB560F}" presName="hierRoot2" presStyleCnt="0">
        <dgm:presLayoutVars>
          <dgm:hierBranch val="init"/>
        </dgm:presLayoutVars>
      </dgm:prSet>
      <dgm:spPr/>
    </dgm:pt>
    <dgm:pt modelId="{99071E3B-4B8F-4B49-8537-E3348772D0C2}" type="pres">
      <dgm:prSet presAssocID="{79AA3D7D-222F-4DDF-86F5-7EEE49BB560F}" presName="rootComposite" presStyleCnt="0"/>
      <dgm:spPr/>
    </dgm:pt>
    <dgm:pt modelId="{BC5D16DC-572E-4330-A824-7E9E5BEE096D}" type="pres">
      <dgm:prSet presAssocID="{79AA3D7D-222F-4DDF-86F5-7EEE49BB560F}" presName="rootText" presStyleLbl="node2" presStyleIdx="4" presStyleCnt="5">
        <dgm:presLayoutVars>
          <dgm:chPref val="3"/>
        </dgm:presLayoutVars>
      </dgm:prSet>
      <dgm:spPr/>
    </dgm:pt>
    <dgm:pt modelId="{4057A817-6042-4327-9080-A5EF17C49568}" type="pres">
      <dgm:prSet presAssocID="{79AA3D7D-222F-4DDF-86F5-7EEE49BB560F}" presName="rootConnector" presStyleLbl="node2" presStyleIdx="4" presStyleCnt="5"/>
      <dgm:spPr/>
    </dgm:pt>
    <dgm:pt modelId="{CEC5AC7A-B1CA-4786-B800-8EAD0E3478EA}" type="pres">
      <dgm:prSet presAssocID="{79AA3D7D-222F-4DDF-86F5-7EEE49BB560F}" presName="hierChild4" presStyleCnt="0"/>
      <dgm:spPr/>
    </dgm:pt>
    <dgm:pt modelId="{8CB97B49-2D05-4B85-B608-FAD4D84AC446}" type="pres">
      <dgm:prSet presAssocID="{79AA3D7D-222F-4DDF-86F5-7EEE49BB560F}" presName="hierChild5" presStyleCnt="0"/>
      <dgm:spPr/>
    </dgm:pt>
    <dgm:pt modelId="{B89F4DA5-861D-4646-9C87-DDD162E78FF0}" type="pres">
      <dgm:prSet presAssocID="{C7B4FD24-C0B7-4C85-80F2-D68A57EEE0CD}" presName="hierChild3" presStyleCnt="0"/>
      <dgm:spPr/>
    </dgm:pt>
  </dgm:ptLst>
  <dgm:cxnLst>
    <dgm:cxn modelId="{DA9DBF04-A63A-4A67-A644-B67ADDA63951}" type="presOf" srcId="{C1C4EA6C-0C6B-4670-BBF7-D2A76A270EF3}" destId="{31FEC39A-CCD7-4C3D-8DA8-136796F8317D}" srcOrd="1" destOrd="0" presId="urn:microsoft.com/office/officeart/2005/8/layout/orgChart1"/>
    <dgm:cxn modelId="{BDC6E50B-1C04-4C12-927B-74334708FA78}" srcId="{C7B4FD24-C0B7-4C85-80F2-D68A57EEE0CD}" destId="{A29B93FC-A0A0-4135-8A4C-1BAB01507F2B}" srcOrd="0" destOrd="0" parTransId="{D570AC0F-E7E1-44AD-A290-80CD4D8195B7}" sibTransId="{C5033BFD-23AD-4923-85D0-F97662DCCF9A}"/>
    <dgm:cxn modelId="{4ED2020C-623F-4DE0-9DAB-D28035D840AC}" srcId="{C7B4FD24-C0B7-4C85-80F2-D68A57EEE0CD}" destId="{262C0D0E-E033-4DA7-A825-86A29A969DFA}" srcOrd="3" destOrd="0" parTransId="{DE35C4B8-D73C-47BF-AB69-9882A17F0AE8}" sibTransId="{8A7116B0-2261-4A7C-9B4D-87C9F185720F}"/>
    <dgm:cxn modelId="{E0052A2A-ED76-4807-A0FB-7408CF99D490}" type="presOf" srcId="{262C0D0E-E033-4DA7-A825-86A29A969DFA}" destId="{A8CF24C4-6C50-4F71-A6A2-3B9ACF31A77F}" srcOrd="1" destOrd="0" presId="urn:microsoft.com/office/officeart/2005/8/layout/orgChart1"/>
    <dgm:cxn modelId="{8ABBBB35-CB61-4E7A-AF1A-C3665934E1A8}" type="presOf" srcId="{92E387DE-48DB-4CFF-B8C7-5561F992B005}" destId="{281EC623-EC14-4738-B71B-D2E3E2937236}" srcOrd="0" destOrd="0" presId="urn:microsoft.com/office/officeart/2005/8/layout/orgChart1"/>
    <dgm:cxn modelId="{98464238-425A-4C3E-875C-A65E996EC1E8}" srcId="{C7B4FD24-C0B7-4C85-80F2-D68A57EEE0CD}" destId="{C1C4EA6C-0C6B-4670-BBF7-D2A76A270EF3}" srcOrd="2" destOrd="0" parTransId="{648C7283-5477-4CA3-BCF9-92D9C350E014}" sibTransId="{E8197776-FA96-4311-8410-F9AEBD0ABD44}"/>
    <dgm:cxn modelId="{06CEA93D-2A5F-46FC-8785-86C88E29C711}" type="presOf" srcId="{D570AC0F-E7E1-44AD-A290-80CD4D8195B7}" destId="{1D726178-BD64-41D7-8E69-846171276EA1}" srcOrd="0" destOrd="0" presId="urn:microsoft.com/office/officeart/2005/8/layout/orgChart1"/>
    <dgm:cxn modelId="{667A463F-529B-4D80-BC9A-C74E64F54F1E}" type="presOf" srcId="{851CCC04-82AA-4CBB-92B5-02ADB9DBA53C}" destId="{B79FF0F3-DCD9-43C5-A8E8-025BC37F81D3}" srcOrd="0" destOrd="0" presId="urn:microsoft.com/office/officeart/2005/8/layout/orgChart1"/>
    <dgm:cxn modelId="{F03F835F-7E34-4D67-AF9B-38BF7D75AA96}" type="presOf" srcId="{DE35C4B8-D73C-47BF-AB69-9882A17F0AE8}" destId="{A9BAA984-D908-4004-9748-FA96059D9488}" srcOrd="0" destOrd="0" presId="urn:microsoft.com/office/officeart/2005/8/layout/orgChart1"/>
    <dgm:cxn modelId="{43D7B95F-DC55-421F-87E3-80A508A41311}" srcId="{257610D1-DB0F-4F59-AC61-96EB7ED28150}" destId="{C7B4FD24-C0B7-4C85-80F2-D68A57EEE0CD}" srcOrd="0" destOrd="0" parTransId="{F3A7B3A6-9D9D-4894-B93A-5990A803EE0A}" sibTransId="{6E129B61-88AA-422F-85BF-ADD20B5BB113}"/>
    <dgm:cxn modelId="{D3B06441-CA21-4873-89A5-482457ADEFE1}" type="presOf" srcId="{262C0D0E-E033-4DA7-A825-86A29A969DFA}" destId="{EDFD7CB0-7754-46E6-AFC4-8C5235DB89BB}" srcOrd="0" destOrd="0" presId="urn:microsoft.com/office/officeart/2005/8/layout/orgChart1"/>
    <dgm:cxn modelId="{FA4F6445-4E4B-4B12-8521-6C0FCF52ABA2}" type="presOf" srcId="{899C6826-A11C-4F49-81E4-2424759807B1}" destId="{B343C939-BE69-4A05-A9F6-185C3F39F8A2}" srcOrd="0" destOrd="0" presId="urn:microsoft.com/office/officeart/2005/8/layout/orgChart1"/>
    <dgm:cxn modelId="{6E5A154A-9D28-4FA0-8EA5-3FD88B4EB586}" type="presOf" srcId="{257610D1-DB0F-4F59-AC61-96EB7ED28150}" destId="{A602389F-F391-48B9-91DF-2EAE82756283}" srcOrd="0" destOrd="0" presId="urn:microsoft.com/office/officeart/2005/8/layout/orgChart1"/>
    <dgm:cxn modelId="{5D384172-DB15-4873-897F-1F072D17F63E}" type="presOf" srcId="{C7B4FD24-C0B7-4C85-80F2-D68A57EEE0CD}" destId="{8D1A081A-1D22-4993-B6C6-54ECE9ACC87E}" srcOrd="0" destOrd="0" presId="urn:microsoft.com/office/officeart/2005/8/layout/orgChart1"/>
    <dgm:cxn modelId="{CF063074-B602-417B-9F9F-76DB9F8EE7E0}" srcId="{C7B4FD24-C0B7-4C85-80F2-D68A57EEE0CD}" destId="{899C6826-A11C-4F49-81E4-2424759807B1}" srcOrd="1" destOrd="0" parTransId="{92E387DE-48DB-4CFF-B8C7-5561F992B005}" sibTransId="{934E1AD8-5C70-4CF8-AA13-3D66D62CE74D}"/>
    <dgm:cxn modelId="{3D91E375-C612-4349-A225-3100FC82782C}" type="presOf" srcId="{79AA3D7D-222F-4DDF-86F5-7EEE49BB560F}" destId="{BC5D16DC-572E-4330-A824-7E9E5BEE096D}" srcOrd="0" destOrd="0" presId="urn:microsoft.com/office/officeart/2005/8/layout/orgChart1"/>
    <dgm:cxn modelId="{17A1517C-5EBB-418E-B026-9908DFE1F34A}" type="presOf" srcId="{C1C4EA6C-0C6B-4670-BBF7-D2A76A270EF3}" destId="{1DD48DDB-3AC7-4453-8812-8067A74A330B}" srcOrd="0" destOrd="0" presId="urn:microsoft.com/office/officeart/2005/8/layout/orgChart1"/>
    <dgm:cxn modelId="{C743FF86-4BB2-4754-8697-D9669DA5FDDA}" type="presOf" srcId="{648C7283-5477-4CA3-BCF9-92D9C350E014}" destId="{C93A9572-98B0-49EA-BD9B-974F8D605A7B}" srcOrd="0" destOrd="0" presId="urn:microsoft.com/office/officeart/2005/8/layout/orgChart1"/>
    <dgm:cxn modelId="{27764695-75F8-436D-90FB-7F0F9F118F61}" srcId="{C7B4FD24-C0B7-4C85-80F2-D68A57EEE0CD}" destId="{79AA3D7D-222F-4DDF-86F5-7EEE49BB560F}" srcOrd="4" destOrd="0" parTransId="{851CCC04-82AA-4CBB-92B5-02ADB9DBA53C}" sibTransId="{7C46D78F-D88B-48B9-AA6B-0D253259EE18}"/>
    <dgm:cxn modelId="{1A18109E-62AF-4A82-B1E5-755D9C57D9C2}" type="presOf" srcId="{899C6826-A11C-4F49-81E4-2424759807B1}" destId="{3C7EE724-FA61-4AE7-A482-2CF4ABAF5024}" srcOrd="1" destOrd="0" presId="urn:microsoft.com/office/officeart/2005/8/layout/orgChart1"/>
    <dgm:cxn modelId="{5076EEB2-145A-4794-ABA3-C992275747A2}" type="presOf" srcId="{A29B93FC-A0A0-4135-8A4C-1BAB01507F2B}" destId="{1083AD84-3209-4DEE-9E3D-7A51A2CD60AB}" srcOrd="1" destOrd="0" presId="urn:microsoft.com/office/officeart/2005/8/layout/orgChart1"/>
    <dgm:cxn modelId="{76BF93B6-C065-489B-B213-8FE6B97717F8}" type="presOf" srcId="{C7B4FD24-C0B7-4C85-80F2-D68A57EEE0CD}" destId="{E1F702D3-9816-43F1-8D7B-C396AE97F3D5}" srcOrd="1" destOrd="0" presId="urn:microsoft.com/office/officeart/2005/8/layout/orgChart1"/>
    <dgm:cxn modelId="{2C1E53F5-D956-4C57-AC55-34B9BBC62412}" type="presOf" srcId="{A29B93FC-A0A0-4135-8A4C-1BAB01507F2B}" destId="{CA7D248A-5343-41AB-9F64-F16C36B31DE9}" srcOrd="0" destOrd="0" presId="urn:microsoft.com/office/officeart/2005/8/layout/orgChart1"/>
    <dgm:cxn modelId="{B83064F9-E426-446C-8829-F4BBFC084CE3}" type="presOf" srcId="{79AA3D7D-222F-4DDF-86F5-7EEE49BB560F}" destId="{4057A817-6042-4327-9080-A5EF17C49568}" srcOrd="1" destOrd="0" presId="urn:microsoft.com/office/officeart/2005/8/layout/orgChart1"/>
    <dgm:cxn modelId="{F9CE27D9-3178-4025-B62C-8D7ED5D77C2E}" type="presParOf" srcId="{A602389F-F391-48B9-91DF-2EAE82756283}" destId="{8A6EB9EA-96CD-4706-BB63-18913A359207}" srcOrd="0" destOrd="0" presId="urn:microsoft.com/office/officeart/2005/8/layout/orgChart1"/>
    <dgm:cxn modelId="{133E9FF7-7DD0-4ADC-9D24-9287CEA4407D}" type="presParOf" srcId="{8A6EB9EA-96CD-4706-BB63-18913A359207}" destId="{D3E77DBE-1CFE-4824-BB34-C1C4E8D38F14}" srcOrd="0" destOrd="0" presId="urn:microsoft.com/office/officeart/2005/8/layout/orgChart1"/>
    <dgm:cxn modelId="{42F461C1-DBE6-4FAE-914D-D61A1B2259E3}" type="presParOf" srcId="{D3E77DBE-1CFE-4824-BB34-C1C4E8D38F14}" destId="{8D1A081A-1D22-4993-B6C6-54ECE9ACC87E}" srcOrd="0" destOrd="0" presId="urn:microsoft.com/office/officeart/2005/8/layout/orgChart1"/>
    <dgm:cxn modelId="{2A259CD8-09FB-42AE-9A6C-A257F11E74D2}" type="presParOf" srcId="{D3E77DBE-1CFE-4824-BB34-C1C4E8D38F14}" destId="{E1F702D3-9816-43F1-8D7B-C396AE97F3D5}" srcOrd="1" destOrd="0" presId="urn:microsoft.com/office/officeart/2005/8/layout/orgChart1"/>
    <dgm:cxn modelId="{A207B8C3-5D1F-4485-BC0D-56CBFFBD99CD}" type="presParOf" srcId="{8A6EB9EA-96CD-4706-BB63-18913A359207}" destId="{75350CC4-3C1F-4DE2-BA77-89F2E8CAA740}" srcOrd="1" destOrd="0" presId="urn:microsoft.com/office/officeart/2005/8/layout/orgChart1"/>
    <dgm:cxn modelId="{7B144C68-8C25-4CAE-B881-B14DF9B40552}" type="presParOf" srcId="{75350CC4-3C1F-4DE2-BA77-89F2E8CAA740}" destId="{1D726178-BD64-41D7-8E69-846171276EA1}" srcOrd="0" destOrd="0" presId="urn:microsoft.com/office/officeart/2005/8/layout/orgChart1"/>
    <dgm:cxn modelId="{5BDC252C-EA14-46E9-B0D2-5FE848FB6571}" type="presParOf" srcId="{75350CC4-3C1F-4DE2-BA77-89F2E8CAA740}" destId="{B460D3CB-22FE-4F19-88DE-BC7004EBB5E9}" srcOrd="1" destOrd="0" presId="urn:microsoft.com/office/officeart/2005/8/layout/orgChart1"/>
    <dgm:cxn modelId="{86DB61E3-A49B-4E15-89B7-9F34F89081A6}" type="presParOf" srcId="{B460D3CB-22FE-4F19-88DE-BC7004EBB5E9}" destId="{6B464BF2-90CD-4ED2-873A-309458318FF9}" srcOrd="0" destOrd="0" presId="urn:microsoft.com/office/officeart/2005/8/layout/orgChart1"/>
    <dgm:cxn modelId="{E7864023-F485-4AB9-95C1-D40E99D67BDB}" type="presParOf" srcId="{6B464BF2-90CD-4ED2-873A-309458318FF9}" destId="{CA7D248A-5343-41AB-9F64-F16C36B31DE9}" srcOrd="0" destOrd="0" presId="urn:microsoft.com/office/officeart/2005/8/layout/orgChart1"/>
    <dgm:cxn modelId="{F540B2FE-12F2-404F-9B5C-4E3387877D02}" type="presParOf" srcId="{6B464BF2-90CD-4ED2-873A-309458318FF9}" destId="{1083AD84-3209-4DEE-9E3D-7A51A2CD60AB}" srcOrd="1" destOrd="0" presId="urn:microsoft.com/office/officeart/2005/8/layout/orgChart1"/>
    <dgm:cxn modelId="{BC49D13F-5ED0-4802-A467-1D9AB9D8FF75}" type="presParOf" srcId="{B460D3CB-22FE-4F19-88DE-BC7004EBB5E9}" destId="{1E9DE264-9021-4432-992B-8A2C4CFE1E5E}" srcOrd="1" destOrd="0" presId="urn:microsoft.com/office/officeart/2005/8/layout/orgChart1"/>
    <dgm:cxn modelId="{05D59674-38E1-4A38-AD53-74C18B070FC6}" type="presParOf" srcId="{B460D3CB-22FE-4F19-88DE-BC7004EBB5E9}" destId="{DC8664DA-95E3-49C1-A757-5430C33A47CD}" srcOrd="2" destOrd="0" presId="urn:microsoft.com/office/officeart/2005/8/layout/orgChart1"/>
    <dgm:cxn modelId="{957DF11D-50E0-4758-951F-3B30E6700E40}" type="presParOf" srcId="{75350CC4-3C1F-4DE2-BA77-89F2E8CAA740}" destId="{281EC623-EC14-4738-B71B-D2E3E2937236}" srcOrd="2" destOrd="0" presId="urn:microsoft.com/office/officeart/2005/8/layout/orgChart1"/>
    <dgm:cxn modelId="{0F9AB671-8648-4092-B74E-802DACCDCA44}" type="presParOf" srcId="{75350CC4-3C1F-4DE2-BA77-89F2E8CAA740}" destId="{FD5CDA41-DE6A-446F-902F-CA7562D7CBC8}" srcOrd="3" destOrd="0" presId="urn:microsoft.com/office/officeart/2005/8/layout/orgChart1"/>
    <dgm:cxn modelId="{D05D5513-056B-4062-8CF9-683FC988D550}" type="presParOf" srcId="{FD5CDA41-DE6A-446F-902F-CA7562D7CBC8}" destId="{1ED3B43A-54CE-4E78-8646-2267345AA08F}" srcOrd="0" destOrd="0" presId="urn:microsoft.com/office/officeart/2005/8/layout/orgChart1"/>
    <dgm:cxn modelId="{AF4D1567-6D0E-401D-9960-F42699E596BC}" type="presParOf" srcId="{1ED3B43A-54CE-4E78-8646-2267345AA08F}" destId="{B343C939-BE69-4A05-A9F6-185C3F39F8A2}" srcOrd="0" destOrd="0" presId="urn:microsoft.com/office/officeart/2005/8/layout/orgChart1"/>
    <dgm:cxn modelId="{E202BAE8-5736-42FD-9126-36D9251527D0}" type="presParOf" srcId="{1ED3B43A-54CE-4E78-8646-2267345AA08F}" destId="{3C7EE724-FA61-4AE7-A482-2CF4ABAF5024}" srcOrd="1" destOrd="0" presId="urn:microsoft.com/office/officeart/2005/8/layout/orgChart1"/>
    <dgm:cxn modelId="{B09BD05A-3818-4381-967A-ED611571ED09}" type="presParOf" srcId="{FD5CDA41-DE6A-446F-902F-CA7562D7CBC8}" destId="{AE8F06C6-CBDD-4A1D-AD00-6DF10657F6D9}" srcOrd="1" destOrd="0" presId="urn:microsoft.com/office/officeart/2005/8/layout/orgChart1"/>
    <dgm:cxn modelId="{627E225F-60B1-4FA1-A5AB-2CF1302BD9E6}" type="presParOf" srcId="{FD5CDA41-DE6A-446F-902F-CA7562D7CBC8}" destId="{38EFEA84-BA0A-4B6E-AB37-169E5B18D536}" srcOrd="2" destOrd="0" presId="urn:microsoft.com/office/officeart/2005/8/layout/orgChart1"/>
    <dgm:cxn modelId="{7194B17D-D8B4-4995-8B7F-3411B7DE55A3}" type="presParOf" srcId="{75350CC4-3C1F-4DE2-BA77-89F2E8CAA740}" destId="{C93A9572-98B0-49EA-BD9B-974F8D605A7B}" srcOrd="4" destOrd="0" presId="urn:microsoft.com/office/officeart/2005/8/layout/orgChart1"/>
    <dgm:cxn modelId="{F60C5BFC-0118-40FC-87E3-D58E8AFD5BE8}" type="presParOf" srcId="{75350CC4-3C1F-4DE2-BA77-89F2E8CAA740}" destId="{A6B6F5D4-4040-4D09-BABA-E27DD880FCA1}" srcOrd="5" destOrd="0" presId="urn:microsoft.com/office/officeart/2005/8/layout/orgChart1"/>
    <dgm:cxn modelId="{75DCDD58-398D-49EB-812F-5A2A4C17E58E}" type="presParOf" srcId="{A6B6F5D4-4040-4D09-BABA-E27DD880FCA1}" destId="{43485C01-D23F-450D-871B-8CC2F4F8F42A}" srcOrd="0" destOrd="0" presId="urn:microsoft.com/office/officeart/2005/8/layout/orgChart1"/>
    <dgm:cxn modelId="{1EF105D1-5E15-4DE5-8F48-2F84078D5A1C}" type="presParOf" srcId="{43485C01-D23F-450D-871B-8CC2F4F8F42A}" destId="{1DD48DDB-3AC7-4453-8812-8067A74A330B}" srcOrd="0" destOrd="0" presId="urn:microsoft.com/office/officeart/2005/8/layout/orgChart1"/>
    <dgm:cxn modelId="{0EC272CE-53ED-4ACE-B5DC-24BF5F3A0C01}" type="presParOf" srcId="{43485C01-D23F-450D-871B-8CC2F4F8F42A}" destId="{31FEC39A-CCD7-4C3D-8DA8-136796F8317D}" srcOrd="1" destOrd="0" presId="urn:microsoft.com/office/officeart/2005/8/layout/orgChart1"/>
    <dgm:cxn modelId="{3600418B-3660-4064-81D9-AC555AC6153A}" type="presParOf" srcId="{A6B6F5D4-4040-4D09-BABA-E27DD880FCA1}" destId="{D17C2134-F896-4F18-9404-AA925E19665D}" srcOrd="1" destOrd="0" presId="urn:microsoft.com/office/officeart/2005/8/layout/orgChart1"/>
    <dgm:cxn modelId="{268F2EEA-FDC4-4D63-920C-5B39CACB76AF}" type="presParOf" srcId="{A6B6F5D4-4040-4D09-BABA-E27DD880FCA1}" destId="{E277FC99-BB33-4C10-8C73-90B54B038883}" srcOrd="2" destOrd="0" presId="urn:microsoft.com/office/officeart/2005/8/layout/orgChart1"/>
    <dgm:cxn modelId="{AAE7C0BE-B8AF-4240-80B6-E687950CFB1E}" type="presParOf" srcId="{75350CC4-3C1F-4DE2-BA77-89F2E8CAA740}" destId="{A9BAA984-D908-4004-9748-FA96059D9488}" srcOrd="6" destOrd="0" presId="urn:microsoft.com/office/officeart/2005/8/layout/orgChart1"/>
    <dgm:cxn modelId="{7751B72E-C7B5-4CEA-9D73-D164892DF21D}" type="presParOf" srcId="{75350CC4-3C1F-4DE2-BA77-89F2E8CAA740}" destId="{C32BA023-DCF4-4722-96DC-79633B958561}" srcOrd="7" destOrd="0" presId="urn:microsoft.com/office/officeart/2005/8/layout/orgChart1"/>
    <dgm:cxn modelId="{FDA47D34-5DAE-4D93-B6A8-40BDEE2B1AB1}" type="presParOf" srcId="{C32BA023-DCF4-4722-96DC-79633B958561}" destId="{D16523BB-6660-4DF0-BC9E-8A9A234825C5}" srcOrd="0" destOrd="0" presId="urn:microsoft.com/office/officeart/2005/8/layout/orgChart1"/>
    <dgm:cxn modelId="{76F41A23-66F4-4B57-A15B-F8FF3A953F01}" type="presParOf" srcId="{D16523BB-6660-4DF0-BC9E-8A9A234825C5}" destId="{EDFD7CB0-7754-46E6-AFC4-8C5235DB89BB}" srcOrd="0" destOrd="0" presId="urn:microsoft.com/office/officeart/2005/8/layout/orgChart1"/>
    <dgm:cxn modelId="{C5EE1A01-C45D-4D6E-82B9-5869B0C7110D}" type="presParOf" srcId="{D16523BB-6660-4DF0-BC9E-8A9A234825C5}" destId="{A8CF24C4-6C50-4F71-A6A2-3B9ACF31A77F}" srcOrd="1" destOrd="0" presId="urn:microsoft.com/office/officeart/2005/8/layout/orgChart1"/>
    <dgm:cxn modelId="{E7D1B64C-EE8F-4E66-8370-CA15308586B1}" type="presParOf" srcId="{C32BA023-DCF4-4722-96DC-79633B958561}" destId="{C60F2F36-2327-4055-ADEF-81D9E18D342B}" srcOrd="1" destOrd="0" presId="urn:microsoft.com/office/officeart/2005/8/layout/orgChart1"/>
    <dgm:cxn modelId="{7C7D50C2-E10A-4EFC-9DBA-47CE688B3F1C}" type="presParOf" srcId="{C32BA023-DCF4-4722-96DC-79633B958561}" destId="{BC703EB0-0CC9-4622-83BA-AF2CB4B66F27}" srcOrd="2" destOrd="0" presId="urn:microsoft.com/office/officeart/2005/8/layout/orgChart1"/>
    <dgm:cxn modelId="{6550C1FF-C07E-422B-A81B-19FAAA16DB3F}" type="presParOf" srcId="{75350CC4-3C1F-4DE2-BA77-89F2E8CAA740}" destId="{B79FF0F3-DCD9-43C5-A8E8-025BC37F81D3}" srcOrd="8" destOrd="0" presId="urn:microsoft.com/office/officeart/2005/8/layout/orgChart1"/>
    <dgm:cxn modelId="{6B8A6CA9-B90E-444C-8149-B8FB75B53D2C}" type="presParOf" srcId="{75350CC4-3C1F-4DE2-BA77-89F2E8CAA740}" destId="{A59B1D1B-CE70-409A-8AD3-9258D95AE854}" srcOrd="9" destOrd="0" presId="urn:microsoft.com/office/officeart/2005/8/layout/orgChart1"/>
    <dgm:cxn modelId="{56B76E8A-96FD-434A-88E8-04234F9B0C26}" type="presParOf" srcId="{A59B1D1B-CE70-409A-8AD3-9258D95AE854}" destId="{99071E3B-4B8F-4B49-8537-E3348772D0C2}" srcOrd="0" destOrd="0" presId="urn:microsoft.com/office/officeart/2005/8/layout/orgChart1"/>
    <dgm:cxn modelId="{C3F636E5-C349-4E8B-ACB6-61B7F8E3EDA4}" type="presParOf" srcId="{99071E3B-4B8F-4B49-8537-E3348772D0C2}" destId="{BC5D16DC-572E-4330-A824-7E9E5BEE096D}" srcOrd="0" destOrd="0" presId="urn:microsoft.com/office/officeart/2005/8/layout/orgChart1"/>
    <dgm:cxn modelId="{FC2FCEF2-81F6-4D51-935E-A41AC1B9EA00}" type="presParOf" srcId="{99071E3B-4B8F-4B49-8537-E3348772D0C2}" destId="{4057A817-6042-4327-9080-A5EF17C49568}" srcOrd="1" destOrd="0" presId="urn:microsoft.com/office/officeart/2005/8/layout/orgChart1"/>
    <dgm:cxn modelId="{2DA8AC09-624D-49FA-B163-8E35AA8D0CBE}" type="presParOf" srcId="{A59B1D1B-CE70-409A-8AD3-9258D95AE854}" destId="{CEC5AC7A-B1CA-4786-B800-8EAD0E3478EA}" srcOrd="1" destOrd="0" presId="urn:microsoft.com/office/officeart/2005/8/layout/orgChart1"/>
    <dgm:cxn modelId="{EDC0820F-4B4F-40AD-9FBB-4658A21AED35}" type="presParOf" srcId="{A59B1D1B-CE70-409A-8AD3-9258D95AE854}" destId="{8CB97B49-2D05-4B85-B608-FAD4D84AC446}" srcOrd="2" destOrd="0" presId="urn:microsoft.com/office/officeart/2005/8/layout/orgChart1"/>
    <dgm:cxn modelId="{163C26F5-2C6C-4CE2-B50C-7C3FA8C8ED8A}" type="presParOf" srcId="{8A6EB9EA-96CD-4706-BB63-18913A359207}" destId="{B89F4DA5-861D-4646-9C87-DDD162E78F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2A644-2E05-4BA6-B910-225CDFFC52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20D36E-1926-4BC4-9FDA-0B3F6F47407B}">
      <dgm:prSet phldrT="[Текст]" custT="1"/>
      <dgm:spPr/>
      <dgm:t>
        <a:bodyPr/>
        <a:lstStyle/>
        <a:p>
          <a:r>
            <a:rPr lang="ru-RU" sz="2400" dirty="0">
              <a:solidFill>
                <a:srgbClr val="FF0000"/>
              </a:solidFill>
            </a:rPr>
            <a:t>Причины вызывающие международную трудовую миграцию </a:t>
          </a:r>
        </a:p>
      </dgm:t>
    </dgm:pt>
    <dgm:pt modelId="{0A183C43-C8A7-4626-B94A-E10ADA34CD2C}" type="parTrans" cxnId="{4D748DD0-395F-485C-8B3F-CC722D18E355}">
      <dgm:prSet/>
      <dgm:spPr/>
      <dgm:t>
        <a:bodyPr/>
        <a:lstStyle/>
        <a:p>
          <a:endParaRPr lang="ru-RU" sz="2400"/>
        </a:p>
      </dgm:t>
    </dgm:pt>
    <dgm:pt modelId="{F1C23C17-57C4-45A0-9ACA-D21482D6B294}" type="sibTrans" cxnId="{4D748DD0-395F-485C-8B3F-CC722D18E355}">
      <dgm:prSet/>
      <dgm:spPr/>
      <dgm:t>
        <a:bodyPr/>
        <a:lstStyle/>
        <a:p>
          <a:endParaRPr lang="ru-RU" sz="2400"/>
        </a:p>
      </dgm:t>
    </dgm:pt>
    <dgm:pt modelId="{DEACE230-B7A8-4F67-86D5-5C212B053630}">
      <dgm:prSet phldrT="[Текст]" custT="1"/>
      <dgm:spPr/>
      <dgm:t>
        <a:bodyPr/>
        <a:lstStyle/>
        <a:p>
          <a:r>
            <a:rPr lang="ru-RU" sz="2400" dirty="0"/>
            <a:t>Экономические</a:t>
          </a:r>
        </a:p>
      </dgm:t>
    </dgm:pt>
    <dgm:pt modelId="{F7E777AA-A221-4075-9D9F-910B1A712072}" type="parTrans" cxnId="{45F9D70C-E83B-4810-92ED-D581046FB072}">
      <dgm:prSet/>
      <dgm:spPr/>
      <dgm:t>
        <a:bodyPr/>
        <a:lstStyle/>
        <a:p>
          <a:endParaRPr lang="ru-RU" sz="2400"/>
        </a:p>
      </dgm:t>
    </dgm:pt>
    <dgm:pt modelId="{787F8D93-3D40-4033-A9B8-32942011B847}" type="sibTrans" cxnId="{45F9D70C-E83B-4810-92ED-D581046FB072}">
      <dgm:prSet/>
      <dgm:spPr/>
      <dgm:t>
        <a:bodyPr/>
        <a:lstStyle/>
        <a:p>
          <a:endParaRPr lang="ru-RU" sz="2400"/>
        </a:p>
      </dgm:t>
    </dgm:pt>
    <dgm:pt modelId="{1232222D-9393-4589-BE28-4FD1CDF03CA0}">
      <dgm:prSet phldrT="[Текст]" custT="1"/>
      <dgm:spPr/>
      <dgm:t>
        <a:bodyPr/>
        <a:lstStyle/>
        <a:p>
          <a:pPr algn="l"/>
          <a:r>
            <a:rPr lang="ru-RU" sz="2400" dirty="0"/>
            <a:t>· различия в уровне экономического развития отдельных стран, различный уровень заработной платы, жизни, социального обеспечения;</a:t>
          </a:r>
        </a:p>
        <a:p>
          <a:pPr algn="l"/>
          <a:r>
            <a:rPr lang="ru-RU" sz="2400" dirty="0"/>
            <a:t>· различия в уровне обеспеченности стран трудовыми ресурсами;</a:t>
          </a:r>
        </a:p>
        <a:p>
          <a:pPr algn="l"/>
          <a:r>
            <a:rPr lang="ru-RU" sz="2400" dirty="0"/>
            <a:t>· существование хронической, относительно высокой безработицы в развивающихся странах.</a:t>
          </a:r>
        </a:p>
      </dgm:t>
    </dgm:pt>
    <dgm:pt modelId="{3029E6C0-6592-4749-9022-33CA4870A894}" type="parTrans" cxnId="{36F836A8-C8BE-4D78-AA4F-7D26A0EFF2E3}">
      <dgm:prSet/>
      <dgm:spPr/>
      <dgm:t>
        <a:bodyPr/>
        <a:lstStyle/>
        <a:p>
          <a:endParaRPr lang="ru-RU" sz="2400"/>
        </a:p>
      </dgm:t>
    </dgm:pt>
    <dgm:pt modelId="{643966C4-6854-4B10-A3F5-614804019044}" type="sibTrans" cxnId="{36F836A8-C8BE-4D78-AA4F-7D26A0EFF2E3}">
      <dgm:prSet/>
      <dgm:spPr/>
      <dgm:t>
        <a:bodyPr/>
        <a:lstStyle/>
        <a:p>
          <a:endParaRPr lang="ru-RU" sz="2400"/>
        </a:p>
      </dgm:t>
    </dgm:pt>
    <dgm:pt modelId="{EC238FEE-A858-493B-B855-6AC5C6BDA955}">
      <dgm:prSet phldrT="[Текст]" custT="1"/>
      <dgm:spPr/>
      <dgm:t>
        <a:bodyPr/>
        <a:lstStyle/>
        <a:p>
          <a:r>
            <a:rPr lang="ru-RU" sz="2400" dirty="0"/>
            <a:t>неэкономические</a:t>
          </a:r>
        </a:p>
      </dgm:t>
    </dgm:pt>
    <dgm:pt modelId="{670BCAB3-3843-440E-9B0D-8FD448251090}" type="parTrans" cxnId="{F0449EC3-8485-4729-9F87-C75B6ABF150C}">
      <dgm:prSet/>
      <dgm:spPr/>
      <dgm:t>
        <a:bodyPr/>
        <a:lstStyle/>
        <a:p>
          <a:endParaRPr lang="ru-RU" sz="2400"/>
        </a:p>
      </dgm:t>
    </dgm:pt>
    <dgm:pt modelId="{34E8E19B-1E08-483F-AB97-41BD4123F1B2}" type="sibTrans" cxnId="{F0449EC3-8485-4729-9F87-C75B6ABF150C}">
      <dgm:prSet/>
      <dgm:spPr/>
      <dgm:t>
        <a:bodyPr/>
        <a:lstStyle/>
        <a:p>
          <a:endParaRPr lang="ru-RU" sz="2400"/>
        </a:p>
      </dgm:t>
    </dgm:pt>
    <dgm:pt modelId="{2BAE7D29-50E5-4BA3-8133-29307C9A0180}">
      <dgm:prSet phldrT="[Текст]" custT="1"/>
      <dgm:spPr/>
      <dgm:t>
        <a:bodyPr/>
        <a:lstStyle/>
        <a:p>
          <a:r>
            <a:rPr lang="ru-RU" sz="2400" dirty="0"/>
            <a:t>политические, военные, религиозные, экологические, расовые, семейные, культурные и др.</a:t>
          </a:r>
        </a:p>
      </dgm:t>
    </dgm:pt>
    <dgm:pt modelId="{FBB1DB06-9338-43D5-B602-9EDAD337A008}" type="parTrans" cxnId="{C851D17B-B1F2-4AD6-B1C2-F59B0B3820BC}">
      <dgm:prSet/>
      <dgm:spPr/>
      <dgm:t>
        <a:bodyPr/>
        <a:lstStyle/>
        <a:p>
          <a:endParaRPr lang="ru-RU" sz="2400"/>
        </a:p>
      </dgm:t>
    </dgm:pt>
    <dgm:pt modelId="{30C47AD7-4E3D-4B6D-AD3D-3424400C0603}" type="sibTrans" cxnId="{C851D17B-B1F2-4AD6-B1C2-F59B0B3820BC}">
      <dgm:prSet/>
      <dgm:spPr/>
      <dgm:t>
        <a:bodyPr/>
        <a:lstStyle/>
        <a:p>
          <a:endParaRPr lang="ru-RU" sz="2400"/>
        </a:p>
      </dgm:t>
    </dgm:pt>
    <dgm:pt modelId="{7DE97A85-32B3-4D61-B4A3-69A7C6149EAF}" type="pres">
      <dgm:prSet presAssocID="{0EE2A644-2E05-4BA6-B910-225CDFFC52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FDA424-6C27-4689-83F7-F6D61A157541}" type="pres">
      <dgm:prSet presAssocID="{6320D36E-1926-4BC4-9FDA-0B3F6F47407B}" presName="hierRoot1" presStyleCnt="0"/>
      <dgm:spPr/>
    </dgm:pt>
    <dgm:pt modelId="{6A65C0F2-29EB-4A4A-9F7B-239F6CED1003}" type="pres">
      <dgm:prSet presAssocID="{6320D36E-1926-4BC4-9FDA-0B3F6F47407B}" presName="composite" presStyleCnt="0"/>
      <dgm:spPr/>
    </dgm:pt>
    <dgm:pt modelId="{AE43DD94-A2B9-494B-9455-D7104599798E}" type="pres">
      <dgm:prSet presAssocID="{6320D36E-1926-4BC4-9FDA-0B3F6F47407B}" presName="background" presStyleLbl="node0" presStyleIdx="0" presStyleCnt="1"/>
      <dgm:spPr/>
    </dgm:pt>
    <dgm:pt modelId="{419D3C53-FC0D-44B7-ABE5-3093456369D3}" type="pres">
      <dgm:prSet presAssocID="{6320D36E-1926-4BC4-9FDA-0B3F6F47407B}" presName="text" presStyleLbl="fgAcc0" presStyleIdx="0" presStyleCnt="1" custScaleX="243335" custScaleY="28984" custLinFactNeighborX="-3765" custLinFactNeighborY="-9794">
        <dgm:presLayoutVars>
          <dgm:chPref val="3"/>
        </dgm:presLayoutVars>
      </dgm:prSet>
      <dgm:spPr/>
    </dgm:pt>
    <dgm:pt modelId="{77362980-058A-4CDB-A5FD-E8E2D4212661}" type="pres">
      <dgm:prSet presAssocID="{6320D36E-1926-4BC4-9FDA-0B3F6F47407B}" presName="hierChild2" presStyleCnt="0"/>
      <dgm:spPr/>
    </dgm:pt>
    <dgm:pt modelId="{CAC2C5E7-189D-4115-AFCC-49D855778FF7}" type="pres">
      <dgm:prSet presAssocID="{F7E777AA-A221-4075-9D9F-910B1A712072}" presName="Name10" presStyleLbl="parChTrans1D2" presStyleIdx="0" presStyleCnt="2"/>
      <dgm:spPr/>
    </dgm:pt>
    <dgm:pt modelId="{945BF602-4B36-49C3-B994-38F345D78B86}" type="pres">
      <dgm:prSet presAssocID="{DEACE230-B7A8-4F67-86D5-5C212B053630}" presName="hierRoot2" presStyleCnt="0"/>
      <dgm:spPr/>
    </dgm:pt>
    <dgm:pt modelId="{BC16E0BB-2B33-48AA-86D3-FAA042B25DD6}" type="pres">
      <dgm:prSet presAssocID="{DEACE230-B7A8-4F67-86D5-5C212B053630}" presName="composite2" presStyleCnt="0"/>
      <dgm:spPr/>
    </dgm:pt>
    <dgm:pt modelId="{390B8F0A-AC74-465A-9F77-66BEAD32B1AA}" type="pres">
      <dgm:prSet presAssocID="{DEACE230-B7A8-4F67-86D5-5C212B053630}" presName="background2" presStyleLbl="node2" presStyleIdx="0" presStyleCnt="2"/>
      <dgm:spPr/>
    </dgm:pt>
    <dgm:pt modelId="{EEDD81B6-3D8A-4F67-B3B4-301EDF03CFFB}" type="pres">
      <dgm:prSet presAssocID="{DEACE230-B7A8-4F67-86D5-5C212B053630}" presName="text2" presStyleLbl="fgAcc2" presStyleIdx="0" presStyleCnt="2" custScaleY="17901">
        <dgm:presLayoutVars>
          <dgm:chPref val="3"/>
        </dgm:presLayoutVars>
      </dgm:prSet>
      <dgm:spPr/>
    </dgm:pt>
    <dgm:pt modelId="{8CCACA2E-EC6A-4429-8C4A-191612ECF63D}" type="pres">
      <dgm:prSet presAssocID="{DEACE230-B7A8-4F67-86D5-5C212B053630}" presName="hierChild3" presStyleCnt="0"/>
      <dgm:spPr/>
    </dgm:pt>
    <dgm:pt modelId="{FC51FC19-C5E1-4AC5-92D8-601D9E609378}" type="pres">
      <dgm:prSet presAssocID="{3029E6C0-6592-4749-9022-33CA4870A894}" presName="Name17" presStyleLbl="parChTrans1D3" presStyleIdx="0" presStyleCnt="2"/>
      <dgm:spPr/>
    </dgm:pt>
    <dgm:pt modelId="{DF64F8AA-2CDC-4A13-8B94-E90948917410}" type="pres">
      <dgm:prSet presAssocID="{1232222D-9393-4589-BE28-4FD1CDF03CA0}" presName="hierRoot3" presStyleCnt="0"/>
      <dgm:spPr/>
    </dgm:pt>
    <dgm:pt modelId="{E28FB3EE-C63F-43BC-9CC7-AB4E1D55AA4F}" type="pres">
      <dgm:prSet presAssocID="{1232222D-9393-4589-BE28-4FD1CDF03CA0}" presName="composite3" presStyleCnt="0"/>
      <dgm:spPr/>
    </dgm:pt>
    <dgm:pt modelId="{B10501CE-85F2-4824-AC03-E14277BF9E52}" type="pres">
      <dgm:prSet presAssocID="{1232222D-9393-4589-BE28-4FD1CDF03CA0}" presName="background3" presStyleLbl="node3" presStyleIdx="0" presStyleCnt="2"/>
      <dgm:spPr/>
    </dgm:pt>
    <dgm:pt modelId="{AFE6383D-62AF-43C0-8EC4-F6533D26252D}" type="pres">
      <dgm:prSet presAssocID="{1232222D-9393-4589-BE28-4FD1CDF03CA0}" presName="text3" presStyleLbl="fgAcc3" presStyleIdx="0" presStyleCnt="2" custScaleX="179099" custScaleY="208990">
        <dgm:presLayoutVars>
          <dgm:chPref val="3"/>
        </dgm:presLayoutVars>
      </dgm:prSet>
      <dgm:spPr/>
    </dgm:pt>
    <dgm:pt modelId="{7C59E3C5-4C52-4A88-BE63-AE1E56C31788}" type="pres">
      <dgm:prSet presAssocID="{1232222D-9393-4589-BE28-4FD1CDF03CA0}" presName="hierChild4" presStyleCnt="0"/>
      <dgm:spPr/>
    </dgm:pt>
    <dgm:pt modelId="{7EBC576F-013F-4E50-8C27-07EB7D099E9F}" type="pres">
      <dgm:prSet presAssocID="{670BCAB3-3843-440E-9B0D-8FD448251090}" presName="Name10" presStyleLbl="parChTrans1D2" presStyleIdx="1" presStyleCnt="2"/>
      <dgm:spPr/>
    </dgm:pt>
    <dgm:pt modelId="{8347F410-E0D2-4ED5-999E-D2A3E2210517}" type="pres">
      <dgm:prSet presAssocID="{EC238FEE-A858-493B-B855-6AC5C6BDA955}" presName="hierRoot2" presStyleCnt="0"/>
      <dgm:spPr/>
    </dgm:pt>
    <dgm:pt modelId="{603863B9-F68A-4219-86A8-1226B9DE6B87}" type="pres">
      <dgm:prSet presAssocID="{EC238FEE-A858-493B-B855-6AC5C6BDA955}" presName="composite2" presStyleCnt="0"/>
      <dgm:spPr/>
    </dgm:pt>
    <dgm:pt modelId="{DFF8160F-94CF-483F-B76D-970A36BEAC32}" type="pres">
      <dgm:prSet presAssocID="{EC238FEE-A858-493B-B855-6AC5C6BDA955}" presName="background2" presStyleLbl="node2" presStyleIdx="1" presStyleCnt="2"/>
      <dgm:spPr/>
    </dgm:pt>
    <dgm:pt modelId="{6FA50FB7-A065-4188-BAF2-6D1054F47849}" type="pres">
      <dgm:prSet presAssocID="{EC238FEE-A858-493B-B855-6AC5C6BDA955}" presName="text2" presStyleLbl="fgAcc2" presStyleIdx="1" presStyleCnt="2" custScaleY="23867">
        <dgm:presLayoutVars>
          <dgm:chPref val="3"/>
        </dgm:presLayoutVars>
      </dgm:prSet>
      <dgm:spPr/>
    </dgm:pt>
    <dgm:pt modelId="{525B8ADA-6D1C-43F8-B59A-CE1A5613F411}" type="pres">
      <dgm:prSet presAssocID="{EC238FEE-A858-493B-B855-6AC5C6BDA955}" presName="hierChild3" presStyleCnt="0"/>
      <dgm:spPr/>
    </dgm:pt>
    <dgm:pt modelId="{916C422D-A6CA-448F-AA96-173C6C64DAA9}" type="pres">
      <dgm:prSet presAssocID="{FBB1DB06-9338-43D5-B602-9EDAD337A008}" presName="Name17" presStyleLbl="parChTrans1D3" presStyleIdx="1" presStyleCnt="2"/>
      <dgm:spPr/>
    </dgm:pt>
    <dgm:pt modelId="{96A91E74-18EE-4561-B644-DA4FE879D377}" type="pres">
      <dgm:prSet presAssocID="{2BAE7D29-50E5-4BA3-8133-29307C9A0180}" presName="hierRoot3" presStyleCnt="0"/>
      <dgm:spPr/>
    </dgm:pt>
    <dgm:pt modelId="{B35F1AEB-5690-4ED9-8948-A5815F249B36}" type="pres">
      <dgm:prSet presAssocID="{2BAE7D29-50E5-4BA3-8133-29307C9A0180}" presName="composite3" presStyleCnt="0"/>
      <dgm:spPr/>
    </dgm:pt>
    <dgm:pt modelId="{7D4A675D-A777-44AD-A78C-DA205351969B}" type="pres">
      <dgm:prSet presAssocID="{2BAE7D29-50E5-4BA3-8133-29307C9A0180}" presName="background3" presStyleLbl="node3" presStyleIdx="1" presStyleCnt="2"/>
      <dgm:spPr/>
    </dgm:pt>
    <dgm:pt modelId="{7C7CEC6A-CD4D-47F8-9951-A685D27AFD37}" type="pres">
      <dgm:prSet presAssocID="{2BAE7D29-50E5-4BA3-8133-29307C9A0180}" presName="text3" presStyleLbl="fgAcc3" presStyleIdx="1" presStyleCnt="2" custScaleY="212362">
        <dgm:presLayoutVars>
          <dgm:chPref val="3"/>
        </dgm:presLayoutVars>
      </dgm:prSet>
      <dgm:spPr/>
    </dgm:pt>
    <dgm:pt modelId="{6EE41917-A7EB-43A4-9ED5-1B84B9B62881}" type="pres">
      <dgm:prSet presAssocID="{2BAE7D29-50E5-4BA3-8133-29307C9A0180}" presName="hierChild4" presStyleCnt="0"/>
      <dgm:spPr/>
    </dgm:pt>
  </dgm:ptLst>
  <dgm:cxnLst>
    <dgm:cxn modelId="{45F9D70C-E83B-4810-92ED-D581046FB072}" srcId="{6320D36E-1926-4BC4-9FDA-0B3F6F47407B}" destId="{DEACE230-B7A8-4F67-86D5-5C212B053630}" srcOrd="0" destOrd="0" parTransId="{F7E777AA-A221-4075-9D9F-910B1A712072}" sibTransId="{787F8D93-3D40-4033-A9B8-32942011B847}"/>
    <dgm:cxn modelId="{9292D721-DBC7-4708-846F-52775B32658A}" type="presOf" srcId="{FBB1DB06-9338-43D5-B602-9EDAD337A008}" destId="{916C422D-A6CA-448F-AA96-173C6C64DAA9}" srcOrd="0" destOrd="0" presId="urn:microsoft.com/office/officeart/2005/8/layout/hierarchy1"/>
    <dgm:cxn modelId="{E4D2E032-CD6A-4879-9828-5A4017BA3F8C}" type="presOf" srcId="{0EE2A644-2E05-4BA6-B910-225CDFFC5262}" destId="{7DE97A85-32B3-4D61-B4A3-69A7C6149EAF}" srcOrd="0" destOrd="0" presId="urn:microsoft.com/office/officeart/2005/8/layout/hierarchy1"/>
    <dgm:cxn modelId="{81C1D649-8FED-4FDC-9243-1F0E81F0DD97}" type="presOf" srcId="{6320D36E-1926-4BC4-9FDA-0B3F6F47407B}" destId="{419D3C53-FC0D-44B7-ABE5-3093456369D3}" srcOrd="0" destOrd="0" presId="urn:microsoft.com/office/officeart/2005/8/layout/hierarchy1"/>
    <dgm:cxn modelId="{A27E1D6D-F08A-42D9-BD9D-A6AC69E28FE8}" type="presOf" srcId="{DEACE230-B7A8-4F67-86D5-5C212B053630}" destId="{EEDD81B6-3D8A-4F67-B3B4-301EDF03CFFB}" srcOrd="0" destOrd="0" presId="urn:microsoft.com/office/officeart/2005/8/layout/hierarchy1"/>
    <dgm:cxn modelId="{C851D17B-B1F2-4AD6-B1C2-F59B0B3820BC}" srcId="{EC238FEE-A858-493B-B855-6AC5C6BDA955}" destId="{2BAE7D29-50E5-4BA3-8133-29307C9A0180}" srcOrd="0" destOrd="0" parTransId="{FBB1DB06-9338-43D5-B602-9EDAD337A008}" sibTransId="{30C47AD7-4E3D-4B6D-AD3D-3424400C0603}"/>
    <dgm:cxn modelId="{36F836A8-C8BE-4D78-AA4F-7D26A0EFF2E3}" srcId="{DEACE230-B7A8-4F67-86D5-5C212B053630}" destId="{1232222D-9393-4589-BE28-4FD1CDF03CA0}" srcOrd="0" destOrd="0" parTransId="{3029E6C0-6592-4749-9022-33CA4870A894}" sibTransId="{643966C4-6854-4B10-A3F5-614804019044}"/>
    <dgm:cxn modelId="{D024DAAC-587D-4FBD-AA8F-764F4F0F9C3C}" type="presOf" srcId="{F7E777AA-A221-4075-9D9F-910B1A712072}" destId="{CAC2C5E7-189D-4115-AFCC-49D855778FF7}" srcOrd="0" destOrd="0" presId="urn:microsoft.com/office/officeart/2005/8/layout/hierarchy1"/>
    <dgm:cxn modelId="{0EEF2BB1-F99C-47D3-BCD1-B3C60C7A15E0}" type="presOf" srcId="{1232222D-9393-4589-BE28-4FD1CDF03CA0}" destId="{AFE6383D-62AF-43C0-8EC4-F6533D26252D}" srcOrd="0" destOrd="0" presId="urn:microsoft.com/office/officeart/2005/8/layout/hierarchy1"/>
    <dgm:cxn modelId="{1178E5B6-D107-428F-8D88-8BB41BE73FF6}" type="presOf" srcId="{2BAE7D29-50E5-4BA3-8133-29307C9A0180}" destId="{7C7CEC6A-CD4D-47F8-9951-A685D27AFD37}" srcOrd="0" destOrd="0" presId="urn:microsoft.com/office/officeart/2005/8/layout/hierarchy1"/>
    <dgm:cxn modelId="{F0449EC3-8485-4729-9F87-C75B6ABF150C}" srcId="{6320D36E-1926-4BC4-9FDA-0B3F6F47407B}" destId="{EC238FEE-A858-493B-B855-6AC5C6BDA955}" srcOrd="1" destOrd="0" parTransId="{670BCAB3-3843-440E-9B0D-8FD448251090}" sibTransId="{34E8E19B-1E08-483F-AB97-41BD4123F1B2}"/>
    <dgm:cxn modelId="{EFC92ECF-F637-4D1D-8458-8DD4F189C3F6}" type="presOf" srcId="{EC238FEE-A858-493B-B855-6AC5C6BDA955}" destId="{6FA50FB7-A065-4188-BAF2-6D1054F47849}" srcOrd="0" destOrd="0" presId="urn:microsoft.com/office/officeart/2005/8/layout/hierarchy1"/>
    <dgm:cxn modelId="{4D748DD0-395F-485C-8B3F-CC722D18E355}" srcId="{0EE2A644-2E05-4BA6-B910-225CDFFC5262}" destId="{6320D36E-1926-4BC4-9FDA-0B3F6F47407B}" srcOrd="0" destOrd="0" parTransId="{0A183C43-C8A7-4626-B94A-E10ADA34CD2C}" sibTransId="{F1C23C17-57C4-45A0-9ACA-D21482D6B294}"/>
    <dgm:cxn modelId="{9C2B09D4-8096-445D-BFCB-110944A96645}" type="presOf" srcId="{670BCAB3-3843-440E-9B0D-8FD448251090}" destId="{7EBC576F-013F-4E50-8C27-07EB7D099E9F}" srcOrd="0" destOrd="0" presId="urn:microsoft.com/office/officeart/2005/8/layout/hierarchy1"/>
    <dgm:cxn modelId="{CA9D92D9-9493-461E-B69F-A7015C5354CF}" type="presOf" srcId="{3029E6C0-6592-4749-9022-33CA4870A894}" destId="{FC51FC19-C5E1-4AC5-92D8-601D9E609378}" srcOrd="0" destOrd="0" presId="urn:microsoft.com/office/officeart/2005/8/layout/hierarchy1"/>
    <dgm:cxn modelId="{6FED1667-23AA-4ACA-A7F2-26CDE107427C}" type="presParOf" srcId="{7DE97A85-32B3-4D61-B4A3-69A7C6149EAF}" destId="{CEFDA424-6C27-4689-83F7-F6D61A157541}" srcOrd="0" destOrd="0" presId="urn:microsoft.com/office/officeart/2005/8/layout/hierarchy1"/>
    <dgm:cxn modelId="{542C4EB6-008D-4021-80E6-AB995749603A}" type="presParOf" srcId="{CEFDA424-6C27-4689-83F7-F6D61A157541}" destId="{6A65C0F2-29EB-4A4A-9F7B-239F6CED1003}" srcOrd="0" destOrd="0" presId="urn:microsoft.com/office/officeart/2005/8/layout/hierarchy1"/>
    <dgm:cxn modelId="{8FF46FBB-3673-492B-B63B-E32C6B07E8C0}" type="presParOf" srcId="{6A65C0F2-29EB-4A4A-9F7B-239F6CED1003}" destId="{AE43DD94-A2B9-494B-9455-D7104599798E}" srcOrd="0" destOrd="0" presId="urn:microsoft.com/office/officeart/2005/8/layout/hierarchy1"/>
    <dgm:cxn modelId="{9E173EAB-A584-4806-A1F1-9FB41FF07C68}" type="presParOf" srcId="{6A65C0F2-29EB-4A4A-9F7B-239F6CED1003}" destId="{419D3C53-FC0D-44B7-ABE5-3093456369D3}" srcOrd="1" destOrd="0" presId="urn:microsoft.com/office/officeart/2005/8/layout/hierarchy1"/>
    <dgm:cxn modelId="{3C577E71-16DB-45E1-B077-4AB2E4BA99C2}" type="presParOf" srcId="{CEFDA424-6C27-4689-83F7-F6D61A157541}" destId="{77362980-058A-4CDB-A5FD-E8E2D4212661}" srcOrd="1" destOrd="0" presId="urn:microsoft.com/office/officeart/2005/8/layout/hierarchy1"/>
    <dgm:cxn modelId="{3F6E5401-D96D-4303-98CE-2EF88BFB15E4}" type="presParOf" srcId="{77362980-058A-4CDB-A5FD-E8E2D4212661}" destId="{CAC2C5E7-189D-4115-AFCC-49D855778FF7}" srcOrd="0" destOrd="0" presId="urn:microsoft.com/office/officeart/2005/8/layout/hierarchy1"/>
    <dgm:cxn modelId="{ABF689BC-3EB0-491E-893B-B6CAF84EB2B7}" type="presParOf" srcId="{77362980-058A-4CDB-A5FD-E8E2D4212661}" destId="{945BF602-4B36-49C3-B994-38F345D78B86}" srcOrd="1" destOrd="0" presId="urn:microsoft.com/office/officeart/2005/8/layout/hierarchy1"/>
    <dgm:cxn modelId="{F23A0AD7-B46D-4C59-BB1A-3E75B274A43D}" type="presParOf" srcId="{945BF602-4B36-49C3-B994-38F345D78B86}" destId="{BC16E0BB-2B33-48AA-86D3-FAA042B25DD6}" srcOrd="0" destOrd="0" presId="urn:microsoft.com/office/officeart/2005/8/layout/hierarchy1"/>
    <dgm:cxn modelId="{A250C035-781B-45B6-A2BF-13D592A2D358}" type="presParOf" srcId="{BC16E0BB-2B33-48AA-86D3-FAA042B25DD6}" destId="{390B8F0A-AC74-465A-9F77-66BEAD32B1AA}" srcOrd="0" destOrd="0" presId="urn:microsoft.com/office/officeart/2005/8/layout/hierarchy1"/>
    <dgm:cxn modelId="{55D878C2-3DB7-4593-86EB-F88DDD774EFF}" type="presParOf" srcId="{BC16E0BB-2B33-48AA-86D3-FAA042B25DD6}" destId="{EEDD81B6-3D8A-4F67-B3B4-301EDF03CFFB}" srcOrd="1" destOrd="0" presId="urn:microsoft.com/office/officeart/2005/8/layout/hierarchy1"/>
    <dgm:cxn modelId="{2E451D3F-D391-4E6F-9E48-A15BE9466A8E}" type="presParOf" srcId="{945BF602-4B36-49C3-B994-38F345D78B86}" destId="{8CCACA2E-EC6A-4429-8C4A-191612ECF63D}" srcOrd="1" destOrd="0" presId="urn:microsoft.com/office/officeart/2005/8/layout/hierarchy1"/>
    <dgm:cxn modelId="{F519598E-CDE8-46A8-B1AE-2A2384499F7C}" type="presParOf" srcId="{8CCACA2E-EC6A-4429-8C4A-191612ECF63D}" destId="{FC51FC19-C5E1-4AC5-92D8-601D9E609378}" srcOrd="0" destOrd="0" presId="urn:microsoft.com/office/officeart/2005/8/layout/hierarchy1"/>
    <dgm:cxn modelId="{4A911754-B9FC-4DAA-8B6E-8C8AA481E66C}" type="presParOf" srcId="{8CCACA2E-EC6A-4429-8C4A-191612ECF63D}" destId="{DF64F8AA-2CDC-4A13-8B94-E90948917410}" srcOrd="1" destOrd="0" presId="urn:microsoft.com/office/officeart/2005/8/layout/hierarchy1"/>
    <dgm:cxn modelId="{40914678-3A9B-455D-BC4B-2460CEC9BAE4}" type="presParOf" srcId="{DF64F8AA-2CDC-4A13-8B94-E90948917410}" destId="{E28FB3EE-C63F-43BC-9CC7-AB4E1D55AA4F}" srcOrd="0" destOrd="0" presId="urn:microsoft.com/office/officeart/2005/8/layout/hierarchy1"/>
    <dgm:cxn modelId="{B03B56C1-54CC-4D88-9DB9-E15AD9944730}" type="presParOf" srcId="{E28FB3EE-C63F-43BC-9CC7-AB4E1D55AA4F}" destId="{B10501CE-85F2-4824-AC03-E14277BF9E52}" srcOrd="0" destOrd="0" presId="urn:microsoft.com/office/officeart/2005/8/layout/hierarchy1"/>
    <dgm:cxn modelId="{D9AD6852-190F-4808-A442-E92F94564DC2}" type="presParOf" srcId="{E28FB3EE-C63F-43BC-9CC7-AB4E1D55AA4F}" destId="{AFE6383D-62AF-43C0-8EC4-F6533D26252D}" srcOrd="1" destOrd="0" presId="urn:microsoft.com/office/officeart/2005/8/layout/hierarchy1"/>
    <dgm:cxn modelId="{01140588-67B5-4A90-81D1-C4FFD6B8EC9E}" type="presParOf" srcId="{DF64F8AA-2CDC-4A13-8B94-E90948917410}" destId="{7C59E3C5-4C52-4A88-BE63-AE1E56C31788}" srcOrd="1" destOrd="0" presId="urn:microsoft.com/office/officeart/2005/8/layout/hierarchy1"/>
    <dgm:cxn modelId="{F8D6AFD8-3F32-4E9D-AD28-C2BB9B08D407}" type="presParOf" srcId="{77362980-058A-4CDB-A5FD-E8E2D4212661}" destId="{7EBC576F-013F-4E50-8C27-07EB7D099E9F}" srcOrd="2" destOrd="0" presId="urn:microsoft.com/office/officeart/2005/8/layout/hierarchy1"/>
    <dgm:cxn modelId="{64FA401D-3621-4156-BBEE-EEFE26B90FFA}" type="presParOf" srcId="{77362980-058A-4CDB-A5FD-E8E2D4212661}" destId="{8347F410-E0D2-4ED5-999E-D2A3E2210517}" srcOrd="3" destOrd="0" presId="urn:microsoft.com/office/officeart/2005/8/layout/hierarchy1"/>
    <dgm:cxn modelId="{790EC483-F08A-46AE-AB67-B709DE2F6E2F}" type="presParOf" srcId="{8347F410-E0D2-4ED5-999E-D2A3E2210517}" destId="{603863B9-F68A-4219-86A8-1226B9DE6B87}" srcOrd="0" destOrd="0" presId="urn:microsoft.com/office/officeart/2005/8/layout/hierarchy1"/>
    <dgm:cxn modelId="{26D347DF-FF36-468D-BEC0-A1D143607C9A}" type="presParOf" srcId="{603863B9-F68A-4219-86A8-1226B9DE6B87}" destId="{DFF8160F-94CF-483F-B76D-970A36BEAC32}" srcOrd="0" destOrd="0" presId="urn:microsoft.com/office/officeart/2005/8/layout/hierarchy1"/>
    <dgm:cxn modelId="{28AF22CE-3B46-4A94-A50E-EF895D6143E0}" type="presParOf" srcId="{603863B9-F68A-4219-86A8-1226B9DE6B87}" destId="{6FA50FB7-A065-4188-BAF2-6D1054F47849}" srcOrd="1" destOrd="0" presId="urn:microsoft.com/office/officeart/2005/8/layout/hierarchy1"/>
    <dgm:cxn modelId="{1CAD9A2A-B8E7-4B62-AD28-C60F59C111DC}" type="presParOf" srcId="{8347F410-E0D2-4ED5-999E-D2A3E2210517}" destId="{525B8ADA-6D1C-43F8-B59A-CE1A5613F411}" srcOrd="1" destOrd="0" presId="urn:microsoft.com/office/officeart/2005/8/layout/hierarchy1"/>
    <dgm:cxn modelId="{BDA096D7-3739-43A0-97FF-129BC44F6F53}" type="presParOf" srcId="{525B8ADA-6D1C-43F8-B59A-CE1A5613F411}" destId="{916C422D-A6CA-448F-AA96-173C6C64DAA9}" srcOrd="0" destOrd="0" presId="urn:microsoft.com/office/officeart/2005/8/layout/hierarchy1"/>
    <dgm:cxn modelId="{D2B4BF7D-EA26-49A9-9547-8173AEEB00CE}" type="presParOf" srcId="{525B8ADA-6D1C-43F8-B59A-CE1A5613F411}" destId="{96A91E74-18EE-4561-B644-DA4FE879D377}" srcOrd="1" destOrd="0" presId="urn:microsoft.com/office/officeart/2005/8/layout/hierarchy1"/>
    <dgm:cxn modelId="{3CDE0D74-0BDC-44AC-A83A-4C319E1D6135}" type="presParOf" srcId="{96A91E74-18EE-4561-B644-DA4FE879D377}" destId="{B35F1AEB-5690-4ED9-8948-A5815F249B36}" srcOrd="0" destOrd="0" presId="urn:microsoft.com/office/officeart/2005/8/layout/hierarchy1"/>
    <dgm:cxn modelId="{EBB2D5A6-596B-45F8-A73A-E92A34353706}" type="presParOf" srcId="{B35F1AEB-5690-4ED9-8948-A5815F249B36}" destId="{7D4A675D-A777-44AD-A78C-DA205351969B}" srcOrd="0" destOrd="0" presId="urn:microsoft.com/office/officeart/2005/8/layout/hierarchy1"/>
    <dgm:cxn modelId="{63BCC628-A2E3-41E6-96BA-03E8F557090D}" type="presParOf" srcId="{B35F1AEB-5690-4ED9-8948-A5815F249B36}" destId="{7C7CEC6A-CD4D-47F8-9951-A685D27AFD37}" srcOrd="1" destOrd="0" presId="urn:microsoft.com/office/officeart/2005/8/layout/hierarchy1"/>
    <dgm:cxn modelId="{7A4BEAA8-C4DC-41D9-8CEC-4AA22FC33E57}" type="presParOf" srcId="{96A91E74-18EE-4561-B644-DA4FE879D377}" destId="{6EE41917-A7EB-43A4-9ED5-1B84B9B628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FF0F3-DCD9-43C5-A8E8-025BC37F81D3}">
      <dsp:nvSpPr>
        <dsp:cNvPr id="0" name=""/>
        <dsp:cNvSpPr/>
      </dsp:nvSpPr>
      <dsp:spPr>
        <a:xfrm>
          <a:off x="6096000" y="3209831"/>
          <a:ext cx="5051300" cy="43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168"/>
              </a:lnTo>
              <a:lnTo>
                <a:pt x="5051300" y="219168"/>
              </a:lnTo>
              <a:lnTo>
                <a:pt x="5051300" y="438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AA984-D908-4004-9748-FA96059D9488}">
      <dsp:nvSpPr>
        <dsp:cNvPr id="0" name=""/>
        <dsp:cNvSpPr/>
      </dsp:nvSpPr>
      <dsp:spPr>
        <a:xfrm>
          <a:off x="6096000" y="3209831"/>
          <a:ext cx="2525650" cy="43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168"/>
              </a:lnTo>
              <a:lnTo>
                <a:pt x="2525650" y="219168"/>
              </a:lnTo>
              <a:lnTo>
                <a:pt x="2525650" y="438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A9572-98B0-49EA-BD9B-974F8D605A7B}">
      <dsp:nvSpPr>
        <dsp:cNvPr id="0" name=""/>
        <dsp:cNvSpPr/>
      </dsp:nvSpPr>
      <dsp:spPr>
        <a:xfrm>
          <a:off x="6050280" y="3209831"/>
          <a:ext cx="91440" cy="438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EC623-EC14-4738-B71B-D2E3E2937236}">
      <dsp:nvSpPr>
        <dsp:cNvPr id="0" name=""/>
        <dsp:cNvSpPr/>
      </dsp:nvSpPr>
      <dsp:spPr>
        <a:xfrm>
          <a:off x="3570349" y="3209831"/>
          <a:ext cx="2525650" cy="438336"/>
        </a:xfrm>
        <a:custGeom>
          <a:avLst/>
          <a:gdLst/>
          <a:ahLst/>
          <a:cxnLst/>
          <a:rect l="0" t="0" r="0" b="0"/>
          <a:pathLst>
            <a:path>
              <a:moveTo>
                <a:pt x="2525650" y="0"/>
              </a:moveTo>
              <a:lnTo>
                <a:pt x="2525650" y="219168"/>
              </a:lnTo>
              <a:lnTo>
                <a:pt x="0" y="219168"/>
              </a:lnTo>
              <a:lnTo>
                <a:pt x="0" y="438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26178-BD64-41D7-8E69-846171276EA1}">
      <dsp:nvSpPr>
        <dsp:cNvPr id="0" name=""/>
        <dsp:cNvSpPr/>
      </dsp:nvSpPr>
      <dsp:spPr>
        <a:xfrm>
          <a:off x="1044699" y="3209831"/>
          <a:ext cx="5051300" cy="438336"/>
        </a:xfrm>
        <a:custGeom>
          <a:avLst/>
          <a:gdLst/>
          <a:ahLst/>
          <a:cxnLst/>
          <a:rect l="0" t="0" r="0" b="0"/>
          <a:pathLst>
            <a:path>
              <a:moveTo>
                <a:pt x="5051300" y="0"/>
              </a:moveTo>
              <a:lnTo>
                <a:pt x="5051300" y="219168"/>
              </a:lnTo>
              <a:lnTo>
                <a:pt x="0" y="219168"/>
              </a:lnTo>
              <a:lnTo>
                <a:pt x="0" y="438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A081A-1D22-4993-B6C6-54ECE9ACC87E}">
      <dsp:nvSpPr>
        <dsp:cNvPr id="0" name=""/>
        <dsp:cNvSpPr/>
      </dsp:nvSpPr>
      <dsp:spPr>
        <a:xfrm>
          <a:off x="5052342" y="2166174"/>
          <a:ext cx="2087314" cy="1043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Ресурсы мировой экономики</a:t>
          </a:r>
        </a:p>
      </dsp:txBody>
      <dsp:txXfrm>
        <a:off x="5052342" y="2166174"/>
        <a:ext cx="2087314" cy="1043657"/>
      </dsp:txXfrm>
    </dsp:sp>
    <dsp:sp modelId="{CA7D248A-5343-41AB-9F64-F16C36B31DE9}">
      <dsp:nvSpPr>
        <dsp:cNvPr id="0" name=""/>
        <dsp:cNvSpPr/>
      </dsp:nvSpPr>
      <dsp:spPr>
        <a:xfrm>
          <a:off x="1041" y="3648168"/>
          <a:ext cx="2087314" cy="1043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Природные</a:t>
          </a:r>
        </a:p>
      </dsp:txBody>
      <dsp:txXfrm>
        <a:off x="1041" y="3648168"/>
        <a:ext cx="2087314" cy="1043657"/>
      </dsp:txXfrm>
    </dsp:sp>
    <dsp:sp modelId="{B343C939-BE69-4A05-A9F6-185C3F39F8A2}">
      <dsp:nvSpPr>
        <dsp:cNvPr id="0" name=""/>
        <dsp:cNvSpPr/>
      </dsp:nvSpPr>
      <dsp:spPr>
        <a:xfrm>
          <a:off x="2526692" y="3648168"/>
          <a:ext cx="2087314" cy="1043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человеческие</a:t>
          </a:r>
        </a:p>
      </dsp:txBody>
      <dsp:txXfrm>
        <a:off x="2526692" y="3648168"/>
        <a:ext cx="2087314" cy="1043657"/>
      </dsp:txXfrm>
    </dsp:sp>
    <dsp:sp modelId="{1DD48DDB-3AC7-4453-8812-8067A74A330B}">
      <dsp:nvSpPr>
        <dsp:cNvPr id="0" name=""/>
        <dsp:cNvSpPr/>
      </dsp:nvSpPr>
      <dsp:spPr>
        <a:xfrm>
          <a:off x="5052342" y="3648168"/>
          <a:ext cx="2087314" cy="1043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капитальные</a:t>
          </a:r>
        </a:p>
      </dsp:txBody>
      <dsp:txXfrm>
        <a:off x="5052342" y="3648168"/>
        <a:ext cx="2087314" cy="1043657"/>
      </dsp:txXfrm>
    </dsp:sp>
    <dsp:sp modelId="{EDFD7CB0-7754-46E6-AFC4-8C5235DB89BB}">
      <dsp:nvSpPr>
        <dsp:cNvPr id="0" name=""/>
        <dsp:cNvSpPr/>
      </dsp:nvSpPr>
      <dsp:spPr>
        <a:xfrm>
          <a:off x="7577993" y="3648168"/>
          <a:ext cx="2087314" cy="1043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финансовые</a:t>
          </a:r>
        </a:p>
      </dsp:txBody>
      <dsp:txXfrm>
        <a:off x="7577993" y="3648168"/>
        <a:ext cx="2087314" cy="1043657"/>
      </dsp:txXfrm>
    </dsp:sp>
    <dsp:sp modelId="{BC5D16DC-572E-4330-A824-7E9E5BEE096D}">
      <dsp:nvSpPr>
        <dsp:cNvPr id="0" name=""/>
        <dsp:cNvSpPr/>
      </dsp:nvSpPr>
      <dsp:spPr>
        <a:xfrm>
          <a:off x="10103643" y="3648168"/>
          <a:ext cx="2087314" cy="1043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Научно-технические</a:t>
          </a:r>
        </a:p>
      </dsp:txBody>
      <dsp:txXfrm>
        <a:off x="10103643" y="3648168"/>
        <a:ext cx="2087314" cy="1043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C422D-A6CA-448F-AA96-173C6C64DAA9}">
      <dsp:nvSpPr>
        <dsp:cNvPr id="0" name=""/>
        <dsp:cNvSpPr/>
      </dsp:nvSpPr>
      <dsp:spPr>
        <a:xfrm>
          <a:off x="7274055" y="1813286"/>
          <a:ext cx="91440" cy="840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02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C576F-013F-4E50-8C27-07EB7D099E9F}">
      <dsp:nvSpPr>
        <dsp:cNvPr id="0" name=""/>
        <dsp:cNvSpPr/>
      </dsp:nvSpPr>
      <dsp:spPr>
        <a:xfrm>
          <a:off x="4874042" y="355451"/>
          <a:ext cx="2445733" cy="1019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308"/>
              </a:lnTo>
              <a:lnTo>
                <a:pt x="2445733" y="752308"/>
              </a:lnTo>
              <a:lnTo>
                <a:pt x="2445733" y="1019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1FC19-C5E1-4AC5-92D8-601D9E609378}">
      <dsp:nvSpPr>
        <dsp:cNvPr id="0" name=""/>
        <dsp:cNvSpPr/>
      </dsp:nvSpPr>
      <dsp:spPr>
        <a:xfrm>
          <a:off x="2600146" y="1703831"/>
          <a:ext cx="91440" cy="840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02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2C5E7-189D-4115-AFCC-49D855778FF7}">
      <dsp:nvSpPr>
        <dsp:cNvPr id="0" name=""/>
        <dsp:cNvSpPr/>
      </dsp:nvSpPr>
      <dsp:spPr>
        <a:xfrm>
          <a:off x="2645866" y="355451"/>
          <a:ext cx="2228176" cy="1019960"/>
        </a:xfrm>
        <a:custGeom>
          <a:avLst/>
          <a:gdLst/>
          <a:ahLst/>
          <a:cxnLst/>
          <a:rect l="0" t="0" r="0" b="0"/>
          <a:pathLst>
            <a:path>
              <a:moveTo>
                <a:pt x="2228176" y="0"/>
              </a:moveTo>
              <a:lnTo>
                <a:pt x="2228176" y="752308"/>
              </a:lnTo>
              <a:lnTo>
                <a:pt x="0" y="752308"/>
              </a:lnTo>
              <a:lnTo>
                <a:pt x="0" y="1019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3DD94-A2B9-494B-9455-D7104599798E}">
      <dsp:nvSpPr>
        <dsp:cNvPr id="0" name=""/>
        <dsp:cNvSpPr/>
      </dsp:nvSpPr>
      <dsp:spPr>
        <a:xfrm>
          <a:off x="1358824" y="-176301"/>
          <a:ext cx="7030435" cy="531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D3C53-FC0D-44B7-ABE5-3093456369D3}">
      <dsp:nvSpPr>
        <dsp:cNvPr id="0" name=""/>
        <dsp:cNvSpPr/>
      </dsp:nvSpPr>
      <dsp:spPr>
        <a:xfrm>
          <a:off x="1679847" y="128670"/>
          <a:ext cx="7030435" cy="531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</a:rPr>
            <a:t>Причины вызывающие международную трудовую миграцию </a:t>
          </a:r>
        </a:p>
      </dsp:txBody>
      <dsp:txXfrm>
        <a:off x="1695421" y="144244"/>
        <a:ext cx="6999287" cy="500604"/>
      </dsp:txXfrm>
    </dsp:sp>
    <dsp:sp modelId="{390B8F0A-AC74-465A-9F77-66BEAD32B1AA}">
      <dsp:nvSpPr>
        <dsp:cNvPr id="0" name=""/>
        <dsp:cNvSpPr/>
      </dsp:nvSpPr>
      <dsp:spPr>
        <a:xfrm>
          <a:off x="1201266" y="1375412"/>
          <a:ext cx="2889200" cy="328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D81B6-3D8A-4F67-B3B4-301EDF03CFFB}">
      <dsp:nvSpPr>
        <dsp:cNvPr id="0" name=""/>
        <dsp:cNvSpPr/>
      </dsp:nvSpPr>
      <dsp:spPr>
        <a:xfrm>
          <a:off x="1522288" y="1680383"/>
          <a:ext cx="2889200" cy="328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Экономические</a:t>
          </a:r>
        </a:p>
      </dsp:txBody>
      <dsp:txXfrm>
        <a:off x="1531907" y="1690002"/>
        <a:ext cx="2869962" cy="309181"/>
      </dsp:txXfrm>
    </dsp:sp>
    <dsp:sp modelId="{B10501CE-85F2-4824-AC03-E14277BF9E52}">
      <dsp:nvSpPr>
        <dsp:cNvPr id="0" name=""/>
        <dsp:cNvSpPr/>
      </dsp:nvSpPr>
      <dsp:spPr>
        <a:xfrm>
          <a:off x="58601" y="2544107"/>
          <a:ext cx="5174529" cy="3834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6383D-62AF-43C0-8EC4-F6533D26252D}">
      <dsp:nvSpPr>
        <dsp:cNvPr id="0" name=""/>
        <dsp:cNvSpPr/>
      </dsp:nvSpPr>
      <dsp:spPr>
        <a:xfrm>
          <a:off x="379624" y="2849078"/>
          <a:ext cx="5174529" cy="3834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· различия в уровне экономического развития отдельных стран, различный уровень заработной платы, жизни, социального обеспечения;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· различия в уровне обеспеченности стран трудовыми ресурсами;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· существование хронической, относительно высокой безработицы в развивающихся странах.</a:t>
          </a:r>
        </a:p>
      </dsp:txBody>
      <dsp:txXfrm>
        <a:off x="491924" y="2961378"/>
        <a:ext cx="4949929" cy="3609618"/>
      </dsp:txXfrm>
    </dsp:sp>
    <dsp:sp modelId="{DFF8160F-94CF-483F-B76D-970A36BEAC32}">
      <dsp:nvSpPr>
        <dsp:cNvPr id="0" name=""/>
        <dsp:cNvSpPr/>
      </dsp:nvSpPr>
      <dsp:spPr>
        <a:xfrm>
          <a:off x="5875175" y="1375412"/>
          <a:ext cx="2889200" cy="437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50FB7-A065-4188-BAF2-6D1054F47849}">
      <dsp:nvSpPr>
        <dsp:cNvPr id="0" name=""/>
        <dsp:cNvSpPr/>
      </dsp:nvSpPr>
      <dsp:spPr>
        <a:xfrm>
          <a:off x="6196197" y="1680383"/>
          <a:ext cx="2889200" cy="437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неэкономические</a:t>
          </a:r>
        </a:p>
      </dsp:txBody>
      <dsp:txXfrm>
        <a:off x="6209022" y="1693208"/>
        <a:ext cx="2863550" cy="412224"/>
      </dsp:txXfrm>
    </dsp:sp>
    <dsp:sp modelId="{7D4A675D-A777-44AD-A78C-DA205351969B}">
      <dsp:nvSpPr>
        <dsp:cNvPr id="0" name=""/>
        <dsp:cNvSpPr/>
      </dsp:nvSpPr>
      <dsp:spPr>
        <a:xfrm>
          <a:off x="5875175" y="2653562"/>
          <a:ext cx="2889200" cy="3896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EC6A-CD4D-47F8-9951-A685D27AFD37}">
      <dsp:nvSpPr>
        <dsp:cNvPr id="0" name=""/>
        <dsp:cNvSpPr/>
      </dsp:nvSpPr>
      <dsp:spPr>
        <a:xfrm>
          <a:off x="6196197" y="2958533"/>
          <a:ext cx="2889200" cy="3896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политические, военные, религиозные, экологические, расовые, семейные, культурные и др.</a:t>
          </a:r>
        </a:p>
      </dsp:txBody>
      <dsp:txXfrm>
        <a:off x="6280819" y="3043155"/>
        <a:ext cx="2719956" cy="3726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C2B3C-3D24-41B1-8720-774D9B183225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2E62C-0521-47A0-B327-4C4E1E6F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C6AE-60A3-47E6-8DA1-8C1D5F50657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45D0-09E8-4DC8-B5F3-6EF408BEE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8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C6AE-60A3-47E6-8DA1-8C1D5F50657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45D0-09E8-4DC8-B5F3-6EF408BEE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C6AE-60A3-47E6-8DA1-8C1D5F50657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45D0-09E8-4DC8-B5F3-6EF408BEE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0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C6AE-60A3-47E6-8DA1-8C1D5F50657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45D0-09E8-4DC8-B5F3-6EF408BEE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3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C6AE-60A3-47E6-8DA1-8C1D5F50657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45D0-09E8-4DC8-B5F3-6EF408BEE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9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C6AE-60A3-47E6-8DA1-8C1D5F50657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45D0-09E8-4DC8-B5F3-6EF408BEE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3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C6AE-60A3-47E6-8DA1-8C1D5F50657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45D0-09E8-4DC8-B5F3-6EF408BEE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8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C6AE-60A3-47E6-8DA1-8C1D5F50657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45D0-09E8-4DC8-B5F3-6EF408BEE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C6AE-60A3-47E6-8DA1-8C1D5F50657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45D0-09E8-4DC8-B5F3-6EF408BEE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9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C6AE-60A3-47E6-8DA1-8C1D5F50657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45D0-09E8-4DC8-B5F3-6EF408BEE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8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C6AE-60A3-47E6-8DA1-8C1D5F50657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45D0-09E8-4DC8-B5F3-6EF408BEE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DC6AE-60A3-47E6-8DA1-8C1D5F50657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945D0-09E8-4DC8-B5F3-6EF408BEE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9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53@yandex.ru/" TargetMode="External"/><Relationship Id="rId2" Type="http://schemas.openxmlformats.org/officeDocument/2006/relationships/hyperlink" Target="http://petrtolmachev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0%B1%D1%8A%D0%B5%D0%B4%D0%B8%D0%BD%D1%91%D0%BD%D0%BD%D1%8B%D0%B5_%D0%90%D1%80%D0%B0%D0%B1%D1%81%D0%BA%D0%B8%D0%B5_%D0%AD%D0%BC%D0%B8%D1%80%D0%B0%D1%82%D1%8B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hyperlink" Target="https://ru.wikipedia.org/wiki/%D0%A0%D0%BE%D1%81%D1%81%D0%B8%D1%8F" TargetMode="External"/><Relationship Id="rId21" Type="http://schemas.openxmlformats.org/officeDocument/2006/relationships/image" Target="../media/image17.png"/><Relationship Id="rId7" Type="http://schemas.openxmlformats.org/officeDocument/2006/relationships/hyperlink" Target="https://ru.wikipedia.org/wiki/%D0%98%D1%80%D0%B0%D0%BD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hyperlink" Target="https://ru.wikipedia.org/wiki/%D0%A1%D0%B0%D1%83%D0%B4%D0%BE%D0%B2%D1%81%D0%BA%D0%B0%D1%8F_%D0%90%D1%80%D0%B0%D0%B2%D0%B8%D1%8F" TargetMode="Externa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8%D1%82%D0%B0%D0%B9%D1%81%D0%BA%D0%B0%D1%8F_%D0%9D%D0%B0%D1%80%D0%BE%D0%B4%D0%BD%D0%B0%D1%8F_%D0%A0%D0%B5%D1%81%D0%BF%D1%83%D0%B1%D0%BB%D0%B8%D0%BA%D0%B0" TargetMode="External"/><Relationship Id="rId11" Type="http://schemas.openxmlformats.org/officeDocument/2006/relationships/hyperlink" Target="https://ru.wikipedia.org/wiki/%D0%91%D1%80%D0%B0%D0%B7%D0%B8%D0%BB%D0%B8%D1%8F" TargetMode="External"/><Relationship Id="rId5" Type="http://schemas.openxmlformats.org/officeDocument/2006/relationships/hyperlink" Target="https://ru.wikipedia.org/wiki/%D0%98%D1%80%D0%B0%D0%BA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ru.wikipedia.org/wiki/%D0%92%D0%B5%D0%BD%D0%B5%D1%81%D1%83%D1%8D%D0%BB%D0%B0" TargetMode="External"/><Relationship Id="rId19" Type="http://schemas.openxmlformats.org/officeDocument/2006/relationships/image" Target="../media/image15.png"/><Relationship Id="rId4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9" Type="http://schemas.openxmlformats.org/officeDocument/2006/relationships/hyperlink" Target="https://ru.wikipedia.org/wiki/%D0%9A%D1%83%D0%B2%D0%B5%D0%B9%D1%82" TargetMode="External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ostranah.ru/switzerland/" TargetMode="External"/><Relationship Id="rId13" Type="http://schemas.openxmlformats.org/officeDocument/2006/relationships/hyperlink" Target="http://ostranah.ru/monaco/" TargetMode="External"/><Relationship Id="rId3" Type="http://schemas.openxmlformats.org/officeDocument/2006/relationships/hyperlink" Target="http://ostranah.ru/japan/" TargetMode="External"/><Relationship Id="rId7" Type="http://schemas.openxmlformats.org/officeDocument/2006/relationships/hyperlink" Target="http://ostranah.ru/australia/" TargetMode="External"/><Relationship Id="rId12" Type="http://schemas.openxmlformats.org/officeDocument/2006/relationships/hyperlink" Target="http://ostranah.ru/italy/" TargetMode="External"/><Relationship Id="rId17" Type="http://schemas.openxmlformats.org/officeDocument/2006/relationships/hyperlink" Target="http://ostranah.ru/liechtenstein/" TargetMode="External"/><Relationship Id="rId2" Type="http://schemas.openxmlformats.org/officeDocument/2006/relationships/hyperlink" Target="http://ostranah.ru/andorra/" TargetMode="External"/><Relationship Id="rId16" Type="http://schemas.openxmlformats.org/officeDocument/2006/relationships/hyperlink" Target="http://ostranah.ru/spai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stranah.ru/france/" TargetMode="External"/><Relationship Id="rId11" Type="http://schemas.openxmlformats.org/officeDocument/2006/relationships/hyperlink" Target="http://ostranah.ru/canada/" TargetMode="External"/><Relationship Id="rId5" Type="http://schemas.openxmlformats.org/officeDocument/2006/relationships/hyperlink" Target="http://ostranah.ru/singapore/" TargetMode="External"/><Relationship Id="rId15" Type="http://schemas.openxmlformats.org/officeDocument/2006/relationships/hyperlink" Target="http://ostranah.ru/israel/" TargetMode="External"/><Relationship Id="rId10" Type="http://schemas.openxmlformats.org/officeDocument/2006/relationships/hyperlink" Target="http://ostranah.ru/iceland/" TargetMode="External"/><Relationship Id="rId4" Type="http://schemas.openxmlformats.org/officeDocument/2006/relationships/hyperlink" Target="http://ostranah.ru/san_marino/" TargetMode="External"/><Relationship Id="rId9" Type="http://schemas.openxmlformats.org/officeDocument/2006/relationships/hyperlink" Target="http://ostranah.ru/sweden/" TargetMode="External"/><Relationship Id="rId14" Type="http://schemas.openxmlformats.org/officeDocument/2006/relationships/hyperlink" Target="http://ostranah.ru/norway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ostranah.ru/central_african_republic/" TargetMode="External"/><Relationship Id="rId13" Type="http://schemas.openxmlformats.org/officeDocument/2006/relationships/hyperlink" Target="http://ostranah.ru/zambia/" TargetMode="External"/><Relationship Id="rId3" Type="http://schemas.openxmlformats.org/officeDocument/2006/relationships/hyperlink" Target="http://ostranah.ru/somalia/" TargetMode="External"/><Relationship Id="rId7" Type="http://schemas.openxmlformats.org/officeDocument/2006/relationships/hyperlink" Target="http://ostranah.ru/afghanistan/" TargetMode="External"/><Relationship Id="rId12" Type="http://schemas.openxmlformats.org/officeDocument/2006/relationships/hyperlink" Target="http://ostranah.ru/zimbabwe/" TargetMode="External"/><Relationship Id="rId2" Type="http://schemas.openxmlformats.org/officeDocument/2006/relationships/hyperlink" Target="http://ostranah.ru/suda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stranah.ru/guinea-bissau/" TargetMode="External"/><Relationship Id="rId11" Type="http://schemas.openxmlformats.org/officeDocument/2006/relationships/hyperlink" Target="http://ostranah.ru/sierra_leone/" TargetMode="External"/><Relationship Id="rId5" Type="http://schemas.openxmlformats.org/officeDocument/2006/relationships/hyperlink" Target="http://ostranah.ru/chad/" TargetMode="External"/><Relationship Id="rId15" Type="http://schemas.openxmlformats.org/officeDocument/2006/relationships/hyperlink" Target="http://ostranah.ru/swaziland/" TargetMode="External"/><Relationship Id="rId10" Type="http://schemas.openxmlformats.org/officeDocument/2006/relationships/hyperlink" Target="http://ostranah.ru/mozambique/" TargetMode="External"/><Relationship Id="rId4" Type="http://schemas.openxmlformats.org/officeDocument/2006/relationships/hyperlink" Target="http://ostranah.ru/nigeria/" TargetMode="External"/><Relationship Id="rId9" Type="http://schemas.openxmlformats.org/officeDocument/2006/relationships/hyperlink" Target="http://ostranah.ru/south_africa/" TargetMode="External"/><Relationship Id="rId14" Type="http://schemas.openxmlformats.org/officeDocument/2006/relationships/hyperlink" Target="http://ostranah.ru/angola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voprosik.net/obrabatyvayushhaya-promyshlennost-v-mire/voprosik.net/obrabatyvayushhaya-promyshlennost-v-mire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geographyofrussia.com/infrastruktura/" TargetMode="External"/><Relationship Id="rId2" Type="http://schemas.openxmlformats.org/officeDocument/2006/relationships/hyperlink" Target="http://geographyofrussia.com/razvitye-strany/" TargetMode="Externa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A09B909-313E-184C-1C0A-C9668B85A4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algn="r"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в международном бизнесе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6C19FDA-53C1-679B-70A3-2BB2547493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altLang="ru-RU" sz="1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Толмачев Петр Иванович, </a:t>
            </a:r>
            <a:r>
              <a:rPr lang="ru-RU" altLang="ru-RU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д.э.н., профессор, кафедры мировой экономики Дипломатической академии МИД России, Сайт:</a:t>
            </a:r>
            <a:r>
              <a:rPr lang="ru-RU" altLang="ru-RU" sz="1800" b="1" i="1" u="sng">
                <a:solidFill>
                  <a:srgbClr val="70808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http://petrtolmachev.ru</a:t>
            </a:r>
            <a:r>
              <a:rPr lang="ru-RU" altLang="ru-RU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altLang="ru-RU" sz="1800" b="1" i="1" u="sng">
                <a:solidFill>
                  <a:srgbClr val="70808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www.pt53@yandex.ru</a:t>
            </a:r>
            <a:r>
              <a:rPr lang="ru-RU" altLang="ru-RU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 тел. 7985-77492-37м</a:t>
            </a:r>
            <a:r>
              <a:rPr lang="ru-RU" altLang="ru-RU" sz="1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карта лесных ресурсов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9" y="700089"/>
            <a:ext cx="72739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000376" y="139700"/>
            <a:ext cx="6335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лесных ресурсов  мира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992314" y="4339898"/>
            <a:ext cx="86756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В тропических странах сведение лесов остается актуальной экологической проблемой, создающей угрозу для жизни людей, вымирания видов животных и способствующей глобальному потеплению </a:t>
            </a:r>
          </a:p>
          <a:p>
            <a:pPr eaLnBrk="0" hangingPunct="0">
              <a:lnSpc>
                <a:spcPts val="24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ряде стран осуществляются программы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лесовосстановления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81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8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-121023"/>
            <a:ext cx="12030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12" y="588309"/>
            <a:ext cx="8127940" cy="609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0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83459" y="1811462"/>
          <a:ext cx="10425081" cy="4379664"/>
        </p:xfrm>
        <a:graphic>
          <a:graphicData uri="http://schemas.openxmlformats.org/drawingml/2006/table">
            <a:tbl>
              <a:tblPr/>
              <a:tblGrid>
                <a:gridCol w="3475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5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5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611">
                <a:tc gridSpan="3">
                  <a:txBody>
                    <a:bodyPr/>
                    <a:lstStyle/>
                    <a:p>
                      <a:r>
                        <a:rPr lang="ru-RU" sz="1800"/>
                        <a:t>Список стран по добыче нефти за 2016 год по данным ОПЕК[1] </a:t>
                      </a:r>
                    </a:p>
                  </a:txBody>
                  <a:tcPr marL="90653" marR="90653" marT="45326" marB="4532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ru-RU" sz="1800"/>
                        <a:t>№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Страна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тыс бар/день 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ru-RU" sz="1800"/>
                        <a:t>1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/>
                        <a:t> </a:t>
                      </a:r>
                      <a:r>
                        <a:rPr lang="ru-RU" sz="1800">
                          <a:hlinkClick r:id="rId2" tooltip="Саудовская Аравия"/>
                        </a:rPr>
                        <a:t>Саудовская Аравия</a:t>
                      </a:r>
                      <a:endParaRPr lang="ru-RU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10460,2 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ru-RU" sz="1800"/>
                        <a:t>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/>
                        <a:t> </a:t>
                      </a:r>
                      <a:r>
                        <a:rPr lang="ru-RU" sz="1800">
                          <a:hlinkClick r:id="rId3" tooltip="Россия"/>
                        </a:rPr>
                        <a:t>Россия</a:t>
                      </a:r>
                      <a:endParaRPr lang="ru-RU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10292,2 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ru-RU" sz="1800"/>
                        <a:t>3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/>
                        <a:t> </a:t>
                      </a:r>
                      <a:r>
                        <a:rPr lang="ru-RU" sz="1800">
                          <a:hlinkClick r:id="rId4" tooltip="Соединённые Штаты Америки"/>
                        </a:rPr>
                        <a:t>США</a:t>
                      </a:r>
                      <a:endParaRPr lang="ru-RU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8874,6 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ru-RU" sz="1800"/>
                        <a:t>4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/>
                        <a:t> </a:t>
                      </a:r>
                      <a:r>
                        <a:rPr lang="ru-RU" sz="1800">
                          <a:hlinkClick r:id="rId5" tooltip="Ирак"/>
                        </a:rPr>
                        <a:t>Ирак</a:t>
                      </a:r>
                      <a:endParaRPr lang="ru-RU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4647,8 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ru-RU" sz="1800"/>
                        <a:t>5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/>
                        <a:t> </a:t>
                      </a:r>
                      <a:r>
                        <a:rPr lang="ru-RU" sz="1800">
                          <a:hlinkClick r:id="rId6" tooltip="Китайская Народная Республика"/>
                        </a:rPr>
                        <a:t>КНР</a:t>
                      </a:r>
                      <a:endParaRPr lang="ru-RU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3981,8 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ru-RU" sz="1800"/>
                        <a:t>6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/>
                        <a:t> </a:t>
                      </a:r>
                      <a:r>
                        <a:rPr lang="ru-RU" sz="1800">
                          <a:hlinkClick r:id="rId7" tooltip="Иран"/>
                        </a:rPr>
                        <a:t>Иран</a:t>
                      </a:r>
                      <a:endParaRPr lang="ru-RU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3651,3 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ru-RU" sz="1800"/>
                        <a:t>7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/>
                        <a:t> </a:t>
                      </a:r>
                      <a:r>
                        <a:rPr lang="ru-RU" sz="1800">
                          <a:hlinkClick r:id="rId8" tooltip="Объединённые Арабские Эмираты"/>
                        </a:rPr>
                        <a:t>ОАЭ</a:t>
                      </a:r>
                      <a:endParaRPr lang="ru-RU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3088,3 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ru-RU" sz="1800"/>
                        <a:t>8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/>
                        <a:t> </a:t>
                      </a:r>
                      <a:r>
                        <a:rPr lang="ru-RU" sz="1800">
                          <a:hlinkClick r:id="rId9" tooltip="Кувейт"/>
                        </a:rPr>
                        <a:t>Кувейт</a:t>
                      </a:r>
                      <a:endParaRPr lang="ru-RU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2954,3 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ru-RU" sz="1800"/>
                        <a:t>9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/>
                        <a:t> </a:t>
                      </a:r>
                      <a:r>
                        <a:rPr lang="ru-RU" sz="1800">
                          <a:hlinkClick r:id="rId10" tooltip="Венесуэла"/>
                        </a:rPr>
                        <a:t>Венесуэла</a:t>
                      </a:r>
                      <a:endParaRPr lang="ru-RU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2510,0 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ru-RU" sz="1800"/>
                        <a:t>10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/>
                        <a:t> </a:t>
                      </a:r>
                      <a:r>
                        <a:rPr lang="ru-RU" sz="1800">
                          <a:hlinkClick r:id="rId11" tooltip="Бразилия"/>
                        </a:rPr>
                        <a:t>Бразилия</a:t>
                      </a:r>
                      <a:endParaRPr lang="ru-RU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2372,5 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049" name="Picture 1" descr="Flag of Saudi Arabia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81133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lag of Russia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81133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lag of the United States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811338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Iraq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81133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lag of the People's Republic of China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81133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ag of Iran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811338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lag of the United Arab Emirates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811338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ag of Kuwait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811338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lag of Venezuela (state).sv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81133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Brazil.sv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81133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9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042662"/>
              </p:ext>
            </p:extLst>
          </p:nvPr>
        </p:nvGraphicFramePr>
        <p:xfrm>
          <a:off x="712692" y="161365"/>
          <a:ext cx="11322425" cy="8924438"/>
        </p:xfrm>
        <a:graphic>
          <a:graphicData uri="http://schemas.openxmlformats.org/drawingml/2006/table">
            <a:tbl>
              <a:tblPr/>
              <a:tblGrid>
                <a:gridCol w="6011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3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Страна</a:t>
                      </a:r>
                      <a:endParaRPr lang="ru-RU" sz="2400" dirty="0"/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Место</a:t>
                      </a:r>
                      <a:endParaRPr lang="ru-RU" sz="2400" dirty="0"/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Запасы млн. </a:t>
                      </a:r>
                      <a:r>
                        <a:rPr lang="ru-RU" sz="2400" b="1" dirty="0" err="1">
                          <a:effectLst/>
                        </a:rPr>
                        <a:t>барр</a:t>
                      </a:r>
                      <a:r>
                        <a:rPr lang="ru-RU" sz="2400" b="1" dirty="0">
                          <a:effectLst/>
                        </a:rPr>
                        <a:t>.</a:t>
                      </a:r>
                      <a:endParaRPr lang="ru-RU" sz="2400" dirty="0">
                        <a:effectLst/>
                      </a:endParaRP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324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Венесуэла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300,878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Саудовская Аравия</a:t>
                      </a:r>
                      <a:endParaRPr lang="ru-RU" sz="2400" i="1" dirty="0"/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2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266,455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324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Канада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3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169,709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324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Иран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4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158,400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324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Ирак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5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142,503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324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Кувейт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6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101,500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324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ОАЭ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7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97,800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324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Россия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8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80,000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324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Ливия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9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48,363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США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10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35,230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Нигерия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11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37,062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Казахстан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12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30,000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Китай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13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25,620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Катар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14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25,244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Бразилия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15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12,999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Алжир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16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12,200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08296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Ангола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17 / 18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8,273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08296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Эквадор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17 / 18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8,273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Мексика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19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7,640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Азербайджан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20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7,000</a:t>
                      </a:r>
                    </a:p>
                  </a:txBody>
                  <a:tcPr marL="9774" marR="9774" marT="9774" marB="97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15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Территориальное распределение  населения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75520" y="1600200"/>
          <a:ext cx="8640960" cy="448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026">
                <a:tc>
                  <a:txBody>
                    <a:bodyPr/>
                    <a:lstStyle/>
                    <a:p>
                      <a:r>
                        <a:rPr lang="ru-RU" sz="2400" dirty="0"/>
                        <a:t>Территория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Численность населения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718">
                <a:tc>
                  <a:txBody>
                    <a:bodyPr/>
                    <a:lstStyle/>
                    <a:p>
                      <a:r>
                        <a:rPr lang="ru-RU" sz="2400" dirty="0"/>
                        <a:t>Европа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(включая европейскую часть Российской Федерации)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720 млн. человек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726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Азия (включая азиатскую часть Российской Федерации)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3 450 млн. человек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143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Африка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740 млн. чел.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143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Америка (Северная, Южная, Центральная)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760 млн. чел.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143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Австралия и Океания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млн. человек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35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Основные факторы, влияющие на размещение населения: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1600201"/>
            <a:ext cx="87849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– природные условия территорий;</a:t>
            </a:r>
          </a:p>
          <a:p>
            <a:pPr>
              <a:buNone/>
            </a:pPr>
            <a:r>
              <a:rPr lang="ru-RU" dirty="0"/>
              <a:t>– наличие богатых и разнообразных природных ресурсов;</a:t>
            </a:r>
          </a:p>
          <a:p>
            <a:pPr>
              <a:buNone/>
            </a:pPr>
            <a:r>
              <a:rPr lang="ru-RU" dirty="0"/>
              <a:t>– уровень экономического развития территорий;</a:t>
            </a:r>
          </a:p>
          <a:p>
            <a:pPr>
              <a:buNone/>
            </a:pPr>
            <a:r>
              <a:rPr lang="ru-RU" dirty="0"/>
              <a:t>– условия для развития транспорта и товарообмена;</a:t>
            </a:r>
          </a:p>
          <a:p>
            <a:pPr>
              <a:buNone/>
            </a:pPr>
            <a:r>
              <a:rPr lang="ru-RU" dirty="0"/>
              <a:t>– история освоения и заселения территорий.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481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Показатели, характеризующие движение населения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259" y="1600200"/>
            <a:ext cx="11322423" cy="485313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Суммарный коэффициент рождаемости </a:t>
            </a:r>
            <a:r>
              <a:rPr lang="ru-RU" dirty="0"/>
              <a:t>– число рождений в среднем на одну женщину в течение ее жизни. </a:t>
            </a:r>
          </a:p>
          <a:p>
            <a:r>
              <a:rPr lang="ru-RU" dirty="0">
                <a:solidFill>
                  <a:srgbClr val="FF0000"/>
                </a:solidFill>
              </a:rPr>
              <a:t>Ожидаемая продолжительность жизни </a:t>
            </a:r>
            <a:r>
              <a:rPr lang="ru-RU" dirty="0"/>
              <a:t>– среднее число лет, которое может прожить человек в тех условиях, при которых он появляется на свет.</a:t>
            </a:r>
          </a:p>
          <a:p>
            <a:r>
              <a:rPr lang="ru-RU" dirty="0">
                <a:solidFill>
                  <a:srgbClr val="FF0000"/>
                </a:solidFill>
              </a:rPr>
              <a:t>Уровень рождаемости </a:t>
            </a:r>
            <a:r>
              <a:rPr lang="ru-RU" dirty="0"/>
              <a:t>= число рождений/численность населения </a:t>
            </a:r>
            <a:r>
              <a:rPr lang="ru-RU" dirty="0" err="1"/>
              <a:t>х</a:t>
            </a:r>
            <a:r>
              <a:rPr lang="ru-RU" dirty="0"/>
              <a:t> 100</a:t>
            </a:r>
          </a:p>
          <a:p>
            <a:r>
              <a:rPr lang="ru-RU" dirty="0">
                <a:solidFill>
                  <a:srgbClr val="FF0000"/>
                </a:solidFill>
              </a:rPr>
              <a:t>Уровень смертности </a:t>
            </a:r>
            <a:r>
              <a:rPr lang="ru-RU" dirty="0"/>
              <a:t>= число смертей/численность населения </a:t>
            </a:r>
            <a:r>
              <a:rPr lang="ru-RU" dirty="0" err="1"/>
              <a:t>х</a:t>
            </a:r>
            <a:r>
              <a:rPr lang="ru-RU" dirty="0"/>
              <a:t> 100</a:t>
            </a:r>
          </a:p>
          <a:p>
            <a:r>
              <a:rPr lang="ru-RU" dirty="0">
                <a:solidFill>
                  <a:srgbClr val="FF0000"/>
                </a:solidFill>
              </a:rPr>
              <a:t>Среднегодовой темп прироста населения </a:t>
            </a:r>
            <a:r>
              <a:rPr lang="ru-RU" dirty="0"/>
              <a:t>= уровень рождаемости – уровень смертности.</a:t>
            </a:r>
          </a:p>
          <a:p>
            <a:r>
              <a:rPr lang="ru-RU" dirty="0">
                <a:solidFill>
                  <a:srgbClr val="FF0000"/>
                </a:solidFill>
              </a:rPr>
              <a:t>Среднегодовой прирост населения </a:t>
            </a:r>
            <a:r>
              <a:rPr lang="ru-RU" dirty="0"/>
              <a:t>= прирост населения за год/численность населения на начало года </a:t>
            </a:r>
            <a:r>
              <a:rPr lang="ru-RU" dirty="0" err="1"/>
              <a:t>х</a:t>
            </a:r>
            <a:r>
              <a:rPr lang="ru-RU" dirty="0"/>
              <a:t> 100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769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Группы стран по продолжительности жизни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1600200"/>
            <a:ext cx="8568952" cy="4925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– </a:t>
            </a:r>
            <a:r>
              <a:rPr lang="ru-RU" dirty="0">
                <a:solidFill>
                  <a:srgbClr val="FF0000"/>
                </a:solidFill>
              </a:rPr>
              <a:t>государства с высокой продолжительностью жизни</a:t>
            </a:r>
            <a:r>
              <a:rPr lang="ru-RU" dirty="0"/>
              <a:t>, в среднем не менее 70 лет. Это, в основном, страны с развитой экономикой, высокими показателями ВВП на душу населения.</a:t>
            </a:r>
          </a:p>
          <a:p>
            <a:pPr>
              <a:buNone/>
            </a:pPr>
            <a:r>
              <a:rPr lang="ru-RU" dirty="0"/>
              <a:t>– </a:t>
            </a:r>
            <a:r>
              <a:rPr lang="ru-RU" dirty="0">
                <a:solidFill>
                  <a:srgbClr val="FF0000"/>
                </a:solidFill>
              </a:rPr>
              <a:t>государства со средним уровнем продолжительности жизни </a:t>
            </a:r>
            <a:r>
              <a:rPr lang="ru-RU" dirty="0"/>
              <a:t>(55 – 70 лет). В числе стран, имеющих такой показатель, – Китай, Румыния, Польша, Индия, Мексика, Бразилия, многие республики СНГ и др.;</a:t>
            </a:r>
          </a:p>
          <a:p>
            <a:pPr>
              <a:buNone/>
            </a:pPr>
            <a:r>
              <a:rPr lang="ru-RU" dirty="0"/>
              <a:t>– </a:t>
            </a:r>
            <a:r>
              <a:rPr lang="ru-RU" dirty="0">
                <a:solidFill>
                  <a:srgbClr val="FF0000"/>
                </a:solidFill>
              </a:rPr>
              <a:t>государства с низкими показателями продолжительности жизни </a:t>
            </a:r>
            <a:r>
              <a:rPr lang="ru-RU" dirty="0"/>
              <a:t>(ниже 55 лет). К этой группе стран относятся многие страны Африки, Южной и Юго-Восточной Азии: Сьерра-Леоне, Замбия, Мавритания, Нигер, Чад, Афганистан, Камбоджа, Эфиопия, Сомали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12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19226" y="1825625"/>
            <a:ext cx="9734550" cy="4351338"/>
          </a:xfrm>
        </p:spPr>
        <p:txBody>
          <a:bodyPr/>
          <a:lstStyle/>
          <a:p>
            <a:pPr algn="r"/>
            <a:r>
              <a:rPr lang="ru-RU" dirty="0"/>
              <a:t>Природные ресурсы</a:t>
            </a:r>
          </a:p>
          <a:p>
            <a:pPr algn="r"/>
            <a:r>
              <a:rPr lang="ru-RU" dirty="0"/>
              <a:t>Трудовые ресурсы</a:t>
            </a:r>
          </a:p>
          <a:p>
            <a:pPr algn="r"/>
            <a:r>
              <a:rPr lang="ru-RU" dirty="0"/>
              <a:t>Научно-технические ресурсы</a:t>
            </a:r>
          </a:p>
          <a:p>
            <a:pPr algn="r"/>
            <a:r>
              <a:rPr lang="ru-RU" dirty="0"/>
              <a:t>Отраслевые аспекты мировой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411944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3303366"/>
              </p:ext>
            </p:extLst>
          </p:nvPr>
        </p:nvGraphicFramePr>
        <p:xfrm>
          <a:off x="0" y="459433"/>
          <a:ext cx="10488488" cy="7051991"/>
        </p:xfrm>
        <a:graphic>
          <a:graphicData uri="http://schemas.openxmlformats.org/drawingml/2006/table">
            <a:tbl>
              <a:tblPr/>
              <a:tblGrid>
                <a:gridCol w="127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1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 продолжительность </a:t>
                      </a:r>
                      <a:r>
                        <a:rPr lang="en-US" sz="20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жизни, лет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муж.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жен.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Андорра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82.75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80.4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85.1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Япония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82.15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78.7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85.6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Сан-Марино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78.4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85.6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Сингапур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79.3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84.7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Франция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77.7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84.3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Австралия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80.7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77.8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83.6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Швейцария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80.7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77.8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83.6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Швеция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80.7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78.4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Исландия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80.45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78.3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82.6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Канада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80.45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83.9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Италия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80.05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83.1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Монако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79.95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83.9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Норвегия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79.9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76.5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83.3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Израиль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79.9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76.5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83.3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/>
                        </a:rPr>
                        <a:t>Испания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79.9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76.5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83.3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7"/>
                        </a:rPr>
                        <a:t>Лихтенштейн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79.8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76.2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83.4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9" marR="3259" marT="3259" marB="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24001" y="-2232"/>
            <a:ext cx="7576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Средняя продолжительность жизни в странах мира</a:t>
            </a:r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10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223877"/>
              </p:ext>
            </p:extLst>
          </p:nvPr>
        </p:nvGraphicFramePr>
        <p:xfrm>
          <a:off x="1524000" y="0"/>
          <a:ext cx="9144000" cy="6284042"/>
        </p:xfrm>
        <a:graphic>
          <a:graphicData uri="http://schemas.openxmlformats.org/drawingml/2006/table">
            <a:tbl>
              <a:tblPr/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6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171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Судан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49.1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48.2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174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Сомали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48.9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47.1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50.7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Нигерия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47.45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46.8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48.1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Чад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47.25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46.2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48.3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34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177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Гвинея-Бисау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47.2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45.4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34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Афганистан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43.8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43.6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Центрально-Африканская Республика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43.75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43.7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43.8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0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184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Южно-Африканская Республика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42.45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43.2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41.7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6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185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Мозамбик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40.9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41.4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40.4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34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186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Сьерра-Леоне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40.65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38.4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42.9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6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189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Зимбабве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39.5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40.6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38.4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6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Замбия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38.4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38.3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38.5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6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191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Ангола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37.65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36.7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38.6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6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192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Свазиленд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32.2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31.8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32.6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9" marR="3949" marT="3949" marB="3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39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Важнейшие </a:t>
            </a:r>
            <a:r>
              <a:rPr lang="ru-RU" u="sng" dirty="0">
                <a:solidFill>
                  <a:srgbClr val="FF0000"/>
                </a:solidFill>
              </a:rPr>
              <a:t>факторы</a:t>
            </a:r>
            <a:r>
              <a:rPr lang="ru-RU" dirty="0">
                <a:solidFill>
                  <a:srgbClr val="FF0000"/>
                </a:solidFill>
              </a:rPr>
              <a:t>, влияющие на естественное движение населения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– социально-экономические – условия жизни людей;</a:t>
            </a:r>
          </a:p>
          <a:p>
            <a:pPr>
              <a:buNone/>
            </a:pPr>
            <a:r>
              <a:rPr lang="ru-RU" dirty="0"/>
              <a:t>– военно-политические факторы;</a:t>
            </a:r>
          </a:p>
          <a:p>
            <a:pPr>
              <a:buNone/>
            </a:pPr>
            <a:r>
              <a:rPr lang="ru-RU" dirty="0"/>
              <a:t>– природные условия;</a:t>
            </a:r>
          </a:p>
          <a:p>
            <a:pPr>
              <a:buNone/>
            </a:pPr>
            <a:r>
              <a:rPr lang="ru-RU" dirty="0"/>
              <a:t>– религиозные и этнические особенности;</a:t>
            </a:r>
          </a:p>
          <a:p>
            <a:pPr>
              <a:buNone/>
            </a:pPr>
            <a:r>
              <a:rPr lang="ru-RU" dirty="0"/>
              <a:t>– экологические факторы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053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672" y="116632"/>
            <a:ext cx="6172200" cy="47556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Показатели, характеризующие трудовые ресурсы мировой экономики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000" dirty="0">
                <a:solidFill>
                  <a:srgbClr val="0070C0"/>
                </a:solidFill>
              </a:rPr>
              <a:t>Общая численность населения мира и его демографические характеристики</a:t>
            </a:r>
            <a:r>
              <a:rPr lang="ru-RU" sz="2000" dirty="0"/>
              <a:t>. К основным демографическим характеристикам населения относятся:</a:t>
            </a:r>
            <a:br>
              <a:rPr lang="ru-RU" sz="2000" dirty="0"/>
            </a:br>
            <a:r>
              <a:rPr lang="ru-RU" sz="2000" dirty="0"/>
              <a:t>а) плотность населения – среднее число людей, проживающих на 1 кв. км территории, </a:t>
            </a:r>
            <a:br>
              <a:rPr lang="ru-RU" sz="2000" dirty="0"/>
            </a:br>
            <a:r>
              <a:rPr lang="ru-RU" sz="2000" dirty="0"/>
              <a:t>б) возрастные характеристики населения. Они включают такое понятие, как медианный возраст (</a:t>
            </a:r>
            <a:r>
              <a:rPr lang="ru-RU" sz="2000" dirty="0" err="1"/>
              <a:t>возраст</a:t>
            </a:r>
            <a:r>
              <a:rPr lang="ru-RU" sz="2000" dirty="0"/>
              <a:t> населения стран мира, когда 50% старше его, а 50% моложе). В среднем в мире это 26,8 года. </a:t>
            </a:r>
          </a:p>
          <a:p>
            <a:pPr>
              <a:buAutoNum type="arabicPeriod"/>
            </a:pPr>
            <a:r>
              <a:rPr lang="ru-RU" sz="2000" dirty="0"/>
              <a:t> </a:t>
            </a:r>
            <a:r>
              <a:rPr lang="ru-RU" sz="2000" dirty="0">
                <a:solidFill>
                  <a:srgbClr val="0070C0"/>
                </a:solidFill>
              </a:rPr>
              <a:t>Численность трудоспособного населения и уровень занятости</a:t>
            </a:r>
            <a:r>
              <a:rPr lang="ru-RU" sz="2000" dirty="0"/>
              <a:t>. К трудоспособному населению (это трудовые ресурсы) относится часть населения трудоспособного возраста, занятого в общественном производстве или которое может быть в нем занято. </a:t>
            </a:r>
          </a:p>
          <a:p>
            <a:pPr>
              <a:buAutoNum type="arabicPeriod"/>
            </a:pPr>
            <a:r>
              <a:rPr lang="ru-RU" sz="2000" dirty="0"/>
              <a:t> </a:t>
            </a:r>
            <a:r>
              <a:rPr lang="ru-RU" sz="2000" dirty="0">
                <a:solidFill>
                  <a:srgbClr val="0070C0"/>
                </a:solidFill>
              </a:rPr>
              <a:t>Отраслевое и территориальное распределение занятых</a:t>
            </a:r>
            <a:r>
              <a:rPr lang="ru-RU" sz="2000" dirty="0"/>
              <a:t>. </a:t>
            </a:r>
          </a:p>
          <a:p>
            <a:pPr>
              <a:buAutoNum type="arabicPeriod"/>
            </a:pPr>
            <a:r>
              <a:rPr lang="ru-RU" sz="2000" dirty="0"/>
              <a:t> </a:t>
            </a:r>
            <a:r>
              <a:rPr lang="ru-RU" sz="2000" dirty="0">
                <a:solidFill>
                  <a:srgbClr val="0070C0"/>
                </a:solidFill>
              </a:rPr>
              <a:t>Безработица</a:t>
            </a:r>
            <a:r>
              <a:rPr lang="ru-RU" sz="2000" dirty="0"/>
              <a:t> в мире. Уровень безработицы определяется как отношение численности безработных к численности экономически активного населения, выраженное в процентах. </a:t>
            </a:r>
          </a:p>
        </p:txBody>
      </p:sp>
    </p:spTree>
    <p:extLst>
      <p:ext uri="{BB962C8B-B14F-4D97-AF65-F5344CB8AC3E}">
        <p14:creationId xmlns:p14="http://schemas.microsoft.com/office/powerpoint/2010/main" val="3726490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693" y="1909482"/>
            <a:ext cx="10394577" cy="132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 активное население = работающие + безработные + работающие неполный рабочий день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72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80683702"/>
              </p:ext>
            </p:extLst>
          </p:nvPr>
        </p:nvGraphicFramePr>
        <p:xfrm>
          <a:off x="0" y="6"/>
          <a:ext cx="12191999" cy="7169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3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17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65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Доля занятых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Численность занятых (тыс.)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всего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Муж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жен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всего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Муж.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Жен.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мир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58,6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71,3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45,8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defTabSz="10715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1071563" algn="l"/>
                        </a:tabLst>
                      </a:pPr>
                      <a:r>
                        <a:rPr lang="ru-RU" sz="2400" dirty="0">
                          <a:effectLst/>
                        </a:rPr>
                        <a:t>3274898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1994955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1279942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Африка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59.4</a:t>
                      </a:r>
                      <a:endParaRPr lang="ru-RU" sz="2400" dirty="0"/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68,5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50,4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440751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251373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189378</a:t>
                      </a:r>
                      <a:endParaRPr lang="ru-RU" sz="2400" dirty="0"/>
                    </a:p>
                  </a:txBody>
                  <a:tcPr marL="73394" marR="73394" marT="36697" marB="36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Америка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69,3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49,2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458811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263756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195055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Латинская Америка и Карибы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58,8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71,7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46,5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284299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169547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114752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Арабские государства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47,4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72,5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15,7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51356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43856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7500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Восточная Азия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64,9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71,9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57,8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886400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497641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388760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Юго-Восточная Азия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66,3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77,9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54,9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317150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184344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132806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Южная Азия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51,9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76,2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26,5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691955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519596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172358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Центральная и Западная Азия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67,8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41,1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70570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42977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27594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Европа и Центральная Азия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54,1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61,9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409182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224070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185112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ЕС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52,9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59,2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47,1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228759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124133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104626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Китай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65,7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72,3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58,9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762466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428099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334367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Япония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58,5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68,5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49,2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64978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36845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28132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Россия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60,2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53,8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71454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36646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34808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США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59,2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65,3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53,3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155731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84337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71394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6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57709"/>
              </p:ext>
            </p:extLst>
          </p:nvPr>
        </p:nvGraphicFramePr>
        <p:xfrm>
          <a:off x="0" y="0"/>
          <a:ext cx="11860305" cy="7066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6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2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Доля занятых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всего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400" dirty="0">
                          <a:effectLst/>
                        </a:rPr>
                        <a:t>Сельское хозяйство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промышленность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Сфера услуг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мир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26,5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22,5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51,1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Африка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53,1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13,5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33,3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Америка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9,5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20,4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70,1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Латинская Америка и </a:t>
                      </a:r>
                      <a:r>
                        <a:rPr lang="ru-RU" sz="2400" dirty="0" err="1">
                          <a:effectLst/>
                        </a:rPr>
                        <a:t>Карибы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14,3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21,3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64,4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Арабские государства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12,8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26,4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60,8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Восточная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Азия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16,7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26,4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56,9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Юго-Восточная Азия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32,8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21,7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45,5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Южная Азия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42,2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23,2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34,6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Центральная и Западная Азия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21,9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26,3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51,8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Европа и Центральная Азия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66,4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ЕС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71,8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8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Китай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17,5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26,6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55,9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8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Япония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3,5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25,6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70,9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Россия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26,9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66,4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4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США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18,9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79,5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938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99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45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isasam.ru/wp-content/uploads/2015/06/bezrabotica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859"/>
            <a:ext cx="10771094" cy="6024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13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0578236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070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04872"/>
              </p:ext>
            </p:extLst>
          </p:nvPr>
        </p:nvGraphicFramePr>
        <p:xfrm>
          <a:off x="0" y="-6"/>
          <a:ext cx="12191999" cy="7773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0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Страны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Последний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Наивысший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Самый низкий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Джибути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54.00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59.50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43.50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Конго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46.10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66.90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45.40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Греция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24.47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27.90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Испания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21.18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26.94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4.41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Тунис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15.30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18.90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12.40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Португалия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11.90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17.50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Италия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13.00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Франция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7.20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Зона евро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12.10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7.20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Евросоюз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9.10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11.00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6.70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Люксембург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6.70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Швеция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Россия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14.10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Великобритания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12.00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Соединенные Штаты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Индия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9.40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Казахстан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9.70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Германия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14.20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Китай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4.05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Южная Корея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7.10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Гонконг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Япония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Вьетнам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2.31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1.81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Катар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" marR="5328" marT="5328" marB="5328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384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Этапы урбанизации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/>
              <a:t>Первый (локальный) этап</a:t>
            </a:r>
            <a:r>
              <a:rPr lang="ru-RU" dirty="0"/>
              <a:t> охватывает промышленно развивающиеся страны Западной Европы и Северной Америки с конца 18 до начала 20 вв.</a:t>
            </a:r>
          </a:p>
          <a:p>
            <a:r>
              <a:rPr lang="ru-RU" u="sng" dirty="0"/>
              <a:t>Второй (планетарный) этап</a:t>
            </a:r>
            <a:r>
              <a:rPr lang="ru-RU" dirty="0"/>
              <a:t> начался с утверждением империализма, вывоза капитала, промышленного и городского развития большинства регионов мира. Он охватывает 1900-1950 гг.</a:t>
            </a:r>
          </a:p>
          <a:p>
            <a:r>
              <a:rPr lang="ru-RU" u="sng" dirty="0"/>
              <a:t>Третий (глобальный) этап</a:t>
            </a:r>
            <a:r>
              <a:rPr lang="ru-RU" dirty="0"/>
              <a:t> начался во второй половине 20 в.</a:t>
            </a:r>
          </a:p>
        </p:txBody>
      </p:sp>
    </p:spTree>
    <p:extLst>
      <p:ext uri="{BB962C8B-B14F-4D97-AF65-F5344CB8AC3E}">
        <p14:creationId xmlns:p14="http://schemas.microsoft.com/office/powerpoint/2010/main" val="1213271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Доля городского населения основных регионов мира, 1950-2030, %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www.demoscope.ru/weekly/2007/0273/img/b_graf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052736"/>
            <a:ext cx="8352928" cy="6056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061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 негативным чертам процесса урбанизации следует отнести: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268760"/>
            <a:ext cx="8964488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– обострение социально-экономических проблем, что наглядно проявляется в разрыве между городом и деревней, в усугублении криминогенной ситуации; проблем обеспечения жильем проживающих в городе и т.д.;</a:t>
            </a:r>
          </a:p>
          <a:p>
            <a:pPr>
              <a:buNone/>
            </a:pPr>
            <a:r>
              <a:rPr lang="ru-RU" dirty="0"/>
              <a:t>– проблема крупных и сверхкрупных городов – мегаполисов. В начале XX века таковыми считали города с населением более 1 млн. человек. К 90-м годам данный показатель поднялся до 10 млн. чел.;</a:t>
            </a:r>
          </a:p>
          <a:p>
            <a:pPr>
              <a:buNone/>
            </a:pPr>
            <a:r>
              <a:rPr lang="ru-RU" dirty="0"/>
              <a:t>– ведет к разрыву между городом и деревней в области экономики, в уровне развития культуры, образования, социального обеспечения, здравоохранения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376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Международная миграция рабочей силы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а) это перемещение людских ресурсов через границы определенных территорий со сменой постоянного места жительства либо с возвращением к нему;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б) перемещение трудоспособного населения из одной страны в другую в поисках работы.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Международная миграция рабочей силы как процесс представляет собой единство эмиграции, иммиграции, реэмиграции.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Эмиграция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выезд из страны на постоянное или временное, но продолжительное проживание в другой стране.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Иммиграция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въезд в страну на постоянное или временное проживание из другой страны.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Реэмиграция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возвращение эмигрантов на родину к постоянному месту жительства.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3629646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7707" y="1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Международная организация по миграции выделяет пять основных типов международных мигрантов: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·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поселенцы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люди, которые приезжают в страну на постоянное жительство;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·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контрактные работники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люди, которых приняли на основе понимания, что они работают ограниченный срок;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·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люди с высоким уровнем образованием, опытом работы, работающие по данной специальности и на данном уровне или переквалифицироваться для работы в другой стране (значительное количество из них научные работники, преподаватели, студенты и стажеры, сотрудники ТНК, переезжающие из одного филиала в другой);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·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нелегальные иммигранты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люди, которые приехали в страну нелегально, или имеют просроченные визы, или занимаются трудовой деятельностью, не имея на это официального разрешения;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·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лица, ищущие убежища и беженцы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люди, покинувшие свои страны под угрозой какой-либо опасности (военной, религиозной, экологической, политической и других).</a:t>
            </a:r>
          </a:p>
        </p:txBody>
      </p:sp>
    </p:spTree>
    <p:extLst>
      <p:ext uri="{BB962C8B-B14F-4D97-AF65-F5344CB8AC3E}">
        <p14:creationId xmlns:p14="http://schemas.microsoft.com/office/powerpoint/2010/main" val="2208384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520" y="434704"/>
            <a:ext cx="8568952" cy="642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 трудящихся-мигрантов в соответствии с МОТ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Трудящиеся-мигранты, связанные с реализацией проекта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допущенные государством на определенный период для работы исключительно по определенному проекту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Трудящиеся-мигранты, работающие по контракту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устанавливаются ограничения по сроку занятости, по типу работы, выполняемой мигрантом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Высококвалифицированные трудящиеся-мигранты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предоставляется режим наибольшего благоприятствования при допуске в страну.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0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052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Основными видами международной миграции рабочей силы являются: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· международная переселенческая миграция;</a:t>
            </a:r>
          </a:p>
          <a:p>
            <a:r>
              <a:rPr lang="ru-RU" dirty="0"/>
              <a:t>· международная трудовая миграция.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308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64" y="-171400"/>
            <a:ext cx="8686800" cy="674936"/>
          </a:xfrm>
        </p:spPr>
        <p:txBody>
          <a:bodyPr>
            <a:normAutofit/>
          </a:bodyPr>
          <a:lstStyle/>
          <a:p>
            <a:r>
              <a:rPr lang="ru-RU" sz="3200" dirty="0"/>
              <a:t>классификация</a:t>
            </a:r>
            <a:r>
              <a:rPr lang="ru-RU" sz="3200" i="1" dirty="0"/>
              <a:t> форм</a:t>
            </a:r>
            <a:r>
              <a:rPr lang="ru-RU" sz="3200" dirty="0"/>
              <a:t> миграции рабочей силы: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577"/>
              </p:ext>
            </p:extLst>
          </p:nvPr>
        </p:nvGraphicFramePr>
        <p:xfrm>
          <a:off x="470647" y="332656"/>
          <a:ext cx="11403105" cy="642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851">
                <a:tc>
                  <a:txBody>
                    <a:bodyPr/>
                    <a:lstStyle/>
                    <a:p>
                      <a:r>
                        <a:rPr lang="ru-RU" sz="2000" dirty="0"/>
                        <a:t>признак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413">
                <a:tc>
                  <a:txBody>
                    <a:bodyPr/>
                    <a:lstStyle/>
                    <a:p>
                      <a:r>
                        <a:rPr lang="ru-RU" sz="2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направлениям:</a:t>
                      </a:r>
                      <a:endParaRPr lang="ru-RU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из развивающихся стран в развитые;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между развитыми странами;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между развивающимися странами;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из постсоциалистических стран в развитые;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миграция научных работников и специалистов из развитых в развивающиеся;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3">
                <a:tc>
                  <a:txBody>
                    <a:bodyPr/>
                    <a:lstStyle/>
                    <a:p>
                      <a:r>
                        <a:rPr lang="ru-RU" sz="2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территориальному охвату:</a:t>
                      </a:r>
                      <a:endParaRPr lang="ru-RU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межконтинентальная;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внутриконтинентальная;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ru-RU" sz="2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времени:</a:t>
                      </a:r>
                      <a:endParaRPr lang="ru-RU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безвозвратная (чаще межконтинентальная)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временная (обычно внутриконтинентальная);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сезонная (поездки на заработки);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маятниковая (в приграничных районах );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584">
                <a:tc>
                  <a:txBody>
                    <a:bodyPr/>
                    <a:lstStyle/>
                    <a:p>
                      <a:r>
                        <a:rPr lang="ru-RU" sz="2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степени законности:</a:t>
                      </a:r>
                      <a:endParaRPr lang="ru-RU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легальная;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 нелегальная.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132">
                <a:tc>
                  <a:txBody>
                    <a:bodyPr/>
                    <a:lstStyle/>
                    <a:p>
                      <a:r>
                        <a:rPr lang="ru-RU" sz="2000" i="0" dirty="0"/>
                        <a:t>По способу</a:t>
                      </a:r>
                      <a:r>
                        <a:rPr lang="ru-RU" sz="2000" i="0" baseline="0" dirty="0"/>
                        <a:t> реализации</a:t>
                      </a:r>
                      <a:endParaRPr lang="ru-RU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индивидуальная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организованная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принудительная</a:t>
                      </a:r>
                    </a:p>
                    <a:p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24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32528" y="0"/>
            <a:ext cx="7808259" cy="421556"/>
          </a:xfrm>
        </p:spPr>
        <p:txBody>
          <a:bodyPr>
            <a:normAutofit fontScale="90000"/>
          </a:bodyPr>
          <a:lstStyle/>
          <a:p>
            <a:r>
              <a:rPr lang="ru-RU" dirty="0"/>
              <a:t>Классификация природных </a:t>
            </a:r>
            <a:r>
              <a:rPr lang="ru-RU" sz="2700" dirty="0"/>
              <a:t>ресурсов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449095"/>
              </p:ext>
            </p:extLst>
          </p:nvPr>
        </p:nvGraphicFramePr>
        <p:xfrm>
          <a:off x="268941" y="421556"/>
          <a:ext cx="11923059" cy="640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8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95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происхождению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-ресурсы природных компонентов (минеральные, климатические, водные, растительные,),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-ресурсы природно-территориальных комплексов (горно-промышленные, водохозяйственные, лесохозяйственные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5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видам хозяйственного использования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-ресурсы промышленного производства,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-энергетические ресурсы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-неэнергетические ресурсы (минеральные, водные, земельные, лесные, рыбные ресурсы),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ресурсы сельскохозяйственного производства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093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виду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исчерпаемости</a:t>
                      </a:r>
                      <a:endParaRPr lang="ru-RU" sz="20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исчерпаемые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невозобновляемые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(минеральные, земельные ресурсы),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-возобновляемые (ресурсы растительного и животного мира),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-не полностью возобновляемые — скорость восстановления ниже уровня хозяйственного потребления (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пахотно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пригодные почвы,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спеловозрастные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леса, водные ресурсы),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-неисчерпаемые ресурсы (водные, климатические).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97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заменимости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незаменимые,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заменимые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29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критерию использования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производственные (промышленные, сельскохозяйственные),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потенциально-перспективные,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рекреационные (природные комплексы и их компоненты, культурно-исторические достопримечательности, экономический потенциал территории).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333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14562" y="579036"/>
          <a:ext cx="9324528" cy="6643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75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Year</a:t>
                      </a:r>
                      <a:endParaRPr lang="ru-RU" sz="2800" dirty="0">
                        <a:effectLst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Number of migrants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Migrants as a % of world’s </a:t>
                      </a:r>
                      <a:endParaRPr lang="ru-RU" sz="2800" dirty="0">
                        <a:effectLst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population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67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1970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84,460,125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2.3%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67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1975 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90,368,010 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2.2%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67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1980 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101,983,149 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2.3%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67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1985 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113,206,691 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2.3%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67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1990 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152,563,212 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2.9%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67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1995 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160,801,752 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2.8%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67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2000 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172,703,309 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2.8%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67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2005 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191,269,100 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2.9%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67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2010 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221,714,243 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3.2%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67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2015</a:t>
                      </a:r>
                      <a:endParaRPr lang="ru-RU" sz="2800">
                        <a:effectLst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243,700,236</a:t>
                      </a:r>
                      <a:endParaRPr lang="ru-RU" sz="2800">
                        <a:effectLst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3.3%</a:t>
                      </a:r>
                      <a:endParaRPr lang="ru-RU" sz="2800" dirty="0">
                        <a:effectLst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66775" y="55816"/>
            <a:ext cx="5264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migrants, 1970–2015</a:t>
            </a:r>
            <a:endParaRPr lang="en-US" altLang="ru-RU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64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"/>
            <a:ext cx="8892480" cy="631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Факторы,  влияющие на интенсивность международной</a:t>
            </a: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миграции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1.глобальный характер мирового экономического развития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НТП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фазы экономического цикла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процессы экономической интеграции в мировом хозяйстве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 проводимая правительствами миграционная политика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 международное движение капитала и функционирование ТНК</a:t>
            </a:r>
          </a:p>
        </p:txBody>
      </p:sp>
    </p:spTree>
    <p:extLst>
      <p:ext uri="{BB962C8B-B14F-4D97-AF65-F5344CB8AC3E}">
        <p14:creationId xmlns:p14="http://schemas.microsoft.com/office/powerpoint/2010/main" val="4280801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46886"/>
              </p:ext>
            </p:extLst>
          </p:nvPr>
        </p:nvGraphicFramePr>
        <p:xfrm>
          <a:off x="121025" y="0"/>
          <a:ext cx="12070974" cy="6626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6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7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7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8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число мигрантов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от общего числа мигрантов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доля мигрантов в населении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Европа и Азия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75 млн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62%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10%/ 1,7%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Северная Америка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54 млн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22 %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15%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Африка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9 %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1,7%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Латинская Америка и Карибский бассейн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4 %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1,5%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Океания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3 %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21%,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США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46,6 млн.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Германия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12 млн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Россия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11,9 млн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ОАЭ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88,4%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Катар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75,7%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Кувейт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73,6%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877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7486672"/>
              </p:ext>
            </p:extLst>
          </p:nvPr>
        </p:nvGraphicFramePr>
        <p:xfrm>
          <a:off x="0" y="764705"/>
          <a:ext cx="12191999" cy="5757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4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Из развивающихся государств в более развитые страны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Из Мексики в США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Между государствами с одинаковым уровнем развития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Россия, Украина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Между странами, обладающими статусом «развивающиеся»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Между странами Африканского континента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Из постсоциалистических стран в развитые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Страны СНГ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48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Обратная миграция из развитых государств, в развивающиеся. Она наиболее характерна для научных работников, исследователей и т.д.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Из Европы в Африку или Южную Азию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29701" y="86435"/>
            <a:ext cx="62644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пять основных потоков мигрантов:</a:t>
            </a:r>
            <a:endParaRPr lang="ru-RU" altLang="ru-RU" sz="32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94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473"/>
            <a:ext cx="8229600" cy="634082"/>
          </a:xfrm>
        </p:spPr>
        <p:txBody>
          <a:bodyPr>
            <a:noAutofit/>
          </a:bodyPr>
          <a:lstStyle/>
          <a:p>
            <a:br>
              <a:rPr lang="ru-RU" sz="3200" dirty="0"/>
            </a:br>
            <a:r>
              <a:rPr lang="ru-RU" sz="3200" dirty="0">
                <a:solidFill>
                  <a:srgbClr val="FF0000"/>
                </a:solidFill>
              </a:rPr>
              <a:t>Особенности современных процессов миграции рабочей силы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071" y="764705"/>
            <a:ext cx="11828929" cy="5937523"/>
          </a:xfrm>
        </p:spPr>
        <p:txBody>
          <a:bodyPr>
            <a:noAutofit/>
          </a:bodyPr>
          <a:lstStyle/>
          <a:p>
            <a:r>
              <a:rPr lang="ru-RU" sz="2400" dirty="0"/>
              <a:t>международный рынок рабочей силы </a:t>
            </a:r>
            <a:r>
              <a:rPr lang="ru-RU" sz="2400" b="1" dirty="0"/>
              <a:t>охватывает разнонаправленные потоки т</a:t>
            </a:r>
            <a:r>
              <a:rPr lang="ru-RU" sz="2400" dirty="0"/>
              <a:t>рудовых ресурсов, постепенно вовлекая в этот процесс все новые континенты;</a:t>
            </a:r>
          </a:p>
          <a:p>
            <a:r>
              <a:rPr lang="ru-RU" sz="2400" dirty="0"/>
              <a:t>значительное </a:t>
            </a:r>
            <a:r>
              <a:rPr lang="ru-RU" sz="2400" b="1" dirty="0"/>
              <a:t>увеличение доли квалифицированных специалистов</a:t>
            </a:r>
            <a:r>
              <a:rPr lang="ru-RU" sz="2400" dirty="0"/>
              <a:t>;</a:t>
            </a:r>
          </a:p>
          <a:p>
            <a:r>
              <a:rPr lang="ru-RU" sz="2400" dirty="0"/>
              <a:t>возрастающая </a:t>
            </a:r>
            <a:r>
              <a:rPr lang="ru-RU" sz="2400" b="1" dirty="0"/>
              <a:t>сезонность</a:t>
            </a:r>
            <a:r>
              <a:rPr lang="ru-RU" sz="2400" dirty="0"/>
              <a:t>;</a:t>
            </a:r>
          </a:p>
          <a:p>
            <a:r>
              <a:rPr lang="ru-RU" sz="2400" dirty="0"/>
              <a:t>Страны-метрополии, ориентируются на </a:t>
            </a:r>
            <a:r>
              <a:rPr lang="ru-RU" sz="2400" b="1" dirty="0"/>
              <a:t>импорт рабочей силы из своих бывших колоний и зависимых стран</a:t>
            </a:r>
            <a:r>
              <a:rPr lang="ru-RU" sz="2400" dirty="0"/>
              <a:t>;</a:t>
            </a:r>
          </a:p>
          <a:p>
            <a:r>
              <a:rPr lang="ru-RU" sz="2400" dirty="0"/>
              <a:t>более активно </a:t>
            </a:r>
            <a:r>
              <a:rPr lang="ru-RU" sz="2400" b="1" dirty="0"/>
              <a:t>вмешательство государства </a:t>
            </a:r>
            <a:r>
              <a:rPr lang="ru-RU" sz="2400" dirty="0"/>
              <a:t>в отношениях между капиталом и трудом, в частности, иностранной рабочей силой;</a:t>
            </a:r>
          </a:p>
          <a:p>
            <a:r>
              <a:rPr lang="ru-RU" sz="2400" dirty="0"/>
              <a:t>увеличилась </a:t>
            </a:r>
            <a:r>
              <a:rPr lang="ru-RU" sz="2400" b="1" dirty="0" err="1"/>
              <a:t>внутристрановая</a:t>
            </a:r>
            <a:r>
              <a:rPr lang="ru-RU" sz="2400" b="1" dirty="0"/>
              <a:t> миграция </a:t>
            </a:r>
            <a:r>
              <a:rPr lang="ru-RU" sz="2400" dirty="0"/>
              <a:t>трудовых ресурсов;</a:t>
            </a:r>
          </a:p>
          <a:p>
            <a:r>
              <a:rPr lang="ru-RU" sz="2400" dirty="0"/>
              <a:t>для развивающихся стран эмиграция стала </a:t>
            </a:r>
            <a:r>
              <a:rPr lang="ru-RU" sz="2400" b="1" dirty="0"/>
              <a:t>инструментом участия в МЭО</a:t>
            </a:r>
            <a:r>
              <a:rPr lang="ru-RU" sz="2400" dirty="0"/>
              <a:t>. Перемещение рабочей силы в страны-доноры.</a:t>
            </a:r>
          </a:p>
          <a:p>
            <a:r>
              <a:rPr lang="ru-RU" sz="2400" dirty="0"/>
              <a:t>значительное </a:t>
            </a:r>
            <a:r>
              <a:rPr lang="ru-RU" sz="2400" b="1" dirty="0"/>
              <a:t>увеличение нелегальной </a:t>
            </a:r>
            <a:r>
              <a:rPr lang="ru-RU" sz="2400" dirty="0"/>
              <a:t>миграции</a:t>
            </a:r>
          </a:p>
        </p:txBody>
      </p:sp>
    </p:spTree>
    <p:extLst>
      <p:ext uri="{BB962C8B-B14F-4D97-AF65-F5344CB8AC3E}">
        <p14:creationId xmlns:p14="http://schemas.microsoft.com/office/powerpoint/2010/main" val="1886787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Тенденции развития ММРС:</a:t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024" y="548681"/>
            <a:ext cx="11887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+mj-lt"/>
                <a:ea typeface="Times New Roman" panose="02020603050405020304" pitchFamily="18" charset="0"/>
              </a:rPr>
              <a:t>— распространение миграционных процессов практически на все страны мира;</a:t>
            </a:r>
          </a:p>
          <a:p>
            <a:pPr algn="just"/>
            <a:r>
              <a:rPr lang="ru-RU" sz="2200" dirty="0">
                <a:latin typeface="+mj-lt"/>
                <a:ea typeface="Times New Roman" panose="02020603050405020304" pitchFamily="18" charset="0"/>
              </a:rPr>
              <a:t>— основное направление миграции: из развивающихся стран и стран с переходными экономиками в наиболее развитые страны;</a:t>
            </a:r>
            <a:r>
              <a:rPr lang="ru-RU" sz="2200" dirty="0"/>
              <a:t> (85,3 миллиона человек, родившихся на юге, проживали в странах севера).</a:t>
            </a:r>
          </a:p>
          <a:p>
            <a:pPr algn="just"/>
            <a:r>
              <a:rPr lang="ru-RU" sz="2200" dirty="0">
                <a:latin typeface="+mj-lt"/>
              </a:rPr>
              <a:t>— активизация миграционных процессов из одной развитой страны в другую;</a:t>
            </a:r>
          </a:p>
          <a:p>
            <a:pPr algn="just"/>
            <a:r>
              <a:rPr lang="ru-RU" sz="2200" dirty="0">
                <a:latin typeface="+mj-lt"/>
              </a:rPr>
              <a:t>— усиление межгосударственных переселений в пределах развивающихся стран;</a:t>
            </a:r>
            <a:r>
              <a:rPr lang="ru-RU" sz="2200" dirty="0"/>
              <a:t> (90,2 миллиона международных мигрантов)</a:t>
            </a:r>
          </a:p>
          <a:p>
            <a:pPr algn="just"/>
            <a:r>
              <a:rPr lang="ru-RU" sz="2200" dirty="0">
                <a:latin typeface="+mj-lt"/>
              </a:rPr>
              <a:t>— оживление маятниковой миграции между странами с переходной экономикой;</a:t>
            </a:r>
          </a:p>
          <a:p>
            <a:pPr algn="just"/>
            <a:r>
              <a:rPr lang="ru-RU" sz="2200" dirty="0">
                <a:latin typeface="+mj-lt"/>
              </a:rPr>
              <a:t>— возникновение новой формы миграции рабочей силы — научно-технических кадров;</a:t>
            </a:r>
          </a:p>
          <a:p>
            <a:pPr algn="just"/>
            <a:r>
              <a:rPr lang="ru-RU" sz="2200" dirty="0">
                <a:latin typeface="+mj-lt"/>
              </a:rPr>
              <a:t>— усиление тенденции "утечки умов" из развивающихся стран и стран с переходными экономиками в развитые страны;</a:t>
            </a:r>
          </a:p>
          <a:p>
            <a:pPr algn="just"/>
            <a:r>
              <a:rPr lang="ru-RU" sz="2200" dirty="0">
                <a:latin typeface="+mj-lt"/>
              </a:rPr>
              <a:t>— образование новых привлекательных миграционных центров на Ближнем Востоке (Саудовская Аравия, Бахрейн, Кувейт, Израиль), в Латинской Америке (Аргентина, Бразилия, Венесуэла), в Юго-Восточной Азии (Япония, Гонконг, Тайвань, Сингапур);</a:t>
            </a:r>
          </a:p>
          <a:p>
            <a:pPr algn="just"/>
            <a:r>
              <a:rPr lang="ru-RU" sz="2200" dirty="0">
                <a:latin typeface="+mj-lt"/>
              </a:rPr>
              <a:t>— увеличение удельного веса "молодой миграции";</a:t>
            </a:r>
          </a:p>
          <a:p>
            <a:pPr algn="just"/>
            <a:r>
              <a:rPr lang="ru-RU" sz="2200" dirty="0">
                <a:latin typeface="+mj-lt"/>
              </a:rPr>
              <a:t>— расширение объемов нелегальной миграции, обусловленное жесткой миграционной политикой США и стран Восточной Европы, которые стремятся ограничить приток иностранной рабочей силы.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02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474"/>
            <a:ext cx="9144000" cy="54520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Позитивные последствия</a:t>
            </a:r>
            <a:r>
              <a:rPr lang="ru-RU" sz="3200" dirty="0">
                <a:solidFill>
                  <a:srgbClr val="FF0000"/>
                </a:solidFill>
              </a:rPr>
              <a:t> для стран-реципиентов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753" y="548680"/>
            <a:ext cx="11748247" cy="6309320"/>
          </a:xfrm>
        </p:spPr>
        <p:txBody>
          <a:bodyPr>
            <a:noAutofit/>
          </a:bodyPr>
          <a:lstStyle/>
          <a:p>
            <a:r>
              <a:rPr lang="ru-RU" sz="2400" dirty="0"/>
              <a:t>Приток иностранных рабочих облегчает структурные, отраслевые и другие изменения национальной экономики. </a:t>
            </a:r>
          </a:p>
          <a:p>
            <a:r>
              <a:rPr lang="ru-RU" sz="2400" dirty="0"/>
              <a:t>Иммигранты способствуют омоложению нации, так как эмигрирует чаще всего молодежь </a:t>
            </a:r>
          </a:p>
          <a:p>
            <a:r>
              <a:rPr lang="ru-RU" sz="2400" dirty="0"/>
              <a:t>Экономия на затратах, которые были вложены в образование и профессиональную подготовку рабочих и специалистов</a:t>
            </a:r>
          </a:p>
          <a:p>
            <a:r>
              <a:rPr lang="ru-RU" sz="2400" dirty="0"/>
              <a:t>Расширение емкости внутреннего рынка, стимулирование роста производства и дополнительной занятости </a:t>
            </a:r>
          </a:p>
          <a:p>
            <a:r>
              <a:rPr lang="ru-RU" sz="2400" dirty="0"/>
              <a:t>Повышение конкурентоспособности товаров вследствие уменьшения издержек производства</a:t>
            </a:r>
          </a:p>
          <a:p>
            <a:r>
              <a:rPr lang="ru-RU" sz="2400" dirty="0"/>
              <a:t>Временно свободные денежные средства иммигрантов могут быть использованы для финансирования экономики </a:t>
            </a:r>
          </a:p>
          <a:p>
            <a:r>
              <a:rPr lang="ru-RU" sz="2400" dirty="0"/>
              <a:t>Иммигранты улучшают демографическую ситуацию, </a:t>
            </a:r>
          </a:p>
          <a:p>
            <a:r>
              <a:rPr lang="ru-RU" sz="2400" dirty="0"/>
              <a:t>Иммигранты часто играют роль амортизатора в случае кризисов и безработицы, так как их первыми могут уволить с работы. Они не обеспечиваются пенсиями, медицинским страхованием и не учитываются при реализации социальных программ. </a:t>
            </a:r>
          </a:p>
        </p:txBody>
      </p:sp>
    </p:spTree>
    <p:extLst>
      <p:ext uri="{BB962C8B-B14F-4D97-AF65-F5344CB8AC3E}">
        <p14:creationId xmlns:p14="http://schemas.microsoft.com/office/powerpoint/2010/main" val="2407061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059" y="0"/>
            <a:ext cx="102870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Негативные последствия</a:t>
            </a:r>
            <a:r>
              <a:rPr lang="ru-RU" sz="3600" dirty="0">
                <a:solidFill>
                  <a:srgbClr val="FF0000"/>
                </a:solidFill>
              </a:rPr>
              <a:t> для стран-реципиентов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94" y="1143000"/>
            <a:ext cx="11936506" cy="5715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Отрасли экономики при длительном использовании иностранных рабочих попадают в зависимость от их труда. Это ведет к </a:t>
            </a:r>
            <a:r>
              <a:rPr lang="ru-RU" i="1" dirty="0"/>
              <a:t>сокращению количества рабочих мест </a:t>
            </a:r>
            <a:r>
              <a:rPr lang="ru-RU" dirty="0"/>
              <a:t>среди коренного населения, </a:t>
            </a:r>
            <a:r>
              <a:rPr lang="ru-RU" i="1" dirty="0"/>
              <a:t>увеличивает безработицу</a:t>
            </a:r>
            <a:r>
              <a:rPr lang="ru-RU" dirty="0"/>
              <a:t>, в целом ухудшает ситуацию на национальном рынке труда. </a:t>
            </a:r>
          </a:p>
          <a:p>
            <a:r>
              <a:rPr lang="ru-RU" dirty="0"/>
              <a:t>Происходит снижение цены на национальную рабочую силу </a:t>
            </a:r>
          </a:p>
          <a:p>
            <a:r>
              <a:rPr lang="ru-RU" dirty="0"/>
              <a:t>Провоцируются </a:t>
            </a:r>
            <a:r>
              <a:rPr lang="ru-RU" i="1" dirty="0"/>
              <a:t>конфликты между коренным населением и иммигрантами, </a:t>
            </a:r>
            <a:r>
              <a:rPr lang="ru-RU" dirty="0"/>
              <a:t>возрастает социальная напряженность в обществе, усиливается межнациональная неприязнь. </a:t>
            </a:r>
          </a:p>
          <a:p>
            <a:r>
              <a:rPr lang="ru-RU" dirty="0"/>
              <a:t>Иммигранты довольно </a:t>
            </a:r>
            <a:r>
              <a:rPr lang="ru-RU" i="1" dirty="0"/>
              <a:t>долго и болезненно адаптируются к новым условиям жизни и трудовой деятельности </a:t>
            </a:r>
            <a:r>
              <a:rPr lang="ru-RU" dirty="0"/>
              <a:t>в стране пребывания. </a:t>
            </a:r>
          </a:p>
          <a:p>
            <a:r>
              <a:rPr lang="ru-RU" dirty="0"/>
              <a:t>Увеличивается отток капитала из страны</a:t>
            </a:r>
          </a:p>
          <a:p>
            <a:r>
              <a:rPr lang="ru-RU" dirty="0"/>
              <a:t>Создается дополнительная нагрузка для государства за счёт трансфертных платежей, расходов на поддержание общественного порядка и некоторых социальных расходов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180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411" y="1"/>
            <a:ext cx="11618259" cy="514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переводов, отправленных международными мигрантами своим семьям в странах происхождения, составила в 2015 году, по оценкам, 581 млрд. долл., из которых более трех четвертей были направлены в страны с низким и средним уровнем дохода.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Таджикистане денежные переводы составляют более 40% ВВП страны.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средняя стоимость перевода денежных средств по-прежнему составляла 7,5% от суммы, отправленной в третьем квартале 2015 года, что выше минимального целевого показателя в 3%, установленного в целях устойчивого развития, которые должны быть достигнуты к 2030 году.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Расходы на перевод денежных средств особенно высоки в странах Африки к югу от Сахары-в настоящее время они составляют в среднем 9,5%.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631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2659" y="29646"/>
            <a:ext cx="9046477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dirty="0">
                <a:solidFill>
                  <a:srgbClr val="FF0000"/>
                </a:solidFill>
                <a:latin typeface="Arial" panose="020B0604020202020204" pitchFamily="34" charset="0"/>
              </a:rPr>
              <a:t>Позитивные последствия для экономики стран-доноров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36175" y="1438038"/>
            <a:ext cx="1153757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- эмиграция облегчает положение на национальном рынке труда.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Особенно положительно эмиграция воздействует на экономику густонаселенных  стран (Китай, Мексика, Пакистан, Турция), сокращая масштабы безработицы этих государств;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- бесплатное для страны-донора обучение работников-эмигрантов новым профессиональным навыкам, повышение их квалификации, приобщение к новым технологиям, передовой организации труда;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- важный источник поступления валюты в страны эмиграции, что в целом способствует улучшению их экономического положения;.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- при возвращении на родину мигранты привозят с собой материальные ценности и сбережения, составляющие примерно такую же сумму, что и их денежные переводы;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- страны-доноры взимают налоги в госбюджет с фирм-посредников, которые  занимаются трудоустройством их граждан за рубежом. </a:t>
            </a:r>
          </a:p>
        </p:txBody>
      </p:sp>
    </p:spTree>
    <p:extLst>
      <p:ext uri="{BB962C8B-B14F-4D97-AF65-F5344CB8AC3E}">
        <p14:creationId xmlns:p14="http://schemas.microsoft.com/office/powerpoint/2010/main" val="84060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21024" y="107576"/>
            <a:ext cx="1188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суши на Земле 149 млн кв. км, но для сельскохозяйственного производства пригодно менее 50 млн кв. км, при этом в сельскохозяйственном обороте (обрабатывается и занято многолетними культурами) находится менее 16 млн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км. В ряде регионов Земли практически не имеется свободных площадей для расширения сельскохозяйственного производства (Западная и Южная Азия, Северная Африка)</a:t>
            </a:r>
          </a:p>
        </p:txBody>
      </p:sp>
    </p:spTree>
    <p:extLst>
      <p:ext uri="{BB962C8B-B14F-4D97-AF65-F5344CB8AC3E}">
        <p14:creationId xmlns:p14="http://schemas.microsoft.com/office/powerpoint/2010/main" val="31856459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Негативные последствия для стран-доноров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18" y="1825625"/>
            <a:ext cx="11618258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страны эмиграции теряют часть трудовых ресурсов в наиболее трудоспособном возрасте, что ведет к их постепенному старению; </a:t>
            </a:r>
          </a:p>
          <a:p>
            <a:r>
              <a:rPr lang="ru-RU" dirty="0"/>
              <a:t>страны-доноры теряют средства, связанные с общеобразовательной и профессиональной подготовкой эмигрантов; </a:t>
            </a:r>
          </a:p>
          <a:p>
            <a:r>
              <a:rPr lang="ru-RU" dirty="0"/>
              <a:t>отток квалифицированных кадров, выезд ученых и специалистов приводят к общему снижению научно-технического, общеобразовательного и культурного потенциала страны. Происходит «утечка умов». </a:t>
            </a:r>
          </a:p>
          <a:p>
            <a:r>
              <a:rPr lang="ru-RU" dirty="0"/>
              <a:t>изменяется национальная структура населения, ухудшается демографическая ситуация в связи с выездом прежде всего трудоспособного населения, молодых рабочих и специалистов. </a:t>
            </a:r>
          </a:p>
          <a:p>
            <a:r>
              <a:rPr lang="ru-RU" dirty="0"/>
              <a:t>Уменьшение поступлений в бюджет налогов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0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28575"/>
            <a:ext cx="925252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988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89528206"/>
              </p:ext>
            </p:extLst>
          </p:nvPr>
        </p:nvGraphicFramePr>
        <p:xfrm>
          <a:off x="295835" y="853644"/>
          <a:ext cx="10372165" cy="5733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4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Год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Количество лиц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1992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700 тысяч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1995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350 тысяч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150 тысяч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2005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80 тысяч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40 тысяч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300 тысяч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07568" y="268870"/>
            <a:ext cx="8258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Уехавшие из страны с момента распада СССР</a:t>
            </a:r>
            <a:endParaRPr lang="ru-RU" altLang="ru-RU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284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524001" y="1124741"/>
          <a:ext cx="9144319" cy="5801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656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№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Страна пребывания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Численность, тыс.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65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США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415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65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Канада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214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65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Израиль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268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65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Эстония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65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Германия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65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Испания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65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Чехия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65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Латвия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65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Австрия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365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Финляндия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304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Болгария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17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3577" y="1"/>
            <a:ext cx="85651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российских граждан, проживающих за рубежом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конец 2015– первую половину 2016 года: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446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524000" y="836712"/>
          <a:ext cx="9036498" cy="6021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9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6032"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Страна отбытия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Страна прибытия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Количество человек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548"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Узбекистан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Россия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Более 2 млн.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548"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Украина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Россия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Более 2 млн.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129"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Таджикистан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Россия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1 млн.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484"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Казахстан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Россия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45 тысяч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548"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Армения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Россия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30-35 тысяч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79576" y="0"/>
            <a:ext cx="8147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Краткая статистика миграции населения за 2017 год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812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Выехавшие из России за период 2018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631504" y="1417640"/>
          <a:ext cx="9036496" cy="5323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Страна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Количество человек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США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415 тысяч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Канада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214 тысяч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Израиль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268 тысяч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Германия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201 тысяча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Эстония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89 тысяч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8083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view-image" descr="http://knigi.news/files/uch_group31/uch_pgroup74/uch_uch332/image/61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116632"/>
            <a:ext cx="9036496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75038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Страны-реципиенты применяют следующие виды ограничений на въезд трудовых иммигрантов: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1" y="1417638"/>
            <a:ext cx="11577917" cy="573325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800" dirty="0"/>
              <a:t>1.  профессиональная квалификация (наличие диплома, определенный стаж работы по специальности). Минимальным требованием к образованию считается окончание полного курса средней школы или профессионально-технического училища, что подтверждается соответствующим дипломом. В большинстве случаев диплом необходимо подтвердить или оценить в принимающей стране. Стаж работы по специальности должен быть от 2 до 5 лет (Кипр - 2 года, Австралия - 3 года, США - 5 лет);</a:t>
            </a:r>
          </a:p>
          <a:p>
            <a:r>
              <a:rPr lang="ru-RU" sz="3800" dirty="0"/>
              <a:t>2.  возрастной ценз (обычно 20-40 лет);</a:t>
            </a:r>
          </a:p>
          <a:p>
            <a:r>
              <a:rPr lang="ru-RU" sz="3800" dirty="0"/>
              <a:t>3.  состояние здоровья (запрет на въезд наркоманов, больных СПИДом и психическими заболеваниями);</a:t>
            </a:r>
          </a:p>
          <a:p>
            <a:pPr algn="just"/>
            <a:r>
              <a:rPr lang="ru-RU" sz="3800" dirty="0"/>
              <a:t>4.  социальные и политические ограничения (не допускается иммиграция лиц, ранее осужденных за уголовные преступления, а также состоящих в рядах реакционных партий);</a:t>
            </a:r>
          </a:p>
          <a:p>
            <a:pPr algn="just"/>
            <a:r>
              <a:rPr lang="ru-RU" sz="3800" dirty="0"/>
              <a:t>5.  квотирование (законодательное установление максимальной доли иностранной рабочей силы в рамках экономики в целом, отдельных отраслей и предприятий, при этом страны устанавливают квоты на въезд иностранцев из определенных стран – Азии, Африки).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4151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www.aup.ru/books/m215/img/image0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1" y="0"/>
            <a:ext cx="10838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793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520" y="260649"/>
            <a:ext cx="8784976" cy="6617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Поправки в 2017 году предполагают следующее: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загранпаспорта;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указание причины приезда с местом будущей работы;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определенный срок на регистрацию;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получение общего патента;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обязательная сдача экзаменов;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медицинского и социального страхования;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упрощенная подача документов для студентов.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8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2747964" y="188913"/>
            <a:ext cx="7019925" cy="836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900"/>
              </a:lnSpc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    с наибольшей и наименьшей площадью  пахотной земли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2" y="908708"/>
            <a:ext cx="4982880" cy="54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5525"/>
            <a:ext cx="5414682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4475164" y="6299200"/>
            <a:ext cx="324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Гектаров  на душу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2248598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Показатели, характеризующие научные ресурсы отдельных стран и групп стран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1340768"/>
            <a:ext cx="8892480" cy="518457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доля расходов на научно-исследовательские и опытно- конструкторские работы (НИОКР) в ВВП; </a:t>
            </a:r>
          </a:p>
          <a:p>
            <a:r>
              <a:rPr lang="ru-RU" dirty="0"/>
              <a:t>расходы на НИОКР на душу населения;  </a:t>
            </a:r>
          </a:p>
          <a:p>
            <a:r>
              <a:rPr lang="ru-RU" dirty="0"/>
              <a:t>доля бюджетных ассигнований на НИОКР в общих расходах государственного бюджета; </a:t>
            </a:r>
          </a:p>
          <a:p>
            <a:r>
              <a:rPr lang="ru-RU" dirty="0"/>
              <a:t>численность специалистов, занятых в науке и научном обслуживании (в том числе и относительно численности населения данной страны); </a:t>
            </a:r>
          </a:p>
          <a:p>
            <a:r>
              <a:rPr lang="ru-RU" dirty="0"/>
              <a:t>количество международных премий (прежде всего Нобелевских) за выдающиеся научные достижения; </a:t>
            </a:r>
          </a:p>
          <a:p>
            <a:r>
              <a:rPr lang="ru-RU" dirty="0"/>
              <a:t>индекс цитирования (частота ссылок в научных трудах на работы исследователей из данной страны); </a:t>
            </a:r>
          </a:p>
          <a:p>
            <a:r>
              <a:rPr lang="ru-RU" dirty="0"/>
              <a:t>доля наукоемкой продукции в ВВП и промышленной продукции (по определению национального научного фонда США, к наукоемким относятся отрасли, в которых доля расходов на НИОКР составляет более 3,5 %, а доля научного персонала - не менее 2,5 %; в число наукоемких отраслей входят </a:t>
            </a:r>
            <a:r>
              <a:rPr lang="ru-RU" dirty="0" err="1"/>
              <a:t>авиакосмическая</a:t>
            </a:r>
            <a:r>
              <a:rPr lang="ru-RU" dirty="0"/>
              <a:t>, приборостроительная, электротехническая, электронная и др.); </a:t>
            </a:r>
          </a:p>
          <a:p>
            <a:r>
              <a:rPr lang="ru-RU" dirty="0"/>
              <a:t>доля данной страны на мировом рынке высоких технологий (к числу высоких технологий чаще всего относят пять важнейших направлений технологического развития: информационные технологии; технологии, основанные на использовании новых материалов: космические технологии; ядерные технологии).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9074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548681"/>
          <a:ext cx="9144002" cy="6506839"/>
        </p:xfrm>
        <a:graphic>
          <a:graphicData uri="http://schemas.openxmlformats.org/drawingml/2006/table">
            <a:tbl>
              <a:tblPr/>
              <a:tblGrid>
                <a:gridCol w="395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7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br>
                        <a:rPr lang="ru-RU" sz="1800" dirty="0"/>
                      </a:br>
                      <a:endParaRPr lang="ru-RU" sz="1800" dirty="0"/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Компания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Страна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Специализация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2006 г.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2007 г.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2008 г.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96">
                <a:tc>
                  <a:txBody>
                    <a:bodyPr/>
                    <a:lstStyle/>
                    <a:p>
                      <a:r>
                        <a:rPr lang="ru-RU" sz="1800"/>
                        <a:t>1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Toyota Motor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Япония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автомобилестроение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7896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8329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8761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48">
                <a:tc>
                  <a:txBody>
                    <a:bodyPr/>
                    <a:lstStyle/>
                    <a:p>
                      <a:r>
                        <a:rPr lang="ru-RU" sz="1800"/>
                        <a:t>2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Pfizer, Inc.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США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фармацевтика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7600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7300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6900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816">
                <a:tc>
                  <a:txBody>
                    <a:bodyPr/>
                    <a:lstStyle/>
                    <a:p>
                      <a:r>
                        <a:rPr lang="ru-RU" sz="1800"/>
                        <a:t>3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Ford Motor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США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автомобилестроение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7200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7110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6584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168">
                <a:tc>
                  <a:txBody>
                    <a:bodyPr/>
                    <a:lstStyle/>
                    <a:p>
                      <a:r>
                        <a:rPr lang="ru-RU" sz="1800"/>
                        <a:t>4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Microsoft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США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ИКТ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6901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7431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7961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536">
                <a:tc>
                  <a:txBody>
                    <a:bodyPr/>
                    <a:lstStyle/>
                    <a:p>
                      <a:r>
                        <a:rPr lang="ru-RU" sz="1800"/>
                        <a:t>5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GlaxoSmithKline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Англия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фармацевтика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6549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7073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7639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904">
                <a:tc>
                  <a:txBody>
                    <a:bodyPr/>
                    <a:lstStyle/>
                    <a:p>
                      <a:r>
                        <a:rPr lang="ru-RU" sz="1800"/>
                        <a:t>6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General Motors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США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автомобилестроение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6500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6400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6810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256">
                <a:tc>
                  <a:txBody>
                    <a:bodyPr/>
                    <a:lstStyle/>
                    <a:p>
                      <a:r>
                        <a:rPr lang="ru-RU" sz="1800"/>
                        <a:t>7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Siemens AG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Германия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станкостроение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6434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6674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6913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624">
                <a:tc>
                  <a:txBody>
                    <a:bodyPr/>
                    <a:lstStyle/>
                    <a:p>
                      <a:r>
                        <a:rPr lang="ru-RU" sz="1800"/>
                        <a:t>8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Volkswagen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Германия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автомобилестроение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6055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6400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6810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976">
                <a:tc>
                  <a:txBody>
                    <a:bodyPr/>
                    <a:lstStyle/>
                    <a:p>
                      <a:r>
                        <a:rPr lang="ru-RU" sz="1800"/>
                        <a:t>9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Intel Corp.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США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ИКТ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5873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6333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6812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344">
                <a:tc>
                  <a:txBody>
                    <a:bodyPr/>
                    <a:lstStyle/>
                    <a:p>
                      <a:r>
                        <a:rPr lang="ru-RU" sz="1800"/>
                        <a:t>10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Sanofi-Aventis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Франция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фармацевтика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5844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6311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6816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96">
                <a:tc>
                  <a:txBody>
                    <a:bodyPr/>
                    <a:lstStyle/>
                    <a:p>
                      <a:r>
                        <a:rPr lang="ru-RU" sz="1800"/>
                        <a:t>11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IBM Corp.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США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ИКТ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5682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5853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6037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910">
                <a:tc>
                  <a:txBody>
                    <a:bodyPr/>
                    <a:lstStyle/>
                    <a:p>
                      <a:r>
                        <a:rPr lang="ru-RU" sz="1800"/>
                        <a:t>12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Novartis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Швейцария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фармацевтика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5474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5894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6436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424">
                <a:tc>
                  <a:txBody>
                    <a:bodyPr/>
                    <a:lstStyle/>
                    <a:p>
                      <a:r>
                        <a:rPr lang="ru-RU" sz="1800"/>
                        <a:t>13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Matsushita Electric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Япония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станкостроение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5406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5583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5761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784">
                <a:tc>
                  <a:txBody>
                    <a:bodyPr/>
                    <a:lstStyle/>
                    <a:p>
                      <a:r>
                        <a:rPr lang="ru-RU" sz="1800"/>
                        <a:t>14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Nokia Corp.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Финляндия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ИКТ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5143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5735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6376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144">
                <a:tc>
                  <a:txBody>
                    <a:bodyPr/>
                    <a:lstStyle/>
                    <a:p>
                      <a:r>
                        <a:rPr lang="ru-RU" sz="1800"/>
                        <a:t>15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Jonson &amp; Jonson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США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фармацевтика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5000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5450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6049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9496">
                <a:tc>
                  <a:txBody>
                    <a:bodyPr/>
                    <a:lstStyle/>
                    <a:p>
                      <a:r>
                        <a:rPr lang="ru-RU" sz="1800"/>
                        <a:t>16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Roche Holdings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Швейцария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фармацевтика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4948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5334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5720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856">
                <a:tc>
                  <a:txBody>
                    <a:bodyPr/>
                    <a:lstStyle/>
                    <a:p>
                      <a:r>
                        <a:rPr lang="ru-RU" sz="1800"/>
                        <a:t>17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Merck &amp; Co/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США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фармацевтика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4783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5090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5431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224">
                <a:tc>
                  <a:txBody>
                    <a:bodyPr/>
                    <a:lstStyle/>
                    <a:p>
                      <a:r>
                        <a:rPr lang="ru-RU" sz="1800"/>
                        <a:t>18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Honda Motor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Япония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автомобилестроение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4758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4944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5131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9079">
                <a:tc>
                  <a:txBody>
                    <a:bodyPr/>
                    <a:lstStyle/>
                    <a:p>
                      <a:r>
                        <a:rPr lang="ru-RU" sz="1800"/>
                        <a:t>19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Nissan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Япония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автомобилестроение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4707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5118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5529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9571">
                <a:tc>
                  <a:txBody>
                    <a:bodyPr/>
                    <a:lstStyle/>
                    <a:p>
                      <a:r>
                        <a:rPr lang="ru-RU" sz="1800"/>
                        <a:t>20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Cisco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США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ИКТ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4264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4619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4975 </a:t>
                      </a:r>
                    </a:p>
                  </a:txBody>
                  <a:tcPr marL="19352" marR="19352" marT="9676" marB="96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0" y="-648563"/>
            <a:ext cx="793121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charset="0"/>
              </a:rPr>
              <a:t>Расходы на НИОКР 20 крупнейших компаний мира (</a:t>
            </a:r>
            <a:r>
              <a:rPr lang="ru-RU" b="1" dirty="0" err="1">
                <a:latin typeface="Arial" charset="0"/>
              </a:rPr>
              <a:t>млн</a:t>
            </a:r>
            <a:r>
              <a:rPr lang="ru-RU" b="1" dirty="0">
                <a:latin typeface="Arial" charset="0"/>
              </a:rPr>
              <a:t> долларов),</a:t>
            </a:r>
            <a:br>
              <a:rPr lang="ru-RU" b="1" dirty="0">
                <a:latin typeface="Arial" charset="0"/>
              </a:rPr>
            </a:br>
            <a:endParaRPr lang="ru-RU" dirty="0"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750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47528" y="1124744"/>
          <a:ext cx="8352928" cy="5256582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4266">
                <a:tc>
                  <a:txBody>
                    <a:bodyPr/>
                    <a:lstStyle/>
                    <a:p>
                      <a:br>
                        <a:rPr lang="ru-RU" sz="1500" dirty="0"/>
                      </a:br>
                      <a:endParaRPr lang="ru-RU" sz="1500" dirty="0"/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2006 г.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2007 г.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2008 г.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r>
                        <a:rPr lang="ru-RU" sz="1500"/>
                        <a:t>Америка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35,7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34,4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33,1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r>
                        <a:rPr lang="ru-RU" sz="1500"/>
                        <a:t>в том числе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6679" marR="76679" marT="38340" marB="38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6679" marR="76679" marT="38340" marB="38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6679" marR="76679" marT="38340" marB="38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r>
                        <a:rPr lang="ru-RU" sz="1500"/>
                        <a:t>США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32,7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31,4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30,1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r>
                        <a:rPr lang="ru-RU" sz="1500"/>
                        <a:t>Страны Азии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36,9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38,8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40,8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r>
                        <a:rPr lang="ru-RU" sz="1500"/>
                        <a:t>в том числе: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6679" marR="76679" marT="38340" marB="38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6679" marR="76679" marT="38340" marB="38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6679" marR="76679" marT="38340" marB="38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r>
                        <a:rPr lang="ru-RU" sz="1500"/>
                        <a:t>Китай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13,5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15,6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17,9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r>
                        <a:rPr lang="ru-RU" sz="1500"/>
                        <a:t>Япония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13,0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12,8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12,4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r>
                        <a:rPr lang="ru-RU" sz="1500"/>
                        <a:t>Индия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3,7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3,7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3,7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4266">
                <a:tc>
                  <a:txBody>
                    <a:bodyPr/>
                    <a:lstStyle/>
                    <a:p>
                      <a:r>
                        <a:rPr lang="ru-RU" sz="1500"/>
                        <a:t>Европейские страны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25,2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24,6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23,9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4266">
                <a:tc>
                  <a:txBody>
                    <a:bodyPr/>
                    <a:lstStyle/>
                    <a:p>
                      <a:r>
                        <a:rPr lang="ru-RU" sz="1500"/>
                        <a:t>Другие страны мира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2,2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2,2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2,1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1" y="-787062"/>
            <a:ext cx="823404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charset="0"/>
              </a:rPr>
              <a:t>Глобальная структура финансирования исследований и разработок: </a:t>
            </a:r>
            <a:br>
              <a:rPr lang="ru-RU" b="1" dirty="0">
                <a:latin typeface="Arial" charset="0"/>
              </a:rPr>
            </a:br>
            <a:r>
              <a:rPr lang="ru-RU" b="1" dirty="0">
                <a:latin typeface="Arial" charset="0"/>
              </a:rPr>
              <a:t>оценки и прогноз (%)</a:t>
            </a:r>
            <a:r>
              <a:rPr lang="ru-RU" dirty="0">
                <a:latin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56509" y="1814945"/>
          <a:ext cx="8326582" cy="365760"/>
        </p:xfrm>
        <a:graphic>
          <a:graphicData uri="http://schemas.openxmlformats.org/drawingml/2006/table">
            <a:tbl>
              <a:tblPr/>
              <a:tblGrid>
                <a:gridCol w="8326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56509" y="2618509"/>
          <a:ext cx="2119746" cy="365760"/>
        </p:xfrm>
        <a:graphic>
          <a:graphicData uri="http://schemas.openxmlformats.org/drawingml/2006/table">
            <a:tbl>
              <a:tblPr/>
              <a:tblGrid>
                <a:gridCol w="2119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6912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причины устойчивого долгосрочного роста </a:t>
            </a:r>
            <a:r>
              <a:rPr lang="ru-RU" sz="3200" dirty="0" err="1"/>
              <a:t>наукоемкости</a:t>
            </a:r>
            <a:r>
              <a:rPr lang="ru-RU" sz="3200" dirty="0"/>
              <a:t> экономики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удорожание самих научно-исследовательских разработок в связи с использованием в растущих масштабах высококвалифицированного труда и сложного наукоемкого оборудования; </a:t>
            </a:r>
          </a:p>
          <a:p>
            <a:r>
              <a:rPr lang="ru-RU" dirty="0"/>
              <a:t>сохранение стабильности финансирования научных подразделений корпораций или даже его наращивание в годы как нормальной, так и неблагоприятной экономической конъюнктуры, </a:t>
            </a:r>
          </a:p>
          <a:p>
            <a:r>
              <a:rPr lang="ru-RU" dirty="0"/>
              <a:t>технологическая конвергенция, которая требует от фирм подготовки экспертов в более широких областях науки и техники, проведения разработок по более широкому спектру сопряженных технологий. </a:t>
            </a:r>
          </a:p>
          <a:p>
            <a:r>
              <a:rPr lang="ru-RU" dirty="0"/>
              <a:t>снижение продолжительности жизненных циклов наукоемких товаров (частая смена поколений компьютеров, телевизоров, бытовой техники), </a:t>
            </a:r>
          </a:p>
          <a:p>
            <a:r>
              <a:rPr lang="ru-RU" dirty="0"/>
              <a:t>постоянно растущий спрос на наукоемкую продукцию со стороны здравоохранения (средства диагностики, хирургическая аппаратура и инструменты, лекарственные средства).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9971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0"/>
            <a:ext cx="8892480" cy="764704"/>
          </a:xfrm>
        </p:spPr>
        <p:txBody>
          <a:bodyPr>
            <a:normAutofit/>
          </a:bodyPr>
          <a:lstStyle/>
          <a:p>
            <a:r>
              <a:rPr lang="ru-RU" sz="3200" dirty="0"/>
              <a:t>Качественно новый этап мирового развития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692696"/>
            <a:ext cx="9144000" cy="5976664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экономика переживает непрерывный инновационный процесс, в ходе которого сливаются воедино преобразования в технологической, организационной и социальной сферах. При этом формируется новая модель развития и использования человеческих ресурсов, ориентированная на высококвалифицированную рабочую силу, интегрированную в систему производства; </a:t>
            </a:r>
          </a:p>
          <a:p>
            <a:pPr lvl="0"/>
            <a:r>
              <a:rPr lang="ru-RU" sz="1800" dirty="0"/>
              <a:t>приоритетное значение приобретает нематериальное накопление, в том числе капиталовложения в человека, по сравнению с материальным накоплением; </a:t>
            </a:r>
          </a:p>
          <a:p>
            <a:pPr lvl="0"/>
            <a:r>
              <a:rPr lang="ru-RU" sz="1800" dirty="0"/>
              <a:t>в важнейшую производительную силу превращается информация. Ее производство, переработка, распространение, создание информационной инфраструктуры и информационных сетей становятся необходимыми условиями конкурентоспособности и экономического роста; </a:t>
            </a:r>
          </a:p>
          <a:p>
            <a:pPr lvl="0"/>
            <a:r>
              <a:rPr lang="ru-RU" sz="1800" dirty="0"/>
              <a:t>отраслевой комплекс услуг, выполняющий важные производственные функции в современном процессе воспроизводства, становится главной сферой занятости населения; </a:t>
            </a:r>
          </a:p>
          <a:p>
            <a:pPr lvl="0"/>
            <a:r>
              <a:rPr lang="ru-RU" sz="1800" dirty="0"/>
              <a:t>возрастает подвижность общественных институтов, профессионально-квалификационных и социально-классовых структур; </a:t>
            </a:r>
          </a:p>
          <a:p>
            <a:pPr lvl="0"/>
            <a:r>
              <a:rPr lang="ru-RU" sz="1800" dirty="0"/>
              <a:t>возрастает общественный контроль над капиталом, увеличиваются социальные расходы корпораций, повышается роль социальных ориентиров в развитии всего общества; </a:t>
            </a:r>
          </a:p>
          <a:p>
            <a:pPr lvl="0"/>
            <a:r>
              <a:rPr lang="ru-RU" sz="1800" dirty="0"/>
              <a:t>распространение мощных информационных систем усиливает взаимосвязанность государств мира.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845534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Основные направления государственной инновационной политики  РФ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1052736"/>
            <a:ext cx="8640960" cy="56166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создание системы ее комплексной поддержки, развитие производства, повышение конкурентоспособности и экспорта наукоемкой продукции;</a:t>
            </a:r>
          </a:p>
          <a:p>
            <a:pPr lvl="0"/>
            <a:r>
              <a:rPr lang="ru-RU" dirty="0"/>
              <a:t>развитие инфраструктуры инновационного процесса, включая систему информационного обеспечения, систему экспертизы, финансово-экономическую систему, производственно-технологическую поддержку, систему сертификации и продвижения разработок, подготовки и переподготовки кадров;</a:t>
            </a:r>
          </a:p>
          <a:p>
            <a:pPr lvl="0"/>
            <a:r>
              <a:rPr lang="ru-RU" dirty="0"/>
              <a:t>реализация критических технологий и приоритетных направлений, способных преобразовывать соответствующие отрасли и регионы, в том числе выбор наибольшего числа новейших базовых технологий, оказывающих решающее влияние на повышение эффективности производства и конкурентоспособность продукции, переход к новому технологическому укладу;</a:t>
            </a:r>
          </a:p>
          <a:p>
            <a:pPr lvl="0"/>
            <a:r>
              <a:rPr lang="ru-RU" dirty="0"/>
              <a:t>использование технологий двойного назначения (для производства военной техники и гражданской продукции)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644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Технические факторы, обусловившие мощный рост отрасли в США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/>
              <a:t>массовое внедрение компьютерного и другого электронного оборудования во все сферы человеческой деятельности;</a:t>
            </a:r>
          </a:p>
          <a:p>
            <a:pPr lvl="0"/>
            <a:r>
              <a:rPr lang="ru-RU" dirty="0"/>
              <a:t>создание одной из самых мощных в мире систем телекомму­никации, связавших воедино всех владельцев компьютеров в США;</a:t>
            </a:r>
          </a:p>
          <a:p>
            <a:pPr lvl="0"/>
            <a:r>
              <a:rPr lang="ru-RU" dirty="0"/>
              <a:t>высокая «компьютерная грамотность» населения, овладеваю­щего технологией работы на компьютере уже в детском возрасте;</a:t>
            </a:r>
          </a:p>
          <a:p>
            <a:pPr lvl="0"/>
            <a:r>
              <a:rPr lang="ru-RU" dirty="0"/>
              <a:t>подавляющая часть программ и других материалов издается на английском языке, что облегчает их освоение в одноязычной стране;</a:t>
            </a:r>
          </a:p>
          <a:p>
            <a:pPr lvl="0"/>
            <a:r>
              <a:rPr lang="ru-RU" dirty="0"/>
              <a:t>быстро осваиваемые и внедряемые научные и производствен­ные инновации, непрерывно идущие в области электронных техно­логий.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3303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olit.ru/media/archive/idea/catastrofa_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5" y="1052737"/>
            <a:ext cx="4695825" cy="32385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5720" y="3326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Удельный вес России в мировом населении в 1500–2006 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5327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Удельный вес России в мировом ВВП в 1500–2006 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polit.ru/media/archive/idea/catastrofa_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3" y="1988841"/>
            <a:ext cx="4695825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2233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200" b="1" dirty="0"/>
              <a:t>Индексы прироста промышленного производства в 2006 г. в % к январю 1990 г.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polit.ru/media/archive/idea/catastrofa_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980728"/>
            <a:ext cx="8964488" cy="6543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39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524435" y="470647"/>
            <a:ext cx="1126863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спроса на продовольствие и увеличение его производства стали главной причиной роста спроса на водные ресурсы. </a:t>
            </a:r>
          </a:p>
          <a:p>
            <a:pPr>
              <a:lnSpc>
                <a:spcPct val="15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хозяйство потребляет 70 используемой пресной воды</a:t>
            </a:r>
          </a:p>
          <a:p>
            <a:pPr>
              <a:lnSpc>
                <a:spcPct val="15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Хотя 70 поверхности Земли покрыто морями и океанами, количество пресной воды составляет всего три процента от общего объема воды на Земле, при этом для использования доступна одна треть из этого количества</a:t>
            </a:r>
          </a:p>
          <a:p>
            <a:pPr>
              <a:lnSpc>
                <a:spcPct val="15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Ныне примерно 1,2 млрд человек живут в регионах, где имеет место физический дефицит воды</a:t>
            </a:r>
          </a:p>
          <a:p>
            <a:pPr>
              <a:lnSpc>
                <a:spcPct val="150000"/>
              </a:lnSpc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нехватки пресной воды является одной из основных, с которыми сталкивается человечество в текущем столетии.</a:t>
            </a:r>
          </a:p>
        </p:txBody>
      </p:sp>
    </p:spTree>
    <p:extLst>
      <p:ext uri="{BB962C8B-B14F-4D97-AF65-F5344CB8AC3E}">
        <p14:creationId xmlns:p14="http://schemas.microsoft.com/office/powerpoint/2010/main" val="12086497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Ocy;&amp;tcy;&amp;rcy;&amp;acy;&amp;scy;&amp;lcy;&amp;iecy;&amp;vcy;&amp;acy;&amp;yacy; &amp;scy;&amp;tcy;&amp;rcy;&amp;ucy;&amp;kcy;&amp;tcy;&amp;ucy;&amp;rcy;&amp;acy; &amp;mcy;&amp;icy;&amp;rcy;&amp;ocy;&amp;vcy;&amp;ocy;&amp;jcy; &amp;ecy;&amp;kcy;&amp;ocy;&amp;ncy;&amp;ocy;&amp;mcy;&amp;i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476672"/>
            <a:ext cx="7056784" cy="6732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2620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Примерная отраслевая структура экономики США и России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75523" y="1599499"/>
          <a:ext cx="8640957" cy="4793709"/>
        </p:xfrm>
        <a:graphic>
          <a:graphicData uri="http://schemas.openxmlformats.org/drawingml/2006/table">
            <a:tbl>
              <a:tblPr/>
              <a:tblGrid>
                <a:gridCol w="3456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0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Отрасли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США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Россия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61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Промышленность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21%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2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7%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24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Торговля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16%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17%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98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 и связь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8%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619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отрасли (услуги)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51%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28%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17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19" marR="1719" marT="1719" marB="1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5187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0"/>
            <a:ext cx="8435280" cy="922114"/>
          </a:xfrm>
        </p:spPr>
        <p:txBody>
          <a:bodyPr>
            <a:normAutofit fontScale="90000"/>
          </a:bodyPr>
          <a:lstStyle/>
          <a:p>
            <a:r>
              <a:rPr lang="ru-RU" sz="3200" i="1" dirty="0"/>
              <a:t>Характерные структурные изменения</a:t>
            </a:r>
            <a:r>
              <a:rPr lang="ru-RU" sz="3200" dirty="0"/>
              <a:t> в современной мировой экономике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908720"/>
            <a:ext cx="8964488" cy="5949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/>
              <a:t>1. Ускоренный рост непроизводственной сферы (</a:t>
            </a:r>
            <a:r>
              <a:rPr lang="ru-RU" sz="1800" b="1" dirty="0" err="1"/>
              <a:t>сферы</a:t>
            </a:r>
            <a:r>
              <a:rPr lang="ru-RU" sz="1800" b="1" dirty="0"/>
              <a:t> услуг).</a:t>
            </a:r>
            <a:endParaRPr lang="ru-RU" sz="1800" dirty="0"/>
          </a:p>
          <a:p>
            <a:pPr>
              <a:buNone/>
            </a:pPr>
            <a:r>
              <a:rPr lang="ru-RU" sz="1800" b="1" dirty="0"/>
              <a:t>2. Происходит переход от базовых отраслей, являющихся ресур­соемкими, к наукоемким отраслям. </a:t>
            </a:r>
            <a:r>
              <a:rPr lang="ru-RU" sz="1800" dirty="0"/>
              <a:t>Наблюдается временная последовательность в приоритетности развития отраслей: сырьевые производства, капиталоемкие произ­водства, </a:t>
            </a:r>
            <a:r>
              <a:rPr lang="ru-RU" sz="1800" dirty="0" err="1"/>
              <a:t>материалоемкие</a:t>
            </a:r>
            <a:r>
              <a:rPr lang="ru-RU" sz="1800" dirty="0"/>
              <a:t> производства, наукоемкие производства.</a:t>
            </a:r>
          </a:p>
          <a:p>
            <a:pPr>
              <a:buNone/>
            </a:pPr>
            <a:r>
              <a:rPr lang="ru-RU" sz="1800" b="1" dirty="0"/>
              <a:t>3.  Сокращается    доля    сельскохозяйственного    производства в ВВП; одновременно возрастает его эффективность. </a:t>
            </a:r>
            <a:r>
              <a:rPr lang="ru-RU" sz="1800" dirty="0"/>
              <a:t>В развитых странах произошло образование АПК, что привело к улучшению использования сельскохозяйственного сырья и повы­шению качества конечных продуктов. </a:t>
            </a:r>
          </a:p>
          <a:p>
            <a:pPr>
              <a:buNone/>
            </a:pPr>
            <a:r>
              <a:rPr lang="ru-RU" sz="1800" b="1" dirty="0"/>
              <a:t>4. Обрабатывающие отрасли становятся основными в структуре промышленности</a:t>
            </a:r>
            <a:r>
              <a:rPr lang="ru-RU" sz="1800" dirty="0"/>
              <a:t> . Ведущими отраслями промышленности остаются машиностроение, электроэнергетика и химическая промышленность.</a:t>
            </a:r>
          </a:p>
          <a:p>
            <a:pPr>
              <a:buNone/>
            </a:pPr>
            <a:r>
              <a:rPr lang="ru-RU" sz="1800" b="1" dirty="0"/>
              <a:t>5. Доля добывающей промышленности постоянно снижается</a:t>
            </a:r>
            <a:r>
              <a:rPr lang="ru-RU" sz="1800" dirty="0"/>
              <a:t> в силу более экономного и рационального использования топлива и сырья</a:t>
            </a:r>
          </a:p>
          <a:p>
            <a:pPr>
              <a:buNone/>
            </a:pPr>
            <a:r>
              <a:rPr lang="ru-RU" sz="1800" b="1" dirty="0"/>
              <a:t>6. В структуре внешней торговли за последнее десятилетие произошли изменения</a:t>
            </a:r>
            <a:r>
              <a:rPr lang="ru-RU" sz="1800" dirty="0"/>
              <a:t> </a:t>
            </a:r>
            <a:r>
              <a:rPr lang="ru-RU" sz="1800" b="1" dirty="0"/>
              <a:t>— увеличилась доля продукции обрабатывающей промышленности.</a:t>
            </a:r>
          </a:p>
          <a:p>
            <a:pPr>
              <a:buNone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Доля промышленности составляла в 2009 году 30,6% мирового валового продукта, сфера услуг – 63,4%, доля сельского хозяйства и добывающих производств -6%.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599734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ekonomika/Promyshlennost-mira/0004-004-Po-vremeni-vozniknovenija-vse-otrasli-promyshlennosti-deljat-na-t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2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9408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Виды отраслей промышленности: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332656"/>
            <a:ext cx="8784976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/>
              <a:t>1. </a:t>
            </a:r>
            <a:r>
              <a:rPr lang="ru-RU" sz="1800" dirty="0">
                <a:solidFill>
                  <a:srgbClr val="FF0000"/>
                </a:solidFill>
              </a:rPr>
              <a:t>Функциональное назначение продукции</a:t>
            </a:r>
            <a:r>
              <a:rPr lang="ru-RU" sz="1800" dirty="0"/>
              <a:t>:</a:t>
            </a:r>
          </a:p>
          <a:p>
            <a:pPr>
              <a:buNone/>
            </a:pPr>
            <a:r>
              <a:rPr lang="ru-RU" sz="1800" dirty="0"/>
              <a:t>- топливно-энергетическая промышленность (ТЭК); </a:t>
            </a:r>
          </a:p>
          <a:p>
            <a:pPr>
              <a:buNone/>
            </a:pPr>
            <a:r>
              <a:rPr lang="ru-RU" sz="1800" dirty="0"/>
              <a:t>- черная и цветная металлургия; </a:t>
            </a:r>
          </a:p>
          <a:p>
            <a:pPr>
              <a:buNone/>
            </a:pPr>
            <a:r>
              <a:rPr lang="ru-RU" sz="1800" dirty="0"/>
              <a:t>- машиностроение; </a:t>
            </a:r>
          </a:p>
          <a:p>
            <a:pPr>
              <a:buNone/>
            </a:pPr>
            <a:r>
              <a:rPr lang="ru-RU" sz="1800" dirty="0"/>
              <a:t>- химическая промышленность; </a:t>
            </a:r>
          </a:p>
          <a:p>
            <a:pPr>
              <a:buNone/>
            </a:pPr>
            <a:r>
              <a:rPr lang="ru-RU" sz="1800" dirty="0"/>
              <a:t>- лесная и деревообрабатывающая промышленность; </a:t>
            </a:r>
          </a:p>
          <a:p>
            <a:pPr>
              <a:buNone/>
            </a:pPr>
            <a:r>
              <a:rPr lang="ru-RU" sz="1800" dirty="0"/>
              <a:t>- легкая промышленность (текстильная, швейная обувная и пр. отрасли);</a:t>
            </a:r>
          </a:p>
          <a:p>
            <a:pPr>
              <a:buNone/>
            </a:pPr>
            <a:r>
              <a:rPr lang="ru-RU" sz="1800" dirty="0"/>
              <a:t>- пищевая промышленность.</a:t>
            </a:r>
          </a:p>
          <a:p>
            <a:pPr>
              <a:buNone/>
            </a:pPr>
            <a:r>
              <a:rPr lang="ru-RU" sz="1800" dirty="0"/>
              <a:t>2. </a:t>
            </a:r>
            <a:r>
              <a:rPr lang="ru-RU" sz="1800" dirty="0">
                <a:solidFill>
                  <a:srgbClr val="FF0000"/>
                </a:solidFill>
              </a:rPr>
              <a:t>Характер воздействия на предмет труда</a:t>
            </a:r>
            <a:r>
              <a:rPr lang="ru-RU" sz="1800" dirty="0"/>
              <a:t>:</a:t>
            </a:r>
          </a:p>
          <a:p>
            <a:pPr>
              <a:buNone/>
            </a:pPr>
            <a:r>
              <a:rPr lang="ru-RU" sz="1800" dirty="0"/>
              <a:t>- добывающая промышленность;</a:t>
            </a:r>
          </a:p>
          <a:p>
            <a:pPr>
              <a:buNone/>
            </a:pPr>
            <a:r>
              <a:rPr lang="ru-RU" sz="1800" dirty="0"/>
              <a:t>- обрабатывающая промышленность.</a:t>
            </a:r>
          </a:p>
          <a:p>
            <a:pPr>
              <a:buNone/>
            </a:pPr>
            <a:r>
              <a:rPr lang="ru-RU" sz="1800" dirty="0"/>
              <a:t>3. </a:t>
            </a:r>
            <a:r>
              <a:rPr lang="ru-RU" sz="1800" dirty="0">
                <a:solidFill>
                  <a:srgbClr val="FF0000"/>
                </a:solidFill>
              </a:rPr>
              <a:t>Экономическое назначение продукции</a:t>
            </a:r>
            <a:r>
              <a:rPr lang="ru-RU" sz="1800" dirty="0"/>
              <a:t>:</a:t>
            </a:r>
          </a:p>
          <a:p>
            <a:pPr>
              <a:buNone/>
            </a:pPr>
            <a:r>
              <a:rPr lang="ru-RU" sz="1800" dirty="0"/>
              <a:t>- отрасли, производящие средства производства;</a:t>
            </a:r>
          </a:p>
          <a:p>
            <a:pPr>
              <a:buNone/>
            </a:pPr>
            <a:r>
              <a:rPr lang="ru-RU" sz="1800" dirty="0"/>
              <a:t>- отрасли, производящие предметы потребления. </a:t>
            </a:r>
          </a:p>
          <a:p>
            <a:pPr>
              <a:buNone/>
            </a:pPr>
            <a:r>
              <a:rPr lang="ru-RU" sz="1800" dirty="0"/>
              <a:t>4. </a:t>
            </a:r>
            <a:r>
              <a:rPr lang="ru-RU" sz="1800" dirty="0">
                <a:solidFill>
                  <a:srgbClr val="FF0000"/>
                </a:solidFill>
              </a:rPr>
              <a:t>Время возникновения отрасли</a:t>
            </a:r>
            <a:r>
              <a:rPr lang="ru-RU" sz="1800" dirty="0"/>
              <a:t>:</a:t>
            </a:r>
          </a:p>
          <a:p>
            <a:pPr>
              <a:buNone/>
            </a:pPr>
            <a:r>
              <a:rPr lang="ru-RU" sz="1800" dirty="0"/>
              <a:t>- старые отрасли (каменноугольная, железорудная, металлургия, судостроение, текстильная и пр.);</a:t>
            </a:r>
          </a:p>
          <a:p>
            <a:pPr>
              <a:buNone/>
            </a:pPr>
            <a:r>
              <a:rPr lang="ru-RU" sz="1800" dirty="0"/>
              <a:t>- новые отрасли (автомобилестроение, производство пластмасс и химических волокон, электротехника и пр.);</a:t>
            </a:r>
          </a:p>
          <a:p>
            <a:pPr>
              <a:buNone/>
            </a:pPr>
            <a:r>
              <a:rPr lang="ru-RU" sz="1800" dirty="0"/>
              <a:t>- новейшие отрасли (микроэлектроника, вычислительная техника и пр.).</a:t>
            </a:r>
          </a:p>
          <a:p>
            <a:pPr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800275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r>
              <a:rPr lang="ru-RU" sz="3200" dirty="0"/>
              <a:t>Распределение основных горнодобывающих стран по количеству видов добываемых минеральных продуктов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7586" name="Picture 2" descr="gor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266" y="1484784"/>
            <a:ext cx="8704207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72078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892480" cy="1143000"/>
          </a:xfrm>
        </p:spPr>
        <p:txBody>
          <a:bodyPr>
            <a:noAutofit/>
          </a:bodyPr>
          <a:lstStyle/>
          <a:p>
            <a:r>
              <a:rPr lang="ru-RU" sz="3200" dirty="0"/>
              <a:t>Основные регионы – потребители продукции горнодобывающей промышленности в 2011 г. (доля в общей выручке, %)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8610" name="Picture 2" descr="gor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628800"/>
            <a:ext cx="8568952" cy="5349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8932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0"/>
            <a:ext cx="8435280" cy="1052736"/>
          </a:xfrm>
        </p:spPr>
        <p:txBody>
          <a:bodyPr>
            <a:normAutofit/>
          </a:bodyPr>
          <a:lstStyle/>
          <a:p>
            <a:r>
              <a:rPr lang="ru-RU" sz="3200" dirty="0"/>
              <a:t>Роль горнодобывающей промышленности в экономике ряда стран мира в текущих ценах, %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964246"/>
          <a:ext cx="9144000" cy="5893755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0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Страна </a:t>
                      </a:r>
                      <a:endParaRPr lang="ru-RU" sz="1800" dirty="0"/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Доля в ВВП, 2008 г. </a:t>
                      </a:r>
                      <a:endParaRPr lang="ru-RU" sz="1800" dirty="0"/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/>
                        <a:t>Доля в промышленном производстве, 2008 г. </a:t>
                      </a:r>
                      <a:endParaRPr lang="ru-RU" sz="1800"/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/>
                        <a:t>Доля в промышленном производстве, 2008 г. </a:t>
                      </a:r>
                      <a:endParaRPr lang="ru-RU" sz="1800"/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24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Западная Европа в целом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0,2–0,4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Нет св.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Нет св.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48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Болгария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2,9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11,2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15,4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6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Голландия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3,6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14,5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18,2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Дания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3,9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7,5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19,7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Норвегия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25,5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58,8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75,5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США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2,1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5,2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13,5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Индия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2,8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12,5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13,9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Бразилия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2,9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4,7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14,3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Китай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5,6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Н.св.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14,6*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Канада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7,1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18,7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30,6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8051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Южная Африка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7,7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24,5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33,7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Австралия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7,8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24,8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44,3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Россия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10,1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27,8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52,8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Чили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23,1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26,3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58,9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4049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7568" y="751345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 </a:t>
            </a:r>
            <a:r>
              <a:rPr lang="ru-RU" sz="2400" dirty="0">
                <a:solidFill>
                  <a:srgbClr val="FF0000"/>
                </a:solidFill>
              </a:rPr>
              <a:t>обрабатывающую промышленность </a:t>
            </a:r>
            <a:r>
              <a:rPr lang="ru-RU" sz="2400" dirty="0"/>
              <a:t>приходится 16% мирового ВНП и до 90% частных инвестиций в НИОКР, а ее доля в глобальной торговле достигает 70%. Сильная обрабатывающая промышленность традиционно говорила о технологической мощи государства, а ее сокращение или сжатие рассматривалось как признак экономического упадка. Сегодня в развитых странах этот сектор уже не является источником масштабного роста занятости и рабочих мест, но в развивающихся странах он выступает основным мотором развития, рычагом превращения бедных стран в важных игроков глобальной экономики.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43294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Обрабатывающая промышленность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Машиностроение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Химическая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Легкая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АПК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Общее (станкостроение)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Основная 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Швейная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Пищевая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Транспортное (автомобилестроение, судостроение, производство локомотивов и труб)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Производство удобрений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Текстильная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Рыбная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Электроника и электротехника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Производство полимеров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Обувная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Лесная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Приборостроение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Фармацевтическая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Кожевенная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Мясная и молочная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ВПК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Меховая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48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world water  map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82" y="871538"/>
            <a:ext cx="8568018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208214" y="188914"/>
            <a:ext cx="7775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водных ресурсов мира (пресная  вода)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4114" y="5229225"/>
            <a:ext cx="3024187" cy="450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b="1" dirty="0"/>
              <a:t>Нехватка воды вследствие экономических причин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8399464" y="4941888"/>
            <a:ext cx="1728787" cy="42575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300"/>
              </a:lnSpc>
            </a:pPr>
            <a:r>
              <a:rPr lang="ru-RU" altLang="ru-RU" b="1"/>
              <a:t>Физический дефицит воды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4114" y="5727701"/>
            <a:ext cx="3024187" cy="466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b="1" dirty="0"/>
              <a:t>Незначительный дефицит или отсутствие дефицита</a:t>
            </a:r>
          </a:p>
        </p:txBody>
      </p:sp>
    </p:spTree>
    <p:extLst>
      <p:ext uri="{BB962C8B-B14F-4D97-AF65-F5344CB8AC3E}">
        <p14:creationId xmlns:p14="http://schemas.microsoft.com/office/powerpoint/2010/main" val="16111599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Доля обрабатывающей промышленности в ВНП крупнейших стран мира в 2010 г., %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>
                <a:hlinkClick r:id="rId2"/>
              </a:rPr>
              <a:t>/</a:t>
            </a:r>
            <a:r>
              <a:rPr lang="ru-RU" sz="3200" dirty="0"/>
              <a:t> © ВОПРОСИК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2860" y="1052737"/>
            <a:ext cx="8965141" cy="5692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2741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Отраслевая структура группы глобальных инноваций для местных рынков в 2010 г., % условно-чистой продукции</a:t>
            </a: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584229"/>
            <a:ext cx="8496944" cy="5112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657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i-g-t.org/wp-content/uploads/2013/03/56842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496" y="332656"/>
            <a:ext cx="7416824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8296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Показатели отраслевой структуры промышленности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980728"/>
            <a:ext cx="8229600" cy="58772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/>
              <a:t>Удельный вес отрасли в общем объеме производства продукции.</a:t>
            </a:r>
          </a:p>
          <a:p>
            <a:pPr>
              <a:buFontTx/>
              <a:buChar char="-"/>
            </a:pPr>
            <a:r>
              <a:rPr lang="ru-RU" dirty="0"/>
              <a:t>Показатель объема производимой продукции. Он позволяет более объективно судить не только о соотношении отраслей, но и об их взаимосвязях, динамике отраслевой структуры промышленности.</a:t>
            </a:r>
          </a:p>
          <a:p>
            <a:pPr>
              <a:buFontTx/>
              <a:buChar char="-"/>
            </a:pPr>
            <a:r>
              <a:rPr lang="ru-RU" dirty="0"/>
              <a:t>Численность занятых в отрасли.</a:t>
            </a:r>
          </a:p>
          <a:p>
            <a:pPr>
              <a:buFontTx/>
              <a:buChar char="-"/>
            </a:pPr>
            <a:r>
              <a:rPr lang="ru-RU" dirty="0"/>
              <a:t> Стоимость основных производственных фондов промышленности.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9608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70609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br>
              <a:rPr lang="ru-RU" sz="3200" dirty="0"/>
            </a:br>
            <a:r>
              <a:rPr lang="ru-RU" sz="3200" dirty="0"/>
              <a:t>Факторы повышения роли промышленности 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9536" y="980729"/>
            <a:ext cx="8229600" cy="543346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1. </a:t>
            </a:r>
            <a:r>
              <a:rPr lang="ru-RU" dirty="0">
                <a:solidFill>
                  <a:srgbClr val="FF0000"/>
                </a:solidFill>
              </a:rPr>
              <a:t>Растет уровень механизации </a:t>
            </a:r>
            <a:r>
              <a:rPr lang="ru-RU" dirty="0"/>
              <a:t>(как продукта промышленности) во всех отраслях экономики: так, сельское хозяйство, строительная индустрия, торговля, банковское дело, даже домохозяйство все в возрастающих объемах нуждаются в средствах механизации.</a:t>
            </a:r>
          </a:p>
          <a:p>
            <a:pPr>
              <a:buNone/>
            </a:pPr>
            <a:r>
              <a:rPr lang="ru-RU" dirty="0"/>
              <a:t>2. </a:t>
            </a:r>
            <a:r>
              <a:rPr lang="ru-RU" dirty="0">
                <a:solidFill>
                  <a:srgbClr val="FF0000"/>
                </a:solidFill>
              </a:rPr>
              <a:t>Натуральное сырье </a:t>
            </a:r>
            <a:r>
              <a:rPr lang="ru-RU" dirty="0"/>
              <a:t>(продукция сельского хозяйства) </a:t>
            </a:r>
            <a:r>
              <a:rPr lang="ru-RU" dirty="0">
                <a:solidFill>
                  <a:srgbClr val="FF0000"/>
                </a:solidFill>
              </a:rPr>
              <a:t>все больше вытесняется </a:t>
            </a:r>
            <a:r>
              <a:rPr lang="ru-RU" dirty="0"/>
              <a:t>синтетическим сырьем, что изменяет структуру MX в пользу промышленности. Например, для производства синтетического сырья требуется соответствующее оборудование, т.е. продукция промышленности.                                                             </a:t>
            </a:r>
          </a:p>
          <a:p>
            <a:pPr>
              <a:buNone/>
            </a:pPr>
            <a:r>
              <a:rPr lang="ru-RU" dirty="0"/>
              <a:t>3. </a:t>
            </a:r>
            <a:r>
              <a:rPr lang="ru-RU" dirty="0">
                <a:solidFill>
                  <a:srgbClr val="FF0000"/>
                </a:solidFill>
              </a:rPr>
              <a:t>Ряд отраслей и производств переходят в сферу промышленности </a:t>
            </a:r>
            <a:r>
              <a:rPr lang="ru-RU" dirty="0"/>
              <a:t>из других сфер хозяйства. Так, в частности:</a:t>
            </a:r>
          </a:p>
          <a:p>
            <a:pPr>
              <a:buNone/>
            </a:pPr>
            <a:r>
              <a:rPr lang="ru-RU" dirty="0"/>
              <a:t>• производство кормов для животноводства раньше было исключительно функцией сельскохозяйственного производства. Теперь создана мощная комбикормовая промышленность;</a:t>
            </a:r>
          </a:p>
          <a:p>
            <a:pPr>
              <a:buNone/>
            </a:pPr>
            <a:r>
              <a:rPr lang="ru-RU" dirty="0"/>
              <a:t>• строительство все более превращается в промышленное производство по сборке готовых конструкций;</a:t>
            </a:r>
          </a:p>
          <a:p>
            <a:pPr>
              <a:buNone/>
            </a:pPr>
            <a:r>
              <a:rPr lang="ru-RU" dirty="0"/>
              <a:t>• в торговле такие виды деятельности, как расфасовка, упаковка перешли в промышленность.</a:t>
            </a:r>
          </a:p>
          <a:p>
            <a:pPr>
              <a:buNone/>
            </a:pPr>
            <a:r>
              <a:rPr lang="ru-RU" dirty="0"/>
              <a:t>4. </a:t>
            </a:r>
            <a:r>
              <a:rPr lang="ru-RU" dirty="0">
                <a:solidFill>
                  <a:srgbClr val="FF0000"/>
                </a:solidFill>
              </a:rPr>
              <a:t>Продукты питания </a:t>
            </a:r>
            <a:r>
              <a:rPr lang="ru-RU" dirty="0"/>
              <a:t>(как традиционная продукция сельского хозяйства) </a:t>
            </a:r>
            <a:r>
              <a:rPr lang="ru-RU" dirty="0">
                <a:solidFill>
                  <a:srgbClr val="FF0000"/>
                </a:solidFill>
              </a:rPr>
              <a:t>во все большей мере поступают в потребление после промышленной обработки</a:t>
            </a:r>
            <a:r>
              <a:rPr lang="ru-RU" dirty="0"/>
              <a:t>. Этот факт также говорит об увеличении объема промышленного производства.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4395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Основные тенденции развития ТЭК: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• значительный рост добычи нефти и газа;</a:t>
            </a:r>
          </a:p>
          <a:p>
            <a:pPr>
              <a:buNone/>
            </a:pPr>
            <a:r>
              <a:rPr lang="ru-RU" dirty="0"/>
              <a:t>• уголь, бывший ранее главным источником энергии, утрачивает свою былую роль;</a:t>
            </a:r>
          </a:p>
          <a:p>
            <a:pPr>
              <a:buNone/>
            </a:pPr>
            <a:r>
              <a:rPr lang="ru-RU" dirty="0"/>
              <a:t>• повышается доля нетрадиционных источников энергии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1458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Динамика и структура мирового потребления первичных энергоресурсов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03511" y="1600200"/>
          <a:ext cx="8964489" cy="470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5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292">
                <a:tc rowSpan="2">
                  <a:txBody>
                    <a:bodyPr/>
                    <a:lstStyle/>
                    <a:p>
                      <a:r>
                        <a:rPr lang="ru-RU" dirty="0"/>
                        <a:t>Энергоносители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1971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2000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2030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Млн.т.н.э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% к итогу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Млн.т.н.э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% к итогу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Млн.т.н.э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% к итогу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71">
                <a:tc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171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/>
                        <a:t>Нефть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3604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5769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171">
                <a:tc>
                  <a:txBody>
                    <a:bodyPr/>
                    <a:lstStyle/>
                    <a:p>
                      <a:r>
                        <a:rPr lang="ru-RU" dirty="0"/>
                        <a:t>-уголь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171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/>
                        <a:t>Газ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171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/>
                        <a:t>Атомная</a:t>
                      </a:r>
                      <a:r>
                        <a:rPr lang="ru-RU" baseline="0" dirty="0"/>
                        <a:t> энергия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171">
                <a:tc>
                  <a:txBody>
                    <a:bodyPr/>
                    <a:lstStyle/>
                    <a:p>
                      <a:r>
                        <a:rPr lang="ru-RU" dirty="0"/>
                        <a:t>-гидроэнергия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171">
                <a:tc>
                  <a:txBody>
                    <a:bodyPr/>
                    <a:lstStyle/>
                    <a:p>
                      <a:r>
                        <a:rPr lang="ru-RU" dirty="0"/>
                        <a:t>- возобновляемые</a:t>
                      </a:r>
                      <a:r>
                        <a:rPr lang="ru-RU" baseline="0" dirty="0"/>
                        <a:t> ресурсы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9171">
                <a:tc>
                  <a:txBody>
                    <a:bodyPr/>
                    <a:lstStyle/>
                    <a:p>
                      <a:r>
                        <a:rPr lang="ru-RU" dirty="0"/>
                        <a:t>-биомасса и отходы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43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460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/>
              <a:t>Экономические критерии работы транспорта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1544" y="98072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Объем перевозок;</a:t>
            </a:r>
          </a:p>
          <a:p>
            <a:r>
              <a:rPr lang="ru-RU" dirty="0"/>
              <a:t>Грузооборот;</a:t>
            </a:r>
          </a:p>
          <a:p>
            <a:r>
              <a:rPr lang="ru-RU" dirty="0"/>
              <a:t>Соотношение видов транспорта в грузовых перевозках;</a:t>
            </a:r>
          </a:p>
          <a:p>
            <a:r>
              <a:rPr lang="ru-RU" dirty="0"/>
              <a:t>Пассажирооборот;</a:t>
            </a:r>
          </a:p>
          <a:p>
            <a:r>
              <a:rPr lang="ru-RU" dirty="0"/>
              <a:t>Стоимость перевозки;</a:t>
            </a:r>
          </a:p>
          <a:p>
            <a:r>
              <a:rPr lang="ru-RU" dirty="0" err="1"/>
              <a:t>Транспортоемкость</a:t>
            </a:r>
            <a:r>
              <a:rPr lang="ru-RU" dirty="0"/>
              <a:t>;</a:t>
            </a:r>
          </a:p>
          <a:p>
            <a:r>
              <a:rPr lang="ru-RU" dirty="0"/>
              <a:t>Транспортная составляющая в стоимости конечной продукции;</a:t>
            </a:r>
          </a:p>
          <a:p>
            <a:r>
              <a:rPr lang="ru-RU" dirty="0"/>
              <a:t>Грузопоток;</a:t>
            </a:r>
          </a:p>
          <a:p>
            <a:r>
              <a:rPr lang="ru-RU" dirty="0"/>
              <a:t>Соотношение пассажирских и грузовых перевозок в экономике страны и мировой экономике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4477355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7568" y="908721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Транспортная система промышленно </a:t>
            </a:r>
            <a:r>
              <a:rPr lang="ru-RU" sz="2000" dirty="0">
                <a:hlinkClick r:id="rId2"/>
              </a:rPr>
              <a:t>развитых государств</a:t>
            </a:r>
            <a:r>
              <a:rPr lang="ru-RU" sz="2000" dirty="0"/>
              <a:t> имеет сложную структуру и представлена всеми видами транспорта, включая электронный. Особенно высоким уровнем развития транспортной </a:t>
            </a:r>
            <a:r>
              <a:rPr lang="ru-RU" sz="2000" dirty="0">
                <a:hlinkClick r:id="rId3"/>
              </a:rPr>
              <a:t>инфраструктуры</a:t>
            </a:r>
            <a:r>
              <a:rPr lang="ru-RU" sz="2000" dirty="0"/>
              <a:t> отличаются Япония, США, Франция, ФРГ, Великобритания и др. Именно на развитые страны приходится примерно 85% грузооборота мирового внутреннего транспорта (без морского дальнего плавания). Причем в странах Западной Европы 25% грузооборота приходится на ж/</a:t>
            </a:r>
            <a:r>
              <a:rPr lang="ru-RU" sz="2000" dirty="0" err="1"/>
              <a:t>д</a:t>
            </a:r>
            <a:r>
              <a:rPr lang="ru-RU" sz="2000" dirty="0"/>
              <a:t> транспорт, 40% — на автомобильный, а оставшиеся 35% — на внутренний водный, морской (ближний) каботаж и трубопроводный виды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3602055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5760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/>
              <a:t>Виды транспорта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620688"/>
            <a:ext cx="9144000" cy="6237312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solidFill>
                  <a:srgbClr val="C00000"/>
                </a:solidFill>
              </a:rPr>
              <a:t>Железнодорожный. </a:t>
            </a:r>
            <a:r>
              <a:rPr lang="ru-RU" sz="1700" dirty="0"/>
              <a:t>Около 50% общей длины железных дорог приходится на 10 стран — США, Россия, Индия, Канада, Китай. По густоте железных дорог  лидирует Западная Европа</a:t>
            </a:r>
            <a:r>
              <a:rPr lang="ru-RU" sz="1600" dirty="0"/>
              <a:t>.</a:t>
            </a:r>
          </a:p>
          <a:p>
            <a:r>
              <a:rPr lang="ru-RU" sz="1800" dirty="0">
                <a:solidFill>
                  <a:srgbClr val="C00000"/>
                </a:solidFill>
              </a:rPr>
              <a:t>Автомобильный. </a:t>
            </a:r>
            <a:r>
              <a:rPr lang="ru-RU" sz="1700" dirty="0"/>
              <a:t>По длине автомобильных дорог выделяются — США, Россия, Индия; по густоте — Европа и Япония.</a:t>
            </a:r>
          </a:p>
          <a:p>
            <a:r>
              <a:rPr lang="ru-RU" sz="1800" dirty="0">
                <a:solidFill>
                  <a:srgbClr val="C00000"/>
                </a:solidFill>
              </a:rPr>
              <a:t>Внутренний водный. </a:t>
            </a:r>
            <a:r>
              <a:rPr lang="ru-RU" sz="1700" dirty="0">
                <a:solidFill>
                  <a:srgbClr val="C00000"/>
                </a:solidFill>
              </a:rPr>
              <a:t>Н</a:t>
            </a:r>
            <a:r>
              <a:rPr lang="ru-RU" sz="1700" dirty="0"/>
              <a:t>аибольшее значение имеет для США, России, некоторых стран Европы. В США интенсивно используется система Великих Озер, на которую приходится около половины таких перевозок. В России больше грузов транспортируется Волгой и Камой. Среди европейских водных путей важное значение имеют Днепр, Дунай, Рейн. Среди других рек мира важной транспортной артерией является Амазонка с ее притоками, Парагвай, Нигер. Общая протяженность мировой сети речного транспорта составляет более 550 тыс. км</a:t>
            </a:r>
            <a:endParaRPr lang="ru-RU" sz="17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C00000"/>
                </a:solidFill>
              </a:rPr>
              <a:t>Морской, </a:t>
            </a:r>
            <a:r>
              <a:rPr lang="ru-RU" sz="1700" dirty="0"/>
              <a:t>обеспечивает более 75% перевозок между странами (общий объем грузов — около 3,6 млрд. т в год), обслуживает 4/5 всей международной торговли, перевозит наливные, навалочные, насыпные грузы. Наибольший тоннаж морского торгового флота у Японии, США, Греции, России. К крупнейшим мировым портам (по показателю грузооборота) относятся: Роттердам (Нидерланды), Сингапур, Шанхай (Китай), </a:t>
            </a:r>
            <a:r>
              <a:rPr lang="ru-RU" sz="1700" dirty="0" err="1"/>
              <a:t>Нагоя</a:t>
            </a:r>
            <a:r>
              <a:rPr lang="ru-RU" sz="1700" dirty="0"/>
              <a:t>, Токио-Иокогама (Япония), Новый Орлеан, Нью-Йорк, Филадельфия, Сан-Франциско (США), Антверпен (Бельгия), Гавр, Марсель (Франция), Лондон и </a:t>
            </a:r>
            <a:r>
              <a:rPr lang="ru-RU" sz="1700" dirty="0" err="1"/>
              <a:t>др</a:t>
            </a:r>
            <a:endParaRPr lang="ru-RU" sz="1700" dirty="0"/>
          </a:p>
          <a:p>
            <a:r>
              <a:rPr lang="ru-RU" sz="1800" dirty="0">
                <a:solidFill>
                  <a:srgbClr val="C00000"/>
                </a:solidFill>
              </a:rPr>
              <a:t>Речной,</a:t>
            </a:r>
            <a:r>
              <a:rPr lang="ru-RU" sz="1600" dirty="0"/>
              <a:t> </a:t>
            </a:r>
            <a:r>
              <a:rPr lang="ru-RU" sz="1700" dirty="0"/>
              <a:t>Самый большой речной и озерный флот — в США. Среди ведущих стран мира по объему грузооборота внутреннего водного транспорта следует отметить также Китай, Россию, ФРГ и Канаду.</a:t>
            </a:r>
          </a:p>
          <a:p>
            <a:r>
              <a:rPr lang="ru-RU" sz="1600" dirty="0"/>
              <a:t> </a:t>
            </a:r>
            <a:r>
              <a:rPr lang="ru-RU" sz="1800" dirty="0">
                <a:solidFill>
                  <a:srgbClr val="C00000"/>
                </a:solidFill>
              </a:rPr>
              <a:t>Воздушный.</a:t>
            </a:r>
            <a:r>
              <a:rPr lang="ru-RU" sz="1600" dirty="0"/>
              <a:t> </a:t>
            </a:r>
            <a:r>
              <a:rPr lang="ru-RU" sz="1700" dirty="0"/>
              <a:t>Крупнейший воздушный парк (самолетный) сконцентрирован в США, значителен в Канаде, Франции, Австралии, ФРГ. Крупнейшие аэропорты мира: в США — Чикаго, Даллас, Лос-Анджелес, Атланта, Нью-Йорк (Кеннеди), Сан-Франциско; Великобритании— Лондон (</a:t>
            </a:r>
            <a:r>
              <a:rPr lang="ru-RU" sz="1700" dirty="0" err="1"/>
              <a:t>Хитроу</a:t>
            </a:r>
            <a:r>
              <a:rPr lang="ru-RU" sz="1700" dirty="0"/>
              <a:t>); Японии — Токио, а также в ФРГ — Франкфурт-на-Майне, Франции — Париж и </a:t>
            </a:r>
            <a:r>
              <a:rPr lang="ru-RU" sz="1700" dirty="0" err="1"/>
              <a:t>др</a:t>
            </a:r>
            <a:endParaRPr lang="ru-RU" sz="1700" dirty="0"/>
          </a:p>
          <a:p>
            <a:r>
              <a:rPr lang="ru-RU" sz="1800" dirty="0">
                <a:solidFill>
                  <a:srgbClr val="C00000"/>
                </a:solidFill>
              </a:rPr>
              <a:t>Трубопроводный. </a:t>
            </a:r>
            <a:r>
              <a:rPr lang="ru-RU" sz="1700" dirty="0"/>
              <a:t>Мировая сеть нефтепроводов в настоящее время имеет протяженность более 400 тыс. км., сеть (магистральных газопроводов еще больше — 900 тыс. км.).</a:t>
            </a:r>
          </a:p>
        </p:txBody>
      </p:sp>
    </p:spTree>
    <p:extLst>
      <p:ext uri="{BB962C8B-B14F-4D97-AF65-F5344CB8AC3E}">
        <p14:creationId xmlns:p14="http://schemas.microsoft.com/office/powerpoint/2010/main" val="246523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495550" y="842964"/>
            <a:ext cx="68405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ресурсы. Площадь лесов на Земле составляет примерно 4 млн га, или около 30 всей суши</a:t>
            </a:r>
          </a:p>
          <a:p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Выделяются два лесных пояса -пояс средних широт и тропические леса</a:t>
            </a:r>
          </a:p>
          <a:p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Кроме них также выделяются субтропические леса и леса с преобладанием хвойных пород, расположенные в умеренной зоне (тайга).</a:t>
            </a:r>
          </a:p>
        </p:txBody>
      </p:sp>
    </p:spTree>
    <p:extLst>
      <p:ext uri="{BB962C8B-B14F-4D97-AF65-F5344CB8AC3E}">
        <p14:creationId xmlns:p14="http://schemas.microsoft.com/office/powerpoint/2010/main" val="24054844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3853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u="sng" dirty="0"/>
              <a:t>Ведущие тенденции развития мировой транспортной системы</a:t>
            </a:r>
            <a:r>
              <a:rPr lang="ru-RU" sz="3600" dirty="0"/>
              <a:t>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- Формируется контейнерная система перевозок (в них перевозится около 40% грузов).</a:t>
            </a:r>
          </a:p>
          <a:p>
            <a:pPr>
              <a:buNone/>
            </a:pPr>
            <a:r>
              <a:rPr lang="ru-RU" dirty="0"/>
              <a:t>- Широкое распространение получают </a:t>
            </a:r>
            <a:r>
              <a:rPr lang="ru-RU" dirty="0" err="1"/>
              <a:t>интермодальные</a:t>
            </a:r>
            <a:r>
              <a:rPr lang="ru-RU" dirty="0"/>
              <a:t> перевозки (в которых участвуют два и более видов транспорта). Для этих перевозок характерно точное соблюдение сроков и ритмичности доставки грузов.</a:t>
            </a:r>
          </a:p>
          <a:p>
            <a:pPr>
              <a:buNone/>
            </a:pPr>
            <a:r>
              <a:rPr lang="ru-RU" dirty="0"/>
              <a:t>- Создание транспортных коридоров (объединяют на определенных направлениях сразу несколько видов транспорта для перевозок грузов через территорию нескольких стран).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3395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520" y="332656"/>
            <a:ext cx="85689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АПК представляет собой единую систему сельскохозяйственных, промышленных и сервисных предприятий</a:t>
            </a:r>
            <a:r>
              <a:rPr lang="ru-RU" sz="2000" dirty="0"/>
              <a:t>.</a:t>
            </a:r>
          </a:p>
          <a:p>
            <a:r>
              <a:rPr lang="ru-RU" sz="2000" dirty="0"/>
              <a:t> АПК охватывает всю производственную цепочку и включает три сферы:</a:t>
            </a:r>
            <a:br>
              <a:rPr lang="ru-RU" sz="2000" dirty="0"/>
            </a:br>
            <a:r>
              <a:rPr lang="ru-RU" sz="2000" dirty="0">
                <a:solidFill>
                  <a:srgbClr val="C00000"/>
                </a:solidFill>
              </a:rPr>
              <a:t>сфера 1 </a:t>
            </a:r>
            <a:r>
              <a:rPr lang="ru-RU" sz="2000" dirty="0"/>
              <a:t>– промышленность, производящая средства производства для сельского хозяйства и пищевой промышленности (машины, оборудование, химикаты);</a:t>
            </a:r>
            <a:br>
              <a:rPr lang="ru-RU" sz="2000" dirty="0"/>
            </a:br>
            <a:r>
              <a:rPr lang="ru-RU" sz="2000" dirty="0">
                <a:solidFill>
                  <a:srgbClr val="C00000"/>
                </a:solidFill>
              </a:rPr>
              <a:t>сфера 2 </a:t>
            </a:r>
            <a:r>
              <a:rPr lang="ru-RU" sz="2000" dirty="0"/>
              <a:t>– собственно сельскохозяйственное производство (земледелие и животноводство);</a:t>
            </a:r>
            <a:br>
              <a:rPr lang="ru-RU" sz="2000" dirty="0"/>
            </a:br>
            <a:r>
              <a:rPr lang="ru-RU" sz="2000" dirty="0">
                <a:solidFill>
                  <a:srgbClr val="C00000"/>
                </a:solidFill>
              </a:rPr>
              <a:t>сфера 3 </a:t>
            </a:r>
            <a:r>
              <a:rPr lang="ru-RU" sz="2000" dirty="0"/>
              <a:t>– переработка и хранение сельскохозяйственной продукции (пищевая, кожевенная промышленность, элеваторы), а также транспортировка и сбыт продовольствия и сельскохозяйственного сырья (иногда последние две отрасли сферы 3 выделяют в особую сферу АПК). </a:t>
            </a:r>
          </a:p>
          <a:p>
            <a:pPr algn="ctr"/>
            <a:r>
              <a:rPr lang="ru-RU" sz="2000" i="1" dirty="0"/>
              <a:t>Соотношение</a:t>
            </a:r>
            <a:r>
              <a:rPr lang="ru-RU" sz="2000" dirty="0"/>
              <a:t> между тремя сферами АПК в развитых странах составляет в 2:1:7 (в середине 90-х гг. – 3:1:6). В России соотношение сфер АПК составляет 2:4:4 (в начале 90-х гг. – 3:5:2)</a:t>
            </a:r>
          </a:p>
          <a:p>
            <a:pPr algn="ctr"/>
            <a:r>
              <a:rPr lang="ru-RU" sz="2000" i="1" dirty="0"/>
              <a:t>Доля АПК </a:t>
            </a:r>
            <a:r>
              <a:rPr lang="ru-RU" sz="2000" dirty="0"/>
              <a:t>в мировом ВВП, по оценке, составляет 20-25% и имеет тенденцию к увеличению за счет растущего производства машин, оборудования и химикатов, а также повышения степени переработки сырья.</a:t>
            </a:r>
          </a:p>
        </p:txBody>
      </p:sp>
    </p:spTree>
    <p:extLst>
      <p:ext uri="{BB962C8B-B14F-4D97-AF65-F5344CB8AC3E}">
        <p14:creationId xmlns:p14="http://schemas.microsoft.com/office/powerpoint/2010/main" val="2661661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ocy;&amp;kcy;&amp;acy;&amp;zcy;&amp;acy;&amp;tcy;&amp;iecy;&amp;lcy;&amp;icy; &amp;rcy;&amp;acy;&amp;zcy;&amp;vcy;&amp;icy;&amp;tcy;&amp;icy;&amp;yacy; &amp;Acy;&amp;Pcy;&amp;Kcy; &amp;vcy; &amp;rcy;&amp;acy;&amp;zcy;&amp;ncy;&amp;ycy;&amp;khcy; &amp;scy;&amp;tcy;&amp;rcy;&amp;acy;&amp;ncy;&amp;acy;&amp;khcy; &amp;mcy;&amp;i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260648"/>
            <a:ext cx="8915338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5901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/>
              <a:t>Тенденции развития АПК: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620688"/>
            <a:ext cx="8964488" cy="62373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1. </a:t>
            </a:r>
            <a:r>
              <a:rPr lang="ru-RU" i="1" dirty="0"/>
              <a:t>Развитие межотраслевой кооперации. С</a:t>
            </a:r>
            <a:r>
              <a:rPr lang="ru-RU" dirty="0"/>
              <a:t>ельскохозяйственное производство ведется интенсивными методами, глубоко вовлечено в процесс разделения труда. </a:t>
            </a:r>
          </a:p>
          <a:p>
            <a:pPr>
              <a:buNone/>
            </a:pPr>
            <a:r>
              <a:rPr lang="ru-RU" dirty="0"/>
              <a:t>2. </a:t>
            </a:r>
            <a:r>
              <a:rPr lang="ru-RU" i="1" dirty="0"/>
              <a:t>Перепроизводство продуктов питания</a:t>
            </a:r>
            <a:r>
              <a:rPr lang="ru-RU" dirty="0"/>
              <a:t>. Ввиду значительного снижения стоимости производства важнейших продуктов питания в MX происходит их перепроизводство в долгосрочной перспективе.</a:t>
            </a:r>
          </a:p>
          <a:p>
            <a:pPr>
              <a:buNone/>
            </a:pPr>
            <a:r>
              <a:rPr lang="ru-RU" dirty="0"/>
              <a:t>3. </a:t>
            </a:r>
            <a:r>
              <a:rPr lang="ru-RU" i="1" dirty="0"/>
              <a:t>Возрастание роли крупных объединений в сельском хозяйстве.</a:t>
            </a:r>
            <a:r>
              <a:rPr lang="ru-RU" dirty="0"/>
              <a:t> Роль первичной производственной единицы во все большей степени переходит от традиционных фермерских и крестьянских хозяйств к аграрно-промышленным объединениям .</a:t>
            </a:r>
          </a:p>
          <a:p>
            <a:pPr>
              <a:buNone/>
            </a:pPr>
            <a:r>
              <a:rPr lang="ru-RU" dirty="0"/>
              <a:t>4. </a:t>
            </a:r>
            <a:r>
              <a:rPr lang="ru-RU" i="1" dirty="0"/>
              <a:t>Рост производства продукции сельского хозяйства в расчете на душу населения. </a:t>
            </a:r>
            <a:endParaRPr lang="ru-RU" dirty="0"/>
          </a:p>
          <a:p>
            <a:pPr>
              <a:buNone/>
            </a:pPr>
            <a:r>
              <a:rPr lang="ru-RU" dirty="0"/>
              <a:t>5. </a:t>
            </a:r>
            <a:r>
              <a:rPr lang="ru-RU" i="1" dirty="0"/>
              <a:t>Интенсификация сельскохозяйственного производства</a:t>
            </a:r>
            <a:r>
              <a:rPr lang="ru-RU" dirty="0"/>
              <a:t>. Происходит постепенное сокращение используемых сельскохозяйственных земель, увеличивается объем производства продукции за счет интенсификации производства под воздействием НТП.</a:t>
            </a:r>
          </a:p>
          <a:p>
            <a:pPr>
              <a:buNone/>
            </a:pPr>
            <a:r>
              <a:rPr lang="ru-RU" dirty="0"/>
              <a:t>6. </a:t>
            </a:r>
            <a:r>
              <a:rPr lang="ru-RU" i="1" dirty="0"/>
              <a:t>Улучшение мировой продовольственной безопасности</a:t>
            </a:r>
            <a:r>
              <a:rPr lang="ru-RU" dirty="0"/>
              <a:t>. Увеличение в MX сельскохозяйственного производства улучшило международную продовольственную безопасность (в мире в целом, но не по всем отдельно взятым странам).</a:t>
            </a:r>
          </a:p>
          <a:p>
            <a:pPr>
              <a:buNone/>
            </a:pPr>
            <a:r>
              <a:rPr lang="ru-RU" dirty="0"/>
              <a:t>7.  </a:t>
            </a:r>
            <a:r>
              <a:rPr lang="ru-RU" i="1" dirty="0"/>
              <a:t>Относительное сокращение доли сельскохозяйственной продукции в ВВП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dirty="0"/>
              <a:t>8. </a:t>
            </a:r>
            <a:r>
              <a:rPr lang="ru-RU" i="1" dirty="0"/>
              <a:t>Увеличение продовольственной группы в структуре сельского хозяйства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9.  </a:t>
            </a:r>
            <a:r>
              <a:rPr lang="ru-RU" i="1" dirty="0"/>
              <a:t>Изменение  структуры  потребления  </a:t>
            </a:r>
            <a:r>
              <a:rPr lang="ru-RU" dirty="0"/>
              <a:t>сельскохозяйственной продукции. Падает доля потребления продукции растениеводства на душу населения; возрастает доля продукции животноводства.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8799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Структура</a:t>
            </a:r>
            <a:r>
              <a:rPr lang="ru-RU" dirty="0"/>
              <a:t> </a:t>
            </a:r>
            <a:r>
              <a:rPr lang="ru-RU" b="1" dirty="0"/>
              <a:t>ВВП</a:t>
            </a:r>
            <a:r>
              <a:rPr lang="ru-RU" dirty="0"/>
              <a:t> России,2007 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xreferat.ru/image/114/130719152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2060849"/>
            <a:ext cx="4762500" cy="3829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72525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5klass.net/datas/ekonomika/Otrasli-mirovogo-khozjajstva/0005-005-Sdvigi-v-strukture-mirovogo-potreblenija-pervichnykh-energoresursov-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472" y="-315416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0940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&amp;Fcy;&amp;acy;&amp;jcy;&amp;lcy;:USA Industrial Produ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"/>
            <a:ext cx="8964488" cy="7106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1221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a/a0/US_Crude_Oil_Production_and_Imports.svg/220px-US_Crude_Oil_Production_and_Import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32656"/>
            <a:ext cx="8223494" cy="59059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5720" y="621166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Добыча и импорт нефти в США, с 1920 по 2012.</a:t>
            </a:r>
          </a:p>
        </p:txBody>
      </p:sp>
    </p:spTree>
    <p:extLst>
      <p:ext uri="{BB962C8B-B14F-4D97-AF65-F5344CB8AC3E}">
        <p14:creationId xmlns:p14="http://schemas.microsoft.com/office/powerpoint/2010/main" val="3650477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6696</Words>
  <Application>Microsoft Office PowerPoint</Application>
  <PresentationFormat>Широкоэкранный</PresentationFormat>
  <Paragraphs>1483</Paragraphs>
  <Slides>97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97</vt:i4>
      </vt:variant>
    </vt:vector>
  </HeadingPairs>
  <TitlesOfParts>
    <vt:vector size="103" baseType="lpstr">
      <vt:lpstr>Arial</vt:lpstr>
      <vt:lpstr>Calibri</vt:lpstr>
      <vt:lpstr>Calibri Light</vt:lpstr>
      <vt:lpstr>Symbol</vt:lpstr>
      <vt:lpstr>Times New Roman</vt:lpstr>
      <vt:lpstr>Тема Office</vt:lpstr>
      <vt:lpstr>Ресурсы в международном бизнесе</vt:lpstr>
      <vt:lpstr>Презентация PowerPoint</vt:lpstr>
      <vt:lpstr>Презентация PowerPoint</vt:lpstr>
      <vt:lpstr>Классификация природных ресурсов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Территориальное распределение  населения</vt:lpstr>
      <vt:lpstr>Основные факторы, влияющие на размещение населения: </vt:lpstr>
      <vt:lpstr>Показатели, характеризующие движение населения </vt:lpstr>
      <vt:lpstr>Группы стран по продолжительности жизни</vt:lpstr>
      <vt:lpstr>Презентация PowerPoint</vt:lpstr>
      <vt:lpstr>Презентация PowerPoint</vt:lpstr>
      <vt:lpstr> Важнейшие факторы, влияющие на естественное движение населения </vt:lpstr>
      <vt:lpstr>Показатели, характеризующие трудовые ресурсы мировой экономики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урбанизации </vt:lpstr>
      <vt:lpstr>Доля городского населения основных регионов мира, 1950-2030, %</vt:lpstr>
      <vt:lpstr>К негативным чертам процесса урбанизации следует отнести: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Основными видами международной миграции рабочей силы являются: </vt:lpstr>
      <vt:lpstr>классификация форм миграции рабочей силы:</vt:lpstr>
      <vt:lpstr>Презентация PowerPoint</vt:lpstr>
      <vt:lpstr>Презентация PowerPoint</vt:lpstr>
      <vt:lpstr>Презентация PowerPoint</vt:lpstr>
      <vt:lpstr>Презентация PowerPoint</vt:lpstr>
      <vt:lpstr> Особенности современных процессов миграции рабочей силы  </vt:lpstr>
      <vt:lpstr>Тенденции развития ММРС: </vt:lpstr>
      <vt:lpstr>Позитивные последствия для стран-реципиентов </vt:lpstr>
      <vt:lpstr>Негативные последствия для стран-реципиентов </vt:lpstr>
      <vt:lpstr>Презентация PowerPoint</vt:lpstr>
      <vt:lpstr>Позитивные последствия для экономики стран-доноров </vt:lpstr>
      <vt:lpstr>Негативные последствия для стран-доноров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Выехавшие из России за период 2018 года</vt:lpstr>
      <vt:lpstr>Презентация PowerPoint</vt:lpstr>
      <vt:lpstr>Страны-реципиенты применяют следующие виды ограничений на въезд трудовых иммигрантов: </vt:lpstr>
      <vt:lpstr>Презентация PowerPoint</vt:lpstr>
      <vt:lpstr>Презентация PowerPoint</vt:lpstr>
      <vt:lpstr>Показатели, характеризующие научные ресурсы отдельных стран и групп стран</vt:lpstr>
      <vt:lpstr>Презентация PowerPoint</vt:lpstr>
      <vt:lpstr>Презентация PowerPoint</vt:lpstr>
      <vt:lpstr>причины устойчивого долгосрочного роста наукоемкости экономики</vt:lpstr>
      <vt:lpstr>Качественно новый этап мирового развития</vt:lpstr>
      <vt:lpstr>Основные направления государственной инновационной политики  РФ </vt:lpstr>
      <vt:lpstr>Технические факторы, обусловившие мощный рост отрасли в США</vt:lpstr>
      <vt:lpstr>Презентация PowerPoint</vt:lpstr>
      <vt:lpstr>Удельный вес России в мировом ВВП в 1500–2006 гг.</vt:lpstr>
      <vt:lpstr>Индексы прироста промышленного производства в 2006 г. в % к январю 1990 г.</vt:lpstr>
      <vt:lpstr>Презентация PowerPoint</vt:lpstr>
      <vt:lpstr>Примерная отраслевая структура экономики США и России</vt:lpstr>
      <vt:lpstr>Характерные структурные изменения в современной мировой экономике</vt:lpstr>
      <vt:lpstr>Презентация PowerPoint</vt:lpstr>
      <vt:lpstr>Виды отраслей промышленности: </vt:lpstr>
      <vt:lpstr>Распределение основных горнодобывающих стран по количеству видов добываемых минеральных продуктов</vt:lpstr>
      <vt:lpstr>Основные регионы – потребители продукции горнодобывающей промышленности в 2011 г. (доля в общей выручке, %)</vt:lpstr>
      <vt:lpstr>Роль горнодобывающей промышленности в экономике ряда стран мира в текущих ценах, %</vt:lpstr>
      <vt:lpstr>Презентация PowerPoint</vt:lpstr>
      <vt:lpstr>Обрабатывающая промышленность</vt:lpstr>
      <vt:lpstr>  Доля обрабатывающей промышленности в ВНП крупнейших стран мира в 2010 г., %  / © ВОПРОСИК </vt:lpstr>
      <vt:lpstr>   Отраслевая структура группы глобальных инноваций для местных рынков в 2010 г., % условно-чистой продукции   </vt:lpstr>
      <vt:lpstr>Презентация PowerPoint</vt:lpstr>
      <vt:lpstr> Показатели отраслевой структуры промышленности </vt:lpstr>
      <vt:lpstr> Факторы повышения роли промышленности   </vt:lpstr>
      <vt:lpstr>Основные тенденции развития ТЭК: </vt:lpstr>
      <vt:lpstr>Динамика и структура мирового потребления первичных энергоресурсов</vt:lpstr>
      <vt:lpstr>Экономические критерии работы транспорта</vt:lpstr>
      <vt:lpstr>Презентация PowerPoint</vt:lpstr>
      <vt:lpstr>Виды транспорта</vt:lpstr>
      <vt:lpstr>Ведущие тенденции развития мировой транспортной системы: </vt:lpstr>
      <vt:lpstr>Презентация PowerPoint</vt:lpstr>
      <vt:lpstr>Презентация PowerPoint</vt:lpstr>
      <vt:lpstr>Тенденции развития АПК:  </vt:lpstr>
      <vt:lpstr>Структура ВВП России,2007 г.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Petr Tolmachev</cp:lastModifiedBy>
  <cp:revision>14</cp:revision>
  <dcterms:created xsi:type="dcterms:W3CDTF">2018-09-17T18:58:55Z</dcterms:created>
  <dcterms:modified xsi:type="dcterms:W3CDTF">2022-09-26T15:37:30Z</dcterms:modified>
</cp:coreProperties>
</file>