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азвание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980612-0F11-FD40-AF3A-D053859F16D9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D8E065-4C46-904E-822B-973CB19F05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980612-0F11-FD40-AF3A-D053859F16D9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D8E065-4C46-904E-822B-973CB19F05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980612-0F11-FD40-AF3A-D053859F16D9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D8E065-4C46-904E-822B-973CB19F05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980612-0F11-FD40-AF3A-D053859F16D9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D8E065-4C46-904E-822B-973CB19F05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980612-0F11-FD40-AF3A-D053859F16D9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D8E065-4C46-904E-822B-973CB19F05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980612-0F11-FD40-AF3A-D053859F16D9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D8E065-4C46-904E-822B-973CB19F05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980612-0F11-FD40-AF3A-D053859F16D9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D8E065-4C46-904E-822B-973CB19F05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980612-0F11-FD40-AF3A-D053859F16D9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D8E065-4C46-904E-822B-973CB19F05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980612-0F11-FD40-AF3A-D053859F16D9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D8E065-4C46-904E-822B-973CB19F05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980612-0F11-FD40-AF3A-D053859F16D9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D8E065-4C46-904E-822B-973CB19F05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980612-0F11-FD40-AF3A-D053859F16D9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D8E065-4C46-904E-822B-973CB19F05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Чтобы добавить рисунок, перетащите его на заполнитель или щелкните значок</a:t>
            </a:r>
            <a:endParaRPr kumimoji="0" lang="en-US" dirty="0"/>
          </a:p>
        </p:txBody>
      </p:sp>
      <p:sp>
        <p:nvSpPr>
          <p:cNvPr id="9" name="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Круговая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7980612-0F11-FD40-AF3A-D053859F16D9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8D8E065-4C46-904E-822B-973CB19F05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Экспортные операции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4894438" cy="2719133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2117" y="3886200"/>
            <a:ext cx="4801883" cy="2968437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86200"/>
            <a:ext cx="4531993" cy="2971799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4439" y="1"/>
            <a:ext cx="4249560" cy="27566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74454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азвание 5"/>
          <p:cNvSpPr>
            <a:spLocks noGrp="1"/>
          </p:cNvSpPr>
          <p:nvPr>
            <p:ph type="ctrTitle"/>
          </p:nvPr>
        </p:nvSpPr>
        <p:spPr>
          <a:xfrm>
            <a:off x="1432560" y="2304679"/>
            <a:ext cx="7406640" cy="1472184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339962" y="1400251"/>
            <a:ext cx="7406640" cy="17526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536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644650" y="1447800"/>
            <a:ext cx="7228894" cy="480060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Экспортные операции</a:t>
            </a:r>
          </a:p>
          <a:p>
            <a:pPr>
              <a:buNone/>
            </a:pPr>
            <a:endParaRPr lang="ru-RU" dirty="0" smtClean="0"/>
          </a:p>
          <a:p>
            <a:pPr algn="r">
              <a:buNone/>
            </a:pPr>
            <a:r>
              <a:rPr lang="ru-RU" sz="2400" dirty="0" smtClean="0"/>
              <a:t>Курс: международный бизнес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Определение экспорта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4027" y="1600200"/>
            <a:ext cx="8877224" cy="5103945"/>
          </a:xfrm>
        </p:spPr>
        <p:txBody>
          <a:bodyPr>
            <a:normAutofit fontScale="77500" lnSpcReduction="20000"/>
          </a:bodyPr>
          <a:lstStyle/>
          <a:p>
            <a:r>
              <a:rPr lang="ru-RU" u="sng" dirty="0" smtClean="0"/>
              <a:t>Экспорт </a:t>
            </a:r>
            <a:r>
              <a:rPr lang="ru-RU" dirty="0" smtClean="0"/>
              <a:t>- </a:t>
            </a:r>
            <a:r>
              <a:rPr lang="ru-RU" dirty="0"/>
              <a:t>деятельность, связанная с продажей и вывозом за границу товаров для передачи их в собственность иностранному контрагенту</a:t>
            </a:r>
            <a:r>
              <a:rPr lang="ru-RU" dirty="0" smtClean="0">
                <a:effectLst/>
              </a:rPr>
              <a:t> </a:t>
            </a:r>
          </a:p>
          <a:p>
            <a:r>
              <a:rPr lang="ru-RU" u="sng" dirty="0" smtClean="0"/>
              <a:t>Экспорт</a:t>
            </a:r>
            <a:r>
              <a:rPr lang="ru-RU" dirty="0" smtClean="0"/>
              <a:t> - вывоз </a:t>
            </a:r>
            <a:r>
              <a:rPr lang="ru-RU" dirty="0"/>
              <a:t>товара, работ, услуг, результатов интеллектуальной деятельности, в том числе исключительных прав на них, с таможенной территории Российской Федерации за границу без обязательства об обратном ввозе.</a:t>
            </a:r>
            <a:r>
              <a:rPr lang="ru-RU" dirty="0" smtClean="0">
                <a:effectLst/>
              </a:rPr>
              <a:t> </a:t>
            </a:r>
            <a:r>
              <a:rPr lang="ru-RU" dirty="0" smtClean="0"/>
              <a:t> </a:t>
            </a:r>
          </a:p>
          <a:p>
            <a:pPr marL="0" indent="0" algn="r">
              <a:buNone/>
            </a:pPr>
            <a:r>
              <a:rPr lang="ru-RU" sz="1700" dirty="0" smtClean="0"/>
              <a:t>(</a:t>
            </a:r>
            <a:r>
              <a:rPr lang="ru-RU" sz="1700" dirty="0" err="1" smtClean="0"/>
              <a:t>Фед</a:t>
            </a:r>
            <a:r>
              <a:rPr lang="ru-RU" sz="1700" dirty="0" smtClean="0"/>
              <a:t>. Закон «</a:t>
            </a:r>
            <a:r>
              <a:rPr lang="ru-RU" sz="1700" dirty="0"/>
              <a:t>О государственном регулировании внешнеторговой </a:t>
            </a:r>
            <a:r>
              <a:rPr lang="ru-RU" sz="1700" dirty="0" smtClean="0"/>
              <a:t>деятельности»</a:t>
            </a:r>
            <a:r>
              <a:rPr lang="ru-RU" sz="1700" dirty="0" smtClean="0">
                <a:effectLst/>
              </a:rPr>
              <a:t> )</a:t>
            </a:r>
          </a:p>
          <a:p>
            <a:r>
              <a:rPr lang="ru-RU" u="sng" dirty="0"/>
              <a:t>Экспорт</a:t>
            </a:r>
            <a:r>
              <a:rPr lang="ru-RU" sz="2800" dirty="0" smtClean="0"/>
              <a:t> - </a:t>
            </a:r>
            <a:r>
              <a:rPr lang="ru-RU" dirty="0"/>
              <a:t>совершение действий, направленных на вывоз товаров с таможенной территории таможенного союза любым способом, включая пересылку в международных почтовых отправлениях, использование трубопроводного транспорта и линий электропередачи, до фактического пересечения таможенной границы.</a:t>
            </a:r>
          </a:p>
          <a:p>
            <a:pPr marL="0" indent="0" algn="r">
              <a:buNone/>
            </a:pPr>
            <a:r>
              <a:rPr lang="ru-RU" sz="2200" dirty="0" smtClean="0"/>
              <a:t>(Таможенный кодекс таможенного союза)</a:t>
            </a:r>
            <a:endParaRPr lang="ru-RU" sz="2200" dirty="0"/>
          </a:p>
        </p:txBody>
      </p:sp>
    </p:spTree>
    <p:extLst>
      <p:ext uri="{BB962C8B-B14F-4D97-AF65-F5344CB8AC3E}">
        <p14:creationId xmlns="" xmlns:p14="http://schemas.microsoft.com/office/powerpoint/2010/main" val="350808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8773" y="680890"/>
            <a:ext cx="8772478" cy="5445273"/>
          </a:xfrm>
        </p:spPr>
        <p:txBody>
          <a:bodyPr numCol="1"/>
          <a:lstStyle/>
          <a:p>
            <a:pPr marL="0" indent="0" algn="ctr">
              <a:buNone/>
            </a:pPr>
            <a:r>
              <a:rPr lang="ru-RU" dirty="0" smtClean="0"/>
              <a:t>Методы проведения экспортных операций</a:t>
            </a:r>
          </a:p>
          <a:p>
            <a:pPr marL="0" indent="0" algn="ctr">
              <a:buNone/>
            </a:pPr>
            <a:endParaRPr lang="ru-RU" dirty="0" smtClean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1571190" y="1335591"/>
            <a:ext cx="3050728" cy="6808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621918" y="1335591"/>
            <a:ext cx="3155474" cy="6808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-317475" y="2112467"/>
            <a:ext cx="3273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Прямые</a:t>
            </a:r>
            <a:endParaRPr lang="ru-RU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140736" y="2121233"/>
            <a:ext cx="3273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Косвенные</a:t>
            </a:r>
            <a:endParaRPr lang="ru-RU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" y="2490565"/>
            <a:ext cx="46219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-</a:t>
            </a:r>
            <a:r>
              <a:rPr lang="ru-RU" sz="1600" u="sng" dirty="0" smtClean="0"/>
              <a:t>поставка </a:t>
            </a:r>
            <a:r>
              <a:rPr lang="ru-RU" sz="1600" u="sng" dirty="0"/>
              <a:t>заранее определенных (согласованных) видов продукции</a:t>
            </a:r>
            <a:r>
              <a:rPr lang="ru-RU" sz="1600" dirty="0"/>
              <a:t>, ориентированной на специфические требования и запросы конкретного иностранного потребителя (или группы потребителей);</a:t>
            </a:r>
            <a:r>
              <a:rPr lang="ru-RU" sz="1600" dirty="0" smtClean="0">
                <a:effectLst/>
              </a:rPr>
              <a:t> </a:t>
            </a:r>
          </a:p>
          <a:p>
            <a:pPr algn="just"/>
            <a:r>
              <a:rPr lang="ru-RU" sz="1600" dirty="0" smtClean="0"/>
              <a:t>-</a:t>
            </a:r>
            <a:r>
              <a:rPr lang="ru-RU" sz="1600" u="sng" dirty="0"/>
              <a:t>носят </a:t>
            </a:r>
            <a:r>
              <a:rPr lang="ru-RU" sz="1600" u="sng" dirty="0" smtClean="0"/>
              <a:t>целенаправленный </a:t>
            </a:r>
            <a:r>
              <a:rPr lang="ru-RU" sz="1600" u="sng" dirty="0"/>
              <a:t>характер</a:t>
            </a:r>
            <a:r>
              <a:rPr lang="ru-RU" sz="1600" dirty="0"/>
              <a:t>, </a:t>
            </a:r>
            <a:r>
              <a:rPr lang="ru-RU" sz="1600" dirty="0" smtClean="0"/>
              <a:t>осуществляются </a:t>
            </a:r>
            <a:r>
              <a:rPr lang="ru-RU" sz="1600" dirty="0"/>
              <a:t>на основе предварительно получаемых поставщиком заказов или заранее согласованных поставок, преимущественно при отгрузках сложного и комплектного </a:t>
            </a:r>
            <a:r>
              <a:rPr lang="ru-RU" sz="1600" dirty="0" smtClean="0"/>
              <a:t>оборудования;</a:t>
            </a:r>
          </a:p>
          <a:p>
            <a:pPr algn="just"/>
            <a:r>
              <a:rPr lang="ru-RU" sz="1600" dirty="0" smtClean="0"/>
              <a:t>-</a:t>
            </a:r>
            <a:r>
              <a:rPr lang="ru-RU" sz="1600" u="sng" dirty="0" smtClean="0"/>
              <a:t>образуют </a:t>
            </a:r>
            <a:r>
              <a:rPr lang="ru-RU" sz="1600" u="sng" dirty="0"/>
              <a:t>между фирмами тесные и устойчивые кооперационные связи</a:t>
            </a:r>
            <a:r>
              <a:rPr lang="ru-RU" sz="1600" dirty="0"/>
              <a:t>, которые могут начинаться на стадии научно-исследовательских и проектных </a:t>
            </a:r>
            <a:r>
              <a:rPr lang="ru-RU" sz="1600" dirty="0" smtClean="0"/>
              <a:t>работ.</a:t>
            </a:r>
            <a:r>
              <a:rPr lang="ru-RU" sz="1600" dirty="0" smtClean="0">
                <a:effectLst/>
              </a:rPr>
              <a:t>  </a:t>
            </a:r>
            <a:endParaRPr lang="ru-RU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4621918" y="2490565"/>
            <a:ext cx="452208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-</a:t>
            </a:r>
            <a:r>
              <a:rPr lang="ru-RU" sz="1600" u="sng" dirty="0" smtClean="0"/>
              <a:t>операции, связанные с куплей-продажей товаров, выполняемые по поручению производителя-экспортера независимым от него торговым посредником</a:t>
            </a:r>
            <a:r>
              <a:rPr lang="ru-RU" sz="1600" dirty="0" smtClean="0"/>
              <a:t> на основе заключаемого между ними соглашения или отдельного поручения</a:t>
            </a:r>
          </a:p>
          <a:p>
            <a:r>
              <a:rPr lang="ru-RU" sz="1600" dirty="0" smtClean="0"/>
              <a:t>-</a:t>
            </a:r>
            <a:r>
              <a:rPr lang="ru-RU" sz="1600" dirty="0"/>
              <a:t>реализация второстепенных видов продукции, а также на отдаленных, труднодоступных, слабоизученных и небольших рынках, при продвижении новых товаров, отсутствии в странах-импортерах собственной сбытовой сети и в тех случаях, когда ввоз в страну определенных товаров монополизирован крупными торгово-посредническими фирмами. </a:t>
            </a:r>
          </a:p>
        </p:txBody>
      </p:sp>
    </p:spTree>
    <p:extLst>
      <p:ext uri="{BB962C8B-B14F-4D97-AF65-F5344CB8AC3E}">
        <p14:creationId xmlns="" xmlns:p14="http://schemas.microsoft.com/office/powerpoint/2010/main" val="216188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Косвенные методы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Предполагает</a:t>
            </a:r>
            <a:r>
              <a:rPr lang="ru-RU" dirty="0"/>
              <a:t>, покупку и продажу товаров через торгово-посредническое звено на основе заключения специального договора (соглашения) с торговым посредником, предусматривающего выполнение последним определенных обязательств в связи с реализацией товара продавца.</a:t>
            </a:r>
          </a:p>
          <a:p>
            <a:r>
              <a:rPr lang="ru-RU" i="1" dirty="0"/>
              <a:t>Посредничество -</a:t>
            </a:r>
            <a:r>
              <a:rPr lang="ru-RU" b="1" i="1" dirty="0"/>
              <a:t> </a:t>
            </a:r>
            <a:r>
              <a:rPr lang="ru-RU" dirty="0"/>
              <a:t>операция между созданием продукции и доведением ее до потребления. </a:t>
            </a:r>
          </a:p>
        </p:txBody>
      </p:sp>
    </p:spTree>
    <p:extLst>
      <p:ext uri="{BB962C8B-B14F-4D97-AF65-F5344CB8AC3E}">
        <p14:creationId xmlns="" xmlns:p14="http://schemas.microsoft.com/office/powerpoint/2010/main" val="18639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Операции по перепродаже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149418"/>
            <a:ext cx="225473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Экспортер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281698" y="2149418"/>
            <a:ext cx="251225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Торговый посредник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630491" y="2149418"/>
            <a:ext cx="225473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Конечный покупатель</a:t>
            </a:r>
            <a:endParaRPr lang="ru-RU" sz="2400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2254732" y="2348535"/>
            <a:ext cx="1026966" cy="0"/>
          </a:xfrm>
          <a:prstGeom prst="straightConnector1">
            <a:avLst/>
          </a:prstGeom>
          <a:ln w="444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793955" y="2348535"/>
            <a:ext cx="836536" cy="0"/>
          </a:xfrm>
          <a:prstGeom prst="straightConnector1">
            <a:avLst/>
          </a:prstGeom>
          <a:ln w="444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360557" y="1964752"/>
            <a:ext cx="1136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товар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793955" y="2010505"/>
            <a:ext cx="1136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товар</a:t>
            </a:r>
            <a:endParaRPr lang="ru-RU" b="1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6442138" y="1587577"/>
            <a:ext cx="13228" cy="1971240"/>
          </a:xfrm>
          <a:prstGeom prst="line">
            <a:avLst/>
          </a:prstGeom>
          <a:ln w="38100" cmpd="sng">
            <a:solidFill>
              <a:srgbClr val="94B6D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415562" y="3172947"/>
            <a:ext cx="2429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Зарубежный рынок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119054" y="1587577"/>
            <a:ext cx="621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</a:t>
            </a:r>
            <a:r>
              <a:rPr lang="ru-RU" sz="2800" dirty="0" smtClean="0"/>
              <a:t>. </a:t>
            </a:r>
            <a:endParaRPr lang="ru-RU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112716" y="3558817"/>
            <a:ext cx="621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II</a:t>
            </a:r>
            <a:r>
              <a:rPr lang="ru-RU" sz="2800" dirty="0" smtClean="0"/>
              <a:t>.  </a:t>
            </a:r>
            <a:endParaRPr lang="ru-RU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0" y="4082037"/>
            <a:ext cx="225473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Экспортер</a:t>
            </a:r>
            <a:endParaRPr lang="ru-RU" sz="3600" dirty="0"/>
          </a:p>
        </p:txBody>
      </p:sp>
      <p:sp>
        <p:nvSpPr>
          <p:cNvPr id="22" name="TextBox 21"/>
          <p:cNvSpPr txBox="1"/>
          <p:nvPr/>
        </p:nvSpPr>
        <p:spPr>
          <a:xfrm>
            <a:off x="3281697" y="4082037"/>
            <a:ext cx="2512257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Торговый </a:t>
            </a:r>
            <a:r>
              <a:rPr lang="ru-RU" sz="2000" dirty="0" smtClean="0"/>
              <a:t>посредник (торговец по договору)</a:t>
            </a:r>
            <a:endParaRPr lang="ru-RU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6630491" y="4082037"/>
            <a:ext cx="225473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Конечный покупатель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2254732" y="4288378"/>
            <a:ext cx="1026966" cy="0"/>
          </a:xfrm>
          <a:prstGeom prst="straightConnector1">
            <a:avLst/>
          </a:prstGeom>
          <a:ln w="444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360557" y="3904595"/>
            <a:ext cx="1136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товар</a:t>
            </a:r>
            <a:endParaRPr lang="ru-RU" b="1" dirty="0"/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5793955" y="4273927"/>
            <a:ext cx="836536" cy="0"/>
          </a:xfrm>
          <a:prstGeom prst="straightConnector1">
            <a:avLst/>
          </a:prstGeom>
          <a:ln w="444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874131" y="3890144"/>
            <a:ext cx="1055838" cy="383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товар</a:t>
            </a:r>
            <a:endParaRPr lang="ru-RU" b="1" dirty="0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6449027" y="3742748"/>
            <a:ext cx="13228" cy="1602093"/>
          </a:xfrm>
          <a:prstGeom prst="line">
            <a:avLst/>
          </a:prstGeom>
          <a:ln w="38100" cmpd="sng">
            <a:solidFill>
              <a:srgbClr val="94B6D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613985" y="5047077"/>
            <a:ext cx="3271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Определенный в договоре зарубежный рынок</a:t>
            </a:r>
            <a:endParaRPr lang="ru-RU" dirty="0"/>
          </a:p>
        </p:txBody>
      </p:sp>
      <p:cxnSp>
        <p:nvCxnSpPr>
          <p:cNvPr id="37" name="Прямая со стрелкой 36"/>
          <p:cNvCxnSpPr/>
          <p:nvPr/>
        </p:nvCxnSpPr>
        <p:spPr>
          <a:xfrm flipH="1">
            <a:off x="5793955" y="2795749"/>
            <a:ext cx="836536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>
            <a:off x="5793955" y="4752730"/>
            <a:ext cx="836536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874131" y="2795749"/>
            <a:ext cx="89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о</a:t>
            </a:r>
            <a:r>
              <a:rPr lang="ru-RU" b="1" dirty="0" smtClean="0"/>
              <a:t>плата</a:t>
            </a:r>
            <a:endParaRPr lang="ru-RU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5797113" y="4699073"/>
            <a:ext cx="89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о</a:t>
            </a:r>
            <a:r>
              <a:rPr lang="ru-RU" b="1" dirty="0" smtClean="0"/>
              <a:t>плата</a:t>
            </a:r>
            <a:endParaRPr lang="ru-RU" b="1" dirty="0"/>
          </a:p>
        </p:txBody>
      </p:sp>
      <p:cxnSp>
        <p:nvCxnSpPr>
          <p:cNvPr id="41" name="Прямая со стрелкой 40"/>
          <p:cNvCxnSpPr/>
          <p:nvPr/>
        </p:nvCxnSpPr>
        <p:spPr>
          <a:xfrm flipH="1">
            <a:off x="2254732" y="2795749"/>
            <a:ext cx="1026965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H="1">
            <a:off x="2254732" y="4699073"/>
            <a:ext cx="1026965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372916" y="2795749"/>
            <a:ext cx="89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о</a:t>
            </a:r>
            <a:r>
              <a:rPr lang="ru-RU" b="1" dirty="0" smtClean="0"/>
              <a:t>плата</a:t>
            </a:r>
            <a:endParaRPr lang="ru-RU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2360557" y="4677745"/>
            <a:ext cx="89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о</a:t>
            </a:r>
            <a:r>
              <a:rPr lang="ru-RU" b="1" dirty="0" smtClean="0"/>
              <a:t>плата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418998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Комиссионные операции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4551053"/>
            <a:ext cx="8229600" cy="1575110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dirty="0" smtClean="0"/>
              <a:t>Комиссионер </a:t>
            </a:r>
            <a:r>
              <a:rPr lang="ru-RU" dirty="0"/>
              <a:t>не покупает товары комитента, а лишь совершает сделки по купле-продаже товаров за счет </a:t>
            </a:r>
            <a:r>
              <a:rPr lang="ru-RU" dirty="0" smtClean="0"/>
              <a:t>комитента, т.е. последний </a:t>
            </a:r>
            <a:r>
              <a:rPr lang="ru-RU" dirty="0"/>
              <a:t>остается собственником товара до его передачи в распоряжение конечного покупателя</a:t>
            </a:r>
            <a:r>
              <a:rPr lang="ru-RU" dirty="0" smtClean="0"/>
              <a:t>.</a:t>
            </a:r>
          </a:p>
          <a:p>
            <a:pPr algn="just"/>
            <a:r>
              <a:rPr lang="ru-RU" dirty="0"/>
              <a:t>Риск случайной гибели и случайного повреждения таких товаров при отсутствии иной договоренности сторон лежит на </a:t>
            </a:r>
            <a:r>
              <a:rPr lang="ru-RU" dirty="0" smtClean="0"/>
              <a:t>комитенте, но </a:t>
            </a:r>
            <a:r>
              <a:rPr lang="ru-RU" dirty="0" smtClean="0">
                <a:effectLst/>
              </a:rPr>
              <a:t> </a:t>
            </a:r>
            <a:r>
              <a:rPr lang="ru-RU" dirty="0"/>
              <a:t>Комиссионер, однако, обязан принимать все меры к обеспечению сохранности вверенных ему товаров и отвечать за их утрату или повреждение, если это произойдет по его вине.</a:t>
            </a:r>
          </a:p>
          <a:p>
            <a:pPr algn="just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45549" y="2606810"/>
            <a:ext cx="225473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Комитент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240911" y="2636473"/>
            <a:ext cx="2566273" cy="584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Комиссионер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478092" y="2606810"/>
            <a:ext cx="2361660" cy="584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Третье лицо</a:t>
            </a:r>
            <a:endParaRPr lang="ru-RU" sz="3200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2500281" y="2798348"/>
            <a:ext cx="740630" cy="0"/>
          </a:xfrm>
          <a:prstGeom prst="straightConnector1">
            <a:avLst/>
          </a:prstGeom>
          <a:ln w="444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807184" y="2805208"/>
            <a:ext cx="670908" cy="0"/>
          </a:xfrm>
          <a:prstGeom prst="straightConnector1">
            <a:avLst/>
          </a:prstGeom>
          <a:ln w="444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00281" y="2429016"/>
            <a:ext cx="1136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товар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807184" y="2455847"/>
            <a:ext cx="1136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товар</a:t>
            </a:r>
            <a:endParaRPr lang="ru-RU" b="1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2500281" y="3069315"/>
            <a:ext cx="740630" cy="0"/>
          </a:xfrm>
          <a:prstGeom prst="straightConnector1">
            <a:avLst/>
          </a:prstGeom>
          <a:ln w="381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328314" y="3191586"/>
            <a:ext cx="1481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д</a:t>
            </a:r>
            <a:r>
              <a:rPr lang="ru-RU" b="1" dirty="0" smtClean="0"/>
              <a:t>оговор комиссии</a:t>
            </a:r>
            <a:endParaRPr lang="ru-RU" b="1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5807184" y="3069315"/>
            <a:ext cx="670908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684399" y="3075721"/>
            <a:ext cx="1136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о</a:t>
            </a:r>
            <a:r>
              <a:rPr lang="ru-RU" b="1" dirty="0" smtClean="0"/>
              <a:t>плата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512391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Агентские операции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239" y="4450176"/>
            <a:ext cx="8229600" cy="236889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Агент </a:t>
            </a:r>
            <a:r>
              <a:rPr lang="ru-RU" dirty="0"/>
              <a:t>не состоит в трудовых отношениях с принципалом и может осуществлять свою деятельность самостоятельно за определенное вознаграждение.</a:t>
            </a:r>
            <a:r>
              <a:rPr lang="ru-RU" dirty="0" smtClean="0">
                <a:effectLst/>
              </a:rPr>
              <a:t> </a:t>
            </a:r>
          </a:p>
          <a:p>
            <a:r>
              <a:rPr lang="ru-RU" dirty="0" smtClean="0"/>
              <a:t>Агент </a:t>
            </a:r>
            <a:r>
              <a:rPr lang="ru-RU" dirty="0"/>
              <a:t>действует лишь как представитель принципала в рамках ответственности, возложенной на него агентским соглашением.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606810"/>
            <a:ext cx="250028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Принципал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281699" y="2606810"/>
            <a:ext cx="225473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Агент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439107" y="1417638"/>
            <a:ext cx="225473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Конечный покупатель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425879" y="2759210"/>
            <a:ext cx="225473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Конечный покупатель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439107" y="3857284"/>
            <a:ext cx="225473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Конечный покупатель</a:t>
            </a:r>
            <a:endParaRPr lang="ru-RU" sz="2000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2500281" y="2798348"/>
            <a:ext cx="781418" cy="0"/>
          </a:xfrm>
          <a:prstGeom prst="straightConnector1">
            <a:avLst/>
          </a:prstGeom>
          <a:ln w="444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endCxn id="6" idx="1"/>
          </p:cNvCxnSpPr>
          <p:nvPr/>
        </p:nvCxnSpPr>
        <p:spPr>
          <a:xfrm flipV="1">
            <a:off x="5536431" y="1771581"/>
            <a:ext cx="902676" cy="1139979"/>
          </a:xfrm>
          <a:prstGeom prst="straightConnector1">
            <a:avLst/>
          </a:prstGeom>
          <a:ln w="444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536431" y="2951250"/>
            <a:ext cx="902676" cy="0"/>
          </a:xfrm>
          <a:prstGeom prst="straightConnector1">
            <a:avLst/>
          </a:prstGeom>
          <a:ln w="444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5" idx="3"/>
          </p:cNvCxnSpPr>
          <p:nvPr/>
        </p:nvCxnSpPr>
        <p:spPr>
          <a:xfrm>
            <a:off x="5536431" y="2929976"/>
            <a:ext cx="889448" cy="1330021"/>
          </a:xfrm>
          <a:prstGeom prst="straightConnector1">
            <a:avLst/>
          </a:prstGeom>
          <a:ln w="444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500281" y="2429016"/>
            <a:ext cx="1136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товар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559856" y="2726894"/>
            <a:ext cx="1136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товар</a:t>
            </a:r>
            <a:endParaRPr lang="ru-RU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367999" y="3143930"/>
            <a:ext cx="1415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</a:t>
            </a:r>
            <a:r>
              <a:rPr lang="ru-RU" dirty="0" smtClean="0"/>
              <a:t>гентское соглашение</a:t>
            </a:r>
            <a:endParaRPr lang="ru-RU" dirty="0"/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2500281" y="3096226"/>
            <a:ext cx="781418" cy="0"/>
          </a:xfrm>
          <a:prstGeom prst="straightConnector1">
            <a:avLst/>
          </a:prstGeom>
          <a:ln w="381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519081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Брокерские операции</a:t>
            </a:r>
            <a:endParaRPr lang="ru-RU" dirty="0"/>
          </a:p>
        </p:txBody>
      </p:sp>
      <p:sp>
        <p:nvSpPr>
          <p:cNvPr id="20" name="Содержимое 19"/>
          <p:cNvSpPr>
            <a:spLocks noGrp="1"/>
          </p:cNvSpPr>
          <p:nvPr>
            <p:ph idx="1"/>
          </p:nvPr>
        </p:nvSpPr>
        <p:spPr>
          <a:xfrm>
            <a:off x="457200" y="4617202"/>
            <a:ext cx="8229600" cy="1997700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Брокер </a:t>
            </a:r>
            <a:r>
              <a:rPr lang="ru-RU" u="sng" dirty="0"/>
              <a:t>никогда не является стороной в договоре</a:t>
            </a:r>
            <a:r>
              <a:rPr lang="ru-RU" dirty="0"/>
              <a:t>, а выступает исключительно с целью сведения сторон, которые берут на себя обязательства по сделке, заключенной при посредстве </a:t>
            </a:r>
            <a:r>
              <a:rPr lang="ru-RU" dirty="0" smtClean="0"/>
              <a:t>брокера. Брокер </a:t>
            </a:r>
            <a:r>
              <a:rPr lang="ru-RU" dirty="0"/>
              <a:t>не является представителем, он не состоит в договорных отношениях, ни с одной </a:t>
            </a:r>
            <a:r>
              <a:rPr lang="ru-RU" dirty="0" smtClean="0"/>
              <a:t>из </a:t>
            </a:r>
            <a:r>
              <a:rPr lang="ru-RU" dirty="0"/>
              <a:t>сторон и действует на основе отдельных </a:t>
            </a:r>
            <a:r>
              <a:rPr lang="ru-RU" dirty="0" smtClean="0"/>
              <a:t>поручений</a:t>
            </a:r>
            <a:r>
              <a:rPr lang="ru-RU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5549" y="2606810"/>
            <a:ext cx="2254732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Клиент (экспортер)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684884" y="2818487"/>
            <a:ext cx="225473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Брокер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6700916" y="2606810"/>
            <a:ext cx="2254732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Клиент (покупатель)</a:t>
            </a:r>
            <a:endParaRPr lang="ru-RU" sz="2800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5960286" y="3155553"/>
            <a:ext cx="740630" cy="0"/>
          </a:xfrm>
          <a:prstGeom prst="straightConnector1">
            <a:avLst/>
          </a:prstGeom>
          <a:ln w="444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2500281" y="3188871"/>
            <a:ext cx="1216996" cy="0"/>
          </a:xfrm>
          <a:prstGeom prst="straightConnector1">
            <a:avLst/>
          </a:prstGeom>
          <a:ln w="444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5" idx="0"/>
          </p:cNvCxnSpPr>
          <p:nvPr/>
        </p:nvCxnSpPr>
        <p:spPr>
          <a:xfrm flipV="1">
            <a:off x="1372915" y="2037390"/>
            <a:ext cx="2819" cy="5694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372915" y="2037390"/>
            <a:ext cx="656401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7936926" y="2037390"/>
            <a:ext cx="0" cy="5694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219949" y="1624479"/>
            <a:ext cx="1136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товар</a:t>
            </a:r>
            <a:endParaRPr lang="ru-RU" sz="2400" b="1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1372915" y="4163669"/>
            <a:ext cx="656401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7934107" y="3560917"/>
            <a:ext cx="2819" cy="5694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5" idx="2"/>
          </p:cNvCxnSpPr>
          <p:nvPr/>
        </p:nvCxnSpPr>
        <p:spPr>
          <a:xfrm flipV="1">
            <a:off x="1372915" y="3684028"/>
            <a:ext cx="0" cy="4796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219949" y="4130337"/>
            <a:ext cx="1136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о</a:t>
            </a:r>
            <a:r>
              <a:rPr lang="ru-RU" sz="2400" b="1" dirty="0" smtClean="0"/>
              <a:t>плата</a:t>
            </a:r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6604620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Солнцестояние.thmx</Template>
  <TotalTime>374</TotalTime>
  <Words>555</Words>
  <Application>Microsoft Office PowerPoint</Application>
  <PresentationFormat>Экран (4:3)</PresentationFormat>
  <Paragraphs>69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Солнцестояние</vt:lpstr>
      <vt:lpstr>Экспортные операции</vt:lpstr>
      <vt:lpstr>Слайд 2</vt:lpstr>
      <vt:lpstr>Определение экспорта</vt:lpstr>
      <vt:lpstr>Слайд 4</vt:lpstr>
      <vt:lpstr>Косвенные методы</vt:lpstr>
      <vt:lpstr>Операции по перепродаже</vt:lpstr>
      <vt:lpstr>Комиссионные операции</vt:lpstr>
      <vt:lpstr>Агентские операции</vt:lpstr>
      <vt:lpstr>Брокерские операции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Экспортные операции</dc:title>
  <dc:creator>Михаил Ширинский</dc:creator>
  <cp:lastModifiedBy>Admin</cp:lastModifiedBy>
  <cp:revision>36</cp:revision>
  <dcterms:created xsi:type="dcterms:W3CDTF">2013-10-07T15:28:29Z</dcterms:created>
  <dcterms:modified xsi:type="dcterms:W3CDTF">2016-11-20T18:56:03Z</dcterms:modified>
</cp:coreProperties>
</file>