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3"/>
  </p:notesMasterIdLst>
  <p:sldIdLst>
    <p:sldId id="265" r:id="rId2"/>
    <p:sldId id="275" r:id="rId3"/>
    <p:sldId id="266" r:id="rId4"/>
    <p:sldId id="267" r:id="rId5"/>
    <p:sldId id="277" r:id="rId6"/>
    <p:sldId id="278" r:id="rId7"/>
    <p:sldId id="279" r:id="rId8"/>
    <p:sldId id="280" r:id="rId9"/>
    <p:sldId id="281" r:id="rId10"/>
    <p:sldId id="276" r:id="rId11"/>
    <p:sldId id="28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24" autoAdjust="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2BBE7-B49E-406F-BDC3-D563DBE4E01A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7F83E-F8D0-45C7-BB82-CEC5FF34B1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533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7F83E-F8D0-45C7-BB82-CEC5FF34B10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3660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5165-E1C7-4D4F-BD09-DCB767D3912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00D062D-4EEE-44E8-8119-A3B79E4EF9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5165-E1C7-4D4F-BD09-DCB767D3912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D062D-4EEE-44E8-8119-A3B79E4EF9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5165-E1C7-4D4F-BD09-DCB767D3912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D062D-4EEE-44E8-8119-A3B79E4EF9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5165-E1C7-4D4F-BD09-DCB767D3912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D062D-4EEE-44E8-8119-A3B79E4EF9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5165-E1C7-4D4F-BD09-DCB767D3912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0D062D-4EEE-44E8-8119-A3B79E4EF9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5165-E1C7-4D4F-BD09-DCB767D3912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D062D-4EEE-44E8-8119-A3B79E4EF9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5165-E1C7-4D4F-BD09-DCB767D3912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D062D-4EEE-44E8-8119-A3B79E4EF9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5165-E1C7-4D4F-BD09-DCB767D3912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D062D-4EEE-44E8-8119-A3B79E4EF9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5165-E1C7-4D4F-BD09-DCB767D3912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D062D-4EEE-44E8-8119-A3B79E4EF9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5165-E1C7-4D4F-BD09-DCB767D3912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D062D-4EEE-44E8-8119-A3B79E4EF9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C5165-E1C7-4D4F-BD09-DCB767D3912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00D062D-4EEE-44E8-8119-A3B79E4EF9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B3C5165-E1C7-4D4F-BD09-DCB767D39125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00D062D-4EEE-44E8-8119-A3B79E4EF9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Логотип Финуниверсите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39"/>
            <a:ext cx="2088232" cy="58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467887" y="2492896"/>
            <a:ext cx="613621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Классификация</a:t>
            </a:r>
          </a:p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обязательств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34514" y="1110243"/>
            <a:ext cx="626469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Обязательства в международном бизнесе</a:t>
            </a:r>
            <a:endParaRPr lang="ru-RU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14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Логотип Финуниверсите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39"/>
            <a:ext cx="2088232" cy="58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179512" y="90872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9670"/>
            <a:ext cx="5915000" cy="619050"/>
          </a:xfrm>
        </p:spPr>
        <p:txBody>
          <a:bodyPr>
            <a:noAutofit/>
          </a:bodyPr>
          <a:lstStyle/>
          <a:p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7. Обязательства из односторонних действий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376" y="1340768"/>
            <a:ext cx="8003232" cy="4857403"/>
          </a:xfrm>
        </p:spPr>
        <p:txBody>
          <a:bodyPr>
            <a:norm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dirty="0" smtClean="0"/>
              <a:t>публичное </a:t>
            </a:r>
            <a:r>
              <a:rPr lang="ru-RU" dirty="0"/>
              <a:t>обещание награды </a:t>
            </a:r>
            <a:r>
              <a:rPr lang="ru-RU" sz="1600" b="0" i="1" u="sng" dirty="0"/>
              <a:t>(гл. </a:t>
            </a:r>
            <a:r>
              <a:rPr lang="ru-RU" sz="1600" b="0" i="1" u="sng" dirty="0" smtClean="0"/>
              <a:t>56</a:t>
            </a:r>
            <a:r>
              <a:rPr lang="ru-RU" sz="1600" b="0" i="1" u="sng" dirty="0"/>
              <a:t> ГК РФ</a:t>
            </a:r>
            <a:r>
              <a:rPr lang="ru-RU" sz="1600" b="0" i="1" u="sng" dirty="0" smtClean="0"/>
              <a:t> </a:t>
            </a:r>
            <a:r>
              <a:rPr lang="ru-RU" sz="1600" b="0" i="1" u="sng" dirty="0"/>
              <a:t>ст.1055 </a:t>
            </a:r>
            <a:r>
              <a:rPr lang="ru-RU" sz="1600" b="0" dirty="0"/>
              <a:t>→ </a:t>
            </a:r>
            <a:r>
              <a:rPr lang="ru-RU" sz="1600" b="0" dirty="0" smtClean="0"/>
              <a:t>Лицо</a:t>
            </a:r>
            <a:r>
              <a:rPr lang="ru-RU" sz="1600" b="0" dirty="0"/>
              <a:t>, объявившее публично о выплате денежного вознаграждения или выдаче иной награды (о выплате награды) тому, кто совершит указанное в объявлении правомерное действие в указанный в нем срок, обязано выплатить обещанную награду любому, кто совершил соответствующее действие, в частности отыскал утраченную вещь или сообщил лицу, объявившему о награде, необходимые </a:t>
            </a:r>
            <a:r>
              <a:rPr lang="ru-RU" sz="1600" b="0" dirty="0" smtClean="0"/>
              <a:t>сведения)</a:t>
            </a:r>
            <a:endParaRPr lang="ru-RU" sz="1600" b="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dirty="0" smtClean="0"/>
              <a:t>конкурс </a:t>
            </a:r>
            <a:r>
              <a:rPr lang="ru-RU" sz="1600" b="0" i="1" u="sng" dirty="0"/>
              <a:t>(</a:t>
            </a:r>
            <a:r>
              <a:rPr lang="ru-RU" sz="1600" b="0" i="1" u="sng" dirty="0" smtClean="0"/>
              <a:t>гл.57</a:t>
            </a:r>
            <a:r>
              <a:rPr lang="ru-RU" sz="1600" b="0" i="1" u="sng" dirty="0"/>
              <a:t> ГК РФ</a:t>
            </a:r>
            <a:r>
              <a:rPr lang="ru-RU" sz="1600" b="0" i="1" u="sng" dirty="0" smtClean="0"/>
              <a:t> </a:t>
            </a:r>
            <a:r>
              <a:rPr lang="ru-RU" sz="1600" b="0" i="1" u="sng" dirty="0"/>
              <a:t>ст. 1057 </a:t>
            </a:r>
            <a:r>
              <a:rPr lang="ru-RU" sz="1600" b="0" dirty="0"/>
              <a:t>→ </a:t>
            </a:r>
            <a:r>
              <a:rPr lang="ru-RU" sz="1600" b="0" dirty="0" smtClean="0"/>
              <a:t>Лицо</a:t>
            </a:r>
            <a:r>
              <a:rPr lang="ru-RU" sz="1600" b="0" dirty="0"/>
              <a:t>, объявившее публично о выплате денежного вознаграждения или выдаче иной награды (о выплате награды) за лучшее выполнение работы или достижение иных результатов (публичный конкурс), должно выплатить (выдать) обусловленную награду тому, кто в соответствии с условиями проведения конкурса признан его </a:t>
            </a:r>
            <a:r>
              <a:rPr lang="ru-RU" sz="1600" b="0" dirty="0" smtClean="0"/>
              <a:t>победителем; должен </a:t>
            </a:r>
            <a:r>
              <a:rPr lang="ru-RU" sz="1600" b="0" dirty="0"/>
              <a:t>быть направлен на достижение каких-либо общественно полезных </a:t>
            </a:r>
            <a:r>
              <a:rPr lang="ru-RU" sz="1600" b="0" dirty="0" smtClean="0"/>
              <a:t>целей</a:t>
            </a:r>
            <a:r>
              <a:rPr lang="ru-RU" sz="1600" b="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99616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Логотип Финуниверсите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39"/>
            <a:ext cx="2088232" cy="58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179512" y="90872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89670"/>
            <a:ext cx="7056784" cy="619050"/>
          </a:xfrm>
        </p:spPr>
        <p:txBody>
          <a:bodyPr>
            <a:noAutofit/>
          </a:bodyPr>
          <a:lstStyle/>
          <a:p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8. Внедоговорные</a:t>
            </a:r>
            <a:b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(правоохранительные) обязательства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376" y="1700808"/>
            <a:ext cx="8003232" cy="4857403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/>
              <a:t>обязательство</a:t>
            </a:r>
            <a:r>
              <a:rPr lang="ru-RU" dirty="0"/>
              <a:t>, возмещающее вследствие причинения вреда </a:t>
            </a:r>
            <a:r>
              <a:rPr lang="ru-RU" sz="1600" b="0" dirty="0"/>
              <a:t>(</a:t>
            </a:r>
            <a:r>
              <a:rPr lang="ru-RU" sz="1600" b="0" i="1" u="sng" dirty="0" smtClean="0"/>
              <a:t>гл.59</a:t>
            </a:r>
            <a:r>
              <a:rPr lang="ru-RU" sz="1600" b="0" i="1" u="sng" dirty="0"/>
              <a:t> ГК РФ</a:t>
            </a:r>
            <a:r>
              <a:rPr lang="ru-RU" sz="1600" b="0" i="1" u="sng" dirty="0" smtClean="0"/>
              <a:t> ст.1064 </a:t>
            </a:r>
            <a:r>
              <a:rPr lang="ru-RU" sz="1600" b="0" dirty="0"/>
              <a:t>→ </a:t>
            </a:r>
            <a:r>
              <a:rPr lang="ru-RU" sz="1600" b="0" dirty="0" smtClean="0"/>
              <a:t>Вред</a:t>
            </a:r>
            <a:r>
              <a:rPr lang="ru-RU" sz="1600" b="0" dirty="0"/>
              <a:t>, причиненный личности или имуществу гражданина, а также вред, причиненный имуществу юридического лица, подлежит возмещению в полном объеме лицом, причинившим </a:t>
            </a:r>
            <a:r>
              <a:rPr lang="ru-RU" sz="1600" b="0" dirty="0" smtClean="0"/>
              <a:t>вред)</a:t>
            </a:r>
            <a:endParaRPr lang="ru-RU" sz="1600" b="0" dirty="0"/>
          </a:p>
          <a:p>
            <a:pPr marL="342900" lvl="0" indent="-342900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 smtClean="0"/>
              <a:t>обязательство</a:t>
            </a:r>
            <a:r>
              <a:rPr lang="ru-RU" dirty="0"/>
              <a:t>, возникающие вследствие неосновательного обогащения </a:t>
            </a:r>
            <a:r>
              <a:rPr lang="ru-RU" sz="1600" b="0" dirty="0"/>
              <a:t>(</a:t>
            </a:r>
            <a:r>
              <a:rPr lang="ru-RU" sz="1600" b="0" i="1" u="sng" dirty="0" smtClean="0"/>
              <a:t>гл.60</a:t>
            </a:r>
            <a:r>
              <a:rPr lang="ru-RU" sz="1600" b="0" i="1" u="sng" dirty="0"/>
              <a:t> ГК РФ</a:t>
            </a:r>
            <a:r>
              <a:rPr lang="ru-RU" sz="1600" b="0" i="1" u="sng" dirty="0" smtClean="0"/>
              <a:t> </a:t>
            </a:r>
            <a:r>
              <a:rPr lang="ru-RU" sz="1600" b="0" i="1" u="sng" dirty="0"/>
              <a:t>ст. 1102 </a:t>
            </a:r>
            <a:r>
              <a:rPr lang="ru-RU" sz="1600" b="0" dirty="0"/>
              <a:t>→ </a:t>
            </a:r>
            <a:r>
              <a:rPr lang="ru-RU" sz="1600" b="0" dirty="0" smtClean="0"/>
              <a:t>Лицо</a:t>
            </a:r>
            <a:r>
              <a:rPr lang="ru-RU" sz="1600" b="0" dirty="0"/>
              <a:t>, которое без установленных законом, иными правовыми актами или сделкой оснований приобрело или сберегло имущество (приобретатель) за счет другого лица (потерпевшего), обязано возвратить последнему неосновательно приобретенное или сбереженное имущество (неосновательное обогащение</a:t>
            </a:r>
            <a:r>
              <a:rPr lang="ru-RU" sz="1600" b="0" dirty="0" smtClean="0"/>
              <a:t>)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xmlns="" val="210626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Логотип Финуниверсите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39"/>
            <a:ext cx="2088232" cy="58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179512" y="90872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39"/>
            <a:ext cx="5915000" cy="619050"/>
          </a:xfrm>
        </p:spPr>
        <p:txBody>
          <a:bodyPr>
            <a:normAutofit fontScale="90000"/>
          </a:bodyPr>
          <a:lstStyle/>
          <a:p>
            <a:r>
              <a:rPr lang="ru-RU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Обязательство</a:t>
            </a:r>
            <a:endParaRPr lang="ru-RU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376" y="1124744"/>
            <a:ext cx="8178080" cy="5400600"/>
          </a:xfrm>
        </p:spPr>
        <p:txBody>
          <a:bodyPr>
            <a:normAutofit fontScale="92500"/>
          </a:bodyPr>
          <a:lstStyle/>
          <a:p>
            <a:r>
              <a:rPr lang="ru-RU" sz="1800" dirty="0" smtClean="0"/>
              <a:t> – «правовые оковы, в силу которых мы </a:t>
            </a:r>
            <a:r>
              <a:rPr lang="ru-RU" sz="1800" dirty="0" err="1" smtClean="0"/>
              <a:t>принуждаемся</a:t>
            </a:r>
            <a:r>
              <a:rPr lang="ru-RU" sz="1800" dirty="0" smtClean="0"/>
              <a:t> что-либо сделать согласно законам нашего государства»</a:t>
            </a:r>
          </a:p>
          <a:p>
            <a:pPr algn="r"/>
            <a:r>
              <a:rPr lang="ru-RU" sz="1800" i="1" dirty="0" smtClean="0"/>
              <a:t>(Институции Юстиниана)</a:t>
            </a:r>
          </a:p>
          <a:p>
            <a:r>
              <a:rPr lang="ru-RU" sz="1600" i="1" dirty="0" smtClean="0"/>
              <a:t>В узком смысле:</a:t>
            </a:r>
          </a:p>
          <a:p>
            <a:r>
              <a:rPr lang="ru-RU" sz="1800" dirty="0" smtClean="0"/>
              <a:t> – конкретная обязанность должника</a:t>
            </a:r>
          </a:p>
          <a:p>
            <a:r>
              <a:rPr lang="ru-RU" sz="1600" i="1" dirty="0" smtClean="0"/>
              <a:t>В широком смысле:</a:t>
            </a:r>
          </a:p>
          <a:p>
            <a:r>
              <a:rPr lang="ru-RU" sz="1800" dirty="0" smtClean="0"/>
              <a:t> – совокупность прав кредитора и обязанностей должника в определенном обязательстве</a:t>
            </a:r>
          </a:p>
          <a:p>
            <a:endParaRPr lang="ru-RU" sz="1800" dirty="0"/>
          </a:p>
          <a:p>
            <a:endParaRPr lang="ru-RU" sz="1800" dirty="0" smtClean="0"/>
          </a:p>
          <a:p>
            <a:endParaRPr lang="ru-RU" sz="1800" dirty="0"/>
          </a:p>
          <a:p>
            <a:r>
              <a:rPr lang="ru-RU" sz="1800" dirty="0" smtClean="0"/>
              <a:t> – гражданское правоотношение, в силу которого одна сторона (должник) обязана совершить в пользу другой стороны (кредитора) определенное действие (передать имущество, выполнить работу, уплатить деньги и т.п.) либо воздержаться от определенного действия, а кредитор имеет право требовать от должника исполнения его обязанности </a:t>
            </a:r>
            <a:r>
              <a:rPr lang="ru-RU" sz="1800" i="1" dirty="0" smtClean="0"/>
              <a:t>(ст.307 п.1)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00300" y="4137592"/>
            <a:ext cx="1872208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должник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72908" y="4137592"/>
            <a:ext cx="1872208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кредитор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734598" y="451093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право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300700" y="39237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обязанность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2763416" y="4510934"/>
            <a:ext cx="312146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2761420" y="4293096"/>
            <a:ext cx="312345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308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Логотип Финуниверсите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39"/>
            <a:ext cx="2088232" cy="58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179512" y="90872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39"/>
            <a:ext cx="6624736" cy="720082"/>
          </a:xfrm>
        </p:spPr>
        <p:txBody>
          <a:bodyPr>
            <a:noAutofit/>
          </a:bodyPr>
          <a:lstStyle/>
          <a:p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Классификация обязательств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5482952" cy="532859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ru-RU" dirty="0" smtClean="0"/>
              <a:t>Обязательства </a:t>
            </a:r>
            <a:r>
              <a:rPr lang="ru-RU" dirty="0"/>
              <a:t>по передаче имущества в собственность (или иное вещное право</a:t>
            </a:r>
            <a:r>
              <a:rPr lang="ru-RU" dirty="0" smtClean="0"/>
              <a:t>)</a:t>
            </a:r>
            <a:endParaRPr lang="ru-RU" dirty="0"/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Обязательства </a:t>
            </a:r>
            <a:r>
              <a:rPr lang="ru-RU" dirty="0"/>
              <a:t>по передаче имущества в </a:t>
            </a:r>
            <a:r>
              <a:rPr lang="ru-RU" dirty="0" smtClean="0"/>
              <a:t>пользование</a:t>
            </a:r>
            <a:endParaRPr lang="ru-RU" dirty="0"/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Обязательства </a:t>
            </a:r>
            <a:r>
              <a:rPr lang="ru-RU" dirty="0"/>
              <a:t>по производству </a:t>
            </a:r>
            <a:r>
              <a:rPr lang="ru-RU" dirty="0" smtClean="0"/>
              <a:t>работ</a:t>
            </a:r>
            <a:endParaRPr lang="ru-RU" dirty="0"/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Обязательства </a:t>
            </a:r>
            <a:r>
              <a:rPr lang="ru-RU" dirty="0"/>
              <a:t>по реализации результатов творческой </a:t>
            </a:r>
            <a:r>
              <a:rPr lang="ru-RU" dirty="0" smtClean="0"/>
              <a:t>деятельности</a:t>
            </a:r>
            <a:endParaRPr lang="ru-RU" dirty="0"/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Обязательства </a:t>
            </a:r>
            <a:r>
              <a:rPr lang="ru-RU" dirty="0"/>
              <a:t>по оказанию услуг</a:t>
            </a:r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Обязательства </a:t>
            </a:r>
            <a:r>
              <a:rPr lang="ru-RU" dirty="0"/>
              <a:t>по совместной </a:t>
            </a:r>
            <a:r>
              <a:rPr lang="ru-RU" dirty="0" smtClean="0"/>
              <a:t>деятельности</a:t>
            </a:r>
            <a:endParaRPr lang="ru-RU" dirty="0"/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Обязательства </a:t>
            </a:r>
            <a:r>
              <a:rPr lang="ru-RU" dirty="0"/>
              <a:t>из односторонних </a:t>
            </a:r>
            <a:r>
              <a:rPr lang="ru-RU" dirty="0" smtClean="0"/>
              <a:t>действий</a:t>
            </a:r>
            <a:endParaRPr lang="ru-RU" dirty="0"/>
          </a:p>
          <a:p>
            <a:pPr marL="457200" indent="-457200">
              <a:buFont typeface="+mj-lt"/>
              <a:buAutoNum type="arabicParenR"/>
            </a:pPr>
            <a:r>
              <a:rPr lang="ru-RU" dirty="0" smtClean="0"/>
              <a:t>Внедоговорные </a:t>
            </a:r>
            <a:r>
              <a:rPr lang="ru-RU" dirty="0"/>
              <a:t>(правоохранительные) </a:t>
            </a:r>
            <a:r>
              <a:rPr lang="ru-RU" dirty="0" smtClean="0"/>
              <a:t>обязательства</a:t>
            </a:r>
            <a:endParaRPr lang="ru-RU" dirty="0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5796136" y="1268760"/>
            <a:ext cx="468052" cy="3600400"/>
          </a:xfrm>
          <a:prstGeom prst="rightBrace">
            <a:avLst>
              <a:gd name="adj1" fmla="val 34631"/>
              <a:gd name="adj2" fmla="val 5032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5796136" y="4940206"/>
            <a:ext cx="504056" cy="1296144"/>
          </a:xfrm>
          <a:prstGeom prst="rightBrace">
            <a:avLst>
              <a:gd name="adj1" fmla="val 29265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300192" y="288429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Договорные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00192" y="5403612"/>
            <a:ext cx="2556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Внедоговорные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50614" y="1259705"/>
            <a:ext cx="2412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 smtClean="0"/>
              <a:t>[</a:t>
            </a:r>
            <a:r>
              <a:rPr lang="ru-RU" sz="1400" i="1" dirty="0" smtClean="0"/>
              <a:t>В зависимости от основания обязательств</a:t>
            </a:r>
            <a:r>
              <a:rPr lang="en-US" sz="1400" i="1" dirty="0" smtClean="0"/>
              <a:t>]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xmlns="" val="376505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Логотип Финуниверсите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39"/>
            <a:ext cx="2088232" cy="58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179512" y="90872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9670"/>
            <a:ext cx="5915000" cy="619050"/>
          </a:xfrm>
        </p:spPr>
        <p:txBody>
          <a:bodyPr>
            <a:noAutofit/>
          </a:bodyPr>
          <a:lstStyle/>
          <a:p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Обязательства по передаче имущества в собственность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79730" y="1196752"/>
            <a:ext cx="8784976" cy="5904656"/>
          </a:xfrm>
        </p:spPr>
        <p:txBody>
          <a:bodyPr>
            <a:normAutofit fontScale="40000" lnSpcReduction="20000"/>
          </a:bodyPr>
          <a:lstStyle/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ru-RU" sz="4000" dirty="0" smtClean="0"/>
              <a:t>Купля-продажа в рамках экспортно-импортных операция </a:t>
            </a:r>
            <a:r>
              <a:rPr lang="ru-RU" sz="3400" b="0" dirty="0"/>
              <a:t>(</a:t>
            </a:r>
            <a:r>
              <a:rPr lang="ru-RU" sz="3400" b="0" i="1" u="sng" dirty="0" smtClean="0"/>
              <a:t>гл.30</a:t>
            </a:r>
            <a:r>
              <a:rPr lang="ru-RU" sz="3600" b="0" i="1" u="sng" dirty="0"/>
              <a:t> ГК РФ</a:t>
            </a:r>
            <a:r>
              <a:rPr lang="ru-RU" sz="3400" b="0" i="1" u="sng" dirty="0" smtClean="0"/>
              <a:t> </a:t>
            </a:r>
            <a:r>
              <a:rPr lang="ru-RU" sz="3400" b="0" i="1" u="sng" dirty="0"/>
              <a:t>ст.454 </a:t>
            </a:r>
            <a:r>
              <a:rPr lang="ru-RU" sz="3600" b="0" dirty="0"/>
              <a:t>→ </a:t>
            </a:r>
            <a:r>
              <a:rPr lang="ru-RU" sz="3400" b="0" dirty="0" smtClean="0"/>
              <a:t>Одна </a:t>
            </a:r>
            <a:r>
              <a:rPr lang="ru-RU" sz="3400" b="0" dirty="0"/>
              <a:t>сторона (продавец) обязуется передать вещь (товар) в собственность другой стороне (покупателю), а покупатель обязуется принять этот товар и уплатить за него определенную денежную сумму (цену</a:t>
            </a:r>
            <a:r>
              <a:rPr lang="ru-RU" sz="3400" b="0" dirty="0" smtClean="0"/>
              <a:t>)</a:t>
            </a:r>
            <a:endParaRPr lang="ru-RU" sz="3400" b="0" dirty="0"/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ru-RU" sz="4000" dirty="0" smtClean="0"/>
              <a:t>Поставка и оптовая торговля </a:t>
            </a:r>
            <a:r>
              <a:rPr lang="ru-RU" sz="3400" b="0" dirty="0" smtClean="0"/>
              <a:t>(</a:t>
            </a:r>
            <a:r>
              <a:rPr lang="ru-RU" sz="3400" b="0" i="1" u="sng" dirty="0" smtClean="0"/>
              <a:t>гл.30</a:t>
            </a:r>
            <a:r>
              <a:rPr lang="ru-RU" sz="3600" b="0" i="1" u="sng" dirty="0"/>
              <a:t> ГК РФ</a:t>
            </a:r>
            <a:r>
              <a:rPr lang="ru-RU" sz="3400" b="0" i="1" u="sng" dirty="0" smtClean="0"/>
              <a:t> ст.506 </a:t>
            </a:r>
            <a:r>
              <a:rPr lang="ru-RU" sz="3600" b="0" dirty="0"/>
              <a:t>→ </a:t>
            </a:r>
            <a:r>
              <a:rPr lang="ru-RU" sz="3400" b="0" dirty="0" smtClean="0"/>
              <a:t>Поставщик </a:t>
            </a:r>
            <a:r>
              <a:rPr lang="ru-RU" sz="3400" b="0" dirty="0"/>
              <a:t>- продавец, осуществляющий предпринимательскую деятельность, обязуется передать в обусловленный срок или сроки производимые или закупаемые им товары покупателю для использования в предпринимательской деятельности или в иных целях, не связанных с личным, семейным, домашним и иным подобным </a:t>
            </a:r>
            <a:r>
              <a:rPr lang="ru-RU" sz="3400" b="0" dirty="0" smtClean="0"/>
              <a:t>использованием)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4000" dirty="0" smtClean="0"/>
              <a:t>Контрактация </a:t>
            </a:r>
            <a:r>
              <a:rPr lang="ru-RU" sz="3400" b="0" dirty="0" smtClean="0"/>
              <a:t>(</a:t>
            </a:r>
            <a:r>
              <a:rPr lang="ru-RU" sz="3400" b="0" i="1" u="sng" dirty="0" smtClean="0"/>
              <a:t>гл.30</a:t>
            </a:r>
            <a:r>
              <a:rPr lang="ru-RU" sz="3600" b="0" i="1" u="sng" dirty="0"/>
              <a:t> ГК РФ</a:t>
            </a:r>
            <a:r>
              <a:rPr lang="ru-RU" sz="3400" b="0" i="1" u="sng" dirty="0" smtClean="0"/>
              <a:t> ст.535</a:t>
            </a:r>
            <a:r>
              <a:rPr lang="ru-RU" sz="3400" b="0" dirty="0" smtClean="0"/>
              <a:t> </a:t>
            </a:r>
            <a:r>
              <a:rPr lang="ru-RU" sz="3600" b="0" dirty="0"/>
              <a:t>→ </a:t>
            </a:r>
            <a:r>
              <a:rPr lang="ru-RU" sz="3400" b="0" dirty="0" smtClean="0"/>
              <a:t>Производитель </a:t>
            </a:r>
            <a:r>
              <a:rPr lang="ru-RU" sz="3400" b="0" dirty="0"/>
              <a:t>сельскохозяйственной продукции обязуется передать выращенную (произведенную) им сельскохозяйственную продукцию заготовителю - лицу, осуществляющему закупки такой продукции для переработки или </a:t>
            </a:r>
            <a:r>
              <a:rPr lang="ru-RU" sz="3400" b="0" dirty="0" smtClean="0"/>
              <a:t>продажи)</a:t>
            </a: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ru-RU" sz="4000" dirty="0" smtClean="0"/>
              <a:t>Снабжение энергоресурсами и энергоносителями </a:t>
            </a:r>
            <a:r>
              <a:rPr lang="ru-RU" sz="3400" b="0" dirty="0" smtClean="0"/>
              <a:t>(</a:t>
            </a:r>
            <a:r>
              <a:rPr lang="ru-RU" sz="3400" b="0" i="1" u="sng" dirty="0" smtClean="0"/>
              <a:t>гл.30</a:t>
            </a:r>
            <a:r>
              <a:rPr lang="ru-RU" sz="3600" b="0" i="1" u="sng" dirty="0"/>
              <a:t> ГК РФ</a:t>
            </a:r>
            <a:r>
              <a:rPr lang="ru-RU" sz="3400" b="0" i="1" u="sng" dirty="0" smtClean="0"/>
              <a:t> ст.539 </a:t>
            </a:r>
            <a:r>
              <a:rPr lang="ru-RU" sz="3600" b="0" dirty="0"/>
              <a:t>→ </a:t>
            </a:r>
            <a:r>
              <a:rPr lang="ru-RU" sz="3400" b="0" dirty="0" err="1" smtClean="0"/>
              <a:t>Энергоснабжающая</a:t>
            </a:r>
            <a:r>
              <a:rPr lang="ru-RU" sz="3400" b="0" dirty="0" smtClean="0"/>
              <a:t> </a:t>
            </a:r>
            <a:r>
              <a:rPr lang="ru-RU" sz="3400" b="0" dirty="0"/>
              <a:t>организация обязуется подавать абоненту (потребителю) через присоединенную сеть энергию, а абонент обязуется оплачивать принятую энергию, а также соблюдать предусмотренный договором режим ее потребления, обеспечивать безопасность эксплуатации находящихся в его ведении энергетических сетей и исправность </a:t>
            </a:r>
            <a:r>
              <a:rPr lang="ru-RU" sz="3500" b="0" dirty="0"/>
              <a:t>используемых им приборов и оборудования, связанных с потреблением </a:t>
            </a:r>
            <a:r>
              <a:rPr lang="ru-RU" sz="3500" b="0" dirty="0" smtClean="0"/>
              <a:t>энергии)</a:t>
            </a:r>
          </a:p>
          <a:p>
            <a:pPr marL="571500" lvl="0" indent="-571500">
              <a:buFont typeface="Wingdings" panose="05000000000000000000" pitchFamily="2" charset="2"/>
              <a:buChar char="Ø"/>
            </a:pPr>
            <a:r>
              <a:rPr lang="ru-RU" sz="4000" dirty="0" smtClean="0"/>
              <a:t>Мена</a:t>
            </a:r>
            <a:r>
              <a:rPr lang="ru-RU" dirty="0" smtClean="0"/>
              <a:t> </a:t>
            </a:r>
            <a:r>
              <a:rPr lang="ru-RU" sz="3400" b="0" dirty="0"/>
              <a:t>(</a:t>
            </a:r>
            <a:r>
              <a:rPr lang="ru-RU" sz="3400" b="0" i="1" u="sng" dirty="0" smtClean="0"/>
              <a:t>гл.31</a:t>
            </a:r>
            <a:r>
              <a:rPr lang="ru-RU" sz="3600" b="0" i="1" u="sng" dirty="0"/>
              <a:t> ГК РФ</a:t>
            </a:r>
            <a:r>
              <a:rPr lang="ru-RU" sz="3400" b="0" i="1" u="sng" dirty="0" smtClean="0"/>
              <a:t> ст.567 </a:t>
            </a:r>
            <a:r>
              <a:rPr lang="ru-RU" sz="3600" b="0" dirty="0"/>
              <a:t>→ </a:t>
            </a:r>
            <a:r>
              <a:rPr lang="ru-RU" sz="3400" b="0" dirty="0" smtClean="0"/>
              <a:t>Каждая </a:t>
            </a:r>
            <a:r>
              <a:rPr lang="ru-RU" sz="3400" b="0" dirty="0"/>
              <a:t>из сторон обязуется передать в собственность другой стороны один товар в обмен на </a:t>
            </a:r>
            <a:r>
              <a:rPr lang="ru-RU" sz="3400" b="0" dirty="0" smtClean="0"/>
              <a:t>другой)</a:t>
            </a:r>
            <a:endParaRPr lang="ru-RU" sz="3400" b="0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4000" dirty="0" smtClean="0"/>
              <a:t>Дарение</a:t>
            </a:r>
            <a:r>
              <a:rPr lang="ru-RU" sz="3400" b="0" dirty="0" smtClean="0"/>
              <a:t> (</a:t>
            </a:r>
            <a:r>
              <a:rPr lang="ru-RU" sz="3400" b="0" i="1" u="sng" dirty="0" smtClean="0"/>
              <a:t>гл.32</a:t>
            </a:r>
            <a:r>
              <a:rPr lang="ru-RU" sz="3600" b="0" i="1" u="sng" dirty="0"/>
              <a:t> ГК РФ</a:t>
            </a:r>
            <a:r>
              <a:rPr lang="ru-RU" sz="3400" b="0" i="1" u="sng" dirty="0" smtClean="0"/>
              <a:t> </a:t>
            </a:r>
            <a:r>
              <a:rPr lang="ru-RU" sz="3400" b="0" i="1" u="sng" dirty="0"/>
              <a:t>ст.572 </a:t>
            </a:r>
            <a:r>
              <a:rPr lang="ru-RU" sz="3600" b="0" dirty="0"/>
              <a:t>→ </a:t>
            </a:r>
            <a:r>
              <a:rPr lang="ru-RU" sz="3400" b="0" dirty="0" smtClean="0"/>
              <a:t>Одна </a:t>
            </a:r>
            <a:r>
              <a:rPr lang="ru-RU" sz="3400" b="0" dirty="0"/>
              <a:t>сторона (даритель) безвозмездно передает или обязуется передать другой стороне (одаряемому) вещь в собственность либо имущественное право (требование) к себе или к третьему лицу либо освобождает или обязуется освободить ее от имущественной обязанности перед собой или перед третьим </a:t>
            </a:r>
            <a:r>
              <a:rPr lang="ru-RU" sz="3400" b="0" dirty="0" smtClean="0"/>
              <a:t>лицом)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5014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Логотип Финуниверсите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39"/>
            <a:ext cx="2088232" cy="58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179512" y="90872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9670"/>
            <a:ext cx="5915000" cy="619050"/>
          </a:xfrm>
        </p:spPr>
        <p:txBody>
          <a:bodyPr>
            <a:noAutofit/>
          </a:bodyPr>
          <a:lstStyle/>
          <a:p>
            <a:r>
              <a:rPr lang="ru-RU" sz="2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Обязательства по передаче имущества в пользование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95536" y="1340768"/>
            <a:ext cx="7931224" cy="5256584"/>
          </a:xfrm>
        </p:spPr>
        <p:txBody>
          <a:bodyPr>
            <a:norm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dirty="0" smtClean="0"/>
              <a:t>имущественный </a:t>
            </a:r>
            <a:r>
              <a:rPr lang="ru-RU" dirty="0"/>
              <a:t>наем и аренда </a:t>
            </a:r>
            <a:r>
              <a:rPr lang="ru-RU" sz="1600" b="0" dirty="0"/>
              <a:t>(</a:t>
            </a:r>
            <a:r>
              <a:rPr lang="ru-RU" sz="1600" b="0" i="1" u="sng" dirty="0" smtClean="0"/>
              <a:t>гл.34</a:t>
            </a:r>
            <a:r>
              <a:rPr lang="ru-RU" sz="1600" b="0" i="1" u="sng" dirty="0"/>
              <a:t> ГК РФ</a:t>
            </a:r>
            <a:r>
              <a:rPr lang="ru-RU" sz="1600" b="0" i="1" u="sng" dirty="0" smtClean="0"/>
              <a:t> ст.606 </a:t>
            </a:r>
            <a:r>
              <a:rPr lang="ru-RU" sz="1600" b="0" dirty="0" smtClean="0"/>
              <a:t>→ Арендодатель </a:t>
            </a:r>
            <a:r>
              <a:rPr lang="ru-RU" sz="1600" b="0" dirty="0"/>
              <a:t>(</a:t>
            </a:r>
            <a:r>
              <a:rPr lang="ru-RU" sz="1600" b="0" dirty="0" err="1"/>
              <a:t>наймодатель</a:t>
            </a:r>
            <a:r>
              <a:rPr lang="ru-RU" sz="1600" b="0" dirty="0"/>
              <a:t>) обязуется предоставить арендатору (нанимателю) имущество за плату во временное владение и пользование или во временное </a:t>
            </a:r>
            <a:r>
              <a:rPr lang="ru-RU" sz="1600" b="0" dirty="0" smtClean="0"/>
              <a:t>пользование)</a:t>
            </a:r>
            <a:endParaRPr lang="ru-RU" sz="1600" b="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dirty="0" smtClean="0"/>
              <a:t>безвозмездное </a:t>
            </a:r>
            <a:r>
              <a:rPr lang="ru-RU" dirty="0"/>
              <a:t>пользование имуществом </a:t>
            </a:r>
            <a:r>
              <a:rPr lang="ru-RU" sz="1600" b="0" dirty="0"/>
              <a:t>(</a:t>
            </a:r>
            <a:r>
              <a:rPr lang="ru-RU" sz="1600" b="0" i="1" u="sng" dirty="0" smtClean="0"/>
              <a:t>гл.36</a:t>
            </a:r>
            <a:r>
              <a:rPr lang="ru-RU" sz="1600" b="0" i="1" u="sng" dirty="0"/>
              <a:t> ГК РФ</a:t>
            </a:r>
            <a:r>
              <a:rPr lang="ru-RU" sz="1600" b="0" i="1" u="sng" dirty="0" smtClean="0"/>
              <a:t> ст.689 </a:t>
            </a:r>
            <a:r>
              <a:rPr lang="ru-RU" sz="1600" b="0" dirty="0"/>
              <a:t>→</a:t>
            </a:r>
            <a:r>
              <a:rPr lang="ru-RU" sz="1600" b="0" dirty="0" smtClean="0"/>
              <a:t> Одна </a:t>
            </a:r>
            <a:r>
              <a:rPr lang="ru-RU" sz="1600" b="0" dirty="0"/>
              <a:t>сторона (ссудодатель) обязуется передать или передает вещь в безвозмездное временное пользование другой стороне (ссудополучателю), а последняя обязуется вернуть ту же вещь в том состоянии, в каком она ее получила, с учетом нормального износа или в состоянии, обусловленном </a:t>
            </a:r>
            <a:r>
              <a:rPr lang="ru-RU" sz="1600" b="0" dirty="0" smtClean="0"/>
              <a:t>договором)</a:t>
            </a:r>
            <a:endParaRPr lang="ru-RU" sz="1600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 smtClean="0"/>
              <a:t>наем </a:t>
            </a:r>
            <a:r>
              <a:rPr lang="ru-RU" dirty="0"/>
              <a:t>жилых помещений </a:t>
            </a:r>
            <a:r>
              <a:rPr lang="ru-RU" sz="1600" b="0" dirty="0"/>
              <a:t>(</a:t>
            </a:r>
            <a:r>
              <a:rPr lang="ru-RU" sz="1600" b="0" i="1" u="sng" dirty="0" smtClean="0"/>
              <a:t>гл.35</a:t>
            </a:r>
            <a:r>
              <a:rPr lang="ru-RU" sz="1600" b="0" i="1" u="sng" dirty="0"/>
              <a:t> ГК РФ</a:t>
            </a:r>
            <a:r>
              <a:rPr lang="ru-RU" sz="1600" b="0" i="1" u="sng" dirty="0" smtClean="0"/>
              <a:t> </a:t>
            </a:r>
            <a:r>
              <a:rPr lang="ru-RU" sz="1600" b="0" i="1" u="sng" dirty="0"/>
              <a:t>ст.671 </a:t>
            </a:r>
            <a:r>
              <a:rPr lang="ru-RU" sz="1600" b="0" dirty="0"/>
              <a:t>→ </a:t>
            </a:r>
            <a:r>
              <a:rPr lang="ru-RU" sz="1600" b="0" dirty="0" smtClean="0"/>
              <a:t> Одна </a:t>
            </a:r>
            <a:r>
              <a:rPr lang="ru-RU" sz="1600" b="0" dirty="0"/>
              <a:t>сторона - собственник жилого помещения или </a:t>
            </a:r>
            <a:r>
              <a:rPr lang="ru-RU" sz="1600" b="0" dirty="0" err="1"/>
              <a:t>управомоченное</a:t>
            </a:r>
            <a:r>
              <a:rPr lang="ru-RU" sz="1600" b="0" dirty="0"/>
              <a:t> им лицо (</a:t>
            </a:r>
            <a:r>
              <a:rPr lang="ru-RU" sz="1600" b="0" dirty="0" err="1"/>
              <a:t>наймодатель</a:t>
            </a:r>
            <a:r>
              <a:rPr lang="ru-RU" sz="1600" b="0" dirty="0"/>
              <a:t>) - обязуется предоставить другой стороне (нанимателю) жилое помещение за плату во владение и пользование для проживания в </a:t>
            </a:r>
            <a:r>
              <a:rPr lang="ru-RU" sz="1600" b="0" dirty="0" smtClean="0"/>
              <a:t>нем).</a:t>
            </a:r>
          </a:p>
        </p:txBody>
      </p:sp>
    </p:spTree>
    <p:extLst>
      <p:ext uri="{BB962C8B-B14F-4D97-AF65-F5344CB8AC3E}">
        <p14:creationId xmlns:p14="http://schemas.microsoft.com/office/powerpoint/2010/main" xmlns="" val="363018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Логотип Финуниверсите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39"/>
            <a:ext cx="2088232" cy="58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179512" y="90872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9670"/>
            <a:ext cx="5915000" cy="619050"/>
          </a:xfrm>
        </p:spPr>
        <p:txBody>
          <a:bodyPr>
            <a:noAutofit/>
          </a:bodyPr>
          <a:lstStyle/>
          <a:p>
            <a:r>
              <a:rPr lang="ru-RU" sz="2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Обязательства по производству работ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95536" y="1628800"/>
            <a:ext cx="8507288" cy="4536504"/>
          </a:xfrm>
        </p:spPr>
        <p:txBody>
          <a:bodyPr>
            <a:norm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dirty="0" smtClean="0"/>
              <a:t>подряд </a:t>
            </a:r>
            <a:r>
              <a:rPr lang="ru-RU" sz="1600" b="0" dirty="0"/>
              <a:t>(</a:t>
            </a:r>
            <a:r>
              <a:rPr lang="ru-RU" sz="1600" b="0" i="1" u="sng" dirty="0" smtClean="0"/>
              <a:t>гл.37</a:t>
            </a:r>
            <a:r>
              <a:rPr lang="ru-RU" sz="1600" b="0" i="1" u="sng" dirty="0"/>
              <a:t> ГК РФ</a:t>
            </a:r>
            <a:r>
              <a:rPr lang="ru-RU" sz="1600" b="0" i="1" u="sng" dirty="0" smtClean="0"/>
              <a:t> </a:t>
            </a:r>
            <a:r>
              <a:rPr lang="ru-RU" sz="1600" b="0" i="1" u="sng" dirty="0"/>
              <a:t>ст. </a:t>
            </a:r>
            <a:r>
              <a:rPr lang="ru-RU" sz="1600" b="0" i="1" u="sng" dirty="0" smtClean="0"/>
              <a:t>702 </a:t>
            </a:r>
            <a:r>
              <a:rPr lang="ru-RU" sz="1600" b="0" dirty="0" smtClean="0"/>
              <a:t>→</a:t>
            </a:r>
            <a:r>
              <a:rPr lang="ru-RU" sz="1600" b="0" dirty="0"/>
              <a:t> </a:t>
            </a:r>
            <a:r>
              <a:rPr lang="ru-RU" sz="1600" b="0" dirty="0" smtClean="0"/>
              <a:t>Одна сторона </a:t>
            </a:r>
            <a:r>
              <a:rPr lang="ru-RU" sz="1600" b="0" dirty="0"/>
              <a:t>(подрядчик) обязуется выполнить по заданию другой стороны (заказчика) определенную работу и сдать ее результат заказчику, а заказчик обязуется принять результат работы и оплатить </a:t>
            </a:r>
            <a:r>
              <a:rPr lang="ru-RU" sz="1600" b="0" dirty="0" smtClean="0"/>
              <a:t>его)</a:t>
            </a:r>
            <a:endParaRPr lang="ru-RU" sz="1600" b="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dirty="0" smtClean="0"/>
              <a:t>подряд </a:t>
            </a:r>
            <a:r>
              <a:rPr lang="ru-RU" dirty="0"/>
              <a:t>на капитальное строительство </a:t>
            </a:r>
            <a:r>
              <a:rPr lang="ru-RU" sz="1600" b="0" dirty="0"/>
              <a:t>(</a:t>
            </a:r>
            <a:r>
              <a:rPr lang="ru-RU" sz="1600" b="0" i="1" u="sng" dirty="0" smtClean="0"/>
              <a:t>гл.37</a:t>
            </a:r>
            <a:r>
              <a:rPr lang="ru-RU" sz="1600" b="0" i="1" u="sng" dirty="0"/>
              <a:t> ГК РФ</a:t>
            </a:r>
            <a:r>
              <a:rPr lang="ru-RU" sz="1600" b="0" i="1" u="sng" dirty="0" smtClean="0"/>
              <a:t> </a:t>
            </a:r>
            <a:r>
              <a:rPr lang="ru-RU" sz="1600" b="0" i="1" u="sng" dirty="0"/>
              <a:t>ст.740 </a:t>
            </a:r>
            <a:r>
              <a:rPr lang="ru-RU" sz="1600" b="0" dirty="0" smtClean="0"/>
              <a:t>→ Подрядчик </a:t>
            </a:r>
            <a:r>
              <a:rPr lang="ru-RU" sz="1600" b="0" dirty="0"/>
              <a:t>обязуется в установленный договором срок построить по заданию заказчика определенный объект либо выполнить иные строительные работы, а заказчик обязуется создать подрядчику необходимые условия для выполнения работ, принять их результат и уплатить обусловленную </a:t>
            </a:r>
            <a:r>
              <a:rPr lang="ru-RU" sz="1600" b="0" dirty="0" smtClean="0"/>
              <a:t>цену)</a:t>
            </a:r>
            <a:endParaRPr lang="ru-RU" sz="1600" b="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dirty="0" smtClean="0"/>
              <a:t>проектные </a:t>
            </a:r>
            <a:r>
              <a:rPr lang="ru-RU" dirty="0"/>
              <a:t>и изыскательские работы </a:t>
            </a:r>
            <a:r>
              <a:rPr lang="ru-RU" sz="1600" b="0" dirty="0" smtClean="0"/>
              <a:t>(</a:t>
            </a:r>
            <a:r>
              <a:rPr lang="ru-RU" sz="1600" b="0" i="1" u="sng" dirty="0" smtClean="0"/>
              <a:t>гл.37</a:t>
            </a:r>
            <a:r>
              <a:rPr lang="ru-RU" sz="1600" b="0" i="1" u="sng" dirty="0"/>
              <a:t> ГК РФ</a:t>
            </a:r>
            <a:r>
              <a:rPr lang="ru-RU" sz="1600" b="0" i="1" u="sng" dirty="0" smtClean="0"/>
              <a:t> ст.758 </a:t>
            </a:r>
            <a:r>
              <a:rPr lang="ru-RU" sz="1600" b="0" dirty="0"/>
              <a:t>→</a:t>
            </a:r>
            <a:r>
              <a:rPr lang="ru-RU" sz="1600" b="0" dirty="0" smtClean="0"/>
              <a:t> Подрядчик </a:t>
            </a:r>
            <a:r>
              <a:rPr lang="ru-RU" sz="1600" b="0" dirty="0"/>
              <a:t>(проектировщик, изыскатель) обязуется по заданию заказчика разработать техническую документацию и (или) выполнить изыскательские работы, а заказчик обязуется принять и оплатить их </a:t>
            </a:r>
            <a:r>
              <a:rPr lang="ru-RU" sz="1600" b="0" dirty="0" smtClean="0"/>
              <a:t>результат)</a:t>
            </a:r>
            <a:endParaRPr lang="ru-RU" sz="1600" b="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dirty="0" smtClean="0"/>
              <a:t>подряд </a:t>
            </a:r>
            <a:r>
              <a:rPr lang="ru-RU" dirty="0"/>
              <a:t>на капитальный </a:t>
            </a:r>
            <a:r>
              <a:rPr lang="ru-RU" dirty="0" smtClean="0"/>
              <a:t>ремонт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3067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Логотип Финуниверсите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39"/>
            <a:ext cx="2088232" cy="58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179512" y="90872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3071"/>
            <a:ext cx="7308812" cy="482098"/>
          </a:xfrm>
        </p:spPr>
        <p:txBody>
          <a:bodyPr>
            <a:noAutofit/>
          </a:bodyPr>
          <a:lstStyle/>
          <a:p>
            <a:r>
              <a:rPr lang="ru-RU" sz="2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Обязательства по реализации результатов творческой деятельности 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54360" y="1628800"/>
            <a:ext cx="8291264" cy="3960440"/>
          </a:xfrm>
        </p:spPr>
        <p:txBody>
          <a:bodyPr/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dirty="0" smtClean="0"/>
              <a:t>договорные </a:t>
            </a:r>
            <a:r>
              <a:rPr lang="ru-RU" dirty="0"/>
              <a:t>обязательства в сфере создания и использования произведений науки и </a:t>
            </a:r>
            <a:r>
              <a:rPr lang="ru-RU" dirty="0" smtClean="0"/>
              <a:t>техники</a:t>
            </a:r>
            <a:endParaRPr lang="ru-RU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dirty="0" smtClean="0"/>
              <a:t>договорные </a:t>
            </a:r>
            <a:r>
              <a:rPr lang="ru-RU" dirty="0"/>
              <a:t>обязательства на выполнение НИОКР </a:t>
            </a:r>
            <a:r>
              <a:rPr lang="ru-RU" sz="1600" b="0" dirty="0"/>
              <a:t>(</a:t>
            </a:r>
            <a:r>
              <a:rPr lang="ru-RU" sz="1600" b="0" i="1" u="sng" dirty="0" smtClean="0"/>
              <a:t>гл.38</a:t>
            </a:r>
            <a:r>
              <a:rPr lang="ru-RU" sz="1600" b="0" i="1" u="sng" dirty="0"/>
              <a:t> ГК РФ</a:t>
            </a:r>
            <a:r>
              <a:rPr lang="ru-RU" sz="1600" b="0" i="1" u="sng" dirty="0" smtClean="0"/>
              <a:t> ст.769 </a:t>
            </a:r>
            <a:r>
              <a:rPr lang="ru-RU" sz="1600" b="0" dirty="0" smtClean="0"/>
              <a:t>→ По договору на выполнение научно-исследовательских работ исполнитель </a:t>
            </a:r>
            <a:r>
              <a:rPr lang="ru-RU" sz="1600" b="0" dirty="0"/>
              <a:t>обязуется провести обусловленные техническим заданием заказчика научные исследования, а по договору на выполнение опытно-конструкторских и технологических работ - разработать образец нового изделия, конструкторскую документацию на него или новую технологию, а заказчик обязуется принять работу и оплатить </a:t>
            </a:r>
            <a:r>
              <a:rPr lang="ru-RU" sz="1600" b="0" dirty="0" smtClean="0"/>
              <a:t>ее)</a:t>
            </a:r>
            <a:endParaRPr lang="ru-RU" sz="1600" b="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dirty="0" smtClean="0"/>
              <a:t>авторские </a:t>
            </a:r>
            <a:r>
              <a:rPr lang="ru-RU" dirty="0"/>
              <a:t>и лицензионные </a:t>
            </a:r>
            <a:r>
              <a:rPr lang="ru-RU" dirty="0" smtClean="0"/>
              <a:t>договоры</a:t>
            </a:r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13067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Логотип Финуниверситет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39"/>
            <a:ext cx="2088232" cy="58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179512" y="90872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9670"/>
            <a:ext cx="5915000" cy="619050"/>
          </a:xfrm>
        </p:spPr>
        <p:txBody>
          <a:bodyPr>
            <a:noAutofit/>
          </a:bodyPr>
          <a:lstStyle/>
          <a:p>
            <a:r>
              <a:rPr lang="ru-RU" sz="2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Обязательства по оказанию услуг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252527" y="1029127"/>
            <a:ext cx="8567945" cy="5788024"/>
          </a:xfrm>
        </p:spPr>
        <p:txBody>
          <a:bodyPr>
            <a:normAutofit fontScale="85000" lnSpcReduction="20000"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1900" dirty="0" smtClean="0"/>
              <a:t>транспортные </a:t>
            </a:r>
            <a:r>
              <a:rPr lang="ru-RU" sz="1900" dirty="0"/>
              <a:t>обязательства </a:t>
            </a:r>
            <a:r>
              <a:rPr lang="ru-RU" sz="1400" b="0" i="1" u="sng" dirty="0"/>
              <a:t>(</a:t>
            </a:r>
            <a:r>
              <a:rPr lang="ru-RU" sz="1400" b="0" i="1" u="sng" dirty="0" smtClean="0"/>
              <a:t>гл.41</a:t>
            </a:r>
            <a:r>
              <a:rPr lang="ru-RU" sz="1400" b="0" i="1" u="sng" dirty="0"/>
              <a:t> ГК РФ</a:t>
            </a:r>
            <a:r>
              <a:rPr lang="ru-RU" sz="1400" b="0" i="1" u="sng" dirty="0" smtClean="0"/>
              <a:t> </a:t>
            </a:r>
            <a:r>
              <a:rPr lang="ru-RU" sz="1400" b="0" i="1" u="sng" dirty="0"/>
              <a:t>ст.801 </a:t>
            </a:r>
            <a:r>
              <a:rPr lang="ru-RU" sz="1400" b="0" dirty="0"/>
              <a:t>→ </a:t>
            </a:r>
            <a:r>
              <a:rPr lang="ru-RU" sz="1400" b="0" dirty="0" smtClean="0"/>
              <a:t>По </a:t>
            </a:r>
            <a:r>
              <a:rPr lang="ru-RU" sz="1400" b="0" dirty="0"/>
              <a:t>договору </a:t>
            </a:r>
            <a:r>
              <a:rPr lang="ru-RU" sz="1400" b="0" i="1" dirty="0"/>
              <a:t>транспортной экспедиции</a:t>
            </a:r>
            <a:r>
              <a:rPr lang="ru-RU" sz="1400" b="0" dirty="0"/>
              <a:t> одна сторона (экспедитор) обязуется за вознаграждение и за счет другой стороны (клиента - грузоотправителя или грузополучателя) выполнить или организовать выполнение определенных договором экспедиции услуг, связанных с перевозкой </a:t>
            </a:r>
            <a:r>
              <a:rPr lang="ru-RU" sz="1400" b="0" dirty="0" smtClean="0"/>
              <a:t>груза; </a:t>
            </a:r>
            <a:r>
              <a:rPr lang="ru-RU" sz="1400" b="0" i="1" u="sng" dirty="0" smtClean="0"/>
              <a:t>гл.40 ГК РФ </a:t>
            </a:r>
            <a:r>
              <a:rPr lang="ru-RU" sz="1400" b="0" dirty="0" smtClean="0"/>
              <a:t>→ </a:t>
            </a:r>
            <a:r>
              <a:rPr lang="ru-RU" sz="1400" b="0" i="1" dirty="0" smtClean="0"/>
              <a:t>перевозка</a:t>
            </a:r>
            <a:r>
              <a:rPr lang="ru-RU" sz="1400" b="0" dirty="0" smtClean="0"/>
              <a:t>)</a:t>
            </a:r>
            <a:endParaRPr lang="ru-RU" sz="1400" b="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1900" dirty="0" smtClean="0"/>
              <a:t>обязательства </a:t>
            </a:r>
            <a:r>
              <a:rPr lang="ru-RU" sz="1900" dirty="0"/>
              <a:t>в сфере кредитных и расчетных </a:t>
            </a:r>
            <a:r>
              <a:rPr lang="ru-RU" sz="1900" dirty="0" smtClean="0"/>
              <a:t>отношений </a:t>
            </a:r>
            <a:r>
              <a:rPr lang="ru-RU" sz="1400" b="0" dirty="0" smtClean="0"/>
              <a:t>(обязательства</a:t>
            </a:r>
            <a:r>
              <a:rPr lang="ru-RU" sz="1400" b="0" dirty="0"/>
              <a:t>, вытекающие из договоров займа и </a:t>
            </a:r>
            <a:r>
              <a:rPr lang="ru-RU" sz="1400" b="0" dirty="0" smtClean="0"/>
              <a:t>кредита → </a:t>
            </a:r>
            <a:r>
              <a:rPr lang="ru-RU" sz="1400" b="0" i="1" u="sng" dirty="0" smtClean="0"/>
              <a:t>гл.42 </a:t>
            </a:r>
            <a:r>
              <a:rPr lang="ru-RU" sz="1400" b="0" i="1" u="sng" dirty="0"/>
              <a:t>ГК РФ</a:t>
            </a:r>
            <a:r>
              <a:rPr lang="ru-RU" sz="1400" b="0" dirty="0" smtClean="0"/>
              <a:t>, финансирования</a:t>
            </a:r>
            <a:r>
              <a:rPr lang="ru-RU" sz="1400" b="0" dirty="0"/>
              <a:t> под уступку денежного </a:t>
            </a:r>
            <a:r>
              <a:rPr lang="ru-RU" sz="1400" b="0" dirty="0" smtClean="0"/>
              <a:t>требования </a:t>
            </a:r>
            <a:r>
              <a:rPr lang="ru-RU" sz="1400" b="0" i="1" u="sng" dirty="0"/>
              <a:t> </a:t>
            </a:r>
            <a:r>
              <a:rPr lang="ru-RU" sz="1400" b="0" dirty="0"/>
              <a:t>→ </a:t>
            </a:r>
            <a:r>
              <a:rPr lang="ru-RU" sz="1400" b="0" i="1" u="sng" dirty="0" smtClean="0"/>
              <a:t>гл.43 </a:t>
            </a:r>
            <a:r>
              <a:rPr lang="ru-RU" sz="1400" b="0" i="1" u="sng" dirty="0"/>
              <a:t>ГК РФ</a:t>
            </a:r>
            <a:r>
              <a:rPr lang="ru-RU" sz="1400" b="0" dirty="0"/>
              <a:t>, банковского </a:t>
            </a:r>
            <a:r>
              <a:rPr lang="ru-RU" sz="1400" b="0" dirty="0" smtClean="0"/>
              <a:t>вклада → </a:t>
            </a:r>
            <a:r>
              <a:rPr lang="ru-RU" sz="1400" b="0" i="1" u="sng" dirty="0" smtClean="0"/>
              <a:t>гл.44 </a:t>
            </a:r>
            <a:r>
              <a:rPr lang="ru-RU" sz="1400" b="0" i="1" u="sng" dirty="0"/>
              <a:t>ГК РФ</a:t>
            </a:r>
            <a:r>
              <a:rPr lang="ru-RU" sz="1400" b="0" dirty="0"/>
              <a:t>, банковского </a:t>
            </a:r>
            <a:r>
              <a:rPr lang="ru-RU" sz="1400" b="0" dirty="0" smtClean="0"/>
              <a:t>счета →  </a:t>
            </a:r>
            <a:r>
              <a:rPr lang="ru-RU" sz="1400" b="0" i="1" u="sng" dirty="0" smtClean="0"/>
              <a:t>гл.45 </a:t>
            </a:r>
            <a:r>
              <a:rPr lang="ru-RU" sz="1400" b="0" i="1" u="sng" dirty="0"/>
              <a:t>ГК РФ</a:t>
            </a:r>
            <a:r>
              <a:rPr lang="ru-RU" sz="1400" b="0" dirty="0"/>
              <a:t>, расчетные обязательства </a:t>
            </a:r>
            <a:r>
              <a:rPr lang="ru-RU" sz="1400" b="0" dirty="0" smtClean="0"/>
              <a:t>→ </a:t>
            </a:r>
            <a:r>
              <a:rPr lang="ru-RU" sz="1400" b="0" i="1" u="sng" dirty="0" smtClean="0"/>
              <a:t>гл.46 </a:t>
            </a:r>
            <a:r>
              <a:rPr lang="ru-RU" sz="1400" b="0" i="1" u="sng" dirty="0"/>
              <a:t>ГК РФ</a:t>
            </a:r>
            <a:r>
              <a:rPr lang="ru-RU" sz="1400" b="0" i="1" u="sng" dirty="0" smtClean="0"/>
              <a:t>)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1900" dirty="0" smtClean="0"/>
              <a:t>обязательства </a:t>
            </a:r>
            <a:r>
              <a:rPr lang="ru-RU" sz="1900" dirty="0"/>
              <a:t>из договоров об оказании юридических и </a:t>
            </a:r>
            <a:r>
              <a:rPr lang="ru-RU" sz="1900" dirty="0" smtClean="0"/>
              <a:t>фактических услуг </a:t>
            </a:r>
          </a:p>
          <a:p>
            <a:pPr marL="742950" lvl="1" indent="-285750">
              <a:spcBef>
                <a:spcPts val="200"/>
              </a:spcBef>
            </a:pPr>
            <a:r>
              <a:rPr lang="ru-RU" sz="1400" b="1" i="1" u="sng" dirty="0" smtClean="0"/>
              <a:t>Поручения</a:t>
            </a:r>
            <a:r>
              <a:rPr lang="ru-RU" sz="1400" b="0" i="1" u="sng" dirty="0" smtClean="0"/>
              <a:t> </a:t>
            </a:r>
            <a:r>
              <a:rPr lang="ru-RU" sz="1400" b="0" i="1" u="sng" dirty="0"/>
              <a:t>– </a:t>
            </a:r>
            <a:r>
              <a:rPr lang="ru-RU" sz="1400" b="0" i="1" u="sng" dirty="0" smtClean="0"/>
              <a:t>гл.49</a:t>
            </a:r>
            <a:r>
              <a:rPr lang="ru-RU" sz="1400" i="1" u="sng" dirty="0"/>
              <a:t> ГК РФ</a:t>
            </a:r>
            <a:r>
              <a:rPr lang="ru-RU" sz="1400" b="0" i="1" u="sng" dirty="0" smtClean="0"/>
              <a:t> </a:t>
            </a:r>
            <a:r>
              <a:rPr lang="ru-RU" sz="1400" b="0" i="1" u="sng" dirty="0"/>
              <a:t>ст.971 </a:t>
            </a:r>
            <a:r>
              <a:rPr lang="ru-RU" sz="1400" dirty="0"/>
              <a:t>→ </a:t>
            </a:r>
            <a:r>
              <a:rPr lang="ru-RU" sz="1400" b="0" dirty="0" smtClean="0"/>
              <a:t>Одна </a:t>
            </a:r>
            <a:r>
              <a:rPr lang="ru-RU" sz="1400" b="0" dirty="0"/>
              <a:t>сторона (поверенный) обязуется совершить от имени и за счет другой стороны (</a:t>
            </a:r>
            <a:r>
              <a:rPr lang="ru-RU" sz="1400" b="0" dirty="0" smtClean="0"/>
              <a:t>доверителя</a:t>
            </a:r>
            <a:r>
              <a:rPr lang="ru-RU" sz="1400" b="0" dirty="0"/>
              <a:t>) определенные юридические </a:t>
            </a:r>
            <a:r>
              <a:rPr lang="ru-RU" sz="1400" b="0" dirty="0" smtClean="0"/>
              <a:t>действия.</a:t>
            </a:r>
          </a:p>
          <a:p>
            <a:pPr marL="742950" lvl="1" indent="-285750">
              <a:spcBef>
                <a:spcPts val="200"/>
              </a:spcBef>
            </a:pPr>
            <a:r>
              <a:rPr lang="ru-RU" sz="1400" b="1" i="1" u="sng" dirty="0" smtClean="0"/>
              <a:t>Комиссии</a:t>
            </a:r>
            <a:r>
              <a:rPr lang="ru-RU" sz="1400" b="0" i="1" u="sng" dirty="0" smtClean="0"/>
              <a:t> – гл.51</a:t>
            </a:r>
            <a:r>
              <a:rPr lang="ru-RU" sz="1400" i="1" u="sng" dirty="0"/>
              <a:t> ГК РФ</a:t>
            </a:r>
            <a:r>
              <a:rPr lang="ru-RU" sz="1400" b="0" i="1" u="sng" dirty="0" smtClean="0"/>
              <a:t> ст.990 </a:t>
            </a:r>
            <a:r>
              <a:rPr lang="ru-RU" sz="1400" dirty="0"/>
              <a:t>→ </a:t>
            </a:r>
            <a:r>
              <a:rPr lang="ru-RU" sz="1400" dirty="0" smtClean="0"/>
              <a:t>О</a:t>
            </a:r>
            <a:r>
              <a:rPr lang="ru-RU" sz="1400" b="0" dirty="0" smtClean="0"/>
              <a:t>дна сторона (комиссионер) обязуется по поручению другой стороны (комитента) за вознаграждение совершить одну или несколько сделок от своего имени, но за счет комитента.</a:t>
            </a:r>
          </a:p>
          <a:p>
            <a:pPr marL="742950" lvl="1" indent="-285750">
              <a:spcBef>
                <a:spcPts val="200"/>
              </a:spcBef>
            </a:pPr>
            <a:r>
              <a:rPr lang="ru-RU" sz="1400" b="1" i="1" u="sng" dirty="0" smtClean="0"/>
              <a:t>Хранения</a:t>
            </a:r>
            <a:r>
              <a:rPr lang="ru-RU" sz="1400" b="0" i="1" u="sng" dirty="0" smtClean="0"/>
              <a:t> </a:t>
            </a:r>
            <a:r>
              <a:rPr lang="ru-RU" sz="1400" b="0" i="1" u="sng" dirty="0"/>
              <a:t>– </a:t>
            </a:r>
            <a:r>
              <a:rPr lang="ru-RU" sz="1400" b="0" i="1" u="sng" dirty="0" smtClean="0"/>
              <a:t>гл.47</a:t>
            </a:r>
            <a:r>
              <a:rPr lang="ru-RU" sz="1400" i="1" u="sng" dirty="0"/>
              <a:t> ГК РФ</a:t>
            </a:r>
            <a:r>
              <a:rPr lang="ru-RU" sz="1400" b="0" i="1" u="sng" dirty="0" smtClean="0"/>
              <a:t> </a:t>
            </a:r>
            <a:r>
              <a:rPr lang="ru-RU" sz="1400" b="0" i="1" u="sng" dirty="0"/>
              <a:t>ст. 886 </a:t>
            </a:r>
            <a:r>
              <a:rPr lang="ru-RU" sz="1400" dirty="0" smtClean="0"/>
              <a:t>→ О</a:t>
            </a:r>
            <a:r>
              <a:rPr lang="ru-RU" sz="1400" b="0" dirty="0" smtClean="0"/>
              <a:t>дна </a:t>
            </a:r>
            <a:r>
              <a:rPr lang="ru-RU" sz="1400" b="0" dirty="0"/>
              <a:t>сторона (хранитель) обязуется хранить вещь, переданную ей другой стороной (</a:t>
            </a:r>
            <a:r>
              <a:rPr lang="ru-RU" sz="1400" b="0" dirty="0" err="1"/>
              <a:t>поклажедателем</a:t>
            </a:r>
            <a:r>
              <a:rPr lang="ru-RU" sz="1400" b="0" dirty="0"/>
              <a:t>), и возвратить эту вещь в </a:t>
            </a:r>
            <a:r>
              <a:rPr lang="ru-RU" sz="1400" b="0" dirty="0" smtClean="0"/>
              <a:t>сохранности</a:t>
            </a:r>
          </a:p>
          <a:p>
            <a:pPr marL="742950" lvl="1" indent="-285750">
              <a:spcBef>
                <a:spcPts val="200"/>
              </a:spcBef>
            </a:pPr>
            <a:r>
              <a:rPr lang="ru-RU" sz="1400" b="1" i="1" u="sng" dirty="0" smtClean="0"/>
              <a:t>Агентирование</a:t>
            </a:r>
            <a:r>
              <a:rPr lang="ru-RU" sz="1400" b="0" i="1" u="sng" dirty="0" smtClean="0"/>
              <a:t> </a:t>
            </a:r>
            <a:r>
              <a:rPr lang="ru-RU" sz="1400" b="0" i="1" u="sng" dirty="0"/>
              <a:t>– </a:t>
            </a:r>
            <a:r>
              <a:rPr lang="ru-RU" sz="1400" b="0" i="1" u="sng" dirty="0" smtClean="0"/>
              <a:t>гл.52</a:t>
            </a:r>
            <a:r>
              <a:rPr lang="ru-RU" sz="1400" i="1" u="sng" dirty="0"/>
              <a:t> ГК РФ</a:t>
            </a:r>
            <a:r>
              <a:rPr lang="ru-RU" sz="1400" b="0" i="1" u="sng" dirty="0" smtClean="0"/>
              <a:t> </a:t>
            </a:r>
            <a:r>
              <a:rPr lang="ru-RU" sz="1400" b="0" i="1" u="sng" dirty="0"/>
              <a:t>ст.1005 </a:t>
            </a:r>
            <a:r>
              <a:rPr lang="ru-RU" sz="1400" dirty="0"/>
              <a:t>→ О</a:t>
            </a:r>
            <a:r>
              <a:rPr lang="ru-RU" sz="1400" b="0" dirty="0" smtClean="0"/>
              <a:t>дна </a:t>
            </a:r>
            <a:r>
              <a:rPr lang="ru-RU" sz="1400" b="0" dirty="0"/>
              <a:t>сторона (агент) обязуется за вознаграждение совершать по поручению другой стороны (принципала) юридические и иные действия от своего имени, но за счет принципала либо от имени и за счет принципала</a:t>
            </a:r>
            <a:r>
              <a:rPr lang="ru-RU" sz="1400" b="0" dirty="0" smtClean="0"/>
              <a:t>.</a:t>
            </a:r>
          </a:p>
          <a:p>
            <a:pPr marL="742950" lvl="1" indent="-285750">
              <a:spcBef>
                <a:spcPts val="200"/>
              </a:spcBef>
              <a:spcAft>
                <a:spcPts val="200"/>
              </a:spcAft>
            </a:pPr>
            <a:r>
              <a:rPr lang="ru-RU" sz="1400" b="1" i="1" u="sng" dirty="0" smtClean="0"/>
              <a:t>Возмездное </a:t>
            </a:r>
            <a:r>
              <a:rPr lang="ru-RU" sz="1400" b="1" i="1" u="sng" dirty="0"/>
              <a:t>оказание услуг </a:t>
            </a:r>
            <a:r>
              <a:rPr lang="ru-RU" sz="1400" i="1" u="sng" dirty="0" smtClean="0"/>
              <a:t>– гл.39 </a:t>
            </a:r>
            <a:r>
              <a:rPr lang="ru-RU" sz="1400" i="1" u="sng" dirty="0"/>
              <a:t>ГК РФ ст. 779 </a:t>
            </a:r>
            <a:r>
              <a:rPr lang="ru-RU" sz="1400" dirty="0"/>
              <a:t>→ Исполнитель обязуется по заданию заказчика оказать услуги (совершить определенные действия или осуществить определенную деятельность), а заказчик обязуется оплатить эти </a:t>
            </a:r>
            <a:r>
              <a:rPr lang="ru-RU" sz="1400" dirty="0" smtClean="0"/>
              <a:t>услуги.</a:t>
            </a:r>
          </a:p>
          <a:p>
            <a:pPr marL="742950" lvl="1" indent="-285750">
              <a:spcBef>
                <a:spcPts val="200"/>
              </a:spcBef>
              <a:spcAft>
                <a:spcPts val="200"/>
              </a:spcAft>
            </a:pPr>
            <a:r>
              <a:rPr lang="ru-RU" sz="1400" b="1" i="1" u="sng" dirty="0"/>
              <a:t>Д</a:t>
            </a:r>
            <a:r>
              <a:rPr lang="ru-RU" sz="1400" b="1" i="1" u="sng" dirty="0" smtClean="0"/>
              <a:t>ействия </a:t>
            </a:r>
            <a:r>
              <a:rPr lang="ru-RU" sz="1400" b="1" i="1" u="sng" dirty="0"/>
              <a:t>в чужом интересе без поручения </a:t>
            </a:r>
            <a:r>
              <a:rPr lang="ru-RU" sz="1400" i="1" u="sng" dirty="0" smtClean="0"/>
              <a:t>– гл.50 ГК РФ</a:t>
            </a:r>
          </a:p>
          <a:p>
            <a:pPr marL="742950" lvl="1" indent="-285750">
              <a:spcBef>
                <a:spcPts val="200"/>
              </a:spcBef>
              <a:spcAft>
                <a:spcPts val="200"/>
              </a:spcAft>
            </a:pPr>
            <a:r>
              <a:rPr lang="ru-RU" sz="1400" b="1" i="1" u="sng" dirty="0"/>
              <a:t>Д</a:t>
            </a:r>
            <a:r>
              <a:rPr lang="ru-RU" sz="1400" b="1" i="1" u="sng" dirty="0" smtClean="0"/>
              <a:t>оверительное </a:t>
            </a:r>
            <a:r>
              <a:rPr lang="ru-RU" sz="1400" b="1" i="1" u="sng" dirty="0"/>
              <a:t>управление имуществом </a:t>
            </a:r>
            <a:r>
              <a:rPr lang="ru-RU" sz="1400" i="1" u="sng" dirty="0" smtClean="0"/>
              <a:t>– гл.53 </a:t>
            </a:r>
            <a:r>
              <a:rPr lang="ru-RU" sz="1400" i="1" u="sng" dirty="0"/>
              <a:t>ГК </a:t>
            </a:r>
            <a:r>
              <a:rPr lang="ru-RU" sz="1400" i="1" u="sng" dirty="0" smtClean="0"/>
              <a:t>РФ ст.1012 </a:t>
            </a:r>
            <a:r>
              <a:rPr lang="ru-RU" sz="1400" dirty="0"/>
              <a:t>→ </a:t>
            </a:r>
            <a:r>
              <a:rPr lang="ru-RU" sz="1400" dirty="0" smtClean="0"/>
              <a:t>Одна </a:t>
            </a:r>
            <a:r>
              <a:rPr lang="ru-RU" sz="1400" dirty="0"/>
              <a:t>сторона (учредитель управления) передает другой стороне (доверительному управляющему) на определенный срок имущество в доверительное управление, а другая сторона обязуется осуществлять управление этим имуществом в интересах учредителя управления или указанного им лица (выгодоприобретателя</a:t>
            </a:r>
            <a:r>
              <a:rPr lang="ru-RU" sz="1400" dirty="0" smtClean="0"/>
              <a:t>).</a:t>
            </a:r>
            <a:endParaRPr lang="ru-RU" sz="1400" b="0" i="1" u="sng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900" dirty="0" smtClean="0"/>
              <a:t>страховые </a:t>
            </a:r>
            <a:r>
              <a:rPr lang="ru-RU" sz="1900" dirty="0"/>
              <a:t>обязательства </a:t>
            </a:r>
            <a:r>
              <a:rPr lang="ru-RU" sz="1400" b="0" dirty="0"/>
              <a:t>(</a:t>
            </a:r>
            <a:r>
              <a:rPr lang="ru-RU" sz="1400" b="0" i="1" u="sng" dirty="0"/>
              <a:t>гл. </a:t>
            </a:r>
            <a:r>
              <a:rPr lang="ru-RU" sz="1400" b="0" i="1" u="sng" dirty="0" smtClean="0"/>
              <a:t>48</a:t>
            </a:r>
            <a:r>
              <a:rPr lang="ru-RU" sz="1400" b="0" i="1" u="sng" dirty="0"/>
              <a:t> ГК РФ</a:t>
            </a:r>
            <a:r>
              <a:rPr lang="ru-RU" sz="1400" b="0" i="1" u="sng" dirty="0" smtClean="0"/>
              <a:t> </a:t>
            </a:r>
            <a:r>
              <a:rPr lang="ru-RU" sz="1400" b="0" i="1" u="sng" dirty="0"/>
              <a:t>ст.927 </a:t>
            </a:r>
            <a:r>
              <a:rPr lang="ru-RU" sz="1400" b="0" dirty="0"/>
              <a:t>→ </a:t>
            </a:r>
            <a:r>
              <a:rPr lang="ru-RU" sz="1400" b="0" dirty="0" smtClean="0"/>
              <a:t>Страхование </a:t>
            </a:r>
            <a:r>
              <a:rPr lang="ru-RU" sz="1400" b="0" dirty="0"/>
              <a:t>осуществляется на основании договоров имущественного или личного страхования, заключаемых гражданином или юридическим лицом (страхователем) со страховой организацией (страховщиком</a:t>
            </a:r>
            <a:r>
              <a:rPr lang="ru-RU" sz="1400" b="0" dirty="0" smtClean="0"/>
              <a:t>)</a:t>
            </a:r>
            <a:endParaRPr lang="ru-RU" sz="1400" b="0" dirty="0"/>
          </a:p>
        </p:txBody>
      </p:sp>
    </p:spTree>
    <p:extLst>
      <p:ext uri="{BB962C8B-B14F-4D97-AF65-F5344CB8AC3E}">
        <p14:creationId xmlns:p14="http://schemas.microsoft.com/office/powerpoint/2010/main" xmlns="" val="313067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Логотип Финуниверсите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39"/>
            <a:ext cx="2088232" cy="58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179512" y="908720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9670"/>
            <a:ext cx="5915000" cy="619050"/>
          </a:xfrm>
        </p:spPr>
        <p:txBody>
          <a:bodyPr>
            <a:noAutofit/>
          </a:bodyPr>
          <a:lstStyle/>
          <a:p>
            <a:r>
              <a:rPr lang="ru-RU" sz="2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Обязательства по совместной деятельности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90364" y="1700808"/>
            <a:ext cx="8219256" cy="5472608"/>
          </a:xfrm>
        </p:spPr>
        <p:txBody>
          <a:bodyPr/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dirty="0" smtClean="0"/>
              <a:t>договорные </a:t>
            </a:r>
            <a:r>
              <a:rPr lang="ru-RU" dirty="0"/>
              <a:t>обязательства по совместной деятельности (полное товарищество) </a:t>
            </a:r>
            <a:r>
              <a:rPr lang="ru-RU" sz="1600" b="0" i="1" u="sng" dirty="0"/>
              <a:t>(гл. </a:t>
            </a:r>
            <a:r>
              <a:rPr lang="ru-RU" sz="1600" b="0" i="1" u="sng" dirty="0" smtClean="0"/>
              <a:t>55</a:t>
            </a:r>
            <a:r>
              <a:rPr lang="ru-RU" sz="1600" b="0" i="1" u="sng" dirty="0"/>
              <a:t> ГК РФ</a:t>
            </a:r>
            <a:r>
              <a:rPr lang="ru-RU" sz="1600" b="0" i="1" u="sng" dirty="0" smtClean="0"/>
              <a:t> ст.1041</a:t>
            </a:r>
            <a:r>
              <a:rPr lang="ru-RU" sz="1600" b="0" dirty="0"/>
              <a:t> </a:t>
            </a:r>
            <a:r>
              <a:rPr lang="ru-RU" sz="1600" b="0" dirty="0" smtClean="0"/>
              <a:t>→ Двое или </a:t>
            </a:r>
            <a:r>
              <a:rPr lang="ru-RU" sz="1600" b="0" dirty="0"/>
              <a:t>несколько лиц (товарищей) обязуются соединить свои вклады и совместно действовать без образования юридического лица для извлечения прибыли или достижения иной не противоречащей закону цели</a:t>
            </a:r>
            <a:r>
              <a:rPr lang="ru-RU" sz="1600" b="0" dirty="0" smtClean="0"/>
              <a:t>. Стороны договора </a:t>
            </a:r>
            <a:r>
              <a:rPr lang="ru-RU" sz="1600" b="0" dirty="0"/>
              <a:t>→ </a:t>
            </a:r>
            <a:r>
              <a:rPr lang="ru-RU" sz="1600" b="0" dirty="0" smtClean="0"/>
              <a:t>только </a:t>
            </a:r>
            <a:r>
              <a:rPr lang="ru-RU" sz="1600" b="0" dirty="0"/>
              <a:t>индивидуальные предприниматели и (или) коммерческие </a:t>
            </a:r>
            <a:r>
              <a:rPr lang="ru-RU" sz="1600" b="0" dirty="0" smtClean="0"/>
              <a:t>организации)</a:t>
            </a:r>
            <a:endParaRPr lang="ru-RU" sz="1600" b="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dirty="0" smtClean="0"/>
              <a:t>учредительный договор</a:t>
            </a:r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13067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273</TotalTime>
  <Words>1192</Words>
  <Application>Microsoft Office PowerPoint</Application>
  <PresentationFormat>Экран (4:3)</PresentationFormat>
  <Paragraphs>72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Главная</vt:lpstr>
      <vt:lpstr>Слайд 1</vt:lpstr>
      <vt:lpstr>Обязательство</vt:lpstr>
      <vt:lpstr>Классификация обязательств</vt:lpstr>
      <vt:lpstr>1. Обязательства по передаче имущества в собственность</vt:lpstr>
      <vt:lpstr>2. Обязательства по передаче имущества в пользование</vt:lpstr>
      <vt:lpstr>3. Обязательства по производству работ</vt:lpstr>
      <vt:lpstr>4. Обязательства по реализации результатов творческой деятельности </vt:lpstr>
      <vt:lpstr>5. Обязательства по оказанию услуг</vt:lpstr>
      <vt:lpstr>6. Обязательства по совместной деятельности</vt:lpstr>
      <vt:lpstr>7. Обязательства из односторонних действий</vt:lpstr>
      <vt:lpstr>8. Внедоговорные (правоохранительные) обязательства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Abrosimov</dc:creator>
  <cp:lastModifiedBy>Admin</cp:lastModifiedBy>
  <cp:revision>24</cp:revision>
  <dcterms:created xsi:type="dcterms:W3CDTF">2013-10-07T18:20:29Z</dcterms:created>
  <dcterms:modified xsi:type="dcterms:W3CDTF">2014-10-27T07:13:43Z</dcterms:modified>
</cp:coreProperties>
</file>