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6" r:id="rId5"/>
    <p:sldId id="268" r:id="rId6"/>
    <p:sldId id="267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475A8423-2EFA-FD4D-B634-56A9E7EC9449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5567168C-4BCC-DF49-BCC8-D43FB3F6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Существенные </a:t>
            </a:r>
            <a:r>
              <a:rPr lang="ru-RU" sz="3200" dirty="0"/>
              <a:t>условия инвестиционного соглашения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тема </a:t>
            </a:r>
            <a:r>
              <a:rPr lang="ru-RU" dirty="0" smtClean="0"/>
              <a:t>: внешнеэкономический  контракт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089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Злостные нарушения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6583" y="897938"/>
            <a:ext cx="8672527" cy="5567214"/>
          </a:xfrm>
        </p:spPr>
        <p:txBody>
          <a:bodyPr>
            <a:normAutofit fontScale="92500" lnSpcReduction="10000"/>
          </a:bodyPr>
          <a:lstStyle/>
          <a:p>
            <a:r>
              <a:rPr lang="ru-RU" b="1" i="1" u="sng" dirty="0">
                <a:solidFill>
                  <a:srgbClr val="0D0D0D"/>
                </a:solidFill>
              </a:rPr>
              <a:t>Компания несет уголовную ответственность за следующие виды преступлений:</a:t>
            </a:r>
          </a:p>
          <a:p>
            <a:pPr lvl="0"/>
            <a:r>
              <a:rPr lang="ru-RU" dirty="0">
                <a:solidFill>
                  <a:srgbClr val="0D0D0D"/>
                </a:solidFill>
              </a:rPr>
              <a:t>легализацию (отмывание) денежных средств или иного имущества, приобретенных другими лицами преступным путем;</a:t>
            </a:r>
          </a:p>
          <a:p>
            <a:pPr lvl="0"/>
            <a:r>
              <a:rPr lang="ru-RU" dirty="0">
                <a:solidFill>
                  <a:srgbClr val="0D0D0D"/>
                </a:solidFill>
              </a:rPr>
              <a:t>незаконное получение кредита;</a:t>
            </a:r>
          </a:p>
          <a:p>
            <a:pPr lvl="0"/>
            <a:r>
              <a:rPr lang="ru-RU" dirty="0" err="1">
                <a:solidFill>
                  <a:srgbClr val="0D0D0D"/>
                </a:solidFill>
              </a:rPr>
              <a:t>лжепредпринимательство</a:t>
            </a:r>
            <a:r>
              <a:rPr lang="ru-RU" dirty="0">
                <a:solidFill>
                  <a:srgbClr val="0D0D0D"/>
                </a:solidFill>
              </a:rPr>
              <a:t> – преступление в сфере экономики (создание организации без намерения осуществить коммерческую деятельность). Обычно цель </a:t>
            </a:r>
            <a:r>
              <a:rPr lang="ru-RU" dirty="0" err="1">
                <a:solidFill>
                  <a:srgbClr val="0D0D0D"/>
                </a:solidFill>
              </a:rPr>
              <a:t>лжепредпринимательства</a:t>
            </a:r>
            <a:r>
              <a:rPr lang="ru-RU" dirty="0">
                <a:solidFill>
                  <a:srgbClr val="0D0D0D"/>
                </a:solidFill>
              </a:rPr>
              <a:t> состоит в получении ссуд, освобождении от налогов, извлечении иной финансовой или имущественной выгоды;</a:t>
            </a:r>
          </a:p>
          <a:p>
            <a:pPr lvl="0"/>
            <a:r>
              <a:rPr lang="ru-RU" dirty="0">
                <a:solidFill>
                  <a:srgbClr val="0D0D0D"/>
                </a:solidFill>
              </a:rPr>
              <a:t>злостное уклонение от передачи инвестору или контролирующим службам информации, которую они обязаны предоставить в соответствии с законодательством;</a:t>
            </a:r>
          </a:p>
          <a:p>
            <a:pPr lvl="0"/>
            <a:r>
              <a:rPr lang="ru-RU" dirty="0">
                <a:solidFill>
                  <a:srgbClr val="0D0D0D"/>
                </a:solidFill>
              </a:rPr>
              <a:t>невозвращение из-за границы средств в иностранной валюте.</a:t>
            </a:r>
          </a:p>
          <a:p>
            <a:endParaRPr lang="ru-RU" dirty="0">
              <a:solidFill>
                <a:srgbClr val="0D0D0D"/>
              </a:solidFill>
            </a:endParaRPr>
          </a:p>
          <a:p>
            <a:endParaRPr lang="ru-RU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282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754" y="205244"/>
            <a:ext cx="8646870" cy="5784482"/>
          </a:xfrm>
        </p:spPr>
        <p:txBody>
          <a:bodyPr/>
          <a:lstStyle/>
          <a:p>
            <a:r>
              <a:rPr lang="ru-RU" b="1" i="1" u="sng" dirty="0">
                <a:solidFill>
                  <a:srgbClr val="0D0D0D"/>
                </a:solidFill>
              </a:rPr>
              <a:t>Административная ответственность инвесторов, заказчиков и подрядчиков предусмотрена за следующие действия:</a:t>
            </a:r>
          </a:p>
          <a:p>
            <a:pPr lvl="0"/>
            <a:r>
              <a:rPr lang="ru-RU" dirty="0">
                <a:solidFill>
                  <a:srgbClr val="0D0D0D"/>
                </a:solidFill>
              </a:rPr>
              <a:t>незаконное получение кредита;</a:t>
            </a:r>
          </a:p>
          <a:p>
            <a:pPr lvl="0"/>
            <a:r>
              <a:rPr lang="ru-RU" dirty="0">
                <a:solidFill>
                  <a:srgbClr val="0D0D0D"/>
                </a:solidFill>
              </a:rPr>
              <a:t>нецелевое использование бюджетных средств;</a:t>
            </a:r>
          </a:p>
          <a:p>
            <a:pPr lvl="0"/>
            <a:r>
              <a:rPr lang="ru-RU" dirty="0">
                <a:solidFill>
                  <a:srgbClr val="0D0D0D"/>
                </a:solidFill>
              </a:rPr>
              <a:t>нарушение срока возврата вышеуказанных денег (если они получены на возвратной основе) и уплаты процентов.</a:t>
            </a:r>
          </a:p>
          <a:p>
            <a:endParaRPr lang="ru-RU" dirty="0">
              <a:solidFill>
                <a:srgbClr val="0D0D0D"/>
              </a:solidFill>
            </a:endParaRPr>
          </a:p>
          <a:p>
            <a:endParaRPr lang="ru-RU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538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51280" y="38905"/>
            <a:ext cx="8041440" cy="1442674"/>
          </a:xfrm>
        </p:spPr>
        <p:txBody>
          <a:bodyPr/>
          <a:lstStyle/>
          <a:p>
            <a:r>
              <a:rPr lang="ru-RU" sz="3200" dirty="0"/>
              <a:t>Основные статьи инвестиционного контракта:</a:t>
            </a:r>
            <a:r>
              <a:rPr lang="ru-RU" sz="4000" dirty="0"/>
              <a:t/>
            </a:r>
            <a:br>
              <a:rPr lang="ru-RU" sz="40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20972"/>
            <a:ext cx="9144000" cy="5657009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>
                <a:solidFill>
                  <a:srgbClr val="0D0D0D"/>
                </a:solidFill>
              </a:rPr>
              <a:t>Наименование </a:t>
            </a:r>
            <a:r>
              <a:rPr lang="ru-RU" sz="1800" dirty="0">
                <a:solidFill>
                  <a:srgbClr val="0D0D0D"/>
                </a:solidFill>
              </a:rPr>
              <a:t>сторон, их юридические адреса, дата и место составления договора.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Основные термины, используемые в соглашении.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Предмет контракта.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Имущественные права сторон.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Сроки и содержание этапов работ.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Обязанности сторон.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Уступка прав и обязательств по контракту в случае передачи их третьей стороне.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Сроки действия договора.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Изменение и прекращение инвестиционного соглашения.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Ответственность сторон.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Наступление обстоятельств непреодолимой силы (форс-мажор).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Разрешение споров.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Заключительные положения.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Адреса, банковские реквизиты и подписи сторон.</a:t>
            </a:r>
            <a:endParaRPr lang="ru-RU" dirty="0">
              <a:solidFill>
                <a:srgbClr val="0D0D0D"/>
              </a:solidFill>
            </a:endParaRPr>
          </a:p>
          <a:p>
            <a:pPr lvl="0"/>
            <a:r>
              <a:rPr lang="ru-RU" sz="1800" dirty="0">
                <a:solidFill>
                  <a:srgbClr val="0D0D0D"/>
                </a:solidFill>
              </a:rPr>
              <a:t>Приложение к инвестиционному контракту, в котором указывают:</a:t>
            </a:r>
            <a:endParaRPr lang="ru-RU" dirty="0">
              <a:solidFill>
                <a:srgbClr val="0D0D0D"/>
              </a:solidFill>
            </a:endParaRPr>
          </a:p>
          <a:p>
            <a:pPr lvl="1"/>
            <a:r>
              <a:rPr lang="ru-RU" sz="1800" dirty="0">
                <a:solidFill>
                  <a:srgbClr val="0D0D0D"/>
                </a:solidFill>
              </a:rPr>
              <a:t>описание объекта инвестиций;</a:t>
            </a:r>
            <a:endParaRPr lang="ru-RU" sz="2400" dirty="0">
              <a:solidFill>
                <a:srgbClr val="0D0D0D"/>
              </a:solidFill>
            </a:endParaRPr>
          </a:p>
          <a:p>
            <a:pPr lvl="1"/>
            <a:r>
              <a:rPr lang="ru-RU" sz="1800" dirty="0">
                <a:solidFill>
                  <a:srgbClr val="0D0D0D"/>
                </a:solidFill>
              </a:rPr>
              <a:t>состав имеющейся документации;</a:t>
            </a:r>
            <a:endParaRPr lang="ru-RU" sz="2400" dirty="0">
              <a:solidFill>
                <a:srgbClr val="0D0D0D"/>
              </a:solidFill>
            </a:endParaRPr>
          </a:p>
          <a:p>
            <a:pPr lvl="1"/>
            <a:r>
              <a:rPr lang="ru-RU" sz="1800" dirty="0">
                <a:solidFill>
                  <a:srgbClr val="0D0D0D"/>
                </a:solidFill>
              </a:rPr>
              <a:t>объем и структуру финансовых вложений.</a:t>
            </a:r>
            <a:endParaRPr lang="ru-RU" sz="2400" dirty="0">
              <a:solidFill>
                <a:srgbClr val="0D0D0D"/>
              </a:solidFill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343043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51280" y="321114"/>
            <a:ext cx="8041440" cy="1442674"/>
          </a:xfrm>
        </p:spPr>
        <p:txBody>
          <a:bodyPr/>
          <a:lstStyle/>
          <a:p>
            <a:r>
              <a:rPr lang="ru-RU" sz="4400" b="1" dirty="0" smtClean="0"/>
              <a:t>Понятие инвестиционного договора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нвестиционный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договор — это договор, заключаемый организацией при осуществлении ею инвестиционной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деятельности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/>
              <a:t> </a:t>
            </a:r>
            <a:r>
              <a:rPr lang="ru-RU" dirty="0" smtClean="0">
                <a:solidFill>
                  <a:srgbClr val="0D0D0D"/>
                </a:solidFill>
              </a:rPr>
              <a:t>Инвестиционный </a:t>
            </a:r>
            <a:r>
              <a:rPr lang="ru-RU" dirty="0">
                <a:solidFill>
                  <a:srgbClr val="0D0D0D"/>
                </a:solidFill>
              </a:rPr>
              <a:t>договор — это договор, ведущий к изменению стоимости </a:t>
            </a:r>
            <a:r>
              <a:rPr lang="ru-RU" dirty="0" err="1">
                <a:solidFill>
                  <a:srgbClr val="0D0D0D"/>
                </a:solidFill>
              </a:rPr>
              <a:t>внеоборотных</a:t>
            </a:r>
            <a:r>
              <a:rPr lang="ru-RU" dirty="0">
                <a:solidFill>
                  <a:srgbClr val="0D0D0D"/>
                </a:solidFill>
              </a:rPr>
              <a:t> активов организации. То есть инвестиционный договор — понятие не гражданско-правовое (вид договора), а экономическое.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463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51280" y="589282"/>
            <a:ext cx="8041440" cy="1442674"/>
          </a:xfrm>
        </p:spPr>
        <p:txBody>
          <a:bodyPr/>
          <a:lstStyle/>
          <a:p>
            <a:r>
              <a:rPr lang="ru-RU" sz="4000" b="1" dirty="0"/>
              <a:t>К числу инвестиционных условий </a:t>
            </a:r>
            <a:r>
              <a:rPr lang="ru-RU" b="1" u="sng" dirty="0"/>
              <a:t>относятся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730" y="1371349"/>
            <a:ext cx="8557064" cy="3951337"/>
          </a:xfrm>
        </p:spPr>
        <p:txBody>
          <a:bodyPr>
            <a:noAutofit/>
          </a:bodyPr>
          <a:lstStyle/>
          <a:p>
            <a:r>
              <a:rPr lang="ru-RU" sz="1600" b="1" dirty="0"/>
              <a:t>Свобода заключения договора:</a:t>
            </a:r>
            <a:endParaRPr lang="ru-RU" sz="1600" dirty="0"/>
          </a:p>
          <a:p>
            <a:r>
              <a:rPr lang="ru-RU" sz="1600" dirty="0"/>
              <a:t>Основанием для заключения договора инвестирования является ФЗ №39 от 25.02.99г. В ст.8 ФЗ №39 от 25.02.99г. записано, что отношения между субъектами инвестиционной деятельности осуществляются на основании Договора, заключенного в соответствии с ГК РФ.</a:t>
            </a:r>
          </a:p>
          <a:p>
            <a:r>
              <a:rPr lang="ru-RU" sz="1600" b="1" dirty="0"/>
              <a:t>• Предмет инвестиционного договора:</a:t>
            </a:r>
            <a:endParaRPr lang="ru-RU" sz="1600" dirty="0"/>
          </a:p>
          <a:p>
            <a:r>
              <a:rPr lang="ru-RU" sz="1600" dirty="0"/>
              <a:t>Для одной стороны предметом ИД является вложение денежных средств или прочих активов в строительство объекта, для другой — само строительство объекта и — после ввода в эксплуатацию — передача его инвестору.</a:t>
            </a:r>
          </a:p>
          <a:p>
            <a:r>
              <a:rPr lang="ru-RU" sz="1600" b="1" dirty="0"/>
              <a:t>• Объект инвестирования:</a:t>
            </a:r>
            <a:endParaRPr lang="ru-RU" sz="1600" dirty="0"/>
          </a:p>
          <a:p>
            <a:r>
              <a:rPr lang="ru-RU" sz="1600" dirty="0"/>
              <a:t>Объектом инвестиционного договора является строительство/реконструкция жилого/нежилого здания, сооружения, осуществляемое в рамках инвестиционной деятельности. Поскольку объект еще не построен, в договоре указываются характеристики объекта (проектная площадь, номер, почтовый адрес и пр.).</a:t>
            </a:r>
          </a:p>
          <a:p>
            <a:r>
              <a:rPr lang="ru-RU" sz="1600" b="1" dirty="0"/>
              <a:t>• Прочие условия:</a:t>
            </a:r>
            <a:endParaRPr lang="ru-RU" sz="1600" dirty="0"/>
          </a:p>
          <a:p>
            <a:r>
              <a:rPr lang="ru-RU" sz="1600" dirty="0"/>
              <a:t>Договор предусматривает порядок передачи квартиры инвестору, порядок отправления уведомлений, условия оплаты инвестором расходов по эксплуатации построенного объекта и прочие условия.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52590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99" y="592428"/>
            <a:ext cx="634284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/>
              <a:t>Инвестиционный </a:t>
            </a:r>
            <a:r>
              <a:rPr lang="ru-RU" b="1" i="1" u="sng" dirty="0" smtClean="0"/>
              <a:t>объект (Объект)</a:t>
            </a:r>
            <a:r>
              <a:rPr lang="ru-RU" b="1" i="1" dirty="0" smtClean="0"/>
              <a:t> - </a:t>
            </a:r>
            <a:r>
              <a:rPr lang="ru-RU" dirty="0" smtClean="0"/>
              <a:t>находящиеся в акционерной собственности основные производственные фонды Акционерного общества открытого типа </a:t>
            </a:r>
            <a:r>
              <a:rPr lang="ru-RU" dirty="0" smtClean="0"/>
              <a:t>«</a:t>
            </a:r>
            <a:r>
              <a:rPr lang="en-US" dirty="0" smtClean="0"/>
              <a:t>N</a:t>
            </a:r>
            <a:r>
              <a:rPr lang="ru-RU" dirty="0" smtClean="0"/>
              <a:t>-</a:t>
            </a:r>
            <a:r>
              <a:rPr lang="ru-RU" dirty="0" err="1" smtClean="0"/>
              <a:t>ский</a:t>
            </a:r>
            <a:r>
              <a:rPr lang="ru-RU" dirty="0" smtClean="0"/>
              <a:t> </a:t>
            </a:r>
            <a:r>
              <a:rPr lang="ru-RU" dirty="0" smtClean="0"/>
              <a:t>алюминиевый завод "- на реконструкцию (или) реновацию или модернизацию которых Инвестор направляет собственные или заемные средства в рамках реализации инвестиционного проекта.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1" y="474345"/>
            <a:ext cx="77788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 smtClean="0"/>
              <a:t>Инвестиционный проект (Проект)</a:t>
            </a:r>
            <a:r>
              <a:rPr lang="ru-RU" dirty="0" smtClean="0"/>
              <a:t> означает совокупность организационно - технических мероприятий по реализации инвестиции в капитальное строительство, реконструкцию и модернизацию производственных фондов акционерного общества открытого типа "</a:t>
            </a:r>
            <a:r>
              <a:rPr lang="ru-RU" dirty="0" err="1" smtClean="0"/>
              <a:t>В-ский</a:t>
            </a:r>
            <a:r>
              <a:rPr lang="ru-RU" dirty="0" smtClean="0"/>
              <a:t> алюминиевый завод ", а именно: в форме проведения проектных, научно - исследовательских и опытно - конструкторских, </a:t>
            </a:r>
            <a:r>
              <a:rPr lang="ru-RU" dirty="0" err="1" smtClean="0"/>
              <a:t>строительно</a:t>
            </a:r>
            <a:r>
              <a:rPr lang="ru-RU" dirty="0" smtClean="0"/>
              <a:t> -монтажных, пуско-наладочных работ, а также работ по устройству новых и ремонту существующих участков основного производства, поставку, монтаж оборудования для основного производства, осуществления </a:t>
            </a:r>
            <a:r>
              <a:rPr lang="ru-RU" dirty="0" err="1" smtClean="0"/>
              <a:t>пуско</a:t>
            </a:r>
            <a:r>
              <a:rPr lang="ru-RU" dirty="0" smtClean="0"/>
              <a:t> - наладочных работ и авторского надзора в степени, необходимой для нормальной эксплуатации машин и оборудования, для производства основной продукции.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40913"/>
            <a:ext cx="59178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b="1" i="1" dirty="0" smtClean="0"/>
              <a:t> </a:t>
            </a:r>
            <a:r>
              <a:rPr lang="ru-RU" b="1" i="1" u="sng" dirty="0" smtClean="0"/>
              <a:t>Распорядительный документ</a:t>
            </a:r>
            <a:r>
              <a:rPr lang="ru-RU" dirty="0" smtClean="0"/>
              <a:t> - административный акт органа Правительства Российской Федерации или должностного лица Акционерного общества открытого типа </a:t>
            </a:r>
            <a:r>
              <a:rPr lang="ru-RU" dirty="0" smtClean="0"/>
              <a:t>“</a:t>
            </a:r>
            <a:r>
              <a:rPr lang="en-US" dirty="0" smtClean="0"/>
              <a:t>N</a:t>
            </a:r>
            <a:r>
              <a:rPr lang="ru-RU" dirty="0" smtClean="0"/>
              <a:t>-</a:t>
            </a:r>
            <a:r>
              <a:rPr lang="ru-RU" dirty="0" err="1" smtClean="0"/>
              <a:t>ский</a:t>
            </a:r>
            <a:r>
              <a:rPr lang="ru-RU" dirty="0" smtClean="0"/>
              <a:t> </a:t>
            </a:r>
            <a:r>
              <a:rPr lang="ru-RU" dirty="0" smtClean="0"/>
              <a:t>алюминиевый завод", Компании </a:t>
            </a:r>
            <a:r>
              <a:rPr lang="en-US" dirty="0" smtClean="0"/>
              <a:t>–</a:t>
            </a:r>
            <a:r>
              <a:rPr lang="ru-RU" dirty="0" smtClean="0"/>
              <a:t>инвестора  </a:t>
            </a:r>
            <a:r>
              <a:rPr lang="ru-RU" dirty="0" smtClean="0"/>
              <a:t>или третьего лица, действующего по доверенности Сторон, который в соответствии с действующим Российским законодательством является достаточным основанием для реализации тех или иных мероприятий в рамках Инвестиционного проекта с обеих сторон.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В инвестиционном соглашении должны быть </a:t>
            </a:r>
            <a:r>
              <a:rPr lang="ru-RU" sz="4000" dirty="0" smtClean="0"/>
              <a:t>указаны</a:t>
            </a:r>
            <a:r>
              <a:rPr lang="en-US" sz="4000" dirty="0"/>
              <a:t>: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 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413" y="1218630"/>
            <a:ext cx="8621211" cy="4771095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D0D0D"/>
                </a:solidFill>
              </a:rPr>
              <a:t>1)    условия о правах пользования имуществом муниципального образования, включая указание территориальных границ действия соглашения;</a:t>
            </a:r>
          </a:p>
          <a:p>
            <a:r>
              <a:rPr lang="ru-RU" sz="1800" dirty="0">
                <a:solidFill>
                  <a:srgbClr val="0D0D0D"/>
                </a:solidFill>
              </a:rPr>
              <a:t>2)    состав имущества, передаваемого инвестору;</a:t>
            </a:r>
          </a:p>
          <a:p>
            <a:r>
              <a:rPr lang="ru-RU" sz="1800" dirty="0">
                <a:solidFill>
                  <a:srgbClr val="0D0D0D"/>
                </a:solidFill>
              </a:rPr>
              <a:t>3)    объемы инвестиций и сроки их осуществления;</a:t>
            </a:r>
          </a:p>
          <a:p>
            <a:r>
              <a:rPr lang="ru-RU" sz="1800" dirty="0">
                <a:solidFill>
                  <a:srgbClr val="0D0D0D"/>
                </a:solidFill>
              </a:rPr>
              <a:t>4)    срок действия инвестиционного соглашения, условия и порядок его продления, приостановления и прекращения;</a:t>
            </a:r>
          </a:p>
          <a:p>
            <a:r>
              <a:rPr lang="ru-RU" sz="1800" dirty="0">
                <a:solidFill>
                  <a:srgbClr val="0D0D0D"/>
                </a:solidFill>
              </a:rPr>
              <a:t>5)     виды деятельности, осуществляемой инвестором, состав производимой в соответствии с соглашением продукции (товаров, работ и услуг) и предъявляемые к ней требования;</a:t>
            </a:r>
          </a:p>
          <a:p>
            <a:r>
              <a:rPr lang="ru-RU" sz="1800" dirty="0">
                <a:solidFill>
                  <a:srgbClr val="0D0D0D"/>
                </a:solidFill>
              </a:rPr>
              <a:t>6)    размер вносимой инвестором платы, а также порядок ее внесения;</a:t>
            </a:r>
          </a:p>
          <a:p>
            <a:r>
              <a:rPr lang="ru-RU" sz="1800" dirty="0">
                <a:solidFill>
                  <a:srgbClr val="0D0D0D"/>
                </a:solidFill>
              </a:rPr>
              <a:t>7)    порядок и условия принятия и изменения цен и тарифов на производимую в соответствии с инвестиционным соглашением продукцию (товары, работы и услуги);</a:t>
            </a:r>
          </a:p>
          <a:p>
            <a:r>
              <a:rPr lang="ru-RU" sz="1800" dirty="0">
                <a:solidFill>
                  <a:srgbClr val="0D0D0D"/>
                </a:solidFill>
              </a:rPr>
              <a:t>8)    порядок и место разрешения споров, а также суды, на разрешение которых будет передан спор при наличии неустранимых разногласий сторон;</a:t>
            </a:r>
          </a:p>
          <a:p>
            <a:r>
              <a:rPr lang="ru-RU" sz="1800" dirty="0">
                <a:solidFill>
                  <a:srgbClr val="0D0D0D"/>
                </a:solidFill>
              </a:rPr>
              <a:t>9)    условия о пользовании информацией, указанной в пункте 3 статьи 5 настоящего Федерального </a:t>
            </a:r>
            <a:r>
              <a:rPr lang="ru-RU" sz="1800" dirty="0" smtClean="0">
                <a:solidFill>
                  <a:srgbClr val="0D0D0D"/>
                </a:solidFill>
              </a:rPr>
              <a:t>закона.</a:t>
            </a:r>
            <a:endParaRPr lang="ru-RU" sz="1800" dirty="0">
              <a:solidFill>
                <a:srgbClr val="0D0D0D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0D0D0D"/>
              </a:solidFill>
            </a:endParaRPr>
          </a:p>
          <a:p>
            <a:endParaRPr lang="ru-RU" sz="1800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142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Разрыв отношений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54492"/>
            <a:ext cx="7467600" cy="483523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D0D0D"/>
                </a:solidFill>
              </a:rPr>
              <a:t>Если одна сторона существенно нарушит условия контракта, то другая вправе изменить или вовсе расторгнуть его в судебном порядке (п. 2 ст. 450 ГК)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rgbClr val="0D0D0D"/>
                </a:solidFill>
              </a:rPr>
              <a:t>Задержание</a:t>
            </a:r>
            <a:r>
              <a:rPr lang="en-US" u="sng" dirty="0" smtClean="0">
                <a:solidFill>
                  <a:srgbClr val="0D0D0D"/>
                </a:solidFill>
              </a:rPr>
              <a:t>:</a:t>
            </a:r>
            <a:endParaRPr lang="ru-RU" u="sng" dirty="0">
              <a:solidFill>
                <a:srgbClr val="0D0D0D"/>
              </a:solidFill>
            </a:endParaRPr>
          </a:p>
          <a:p>
            <a:pPr lvl="0"/>
            <a:r>
              <a:rPr lang="ru-RU" dirty="0" smtClean="0">
                <a:solidFill>
                  <a:srgbClr val="0D0D0D"/>
                </a:solidFill>
              </a:rPr>
              <a:t>окончани</a:t>
            </a:r>
            <a:r>
              <a:rPr lang="ru-RU" dirty="0">
                <a:solidFill>
                  <a:srgbClr val="0D0D0D"/>
                </a:solidFill>
              </a:rPr>
              <a:t>я</a:t>
            </a:r>
            <a:r>
              <a:rPr lang="ru-RU" dirty="0" smtClean="0">
                <a:solidFill>
                  <a:srgbClr val="0D0D0D"/>
                </a:solidFill>
              </a:rPr>
              <a:t> </a:t>
            </a:r>
            <a:r>
              <a:rPr lang="ru-RU" dirty="0">
                <a:solidFill>
                  <a:srgbClr val="0D0D0D"/>
                </a:solidFill>
              </a:rPr>
              <a:t>строительства;</a:t>
            </a:r>
          </a:p>
          <a:p>
            <a:pPr lvl="0"/>
            <a:r>
              <a:rPr lang="ru-RU" dirty="0" smtClean="0">
                <a:solidFill>
                  <a:srgbClr val="0D0D0D"/>
                </a:solidFill>
              </a:rPr>
              <a:t>ввода </a:t>
            </a:r>
            <a:r>
              <a:rPr lang="ru-RU" dirty="0">
                <a:solidFill>
                  <a:srgbClr val="0D0D0D"/>
                </a:solidFill>
              </a:rPr>
              <a:t>объекта в эксплуатацию;</a:t>
            </a:r>
          </a:p>
          <a:p>
            <a:pPr lvl="0"/>
            <a:r>
              <a:rPr lang="ru-RU" dirty="0" smtClean="0">
                <a:solidFill>
                  <a:srgbClr val="0D0D0D"/>
                </a:solidFill>
              </a:rPr>
              <a:t>передачи </a:t>
            </a:r>
            <a:r>
              <a:rPr lang="ru-RU" dirty="0">
                <a:solidFill>
                  <a:srgbClr val="0D0D0D"/>
                </a:solidFill>
              </a:rPr>
              <a:t>документов на государственную регистрацию;</a:t>
            </a:r>
          </a:p>
          <a:p>
            <a:pPr lvl="0"/>
            <a:r>
              <a:rPr lang="ru-RU" dirty="0" smtClean="0">
                <a:solidFill>
                  <a:srgbClr val="0D0D0D"/>
                </a:solidFill>
              </a:rPr>
              <a:t>передачи </a:t>
            </a:r>
            <a:r>
              <a:rPr lang="ru-RU" dirty="0">
                <a:solidFill>
                  <a:srgbClr val="0D0D0D"/>
                </a:solidFill>
              </a:rPr>
              <a:t>объекта инвестору, заказчику или назначенному ими лицу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171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8096" y="255340"/>
            <a:ext cx="8711015" cy="631243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D0D0D"/>
                </a:solidFill>
              </a:rPr>
              <a:t>Пострадавшая» фирма может требовать полного возмещения причиненных ей убытков только в том случае, если законом или договором не предусмотрена компенсация потерь в меньшем размере в сравнении с фактическим ущербом (ст. 15 ГК</a:t>
            </a:r>
            <a:r>
              <a:rPr lang="ru-RU" dirty="0" smtClean="0">
                <a:solidFill>
                  <a:srgbClr val="0D0D0D"/>
                </a:solidFill>
              </a:rPr>
              <a:t>)</a:t>
            </a:r>
          </a:p>
          <a:p>
            <a:endParaRPr lang="ru-RU" dirty="0">
              <a:solidFill>
                <a:srgbClr val="0D0D0D"/>
              </a:solidFill>
            </a:endParaRPr>
          </a:p>
          <a:p>
            <a:r>
              <a:rPr lang="ru-RU" dirty="0">
                <a:solidFill>
                  <a:srgbClr val="0D0D0D"/>
                </a:solidFill>
              </a:rPr>
              <a:t> Убытками считается реальный ущерб плюс упущенная выгода</a:t>
            </a:r>
            <a:r>
              <a:rPr lang="ru-RU" dirty="0" smtClean="0">
                <a:solidFill>
                  <a:srgbClr val="0D0D0D"/>
                </a:solidFill>
              </a:rPr>
              <a:t>.</a:t>
            </a:r>
          </a:p>
          <a:p>
            <a:endParaRPr lang="ru-RU" dirty="0">
              <a:solidFill>
                <a:srgbClr val="0D0D0D"/>
              </a:solidFill>
            </a:endParaRPr>
          </a:p>
          <a:p>
            <a:r>
              <a:rPr lang="ru-RU" dirty="0">
                <a:solidFill>
                  <a:srgbClr val="0D0D0D"/>
                </a:solidFill>
              </a:rPr>
              <a:t>Защищая свои интересы в суде, организации необходимо установить причинно-следственную связь между фактом нарушения своего права (неисполнением или ненадлежащим исполнением контрагентом своих обязательств) и причиненными убытками.</a:t>
            </a:r>
          </a:p>
          <a:p>
            <a:pPr marL="0" indent="0">
              <a:buNone/>
            </a:pPr>
            <a:endParaRPr lang="ru-RU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8238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льбом">
  <a:themeElements>
    <a:clrScheme name="Альбом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Альбом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льбом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Альбом.thmx</Template>
  <TotalTime>264</TotalTime>
  <Words>728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Альбом</vt:lpstr>
      <vt:lpstr>Существенные условия инвестиционного соглашения</vt:lpstr>
      <vt:lpstr>Понятие инвестиционного договора</vt:lpstr>
      <vt:lpstr>К числу инвестиционных условий относятся:   </vt:lpstr>
      <vt:lpstr>Слайд 4</vt:lpstr>
      <vt:lpstr>Слайд 5</vt:lpstr>
      <vt:lpstr>Слайд 6</vt:lpstr>
      <vt:lpstr>В инвестиционном соглашении должны быть указаны:   </vt:lpstr>
      <vt:lpstr>Разрыв отношений   </vt:lpstr>
      <vt:lpstr>Слайд 9</vt:lpstr>
      <vt:lpstr>Злостные нарушения   </vt:lpstr>
      <vt:lpstr>Слайд 11</vt:lpstr>
      <vt:lpstr>Основные статьи инвестиционного контракта: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Air</dc:creator>
  <cp:lastModifiedBy>Admin</cp:lastModifiedBy>
  <cp:revision>7</cp:revision>
  <dcterms:created xsi:type="dcterms:W3CDTF">2013-11-11T16:40:17Z</dcterms:created>
  <dcterms:modified xsi:type="dcterms:W3CDTF">2014-11-10T14:20:44Z</dcterms:modified>
</cp:coreProperties>
</file>