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58" r:id="rId5"/>
    <p:sldId id="270" r:id="rId6"/>
    <p:sldId id="259" r:id="rId7"/>
    <p:sldId id="260" r:id="rId8"/>
    <p:sldId id="261" r:id="rId9"/>
    <p:sldId id="262" r:id="rId10"/>
    <p:sldId id="263" r:id="rId11"/>
    <p:sldId id="272" r:id="rId12"/>
    <p:sldId id="271" r:id="rId13"/>
    <p:sldId id="264" r:id="rId14"/>
    <p:sldId id="265" r:id="rId15"/>
    <p:sldId id="266" r:id="rId16"/>
    <p:sldId id="26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4D8DEE8-7A87-4E01-8ADE-4C49CDD43F74}" type="datetime1">
              <a:rPr lang="en-US" smtClean="0"/>
              <a:pPr/>
              <a:t>11/10/2014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9461-E3EB-40CD-B93F-E5CBBBD8E0BA}" type="datetimeFigureOut">
              <a:rPr lang="en-US" smtClean="0"/>
              <a:pPr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A7543-9AAE-4E9F-B28C-4FCCFD07D4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8FA3-38AD-400D-A4D2-18E8EF129E5F}" type="datetime1">
              <a:rPr lang="en-US" smtClean="0"/>
              <a:pPr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7886C9C-DC18-4195-8FD5-A50AA931D4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F424-F111-43CB-9C75-D52325012943}" type="datetime1">
              <a:rPr lang="en-US" smtClean="0"/>
              <a:pPr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4A8BBF0-342D-409A-9C0A-B1B451E92883}" type="datetime1">
              <a:rPr lang="en-US" smtClean="0"/>
              <a:pPr/>
              <a:t>11/10/2014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A190-4BDC-4D39-B5BB-A14B3E8B1B3D}" type="datetime1">
              <a:rPr lang="en-US" smtClean="0"/>
              <a:pPr/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D52F2-9B11-4FC0-9217-7D20B3AC9849}" type="datetime1">
              <a:rPr lang="en-US" smtClean="0"/>
              <a:pPr/>
              <a:t>11/10/2014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13737-8506-438E-ABC0-0BE7E06DCCA6}" type="datetime1">
              <a:rPr lang="en-US" smtClean="0"/>
              <a:pPr/>
              <a:t>11/10/2014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D58AA-1C84-40C9-BFEE-631CCB17636C}" type="datetime1">
              <a:rPr lang="en-US" smtClean="0"/>
              <a:pPr/>
              <a:t>11/10/2014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42C1-4E96-413B-B72E-6C4B39D85C9D}" type="datetime1">
              <a:rPr lang="en-US" smtClean="0"/>
              <a:pPr/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7886C9C-DC18-4195-8FD5-A50AA931D4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2AA2-D442-471A-9D69-80392E1E581D}" type="datetime1">
              <a:rPr lang="en-US" smtClean="0"/>
              <a:pPr/>
              <a:t>11/10/2014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C43563C-D9B3-4432-B336-144C997D6215}" type="datetime1">
              <a:rPr lang="en-US" smtClean="0"/>
              <a:pPr/>
              <a:t>11/10/2014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1400" smtClean="0"/>
              <a:t>П.Толмачев</a:t>
            </a:r>
            <a:endParaRPr lang="en-US" sz="1400" smtClean="0"/>
          </a:p>
          <a:p>
            <a:r>
              <a:rPr lang="ru-RU" sz="1400" dirty="0" smtClean="0"/>
              <a:t>курс: международный  бизнес</a:t>
            </a:r>
            <a:endParaRPr lang="ru-RU" sz="1400" dirty="0"/>
          </a:p>
        </p:txBody>
      </p:sp>
      <p:sp>
        <p:nvSpPr>
          <p:cNvPr id="3" name="Название 2"/>
          <p:cNvSpPr>
            <a:spLocks noGrp="1"/>
          </p:cNvSpPr>
          <p:nvPr>
            <p:ph type="title"/>
          </p:nvPr>
        </p:nvSpPr>
        <p:spPr>
          <a:xfrm>
            <a:off x="0" y="2052960"/>
            <a:ext cx="6781800" cy="1828800"/>
          </a:xfrm>
        </p:spPr>
        <p:txBody>
          <a:bodyPr/>
          <a:lstStyle/>
          <a:p>
            <a:r>
              <a:rPr lang="ru-RU" sz="1400" dirty="0" smtClean="0">
                <a:latin typeface="Times New Roman"/>
                <a:cs typeface="Times New Roman"/>
              </a:rPr>
              <a:t>тема: Промышленная кооперация в международном бизнесе</a:t>
            </a:r>
            <a:r>
              <a:rPr lang="ru-RU" sz="2000" dirty="0" smtClean="0">
                <a:latin typeface="Times New Roman"/>
                <a:cs typeface="Times New Roman"/>
              </a:rPr>
              <a:t> </a:t>
            </a:r>
            <a:r>
              <a:rPr lang="en-US" sz="2000" dirty="0" smtClean="0">
                <a:latin typeface="Times New Roman"/>
                <a:cs typeface="Times New Roman"/>
              </a:rPr>
              <a:t/>
            </a:r>
            <a:br>
              <a:rPr lang="en-US" sz="2000" dirty="0" smtClean="0">
                <a:latin typeface="Times New Roman"/>
                <a:cs typeface="Times New Roman"/>
              </a:rPr>
            </a:br>
            <a:r>
              <a:rPr lang="ru-RU" sz="2000" dirty="0" smtClean="0">
                <a:latin typeface="Times New Roman"/>
                <a:cs typeface="Times New Roman"/>
              </a:rPr>
              <a:t>Классификация </a:t>
            </a:r>
            <a:r>
              <a:rPr lang="ru-RU" sz="2000" dirty="0" smtClean="0">
                <a:latin typeface="Times New Roman"/>
                <a:cs typeface="Times New Roman"/>
              </a:rPr>
              <a:t>промышленной кооперации согласно ЮНИДО и </a:t>
            </a:r>
            <a:r>
              <a:rPr lang="ru-RU" sz="2000" dirty="0">
                <a:latin typeface="Times New Roman"/>
                <a:cs typeface="Times New Roman"/>
              </a:rPr>
              <a:t>ЮНКТАД</a:t>
            </a:r>
          </a:p>
        </p:txBody>
      </p:sp>
    </p:spTree>
    <p:extLst>
      <p:ext uri="{BB962C8B-B14F-4D97-AF65-F5344CB8AC3E}">
        <p14:creationId xmlns:p14="http://schemas.microsoft.com/office/powerpoint/2010/main" xmlns="" val="179510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Обмен узлами </a:t>
            </a:r>
            <a:r>
              <a:rPr lang="ru-RU" dirty="0"/>
              <a:t>и деталями с последующей сборкой готовой продукции на предприятиях обоих партнеров. </a:t>
            </a:r>
            <a:endParaRPr lang="ru-RU" dirty="0" smtClean="0"/>
          </a:p>
          <a:p>
            <a:r>
              <a:rPr lang="ru-RU" dirty="0" smtClean="0"/>
              <a:t>Возможные предпосылки </a:t>
            </a:r>
            <a:r>
              <a:rPr lang="ru-RU" dirty="0"/>
              <a:t>для успешного осуществления </a:t>
            </a:r>
            <a:r>
              <a:rPr lang="ru-RU" dirty="0" smtClean="0"/>
              <a:t>подобной кооперации: решение </a:t>
            </a:r>
            <a:r>
              <a:rPr lang="ru-RU" dirty="0"/>
              <a:t>вопросов стандартизации, унификации и типизации отдельных деталей и узлов, конечной </a:t>
            </a:r>
            <a:r>
              <a:rPr lang="ru-RU" dirty="0" smtClean="0"/>
              <a:t>продукции, разработка </a:t>
            </a:r>
            <a:r>
              <a:rPr lang="ru-RU" dirty="0"/>
              <a:t>технических условий на указанные компоненты, распределение их производства между партнерами с установлением объема и специфики производства. </a:t>
            </a:r>
          </a:p>
          <a:p>
            <a:r>
              <a:rPr lang="ru-RU" dirty="0" smtClean="0"/>
              <a:t>Большой объем </a:t>
            </a:r>
            <a:r>
              <a:rPr lang="ru-RU" dirty="0"/>
              <a:t>взаимных </a:t>
            </a:r>
            <a:r>
              <a:rPr lang="ru-RU" dirty="0" smtClean="0"/>
              <a:t>поставок </a:t>
            </a:r>
            <a:r>
              <a:rPr lang="ru-RU" dirty="0"/>
              <a:t>ведет к большей взаимозависимости и большей взаимосвязи партнеров. </a:t>
            </a:r>
          </a:p>
        </p:txBody>
      </p:sp>
      <p:sp>
        <p:nvSpPr>
          <p:cNvPr id="3" name="Название 2"/>
          <p:cNvSpPr>
            <a:spLocks noGrp="1"/>
          </p:cNvSpPr>
          <p:nvPr>
            <p:ph type="title"/>
          </p:nvPr>
        </p:nvSpPr>
        <p:spPr>
          <a:xfrm>
            <a:off x="0" y="266947"/>
            <a:ext cx="9144000" cy="1054394"/>
          </a:xfrm>
        </p:spPr>
        <p:txBody>
          <a:bodyPr/>
          <a:lstStyle/>
          <a:p>
            <a:r>
              <a:rPr lang="ru-RU" dirty="0" smtClean="0"/>
              <a:t>5.Разделение производственных программ на основе институциональной специализации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97005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Наиболее </a:t>
            </a:r>
            <a:r>
              <a:rPr lang="ru-RU" dirty="0"/>
              <a:t>сложная, комплексная форма производственной </a:t>
            </a:r>
            <a:r>
              <a:rPr lang="ru-RU" dirty="0" smtClean="0"/>
              <a:t>кооперации</a:t>
            </a:r>
          </a:p>
          <a:p>
            <a:r>
              <a:rPr lang="ru-RU" dirty="0" smtClean="0"/>
              <a:t>Концентрируют </a:t>
            </a:r>
            <a:r>
              <a:rPr lang="ru-RU" dirty="0"/>
              <a:t>преимущества и выгоды всех форм </a:t>
            </a:r>
            <a:r>
              <a:rPr lang="ru-RU" dirty="0" smtClean="0"/>
              <a:t>кооперирования:</a:t>
            </a:r>
          </a:p>
          <a:p>
            <a:pPr lvl="1"/>
            <a:r>
              <a:rPr lang="ru-RU" dirty="0" smtClean="0"/>
              <a:t> повышение </a:t>
            </a:r>
            <a:r>
              <a:rPr lang="ru-RU" dirty="0"/>
              <a:t>технического уровня продукции и ее </a:t>
            </a:r>
            <a:r>
              <a:rPr lang="ru-RU" dirty="0" smtClean="0"/>
              <a:t>конкурентоспособности; </a:t>
            </a:r>
          </a:p>
          <a:p>
            <a:pPr lvl="1"/>
            <a:r>
              <a:rPr lang="ru-RU" dirty="0" smtClean="0"/>
              <a:t>выпуск </a:t>
            </a:r>
            <a:r>
              <a:rPr lang="ru-RU" dirty="0"/>
              <a:t>продукции в более сжатые сроки при меньших затратах на производство, ускорение инновационного </a:t>
            </a:r>
            <a:r>
              <a:rPr lang="ru-RU" dirty="0" smtClean="0"/>
              <a:t>цикла; </a:t>
            </a:r>
          </a:p>
          <a:p>
            <a:pPr lvl="1"/>
            <a:r>
              <a:rPr lang="ru-RU" dirty="0" smtClean="0"/>
              <a:t>проникновение </a:t>
            </a:r>
            <a:r>
              <a:rPr lang="ru-RU" dirty="0"/>
              <a:t>на рынки других стран с расширением экспортной продажи на </a:t>
            </a:r>
            <a:r>
              <a:rPr lang="ru-RU" dirty="0" smtClean="0"/>
              <a:t>них. </a:t>
            </a:r>
          </a:p>
          <a:p>
            <a:r>
              <a:rPr lang="ru-RU" b="1" dirty="0" smtClean="0"/>
              <a:t>Совместные </a:t>
            </a:r>
            <a:r>
              <a:rPr lang="ru-RU" b="1" dirty="0"/>
              <a:t>предприятия имеют:</a:t>
            </a:r>
          </a:p>
          <a:p>
            <a:pPr lvl="1"/>
            <a:r>
              <a:rPr lang="ru-RU" b="1" dirty="0"/>
              <a:t>Совместное имущество; </a:t>
            </a:r>
          </a:p>
          <a:p>
            <a:pPr lvl="1"/>
            <a:r>
              <a:rPr lang="ru-RU" b="1" dirty="0"/>
              <a:t>Совместное управление; </a:t>
            </a:r>
          </a:p>
          <a:p>
            <a:pPr lvl="1"/>
            <a:r>
              <a:rPr lang="ru-RU" b="1" dirty="0"/>
              <a:t>Совместное распределение дохода и рисков.</a:t>
            </a:r>
            <a:r>
              <a:rPr lang="ru-RU" dirty="0"/>
              <a:t> </a:t>
            </a:r>
          </a:p>
          <a:p>
            <a:endParaRPr lang="ru-RU" dirty="0"/>
          </a:p>
        </p:txBody>
      </p:sp>
      <p:sp>
        <p:nvSpPr>
          <p:cNvPr id="3" name="Название 2"/>
          <p:cNvSpPr>
            <a:spLocks noGrp="1"/>
          </p:cNvSpPr>
          <p:nvPr>
            <p:ph type="title"/>
          </p:nvPr>
        </p:nvSpPr>
        <p:spPr>
          <a:xfrm>
            <a:off x="381000" y="482847"/>
            <a:ext cx="8381260" cy="1054394"/>
          </a:xfrm>
        </p:spPr>
        <p:txBody>
          <a:bodyPr/>
          <a:lstStyle/>
          <a:p>
            <a:r>
              <a:rPr lang="ru-RU" sz="2400" dirty="0" smtClean="0"/>
              <a:t>6.Организация </a:t>
            </a:r>
            <a:r>
              <a:rPr lang="ru-RU" sz="2400" dirty="0"/>
              <a:t>совместных(смешанных)  предприятий с иностранными </a:t>
            </a:r>
            <a:r>
              <a:rPr lang="ru-RU" sz="2400" dirty="0" smtClean="0"/>
              <a:t>инвестициями</a:t>
            </a: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392651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азвание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Промышленная кооперация, в соответствии с классификацией ЮНКТАД </a:t>
            </a:r>
          </a:p>
        </p:txBody>
      </p:sp>
      <p:pic>
        <p:nvPicPr>
          <p:cNvPr id="6" name="Изображение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66089" y="2603500"/>
            <a:ext cx="2189012" cy="1835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96544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целесообразно </a:t>
            </a:r>
            <a:r>
              <a:rPr lang="ru-RU" dirty="0"/>
              <a:t>осуществлять в случаях, когда имеют место протоколы о продлении тесного сотрудничества и после завершения пускового периода</a:t>
            </a:r>
            <a:r>
              <a:rPr lang="ru-RU" dirty="0" smtClean="0"/>
              <a:t>.</a:t>
            </a:r>
          </a:p>
          <a:p>
            <a:r>
              <a:rPr lang="ru-RU" dirty="0"/>
              <a:t>поставщику выгодно получать часть стоимости деталями или конечной продукцией, когда он непосредственно принимает участие в развитии предприятия, которое было им создано, и может заручиться гарантиями относительно качества, регулярности поставок и приемлемых цен.</a:t>
            </a:r>
          </a:p>
        </p:txBody>
      </p:sp>
      <p:sp>
        <p:nvSpPr>
          <p:cNvPr id="3" name="Название 2"/>
          <p:cNvSpPr>
            <a:spLocks noGrp="1"/>
          </p:cNvSpPr>
          <p:nvPr>
            <p:ph type="title"/>
          </p:nvPr>
        </p:nvSpPr>
        <p:spPr>
          <a:xfrm>
            <a:off x="0" y="355847"/>
            <a:ext cx="9144000" cy="1054394"/>
          </a:xfrm>
        </p:spPr>
        <p:txBody>
          <a:bodyPr/>
          <a:lstStyle/>
          <a:p>
            <a:r>
              <a:rPr lang="ru-RU" sz="2400" dirty="0" smtClean="0"/>
              <a:t>1.Поставки </a:t>
            </a:r>
            <a:r>
              <a:rPr lang="ru-RU" sz="2400" dirty="0"/>
              <a:t>в кредит машин, оборудования или целых заводов вместе с оказанием технологической помощи</a:t>
            </a:r>
          </a:p>
        </p:txBody>
      </p:sp>
    </p:spTree>
    <p:extLst>
      <p:ext uri="{BB962C8B-B14F-4D97-AF65-F5344CB8AC3E}">
        <p14:creationId xmlns:p14="http://schemas.microsoft.com/office/powerpoint/2010/main" xmlns="" val="37364664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57200" y="2082799"/>
            <a:ext cx="4040188" cy="4043363"/>
          </a:xfrm>
        </p:spPr>
        <p:txBody>
          <a:bodyPr/>
          <a:lstStyle/>
          <a:p>
            <a:r>
              <a:rPr lang="ru-RU" dirty="0"/>
              <a:t>Разделение производственных программ на основе институциональной </a:t>
            </a:r>
            <a:r>
              <a:rPr lang="ru-RU" dirty="0" smtClean="0"/>
              <a:t>специализации - обмен </a:t>
            </a:r>
            <a:r>
              <a:rPr lang="ru-RU" dirty="0"/>
              <a:t>узлами и деталями с последующей сборкой готовой продукции на предприятиях обоих партнеров. </a:t>
            </a:r>
          </a:p>
          <a:p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>
          <a:xfrm>
            <a:off x="4645025" y="2033033"/>
            <a:ext cx="4041775" cy="409312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Назван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2.Простая и сложная специализация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19100" y="1663701"/>
            <a:ext cx="4078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Простая специализация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787900" y="1663701"/>
            <a:ext cx="347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Сложная специализация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0398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способ организации производства, использующий разделение труда между:</a:t>
            </a:r>
            <a:endParaRPr lang="ru-RU" dirty="0"/>
          </a:p>
          <a:p>
            <a:pPr lvl="1"/>
            <a:r>
              <a:rPr lang="ru-RU" b="1" u="sng" dirty="0"/>
              <a:t>заказчиком</a:t>
            </a:r>
            <a:r>
              <a:rPr lang="ru-RU" b="1" dirty="0"/>
              <a:t> (</a:t>
            </a:r>
            <a:r>
              <a:rPr lang="ru-RU" b="1" dirty="0" err="1"/>
              <a:t>контрактором</a:t>
            </a:r>
            <a:r>
              <a:rPr lang="ru-RU" b="1" dirty="0"/>
              <a:t>) </a:t>
            </a:r>
            <a:r>
              <a:rPr lang="ru-RU" dirty="0"/>
              <a:t>– чаще всего головным (сборочным) предприятием с минимально необходимыми собственными производственными мощностями (сохраняются только наиболее прибыльные производственные процессы, критически влияющие на качество продукции);</a:t>
            </a:r>
          </a:p>
          <a:p>
            <a:pPr lvl="1"/>
            <a:r>
              <a:rPr lang="ru-RU" b="1" u="sng" dirty="0" err="1"/>
              <a:t>субконтракторами</a:t>
            </a:r>
            <a:r>
              <a:rPr lang="ru-RU" b="1" dirty="0"/>
              <a:t> (поставщиками)</a:t>
            </a:r>
            <a:r>
              <a:rPr lang="ru-RU" dirty="0"/>
              <a:t> – специализированными предприятиями, производящими комплектующие, выполняющими работы и услуги.</a:t>
            </a:r>
          </a:p>
          <a:p>
            <a:endParaRPr lang="ru-RU" dirty="0"/>
          </a:p>
        </p:txBody>
      </p:sp>
      <p:sp>
        <p:nvSpPr>
          <p:cNvPr id="3" name="Назван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3.Субконтракты </a:t>
            </a:r>
            <a:r>
              <a:rPr lang="ru-RU" dirty="0"/>
              <a:t>(совместное выполнение контрактных работ)</a:t>
            </a:r>
          </a:p>
        </p:txBody>
      </p:sp>
    </p:spTree>
    <p:extLst>
      <p:ext uri="{BB962C8B-B14F-4D97-AF65-F5344CB8AC3E}">
        <p14:creationId xmlns:p14="http://schemas.microsoft.com/office/powerpoint/2010/main" xmlns="" val="338126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не гарантируется установление непосредственных постоянных производственных или научно-технических связей между </a:t>
            </a:r>
            <a:r>
              <a:rPr lang="ru-RU" dirty="0" smtClean="0"/>
              <a:t>партнерами;</a:t>
            </a:r>
          </a:p>
          <a:p>
            <a:r>
              <a:rPr lang="ru-RU" dirty="0" smtClean="0"/>
              <a:t>Возможность последующего налаживания </a:t>
            </a:r>
            <a:r>
              <a:rPr lang="ru-RU" dirty="0"/>
              <a:t>совместного производства.</a:t>
            </a:r>
          </a:p>
        </p:txBody>
      </p:sp>
      <p:sp>
        <p:nvSpPr>
          <p:cNvPr id="3" name="Название 2"/>
          <p:cNvSpPr>
            <a:spLocks noGrp="1"/>
          </p:cNvSpPr>
          <p:nvPr>
            <p:ph type="title"/>
          </p:nvPr>
        </p:nvSpPr>
        <p:spPr>
          <a:xfrm>
            <a:off x="0" y="266947"/>
            <a:ext cx="9144000" cy="1054394"/>
          </a:xfrm>
        </p:spPr>
        <p:txBody>
          <a:bodyPr/>
          <a:lstStyle/>
          <a:p>
            <a:r>
              <a:rPr lang="ru-RU" dirty="0" smtClean="0"/>
              <a:t>4.Предоставление </a:t>
            </a:r>
            <a:r>
              <a:rPr lang="ru-RU" dirty="0"/>
              <a:t>лицензий с оплатой </a:t>
            </a:r>
            <a:r>
              <a:rPr lang="ru-RU" dirty="0" smtClean="0"/>
              <a:t>продукцией,  </a:t>
            </a:r>
            <a:r>
              <a:rPr lang="ru-RU" dirty="0"/>
              <a:t>выпускаемой по этим лицензиям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5900" y="4368800"/>
            <a:ext cx="2298700" cy="8382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02100" y="4368800"/>
            <a:ext cx="2298700" cy="8382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 стрелкой 5"/>
          <p:cNvCxnSpPr>
            <a:stCxn id="4" idx="3"/>
            <a:endCxn id="5" idx="1"/>
          </p:cNvCxnSpPr>
          <p:nvPr/>
        </p:nvCxnSpPr>
        <p:spPr>
          <a:xfrm>
            <a:off x="2514600" y="4787900"/>
            <a:ext cx="15875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80999" y="4495800"/>
            <a:ext cx="1955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Лицензиар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279899" y="4495800"/>
            <a:ext cx="1955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Лицензиат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679700" y="3910736"/>
            <a:ext cx="124460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Лицензии, ноу-хау, оказание сопутствующих услуг </a:t>
            </a:r>
            <a:r>
              <a:rPr lang="ru-RU" dirty="0" err="1" smtClean="0"/>
              <a:t>итд</a:t>
            </a:r>
            <a:r>
              <a:rPr lang="ru-RU" dirty="0" smtClean="0"/>
              <a:t>. </a:t>
            </a:r>
            <a:endParaRPr lang="ru-RU" dirty="0"/>
          </a:p>
        </p:txBody>
      </p:sp>
      <p:cxnSp>
        <p:nvCxnSpPr>
          <p:cNvPr id="10" name="Прямая со стрелкой 9"/>
          <p:cNvCxnSpPr>
            <a:stCxn id="5" idx="3"/>
          </p:cNvCxnSpPr>
          <p:nvPr/>
        </p:nvCxnSpPr>
        <p:spPr>
          <a:xfrm flipV="1">
            <a:off x="6400800" y="3910736"/>
            <a:ext cx="1498600" cy="8771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5" idx="3"/>
          </p:cNvCxnSpPr>
          <p:nvPr/>
        </p:nvCxnSpPr>
        <p:spPr>
          <a:xfrm>
            <a:off x="6400800" y="4787900"/>
            <a:ext cx="1574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5" idx="3"/>
          </p:cNvCxnSpPr>
          <p:nvPr/>
        </p:nvCxnSpPr>
        <p:spPr>
          <a:xfrm>
            <a:off x="6400800" y="4787900"/>
            <a:ext cx="1498600" cy="622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899400" y="3495238"/>
            <a:ext cx="1244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Последующая продажа товара, поставленного/произведенного по лицензии</a:t>
            </a:r>
            <a:endParaRPr lang="ru-RU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H="1" flipV="1">
            <a:off x="1244600" y="5880100"/>
            <a:ext cx="6731000" cy="635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1244600" y="5207000"/>
            <a:ext cx="0" cy="6731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102100" y="5880100"/>
            <a:ext cx="2298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Оплата лицензии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3717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Изображение 9"/>
          <p:cNvPicPr>
            <a:picLocks noChangeAspect="1"/>
          </p:cNvPicPr>
          <p:nvPr/>
        </p:nvPicPr>
        <p:blipFill>
          <a:blip r:embed="rId2" cstate="print">
            <a:alphaModFix amt="38000"/>
          </a:blip>
          <a:stretch>
            <a:fillRect/>
          </a:stretch>
        </p:blipFill>
        <p:spPr>
          <a:xfrm>
            <a:off x="215323" y="2032000"/>
            <a:ext cx="4142509" cy="3962400"/>
          </a:xfrm>
          <a:prstGeom prst="rect">
            <a:avLst/>
          </a:prstGeom>
        </p:spPr>
      </p:pic>
      <p:pic>
        <p:nvPicPr>
          <p:cNvPr id="9" name="Изображение 8"/>
          <p:cNvPicPr>
            <a:picLocks noChangeAspect="1"/>
          </p:cNvPicPr>
          <p:nvPr/>
        </p:nvPicPr>
        <p:blipFill>
          <a:blip r:embed="rId3" cstate="print">
            <a:alphaModFix amt="45000"/>
          </a:blip>
          <a:stretch>
            <a:fillRect/>
          </a:stretch>
        </p:blipFill>
        <p:spPr>
          <a:xfrm>
            <a:off x="4648200" y="1968500"/>
            <a:ext cx="4368800" cy="4025900"/>
          </a:xfrm>
          <a:prstGeom prst="rect">
            <a:avLst/>
          </a:prstGeom>
        </p:spPr>
      </p:pic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/>
              <a:t>Организация Объединенных Наций по промышленному </a:t>
            </a:r>
            <a:r>
              <a:rPr lang="ru-RU" b="1" dirty="0" smtClean="0"/>
              <a:t>развитию:</a:t>
            </a:r>
          </a:p>
          <a:p>
            <a:pPr lvl="1"/>
            <a:r>
              <a:rPr lang="ru-RU" dirty="0" smtClean="0"/>
              <a:t>основана </a:t>
            </a:r>
            <a:r>
              <a:rPr lang="ru-RU" dirty="0"/>
              <a:t>в 1966г</a:t>
            </a:r>
            <a:r>
              <a:rPr lang="ru-RU" dirty="0" smtClean="0"/>
              <a:t>.</a:t>
            </a:r>
          </a:p>
          <a:p>
            <a:pPr lvl="1"/>
            <a:r>
              <a:rPr lang="ru-RU" dirty="0" smtClean="0"/>
              <a:t>повышение </a:t>
            </a:r>
            <a:r>
              <a:rPr lang="ru-RU" dirty="0"/>
              <a:t>качества жизни неимущего населения мира путем </a:t>
            </a:r>
            <a:r>
              <a:rPr lang="ru-RU" dirty="0" smtClean="0"/>
              <a:t>в </a:t>
            </a:r>
            <a:r>
              <a:rPr lang="ru-RU" b="1" dirty="0" smtClean="0"/>
              <a:t>трех </a:t>
            </a:r>
            <a:r>
              <a:rPr lang="ru-RU" b="1" dirty="0"/>
              <a:t>взаимосвязанных тематических областях</a:t>
            </a:r>
            <a:r>
              <a:rPr lang="ru-RU" dirty="0" smtClean="0"/>
              <a:t>:</a:t>
            </a:r>
          </a:p>
          <a:p>
            <a:pPr lvl="2"/>
            <a:r>
              <a:rPr lang="ru-RU" dirty="0" smtClean="0"/>
              <a:t>борьба </a:t>
            </a:r>
            <a:r>
              <a:rPr lang="ru-RU" dirty="0"/>
              <a:t>с нищетой на основе производственной деятельности </a:t>
            </a:r>
            <a:endParaRPr lang="ru-RU" dirty="0" smtClean="0"/>
          </a:p>
          <a:p>
            <a:pPr lvl="2"/>
            <a:r>
              <a:rPr lang="ru-RU" dirty="0" smtClean="0"/>
              <a:t>создание </a:t>
            </a:r>
            <a:r>
              <a:rPr lang="ru-RU" dirty="0"/>
              <a:t>торгового </a:t>
            </a:r>
            <a:r>
              <a:rPr lang="ru-RU" dirty="0" smtClean="0"/>
              <a:t>потенциала</a:t>
            </a:r>
          </a:p>
          <a:p>
            <a:pPr lvl="2"/>
            <a:r>
              <a:rPr lang="ru-RU" dirty="0" smtClean="0"/>
              <a:t>энергетика </a:t>
            </a:r>
            <a:r>
              <a:rPr lang="ru-RU" dirty="0"/>
              <a:t>и окружающая среда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Конференция ООН по торговле и </a:t>
            </a:r>
            <a:r>
              <a:rPr lang="ru-RU" dirty="0" smtClean="0"/>
              <a:t>развитию:</a:t>
            </a:r>
          </a:p>
          <a:p>
            <a:pPr lvl="1"/>
            <a:r>
              <a:rPr lang="ru-RU" dirty="0"/>
              <a:t>о</a:t>
            </a:r>
            <a:r>
              <a:rPr lang="ru-RU" dirty="0" smtClean="0"/>
              <a:t>снована в 1964г.;</a:t>
            </a:r>
          </a:p>
          <a:p>
            <a:pPr lvl="1"/>
            <a:r>
              <a:rPr lang="ru-RU" dirty="0"/>
              <a:t>ускорение торгового и экономического развития, в особенности развивающихся </a:t>
            </a:r>
            <a:r>
              <a:rPr lang="ru-RU" dirty="0" smtClean="0"/>
              <a:t>стран;</a:t>
            </a:r>
          </a:p>
          <a:p>
            <a:pPr lvl="1"/>
            <a:r>
              <a:rPr lang="ru-RU" dirty="0"/>
              <a:t>играет в системе ООН роль координационного центра по проблемам развития и смежным вопросам торговли, финансов, технологий, инвестиций и устойчивого развития.</a:t>
            </a:r>
          </a:p>
          <a:p>
            <a:pPr lvl="1"/>
            <a:r>
              <a:rPr lang="ru-RU" dirty="0"/>
              <a:t>главная цель </a:t>
            </a:r>
            <a:r>
              <a:rPr lang="ru-RU" dirty="0" smtClean="0"/>
              <a:t>- содействие </a:t>
            </a:r>
            <a:r>
              <a:rPr lang="ru-RU" dirty="0"/>
              <a:t>интегрированию развивающихся стран и стран с переходной экономикой в мировую экономику и развитию посредством торговли и инвестиций.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635000"/>
            <a:ext cx="4038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bg1"/>
                </a:solidFill>
              </a:rPr>
              <a:t>ЮНИДО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8200" y="635000"/>
            <a:ext cx="4038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bg1"/>
                </a:solidFill>
              </a:rPr>
              <a:t>ЮНКТАД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488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</a:t>
            </a:r>
            <a:r>
              <a:rPr lang="ru-RU" dirty="0" smtClean="0"/>
              <a:t>овместное </a:t>
            </a:r>
            <a:r>
              <a:rPr lang="ru-RU" dirty="0"/>
              <a:t>строительство, </a:t>
            </a:r>
            <a:endParaRPr lang="ru-RU" dirty="0" smtClean="0"/>
          </a:p>
          <a:p>
            <a:r>
              <a:rPr lang="ru-RU" dirty="0"/>
              <a:t>П</a:t>
            </a:r>
            <a:r>
              <a:rPr lang="ru-RU" dirty="0" smtClean="0"/>
              <a:t>одрядная кооперация; </a:t>
            </a:r>
          </a:p>
          <a:p>
            <a:r>
              <a:rPr lang="ru-RU" dirty="0"/>
              <a:t>П</a:t>
            </a:r>
            <a:r>
              <a:rPr lang="ru-RU" dirty="0" smtClean="0"/>
              <a:t>оставки </a:t>
            </a:r>
            <a:r>
              <a:rPr lang="ru-RU" dirty="0"/>
              <a:t>в рамках лицензионных </a:t>
            </a:r>
            <a:r>
              <a:rPr lang="ru-RU" dirty="0" smtClean="0"/>
              <a:t>соглашений; </a:t>
            </a:r>
          </a:p>
          <a:p>
            <a:r>
              <a:rPr lang="ru-RU" dirty="0"/>
              <a:t>Д</a:t>
            </a:r>
            <a:r>
              <a:rPr lang="ru-RU" dirty="0" smtClean="0"/>
              <a:t>ополнение </a:t>
            </a:r>
            <a:r>
              <a:rPr lang="ru-RU" dirty="0"/>
              <a:t>производственных мощностей </a:t>
            </a:r>
            <a:r>
              <a:rPr lang="ru-RU" dirty="0" smtClean="0"/>
              <a:t>партнера;  </a:t>
            </a:r>
          </a:p>
          <a:p>
            <a:r>
              <a:rPr lang="ru-RU" dirty="0"/>
              <a:t>Р</a:t>
            </a:r>
            <a:r>
              <a:rPr lang="ru-RU" dirty="0" smtClean="0"/>
              <a:t>азделение </a:t>
            </a:r>
            <a:r>
              <a:rPr lang="ru-RU" dirty="0"/>
              <a:t>производственных программ на основе институциональной </a:t>
            </a:r>
            <a:r>
              <a:rPr lang="ru-RU" dirty="0" smtClean="0"/>
              <a:t>специализации (простая специализация); </a:t>
            </a:r>
          </a:p>
          <a:p>
            <a:r>
              <a:rPr lang="ru-RU" dirty="0" smtClean="0"/>
              <a:t>Организация </a:t>
            </a:r>
            <a:r>
              <a:rPr lang="ru-RU" dirty="0"/>
              <a:t>совместных(смешанных)  </a:t>
            </a:r>
            <a:r>
              <a:rPr lang="ru-RU" dirty="0" smtClean="0"/>
              <a:t>предприятий с иностранными инвестициями. 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Название 2"/>
          <p:cNvSpPr>
            <a:spLocks noGrp="1"/>
          </p:cNvSpPr>
          <p:nvPr>
            <p:ph type="title"/>
          </p:nvPr>
        </p:nvSpPr>
        <p:spPr>
          <a:xfrm>
            <a:off x="0" y="241547"/>
            <a:ext cx="9144000" cy="1054394"/>
          </a:xfrm>
        </p:spPr>
        <p:txBody>
          <a:bodyPr/>
          <a:lstStyle/>
          <a:p>
            <a:r>
              <a:rPr lang="ru-RU" dirty="0"/>
              <a:t>Промышленная </a:t>
            </a:r>
            <a:r>
              <a:rPr lang="ru-RU" dirty="0" smtClean="0"/>
              <a:t>кооперация </a:t>
            </a:r>
            <a:r>
              <a:rPr lang="ru-RU" dirty="0"/>
              <a:t>в соответствии с классификацией </a:t>
            </a:r>
            <a:r>
              <a:rPr lang="ru-RU" dirty="0" smtClean="0"/>
              <a:t>ЮНИДО </a:t>
            </a:r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215900" y="1841500"/>
            <a:ext cx="317500" cy="2933700"/>
          </a:xfrm>
          <a:prstGeom prst="downArrow">
            <a:avLst/>
          </a:prstGeom>
          <a:gradFill flip="none" rotWithShape="1">
            <a:gsLst>
              <a:gs pos="0">
                <a:srgbClr val="FF0000"/>
              </a:gs>
              <a:gs pos="99000">
                <a:srgbClr val="3366FF"/>
              </a:gs>
              <a:gs pos="100000">
                <a:schemeClr val="accent1">
                  <a:shade val="8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15900" y="5080000"/>
            <a:ext cx="3314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Основной критерий – нарастание сложности</a:t>
            </a:r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 flipH="1" flipV="1">
            <a:off x="533400" y="4775200"/>
            <a:ext cx="1016000" cy="4191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9447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</a:t>
            </a:r>
            <a:r>
              <a:rPr lang="ru-RU" dirty="0" smtClean="0"/>
              <a:t>оставки </a:t>
            </a:r>
            <a:r>
              <a:rPr lang="ru-RU" dirty="0"/>
              <a:t>в кредит машин, оборудования или целых заводов вместе с оказанием технологической </a:t>
            </a:r>
            <a:r>
              <a:rPr lang="ru-RU" dirty="0" smtClean="0"/>
              <a:t>помощи;  </a:t>
            </a:r>
          </a:p>
          <a:p>
            <a:r>
              <a:rPr lang="ru-RU" dirty="0"/>
              <a:t>П</a:t>
            </a:r>
            <a:r>
              <a:rPr lang="ru-RU" dirty="0" smtClean="0"/>
              <a:t>ростая </a:t>
            </a:r>
            <a:r>
              <a:rPr lang="ru-RU" dirty="0"/>
              <a:t>и сложная </a:t>
            </a:r>
            <a:r>
              <a:rPr lang="ru-RU" dirty="0" smtClean="0"/>
              <a:t>специализация; </a:t>
            </a:r>
          </a:p>
          <a:p>
            <a:r>
              <a:rPr lang="ru-RU" dirty="0" err="1"/>
              <a:t>С</a:t>
            </a:r>
            <a:r>
              <a:rPr lang="ru-RU" dirty="0" err="1" smtClean="0"/>
              <a:t>убконтракты</a:t>
            </a:r>
            <a:r>
              <a:rPr lang="ru-RU" dirty="0" smtClean="0"/>
              <a:t> </a:t>
            </a:r>
            <a:r>
              <a:rPr lang="ru-RU" dirty="0"/>
              <a:t>(совместное выполнение контрактных работ</a:t>
            </a:r>
            <a:r>
              <a:rPr lang="ru-RU" dirty="0" smtClean="0"/>
              <a:t>);  </a:t>
            </a:r>
          </a:p>
          <a:p>
            <a:r>
              <a:rPr lang="ru-RU" dirty="0"/>
              <a:t>П</a:t>
            </a:r>
            <a:r>
              <a:rPr lang="ru-RU" dirty="0" smtClean="0"/>
              <a:t>редоставление </a:t>
            </a:r>
            <a:r>
              <a:rPr lang="ru-RU" dirty="0"/>
              <a:t>лицензий с оплатой продукции,  выпускаемой по </a:t>
            </a:r>
            <a:r>
              <a:rPr lang="ru-RU"/>
              <a:t>этим </a:t>
            </a:r>
            <a:r>
              <a:rPr lang="ru-RU" smtClean="0"/>
              <a:t>лицензиям;  </a:t>
            </a:r>
            <a:endParaRPr lang="ru-RU" dirty="0" smtClean="0"/>
          </a:p>
          <a:p>
            <a:r>
              <a:rPr lang="ru-RU" dirty="0"/>
              <a:t>О</a:t>
            </a:r>
            <a:r>
              <a:rPr lang="ru-RU" dirty="0" smtClean="0"/>
              <a:t>рганизация </a:t>
            </a:r>
            <a:r>
              <a:rPr lang="ru-RU" dirty="0"/>
              <a:t>совместных(смешанных)  </a:t>
            </a:r>
            <a:r>
              <a:rPr lang="ru-RU" dirty="0" smtClean="0"/>
              <a:t>предприятий. </a:t>
            </a:r>
            <a:endParaRPr lang="ru-RU" dirty="0"/>
          </a:p>
        </p:txBody>
      </p:sp>
      <p:sp>
        <p:nvSpPr>
          <p:cNvPr id="3" name="Название 2"/>
          <p:cNvSpPr>
            <a:spLocks noGrp="1"/>
          </p:cNvSpPr>
          <p:nvPr>
            <p:ph type="title"/>
          </p:nvPr>
        </p:nvSpPr>
        <p:spPr>
          <a:xfrm>
            <a:off x="381000" y="254247"/>
            <a:ext cx="8381260" cy="1054394"/>
          </a:xfrm>
        </p:spPr>
        <p:txBody>
          <a:bodyPr/>
          <a:lstStyle/>
          <a:p>
            <a:r>
              <a:rPr lang="ru-RU" dirty="0"/>
              <a:t>Промышленная кооперация, в соответствии с классификацией </a:t>
            </a:r>
            <a:r>
              <a:rPr lang="ru-RU" dirty="0" smtClean="0"/>
              <a:t>ЮНКТАД </a:t>
            </a:r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215900" y="1841500"/>
            <a:ext cx="317500" cy="2260600"/>
          </a:xfrm>
          <a:prstGeom prst="downArrow">
            <a:avLst/>
          </a:prstGeom>
          <a:gradFill flip="none" rotWithShape="1">
            <a:gsLst>
              <a:gs pos="0">
                <a:srgbClr val="FF0000"/>
              </a:gs>
              <a:gs pos="99000">
                <a:srgbClr val="3366FF"/>
              </a:gs>
              <a:gs pos="100000">
                <a:schemeClr val="accent1">
                  <a:shade val="8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01600" y="4357469"/>
            <a:ext cx="3314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Основной критерий – нарастание сложности</a:t>
            </a:r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 flipH="1" flipV="1">
            <a:off x="380999" y="4102100"/>
            <a:ext cx="1016000" cy="4191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8608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азвание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Промышленная кооперация в соответствии с классификацией ЮНИДО </a:t>
            </a:r>
          </a:p>
        </p:txBody>
      </p:sp>
      <p:pic>
        <p:nvPicPr>
          <p:cNvPr id="6" name="Изображение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69538" y="2616200"/>
            <a:ext cx="2111088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49024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57200" y="1722439"/>
            <a:ext cx="4040188" cy="4403724"/>
          </a:xfrm>
        </p:spPr>
        <p:txBody>
          <a:bodyPr/>
          <a:lstStyle/>
          <a:p>
            <a:r>
              <a:rPr lang="ru-RU" dirty="0" smtClean="0"/>
              <a:t>Совместная </a:t>
            </a:r>
            <a:r>
              <a:rPr lang="ru-RU" dirty="0"/>
              <a:t>и одновременная работа многих организаций на одной строительной площадке, в частности в промышленном </a:t>
            </a:r>
            <a:r>
              <a:rPr lang="ru-RU" dirty="0" smtClean="0"/>
              <a:t>строительстве;</a:t>
            </a:r>
          </a:p>
          <a:p>
            <a:r>
              <a:rPr lang="ru-RU" dirty="0" smtClean="0"/>
              <a:t>Равные отношения между партнерами;</a:t>
            </a:r>
            <a:endParaRPr lang="ru-RU" dirty="0"/>
          </a:p>
        </p:txBody>
      </p:sp>
      <p:pic>
        <p:nvPicPr>
          <p:cNvPr id="9" name="Содержимое 8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rcRect t="14974" b="14974"/>
          <a:stretch>
            <a:fillRect/>
          </a:stretch>
        </p:blipFill>
        <p:spPr>
          <a:xfrm>
            <a:off x="4645025" y="1854200"/>
            <a:ext cx="4041775" cy="4271963"/>
          </a:xfrm>
        </p:spPr>
      </p:pic>
      <p:sp>
        <p:nvSpPr>
          <p:cNvPr id="3" name="Назван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1.Совместное строительство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96031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</a:t>
            </a:r>
            <a:r>
              <a:rPr lang="ru-RU" dirty="0" smtClean="0"/>
              <a:t>рупная </a:t>
            </a:r>
            <a:r>
              <a:rPr lang="ru-RU" dirty="0"/>
              <a:t>фирма определённой страны, распространяя свою хозяйственную деятельность за рубежом, заключает кооперационные договоры на поставку комплектующих изделий или выполнение услуг с местными </a:t>
            </a:r>
            <a:r>
              <a:rPr lang="ru-RU" dirty="0" smtClean="0"/>
              <a:t>фирмами</a:t>
            </a:r>
          </a:p>
          <a:p>
            <a:r>
              <a:rPr lang="ru-RU" dirty="0" smtClean="0"/>
              <a:t>Местные фирмы по </a:t>
            </a:r>
            <a:r>
              <a:rPr lang="ru-RU" dirty="0"/>
              <a:t>отношению к иностранной фирме выступают как подрядчики.</a:t>
            </a:r>
          </a:p>
        </p:txBody>
      </p:sp>
      <p:sp>
        <p:nvSpPr>
          <p:cNvPr id="3" name="Назван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2.Подрядная кооперация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73400" y="3848100"/>
            <a:ext cx="3009900" cy="965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8000" y="5753100"/>
            <a:ext cx="1663700" cy="101223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 стрелкой 8"/>
          <p:cNvCxnSpPr>
            <a:stCxn id="4" idx="2"/>
            <a:endCxn id="5" idx="0"/>
          </p:cNvCxnSpPr>
          <p:nvPr/>
        </p:nvCxnSpPr>
        <p:spPr>
          <a:xfrm flipH="1">
            <a:off x="1339850" y="4813300"/>
            <a:ext cx="3238500" cy="939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4" idx="2"/>
          </p:cNvCxnSpPr>
          <p:nvPr/>
        </p:nvCxnSpPr>
        <p:spPr>
          <a:xfrm flipH="1">
            <a:off x="4572000" y="4813300"/>
            <a:ext cx="6350" cy="939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4" idx="2"/>
          </p:cNvCxnSpPr>
          <p:nvPr/>
        </p:nvCxnSpPr>
        <p:spPr>
          <a:xfrm>
            <a:off x="4578350" y="4813300"/>
            <a:ext cx="3143250" cy="939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251200" y="3987800"/>
            <a:ext cx="271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Крупная иностранная компания - заказчик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381000" y="5842000"/>
            <a:ext cx="187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Местная компания-подрядчик</a:t>
            </a:r>
            <a:endParaRPr lang="ru-RU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740150" y="5753100"/>
            <a:ext cx="1663700" cy="101223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781800" y="5753100"/>
            <a:ext cx="1663700" cy="101223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3632200" y="5842000"/>
            <a:ext cx="187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Местная компания-подрядчик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6680200" y="5842000"/>
            <a:ext cx="187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Местная компания-подрядчик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2774950" y="5114330"/>
            <a:ext cx="3606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Кооперативный договор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84839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ЛИЦЕНЗИОННОЕ СОГЛАШЕНИЕ - соглашение о передаче прав на использование лицензий, "ноу-хау", товарных знаков и др.</a:t>
            </a:r>
          </a:p>
        </p:txBody>
      </p:sp>
      <p:sp>
        <p:nvSpPr>
          <p:cNvPr id="3" name="Назван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3.Поставки в рамках лицензионных соглашений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5900" y="4368800"/>
            <a:ext cx="2298700" cy="8382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02100" y="4368800"/>
            <a:ext cx="2298700" cy="8382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7" name="Прямая со стрелкой 6"/>
          <p:cNvCxnSpPr>
            <a:stCxn id="4" idx="3"/>
            <a:endCxn id="5" idx="1"/>
          </p:cNvCxnSpPr>
          <p:nvPr/>
        </p:nvCxnSpPr>
        <p:spPr>
          <a:xfrm>
            <a:off x="2514600" y="4787900"/>
            <a:ext cx="15875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0999" y="4495800"/>
            <a:ext cx="1955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Лицензиар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4279899" y="4495800"/>
            <a:ext cx="1955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Лицензиат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2679700" y="3910736"/>
            <a:ext cx="124460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Лицензии, ноу-хау, оказание сопутствующих услуг </a:t>
            </a:r>
            <a:r>
              <a:rPr lang="ru-RU" dirty="0" err="1" smtClean="0"/>
              <a:t>итд</a:t>
            </a:r>
            <a:r>
              <a:rPr lang="ru-RU" dirty="0" smtClean="0"/>
              <a:t>. </a:t>
            </a:r>
            <a:endParaRPr lang="ru-RU" dirty="0"/>
          </a:p>
        </p:txBody>
      </p:sp>
      <p:cxnSp>
        <p:nvCxnSpPr>
          <p:cNvPr id="17" name="Прямая со стрелкой 16"/>
          <p:cNvCxnSpPr>
            <a:stCxn id="5" idx="3"/>
          </p:cNvCxnSpPr>
          <p:nvPr/>
        </p:nvCxnSpPr>
        <p:spPr>
          <a:xfrm flipV="1">
            <a:off x="6400800" y="3910736"/>
            <a:ext cx="1498600" cy="8771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5" idx="3"/>
          </p:cNvCxnSpPr>
          <p:nvPr/>
        </p:nvCxnSpPr>
        <p:spPr>
          <a:xfrm>
            <a:off x="6400800" y="4787900"/>
            <a:ext cx="1574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5" idx="3"/>
          </p:cNvCxnSpPr>
          <p:nvPr/>
        </p:nvCxnSpPr>
        <p:spPr>
          <a:xfrm>
            <a:off x="6400800" y="4787900"/>
            <a:ext cx="1498600" cy="622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899400" y="3495238"/>
            <a:ext cx="1244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Последующая продажа товара, поставленного/произведенного по лицензии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29515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Прирост максимально возможного выпуска </a:t>
            </a:r>
            <a:r>
              <a:rPr lang="ru-RU" dirty="0"/>
              <a:t>продукции в номенклатуре и ассортименте планового года, при полном использовании производственного оборудования с учетом намечаемых мероприятии </a:t>
            </a:r>
            <a:r>
              <a:rPr lang="ru-RU" dirty="0" smtClean="0"/>
              <a:t>по </a:t>
            </a:r>
            <a:r>
              <a:rPr lang="ru-RU" dirty="0"/>
              <a:t>внедрению передовой технологии производства и научной организации </a:t>
            </a:r>
            <a:r>
              <a:rPr lang="ru-RU" dirty="0" smtClean="0"/>
              <a:t>труда за счет мощностей предприятия партнера. </a:t>
            </a:r>
            <a:endParaRPr lang="ru-RU" dirty="0"/>
          </a:p>
        </p:txBody>
      </p:sp>
      <p:sp>
        <p:nvSpPr>
          <p:cNvPr id="3" name="Назван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4.Дополнение производственных мощностей партнера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607120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Сетка.thmx</Template>
  <TotalTime>826</TotalTime>
  <Words>714</Words>
  <Application>Microsoft Office PowerPoint</Application>
  <PresentationFormat>Экран (4:3)</PresentationFormat>
  <Paragraphs>87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Сетка</vt:lpstr>
      <vt:lpstr>тема: Промышленная кооперация в международном бизнесе  Классификация промышленной кооперации согласно ЮНИДО и ЮНКТАД</vt:lpstr>
      <vt:lpstr>Слайд 2</vt:lpstr>
      <vt:lpstr>Промышленная кооперация в соответствии с классификацией ЮНИДО </vt:lpstr>
      <vt:lpstr>Промышленная кооперация, в соответствии с классификацией ЮНКТАД </vt:lpstr>
      <vt:lpstr>Промышленная кооперация в соответствии с классификацией ЮНИДО </vt:lpstr>
      <vt:lpstr>1.Совместное строительство</vt:lpstr>
      <vt:lpstr>2.Подрядная кооперация</vt:lpstr>
      <vt:lpstr>3.Поставки в рамках лицензионных соглашений</vt:lpstr>
      <vt:lpstr>4.Дополнение производственных мощностей партнера</vt:lpstr>
      <vt:lpstr>5.Разделение производственных программ на основе институциональной специализации</vt:lpstr>
      <vt:lpstr>6.Организация совместных(смешанных)  предприятий с иностранными инвестициями  </vt:lpstr>
      <vt:lpstr>Промышленная кооперация, в соответствии с классификацией ЮНКТАД </vt:lpstr>
      <vt:lpstr>1.Поставки в кредит машин, оборудования или целых заводов вместе с оказанием технологической помощи</vt:lpstr>
      <vt:lpstr>2.Простая и сложная специализация</vt:lpstr>
      <vt:lpstr>3.Субконтракты (совместное выполнение контрактных работ)</vt:lpstr>
      <vt:lpstr>4.Предоставление лицензий с оплатой продукцией,  выпускаемой по этим лицензиям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Классификация промышленной кооперации согласно ЮНИДО и ЮНКТАД</dc:title>
  <dc:creator>Михаил Ширинский</dc:creator>
  <cp:lastModifiedBy>Admin</cp:lastModifiedBy>
  <cp:revision>31</cp:revision>
  <dcterms:created xsi:type="dcterms:W3CDTF">2013-11-11T18:34:11Z</dcterms:created>
  <dcterms:modified xsi:type="dcterms:W3CDTF">2014-11-10T13:43:59Z</dcterms:modified>
</cp:coreProperties>
</file>