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2" r:id="rId11"/>
    <p:sldId id="263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C6DF50-827E-40F1-98D8-3F02605A5179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528252-4798-4DD0-A50E-097EED5B493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28252-4798-4DD0-A50E-097EED5B4936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2348880"/>
            <a:ext cx="6477000" cy="1828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Основания возникновения обязательств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тема: обязательства в международном бизнесе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Приобретение имущества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170" name="Picture 2" descr="http://3.bp.blogspot.com/-QuEdE8Xvxjo/UhJLQjONC-I/AAAAAAAANoI/3m3ETYswHOA/s1600/%25D0%25A1%25D1%2582%25D1%2580%25D0%25B0%25D1%2588%25D0%25BD%25D0%25B0+%25D0%25BB%25D0%25B8+%25D0%25B8%25D0%25BF%25D0%25BE%25D1%2582%25D0%25B5%25D0%25BA%25D0%25B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916832"/>
            <a:ext cx="4392488" cy="46963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Создание произведений науки, литературы, искусства, изобретений и иных результатов интеллектуальной деятельности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 descr="http://img-2006-04.photosight.ru/25/139705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1916832"/>
            <a:ext cx="5715000" cy="44100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80928"/>
            <a:ext cx="8153400" cy="990600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Обязательство (ст. 307 п.1 ГК РФ)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Одно лицо (должник) </a:t>
            </a:r>
            <a:r>
              <a:rPr lang="ru-RU" b="1" i="1" u="sng" dirty="0" smtClean="0"/>
              <a:t>обязано</a:t>
            </a:r>
            <a:r>
              <a:rPr lang="ru-RU" dirty="0" smtClean="0"/>
              <a:t> </a:t>
            </a:r>
            <a:r>
              <a:rPr lang="ru-RU" b="1" i="1" u="sng" dirty="0" smtClean="0"/>
              <a:t>совершить</a:t>
            </a:r>
            <a:r>
              <a:rPr lang="ru-RU" dirty="0" smtClean="0"/>
              <a:t> в пользу другого лица (кредитора) определенное </a:t>
            </a:r>
            <a:r>
              <a:rPr lang="ru-RU" b="1" i="1" u="sng" dirty="0" smtClean="0"/>
              <a:t>действие</a:t>
            </a:r>
            <a:r>
              <a:rPr lang="ru-RU" dirty="0" smtClean="0"/>
              <a:t>, как-то: </a:t>
            </a:r>
          </a:p>
          <a:p>
            <a:pPr algn="just"/>
            <a:r>
              <a:rPr lang="ru-RU" dirty="0" smtClean="0"/>
              <a:t>-передать имущество, </a:t>
            </a:r>
          </a:p>
          <a:p>
            <a:pPr algn="just"/>
            <a:r>
              <a:rPr lang="ru-RU" dirty="0" smtClean="0"/>
              <a:t>-выполнить работу, </a:t>
            </a:r>
          </a:p>
          <a:p>
            <a:pPr algn="just"/>
            <a:r>
              <a:rPr lang="ru-RU" dirty="0" smtClean="0"/>
              <a:t>-уплатить деньги и т.п., </a:t>
            </a:r>
          </a:p>
          <a:p>
            <a:pPr algn="just"/>
            <a:r>
              <a:rPr lang="ru-RU" dirty="0" smtClean="0"/>
              <a:t>-либо </a:t>
            </a:r>
            <a:r>
              <a:rPr lang="ru-RU" b="1" i="1" u="sng" dirty="0" smtClean="0"/>
              <a:t>воздержаться</a:t>
            </a:r>
            <a:r>
              <a:rPr lang="ru-RU" dirty="0" smtClean="0"/>
              <a:t> </a:t>
            </a:r>
            <a:r>
              <a:rPr lang="ru-RU" b="1" i="1" u="sng" dirty="0" smtClean="0"/>
              <a:t>от</a:t>
            </a:r>
            <a:r>
              <a:rPr lang="ru-RU" dirty="0" smtClean="0"/>
              <a:t> </a:t>
            </a:r>
            <a:r>
              <a:rPr lang="ru-RU" b="1" i="1" u="sng" dirty="0" smtClean="0"/>
              <a:t>определенного действия</a:t>
            </a:r>
            <a:r>
              <a:rPr lang="ru-RU" dirty="0" smtClean="0"/>
              <a:t>, а кредитор имеет право требовать от должника исполнения его обязанности.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Основания возникновения гражданских прав и обязанностей (ст. 8 ГК РФ)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5831560" cy="5069160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70000"/>
              </a:lnSpc>
            </a:pPr>
            <a:r>
              <a:rPr lang="ru-RU" sz="3300" dirty="0" smtClean="0"/>
              <a:t>1) договор и иные сделки</a:t>
            </a:r>
            <a:br>
              <a:rPr lang="ru-RU" sz="3300" dirty="0" smtClean="0"/>
            </a:br>
            <a:r>
              <a:rPr lang="ru-RU" sz="3300" dirty="0" smtClean="0"/>
              <a:t>2) акты </a:t>
            </a:r>
            <a:r>
              <a:rPr lang="ru-RU" sz="3300" dirty="0" err="1" smtClean="0"/>
              <a:t>гос</a:t>
            </a:r>
            <a:r>
              <a:rPr lang="ru-RU" sz="3300" dirty="0" smtClean="0"/>
              <a:t>. органов и органов местного самоуправления </a:t>
            </a:r>
            <a:br>
              <a:rPr lang="ru-RU" sz="3300" dirty="0" smtClean="0"/>
            </a:br>
            <a:r>
              <a:rPr lang="ru-RU" sz="3300" dirty="0" smtClean="0"/>
              <a:t>3) судебные решения</a:t>
            </a:r>
            <a:br>
              <a:rPr lang="ru-RU" sz="3300" dirty="0" smtClean="0"/>
            </a:br>
            <a:r>
              <a:rPr lang="ru-RU" sz="3300" dirty="0" smtClean="0"/>
              <a:t>4) приобретение имущества </a:t>
            </a:r>
            <a:br>
              <a:rPr lang="ru-RU" sz="3300" dirty="0" smtClean="0"/>
            </a:br>
            <a:r>
              <a:rPr lang="ru-RU" sz="3300" dirty="0" smtClean="0"/>
              <a:t>5) создание произведений науки, литературы, искусства, изобретений и иных результатов интеллектуальной деятельности;</a:t>
            </a:r>
            <a:br>
              <a:rPr lang="ru-RU" sz="3300" dirty="0" smtClean="0"/>
            </a:br>
            <a:r>
              <a:rPr lang="ru-RU" sz="3300" dirty="0" smtClean="0"/>
              <a:t>6) причинение вреда другому лицу;</a:t>
            </a:r>
            <a:br>
              <a:rPr lang="ru-RU" sz="3300" dirty="0" smtClean="0"/>
            </a:br>
            <a:r>
              <a:rPr lang="ru-RU" sz="3300" dirty="0" smtClean="0"/>
              <a:t>7) неосновательное обогащение;</a:t>
            </a:r>
            <a:br>
              <a:rPr lang="ru-RU" sz="3300" dirty="0" smtClean="0"/>
            </a:br>
            <a:r>
              <a:rPr lang="ru-RU" sz="3300" dirty="0" smtClean="0"/>
              <a:t>8) иные действия граждан и юридических лиц;</a:t>
            </a:r>
            <a:br>
              <a:rPr lang="ru-RU" sz="3300" dirty="0" smtClean="0"/>
            </a:br>
            <a:r>
              <a:rPr lang="ru-RU" sz="3300" dirty="0" smtClean="0"/>
              <a:t>9) события, с которыми закон или иной правовой акт связывает наступление гражданско-правовых последствий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1266" name="Picture 2" descr="http://www.uristopit.ru/wp-content/uploads/uristopit.ru2_-300x2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3645024"/>
            <a:ext cx="2304256" cy="17281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Договор и иные сделки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 Договор-  соглашение двух или нескольких лиц об установлении, изменении или прекращении гражданских прав и обязанностей.</a:t>
            </a:r>
          </a:p>
          <a:p>
            <a:r>
              <a:rPr lang="ru-RU" dirty="0" smtClean="0"/>
              <a:t>К договорам применяются правила о двух- и многосторонних сделках + односторонние сделки (ст. 420 ГК РФ)</a:t>
            </a:r>
          </a:p>
          <a:p>
            <a:endParaRPr lang="ru-RU" dirty="0"/>
          </a:p>
        </p:txBody>
      </p:sp>
      <p:pic>
        <p:nvPicPr>
          <p:cNvPr id="10242" name="Picture 2" descr="http://infpartner.ru/wp-content/uploads/2012/05/%D1%82%D0%BE%D1%80%D0%B3%D0%BE%D0%B2%D0%B0%D1%8F-%D1%81%D0%B4%D0%B5%D0%BB%D0%BA%D0%B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3861048"/>
            <a:ext cx="2894962" cy="27290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Акты государственных органов и органов местного самоуправления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 Решение компетентного органа публичной власти об изъятии у частного собственника земельного участка для государственных нужд порождает обязательство по выкупу такого участка государством или его продаже с публичных торгов (п. 1 ст. 239 ГК)</a:t>
            </a:r>
            <a:endParaRPr lang="ru-RU" dirty="0"/>
          </a:p>
        </p:txBody>
      </p:sp>
      <p:pic>
        <p:nvPicPr>
          <p:cNvPr id="9218" name="Picture 2" descr="http://kavalerovo-dv.ru/images/stories/zachita/mestnoe_samoup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4365104"/>
            <a:ext cx="3502125" cy="23106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Судебные решения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Решение суда об изъятии у частного собственника бесхозяйственно </a:t>
            </a:r>
            <a:r>
              <a:rPr lang="ru-RU" dirty="0" err="1" smtClean="0"/>
              <a:t>содержимых</a:t>
            </a:r>
            <a:r>
              <a:rPr lang="ru-RU" dirty="0" smtClean="0"/>
              <a:t> культурных ценностей порождает обязательство государства по их выкупу или продаже с публичных торгов (ст. 240 ГК)</a:t>
            </a:r>
            <a:endParaRPr lang="ru-RU" dirty="0"/>
          </a:p>
        </p:txBody>
      </p:sp>
      <p:pic>
        <p:nvPicPr>
          <p:cNvPr id="8194" name="Picture 2" descr="http://www.belnovosti.ru/files/styles/large/public/nnews/titles/themis.jpg?itok=JQvWStO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4005064"/>
            <a:ext cx="4572000" cy="25622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Причинение вреда другому лицу + неосновательное обогащение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Обязанность </a:t>
            </a:r>
            <a:r>
              <a:rPr lang="ru-RU" b="1" i="1" u="sng" dirty="0" smtClean="0"/>
              <a:t>компенсации</a:t>
            </a:r>
            <a:r>
              <a:rPr lang="ru-RU" dirty="0" smtClean="0"/>
              <a:t> причиненного вреда или </a:t>
            </a:r>
            <a:r>
              <a:rPr lang="ru-RU" b="1" i="1" u="sng" dirty="0" smtClean="0"/>
              <a:t>возврата</a:t>
            </a:r>
            <a:r>
              <a:rPr lang="ru-RU" dirty="0" smtClean="0"/>
              <a:t> неосновательно приобретенного имущества, которая </a:t>
            </a:r>
            <a:r>
              <a:rPr lang="ru-RU" b="1" i="1" u="sng" dirty="0" smtClean="0"/>
              <a:t>всегда носит имущественный характер</a:t>
            </a:r>
            <a:r>
              <a:rPr lang="ru-RU" dirty="0" smtClean="0"/>
              <a:t>, включая и случаи возмещения морального вреда. </a:t>
            </a:r>
            <a:endParaRPr lang="ru-RU" dirty="0"/>
          </a:p>
        </p:txBody>
      </p:sp>
      <p:pic>
        <p:nvPicPr>
          <p:cNvPr id="3074" name="Picture 2" descr="http://www.grandars.ru/images/1/review/id/832/a79976c18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4005064"/>
            <a:ext cx="3171825" cy="2381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Иные действия граждан и юридических лиц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Юридические поступки</a:t>
            </a:r>
            <a:r>
              <a:rPr lang="ru-RU" dirty="0" smtClean="0"/>
              <a:t> - «иные действия граждан и юридических лиц» (</a:t>
            </a:r>
            <a:r>
              <a:rPr lang="ru-RU" dirty="0" err="1" smtClean="0"/>
              <a:t>подп</a:t>
            </a:r>
            <a:r>
              <a:rPr lang="ru-RU" dirty="0" smtClean="0"/>
              <a:t>. 8 п. 1 ст. 8), т. е. не являющиеся сделками. </a:t>
            </a:r>
          </a:p>
          <a:p>
            <a:r>
              <a:rPr lang="ru-RU" dirty="0" smtClean="0"/>
              <a:t>Пример: находка или обнаружение клада, порождающие обязательства соответственно по возврату найденной вещи (ст. 227 ГК РФ)</a:t>
            </a:r>
            <a:endParaRPr lang="ru-RU" dirty="0"/>
          </a:p>
        </p:txBody>
      </p:sp>
      <p:pic>
        <p:nvPicPr>
          <p:cNvPr id="2050" name="Picture 2" descr="http://media.professionaly.ru/processor/topics/original/2013/07/08/kl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4434210"/>
            <a:ext cx="2448272" cy="24237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Иные действия граждан и юридических лиц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4823448" cy="44958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Не зависящие от воли людей юридические факты — </a:t>
            </a:r>
            <a:r>
              <a:rPr lang="ru-RU" b="1" dirty="0" smtClean="0"/>
              <a:t>события </a:t>
            </a:r>
            <a:r>
              <a:rPr lang="ru-RU" dirty="0" smtClean="0"/>
              <a:t>(</a:t>
            </a:r>
            <a:r>
              <a:rPr lang="ru-RU" dirty="0" err="1" smtClean="0"/>
              <a:t>подп</a:t>
            </a:r>
            <a:r>
              <a:rPr lang="ru-RU" dirty="0" smtClean="0"/>
              <a:t>. 9 п. 1 ст. 8)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Пример: наступление стихийного бедствия, являющегося страховым случаем по условиям договора страхования, при котором возникает обязанность по выплате страховой суммы.</a:t>
            </a:r>
            <a:endParaRPr lang="ru-RU" dirty="0"/>
          </a:p>
        </p:txBody>
      </p:sp>
      <p:pic>
        <p:nvPicPr>
          <p:cNvPr id="1026" name="Picture 2" descr="http://funcol.ru/images/uploads/ee4d968495eb50bddcb7b01c3d8a1a9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2348881"/>
            <a:ext cx="3635896" cy="2664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36</TotalTime>
  <Words>269</Words>
  <Application>Microsoft Office PowerPoint</Application>
  <PresentationFormat>Экран (4:3)</PresentationFormat>
  <Paragraphs>30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Обычная</vt:lpstr>
      <vt:lpstr>Основания возникновения обязательств</vt:lpstr>
      <vt:lpstr>Обязательство (ст. 307 п.1 ГК РФ)</vt:lpstr>
      <vt:lpstr>Основания возникновения гражданских прав и обязанностей (ст. 8 ГК РФ)</vt:lpstr>
      <vt:lpstr>Договор и иные сделки</vt:lpstr>
      <vt:lpstr>Акты государственных органов и органов местного самоуправления</vt:lpstr>
      <vt:lpstr>Судебные решения</vt:lpstr>
      <vt:lpstr>Причинение вреда другому лицу + неосновательное обогащение</vt:lpstr>
      <vt:lpstr>Иные действия граждан и юридических лиц</vt:lpstr>
      <vt:lpstr>Иные действия граждан и юридических лиц</vt:lpstr>
      <vt:lpstr>Приобретение имущества</vt:lpstr>
      <vt:lpstr>Создание произведений науки, литературы, искусства, изобретений и иных результатов интеллектуальной деятельности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Основания возникновения обязательств</dc:title>
  <dc:creator>Катерина</dc:creator>
  <cp:lastModifiedBy>Admin</cp:lastModifiedBy>
  <cp:revision>6</cp:revision>
  <dcterms:created xsi:type="dcterms:W3CDTF">2013-09-30T21:06:35Z</dcterms:created>
  <dcterms:modified xsi:type="dcterms:W3CDTF">2014-10-27T08:28:51Z</dcterms:modified>
</cp:coreProperties>
</file>