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87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CDFE39-417E-654B-89DB-74594CE55C1E}" type="doc">
      <dgm:prSet loTypeId="urn:microsoft.com/office/officeart/2005/8/layout/default#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D0B8F-4F9D-7844-9587-701C32EBE370}">
      <dgm:prSet phldrT="[Текст]"/>
      <dgm:spPr/>
      <dgm:t>
        <a:bodyPr/>
        <a:lstStyle/>
        <a:p>
          <a:r>
            <a:rPr lang="ru-RU" dirty="0" smtClean="0"/>
            <a:t>Прибыль</a:t>
          </a:r>
          <a:endParaRPr lang="ru-RU" dirty="0"/>
        </a:p>
      </dgm:t>
    </dgm:pt>
    <dgm:pt modelId="{CEF33681-E820-AC44-AD99-76B3C3F3ACCE}" type="parTrans" cxnId="{1AE271DF-70D5-7F4E-BF6B-831806DB5A24}">
      <dgm:prSet/>
      <dgm:spPr/>
      <dgm:t>
        <a:bodyPr/>
        <a:lstStyle/>
        <a:p>
          <a:endParaRPr lang="ru-RU"/>
        </a:p>
      </dgm:t>
    </dgm:pt>
    <dgm:pt modelId="{278DDD38-B704-7946-8E17-0EFDB8B49E66}" type="sibTrans" cxnId="{1AE271DF-70D5-7F4E-BF6B-831806DB5A24}">
      <dgm:prSet/>
      <dgm:spPr/>
      <dgm:t>
        <a:bodyPr/>
        <a:lstStyle/>
        <a:p>
          <a:endParaRPr lang="ru-RU"/>
        </a:p>
      </dgm:t>
    </dgm:pt>
    <dgm:pt modelId="{FE78BA61-9449-9947-A911-E78A9601BBAE}">
      <dgm:prSet phldrT="[Текст]"/>
      <dgm:spPr/>
      <dgm:t>
        <a:bodyPr/>
        <a:lstStyle/>
        <a:p>
          <a:r>
            <a:rPr lang="ru-RU" dirty="0" smtClean="0"/>
            <a:t>Рентабельность</a:t>
          </a:r>
          <a:endParaRPr lang="ru-RU" dirty="0"/>
        </a:p>
      </dgm:t>
    </dgm:pt>
    <dgm:pt modelId="{2D6C60E0-EF36-A74E-A577-398149CD946D}" type="parTrans" cxnId="{7A8865C8-05E8-C444-B241-AA2AF6F47E7F}">
      <dgm:prSet/>
      <dgm:spPr/>
      <dgm:t>
        <a:bodyPr/>
        <a:lstStyle/>
        <a:p>
          <a:endParaRPr lang="ru-RU"/>
        </a:p>
      </dgm:t>
    </dgm:pt>
    <dgm:pt modelId="{6FC85D55-30B8-1744-AAB8-BB61B63F8A4F}" type="sibTrans" cxnId="{7A8865C8-05E8-C444-B241-AA2AF6F47E7F}">
      <dgm:prSet/>
      <dgm:spPr/>
      <dgm:t>
        <a:bodyPr/>
        <a:lstStyle/>
        <a:p>
          <a:endParaRPr lang="ru-RU"/>
        </a:p>
      </dgm:t>
    </dgm:pt>
    <dgm:pt modelId="{C39BAE16-5A7B-534C-89B8-C2A5F0E19DE9}">
      <dgm:prSet phldrT="[Текст]"/>
      <dgm:spPr/>
      <dgm:t>
        <a:bodyPr/>
        <a:lstStyle/>
        <a:p>
          <a:r>
            <a:rPr lang="ru-RU" dirty="0" smtClean="0"/>
            <a:t>Период окупаемости затрат</a:t>
          </a:r>
          <a:endParaRPr lang="ru-RU" dirty="0"/>
        </a:p>
      </dgm:t>
    </dgm:pt>
    <dgm:pt modelId="{8C9124AC-3771-E143-8E90-111824FF7896}" type="parTrans" cxnId="{93E47DA2-1863-4E44-94F4-76747FE989B9}">
      <dgm:prSet/>
      <dgm:spPr/>
      <dgm:t>
        <a:bodyPr/>
        <a:lstStyle/>
        <a:p>
          <a:endParaRPr lang="ru-RU"/>
        </a:p>
      </dgm:t>
    </dgm:pt>
    <dgm:pt modelId="{9FD1E31A-A5DD-7148-865D-7994E3B402D9}" type="sibTrans" cxnId="{93E47DA2-1863-4E44-94F4-76747FE989B9}">
      <dgm:prSet/>
      <dgm:spPr/>
      <dgm:t>
        <a:bodyPr/>
        <a:lstStyle/>
        <a:p>
          <a:endParaRPr lang="ru-RU"/>
        </a:p>
      </dgm:t>
    </dgm:pt>
    <dgm:pt modelId="{71081E07-5878-3E4C-A783-65E4C4B020D5}">
      <dgm:prSet phldrT="[Текст]"/>
      <dgm:spPr/>
      <dgm:t>
        <a:bodyPr/>
        <a:lstStyle/>
        <a:p>
          <a:r>
            <a:rPr lang="ru-RU" dirty="0" smtClean="0"/>
            <a:t>Интегральный хозрасчетный эффект</a:t>
          </a:r>
          <a:endParaRPr lang="ru-RU" dirty="0"/>
        </a:p>
      </dgm:t>
    </dgm:pt>
    <dgm:pt modelId="{75575C86-A4DD-6A47-B0F2-4910664FD136}" type="parTrans" cxnId="{DCACD4A2-B1DE-1E4F-A385-45EC8DEC51DB}">
      <dgm:prSet/>
      <dgm:spPr/>
      <dgm:t>
        <a:bodyPr/>
        <a:lstStyle/>
        <a:p>
          <a:endParaRPr lang="ru-RU"/>
        </a:p>
      </dgm:t>
    </dgm:pt>
    <dgm:pt modelId="{0EE2BF7C-3B1B-1D47-8ABF-4C86C5CD3AA1}" type="sibTrans" cxnId="{DCACD4A2-B1DE-1E4F-A385-45EC8DEC51DB}">
      <dgm:prSet/>
      <dgm:spPr/>
      <dgm:t>
        <a:bodyPr/>
        <a:lstStyle/>
        <a:p>
          <a:endParaRPr lang="ru-RU"/>
        </a:p>
      </dgm:t>
    </dgm:pt>
    <dgm:pt modelId="{496A8969-B139-0048-AC22-3F9D091CF889}">
      <dgm:prSet phldrT="[Текст]"/>
      <dgm:spPr/>
      <dgm:t>
        <a:bodyPr/>
        <a:lstStyle/>
        <a:p>
          <a:r>
            <a:rPr lang="ru-RU" dirty="0" smtClean="0"/>
            <a:t>Внутренняя норма рентабельности</a:t>
          </a:r>
          <a:endParaRPr lang="ru-RU" dirty="0"/>
        </a:p>
      </dgm:t>
    </dgm:pt>
    <dgm:pt modelId="{998DEBE3-1147-FA43-A96D-680435C4B930}" type="parTrans" cxnId="{0970F2EF-333A-D347-AF83-F3701B8ABFA4}">
      <dgm:prSet/>
      <dgm:spPr/>
      <dgm:t>
        <a:bodyPr/>
        <a:lstStyle/>
        <a:p>
          <a:endParaRPr lang="ru-RU"/>
        </a:p>
      </dgm:t>
    </dgm:pt>
    <dgm:pt modelId="{F969E5ED-37E2-FD4A-A94E-25920FA841EE}" type="sibTrans" cxnId="{0970F2EF-333A-D347-AF83-F3701B8ABFA4}">
      <dgm:prSet/>
      <dgm:spPr/>
      <dgm:t>
        <a:bodyPr/>
        <a:lstStyle/>
        <a:p>
          <a:endParaRPr lang="ru-RU"/>
        </a:p>
      </dgm:t>
    </dgm:pt>
    <dgm:pt modelId="{A85B437A-02D9-D74F-B7DD-F5CF7725F1C9}" type="pres">
      <dgm:prSet presAssocID="{17CDFE39-417E-654B-89DB-74594CE55C1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9EA81C-C058-8047-9DA0-D3FC2ECED62A}" type="pres">
      <dgm:prSet presAssocID="{DCCD0B8F-4F9D-7844-9587-701C32EBE37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B0E552-CB7F-144D-9F6B-A7D42DC7BD04}" type="pres">
      <dgm:prSet presAssocID="{278DDD38-B704-7946-8E17-0EFDB8B49E66}" presName="sibTrans" presStyleCnt="0"/>
      <dgm:spPr/>
    </dgm:pt>
    <dgm:pt modelId="{12089E37-2866-B14A-90C9-B2E991CF877E}" type="pres">
      <dgm:prSet presAssocID="{FE78BA61-9449-9947-A911-E78A9601BBA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698534-1B8B-8649-9A04-0379C4D29752}" type="pres">
      <dgm:prSet presAssocID="{6FC85D55-30B8-1744-AAB8-BB61B63F8A4F}" presName="sibTrans" presStyleCnt="0"/>
      <dgm:spPr/>
    </dgm:pt>
    <dgm:pt modelId="{B9FDBBED-14DB-9443-AF0D-7DE66A43FE8F}" type="pres">
      <dgm:prSet presAssocID="{C39BAE16-5A7B-534C-89B8-C2A5F0E19DE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5B3CBF-48DE-4741-BF71-935CFADCE0E3}" type="pres">
      <dgm:prSet presAssocID="{9FD1E31A-A5DD-7148-865D-7994E3B402D9}" presName="sibTrans" presStyleCnt="0"/>
      <dgm:spPr/>
    </dgm:pt>
    <dgm:pt modelId="{5777FE36-CC32-5646-9A8E-99AE8C7537CE}" type="pres">
      <dgm:prSet presAssocID="{71081E07-5878-3E4C-A783-65E4C4B020D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85EF56-7412-8C45-97CF-1F8157A57C86}" type="pres">
      <dgm:prSet presAssocID="{0EE2BF7C-3B1B-1D47-8ABF-4C86C5CD3AA1}" presName="sibTrans" presStyleCnt="0"/>
      <dgm:spPr/>
    </dgm:pt>
    <dgm:pt modelId="{B33F59CF-ECA1-D54D-8DE7-5857FB913D4D}" type="pres">
      <dgm:prSet presAssocID="{496A8969-B139-0048-AC22-3F9D091CF88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E47DA2-1863-4E44-94F4-76747FE989B9}" srcId="{17CDFE39-417E-654B-89DB-74594CE55C1E}" destId="{C39BAE16-5A7B-534C-89B8-C2A5F0E19DE9}" srcOrd="2" destOrd="0" parTransId="{8C9124AC-3771-E143-8E90-111824FF7896}" sibTransId="{9FD1E31A-A5DD-7148-865D-7994E3B402D9}"/>
    <dgm:cxn modelId="{CD78EBFD-673B-C34A-BB0F-4C7D3A2A89C2}" type="presOf" srcId="{496A8969-B139-0048-AC22-3F9D091CF889}" destId="{B33F59CF-ECA1-D54D-8DE7-5857FB913D4D}" srcOrd="0" destOrd="0" presId="urn:microsoft.com/office/officeart/2005/8/layout/default#1"/>
    <dgm:cxn modelId="{DCACD4A2-B1DE-1E4F-A385-45EC8DEC51DB}" srcId="{17CDFE39-417E-654B-89DB-74594CE55C1E}" destId="{71081E07-5878-3E4C-A783-65E4C4B020D5}" srcOrd="3" destOrd="0" parTransId="{75575C86-A4DD-6A47-B0F2-4910664FD136}" sibTransId="{0EE2BF7C-3B1B-1D47-8ABF-4C86C5CD3AA1}"/>
    <dgm:cxn modelId="{7A8865C8-05E8-C444-B241-AA2AF6F47E7F}" srcId="{17CDFE39-417E-654B-89DB-74594CE55C1E}" destId="{FE78BA61-9449-9947-A911-E78A9601BBAE}" srcOrd="1" destOrd="0" parTransId="{2D6C60E0-EF36-A74E-A577-398149CD946D}" sibTransId="{6FC85D55-30B8-1744-AAB8-BB61B63F8A4F}"/>
    <dgm:cxn modelId="{1C97F0D0-FDDD-9E46-AFF7-046EBDE78FC0}" type="presOf" srcId="{DCCD0B8F-4F9D-7844-9587-701C32EBE370}" destId="{EB9EA81C-C058-8047-9DA0-D3FC2ECED62A}" srcOrd="0" destOrd="0" presId="urn:microsoft.com/office/officeart/2005/8/layout/default#1"/>
    <dgm:cxn modelId="{0970F2EF-333A-D347-AF83-F3701B8ABFA4}" srcId="{17CDFE39-417E-654B-89DB-74594CE55C1E}" destId="{496A8969-B139-0048-AC22-3F9D091CF889}" srcOrd="4" destOrd="0" parTransId="{998DEBE3-1147-FA43-A96D-680435C4B930}" sibTransId="{F969E5ED-37E2-FD4A-A94E-25920FA841EE}"/>
    <dgm:cxn modelId="{1AE271DF-70D5-7F4E-BF6B-831806DB5A24}" srcId="{17CDFE39-417E-654B-89DB-74594CE55C1E}" destId="{DCCD0B8F-4F9D-7844-9587-701C32EBE370}" srcOrd="0" destOrd="0" parTransId="{CEF33681-E820-AC44-AD99-76B3C3F3ACCE}" sibTransId="{278DDD38-B704-7946-8E17-0EFDB8B49E66}"/>
    <dgm:cxn modelId="{05A385C9-D649-C44F-B21C-7E95B80009A1}" type="presOf" srcId="{17CDFE39-417E-654B-89DB-74594CE55C1E}" destId="{A85B437A-02D9-D74F-B7DD-F5CF7725F1C9}" srcOrd="0" destOrd="0" presId="urn:microsoft.com/office/officeart/2005/8/layout/default#1"/>
    <dgm:cxn modelId="{F1A785A5-DBC6-CA40-B2E0-783421FA3BD4}" type="presOf" srcId="{C39BAE16-5A7B-534C-89B8-C2A5F0E19DE9}" destId="{B9FDBBED-14DB-9443-AF0D-7DE66A43FE8F}" srcOrd="0" destOrd="0" presId="urn:microsoft.com/office/officeart/2005/8/layout/default#1"/>
    <dgm:cxn modelId="{73867C8F-0F8A-6945-B5EC-BDA97B41CB6C}" type="presOf" srcId="{71081E07-5878-3E4C-A783-65E4C4B020D5}" destId="{5777FE36-CC32-5646-9A8E-99AE8C7537CE}" srcOrd="0" destOrd="0" presId="urn:microsoft.com/office/officeart/2005/8/layout/default#1"/>
    <dgm:cxn modelId="{BBD43BC8-103B-5846-AC70-7EA878D16115}" type="presOf" srcId="{FE78BA61-9449-9947-A911-E78A9601BBAE}" destId="{12089E37-2866-B14A-90C9-B2E991CF877E}" srcOrd="0" destOrd="0" presId="urn:microsoft.com/office/officeart/2005/8/layout/default#1"/>
    <dgm:cxn modelId="{9184304B-BA9B-9E44-960E-398E0F32D180}" type="presParOf" srcId="{A85B437A-02D9-D74F-B7DD-F5CF7725F1C9}" destId="{EB9EA81C-C058-8047-9DA0-D3FC2ECED62A}" srcOrd="0" destOrd="0" presId="urn:microsoft.com/office/officeart/2005/8/layout/default#1"/>
    <dgm:cxn modelId="{B12BB2C9-142C-9748-A11C-E7DECAE4B876}" type="presParOf" srcId="{A85B437A-02D9-D74F-B7DD-F5CF7725F1C9}" destId="{8AB0E552-CB7F-144D-9F6B-A7D42DC7BD04}" srcOrd="1" destOrd="0" presId="urn:microsoft.com/office/officeart/2005/8/layout/default#1"/>
    <dgm:cxn modelId="{11360C33-D60C-2146-9A14-C3ED4CB36CA6}" type="presParOf" srcId="{A85B437A-02D9-D74F-B7DD-F5CF7725F1C9}" destId="{12089E37-2866-B14A-90C9-B2E991CF877E}" srcOrd="2" destOrd="0" presId="urn:microsoft.com/office/officeart/2005/8/layout/default#1"/>
    <dgm:cxn modelId="{295BA986-E6E2-7346-815C-C1DB1A2E2267}" type="presParOf" srcId="{A85B437A-02D9-D74F-B7DD-F5CF7725F1C9}" destId="{38698534-1B8B-8649-9A04-0379C4D29752}" srcOrd="3" destOrd="0" presId="urn:microsoft.com/office/officeart/2005/8/layout/default#1"/>
    <dgm:cxn modelId="{F9986F0C-0B78-634B-B736-2C313042E523}" type="presParOf" srcId="{A85B437A-02D9-D74F-B7DD-F5CF7725F1C9}" destId="{B9FDBBED-14DB-9443-AF0D-7DE66A43FE8F}" srcOrd="4" destOrd="0" presId="urn:microsoft.com/office/officeart/2005/8/layout/default#1"/>
    <dgm:cxn modelId="{69F3C8D9-161C-6F45-936D-ECB28B1D01DE}" type="presParOf" srcId="{A85B437A-02D9-D74F-B7DD-F5CF7725F1C9}" destId="{295B3CBF-48DE-4741-BF71-935CFADCE0E3}" srcOrd="5" destOrd="0" presId="urn:microsoft.com/office/officeart/2005/8/layout/default#1"/>
    <dgm:cxn modelId="{C6A9D5B1-6F84-9F4F-9B1B-0D9E04966D99}" type="presParOf" srcId="{A85B437A-02D9-D74F-B7DD-F5CF7725F1C9}" destId="{5777FE36-CC32-5646-9A8E-99AE8C7537CE}" srcOrd="6" destOrd="0" presId="urn:microsoft.com/office/officeart/2005/8/layout/default#1"/>
    <dgm:cxn modelId="{C4F8144B-4F8C-6B4C-BED3-9A28160759C2}" type="presParOf" srcId="{A85B437A-02D9-D74F-B7DD-F5CF7725F1C9}" destId="{F685EF56-7412-8C45-97CF-1F8157A57C86}" srcOrd="7" destOrd="0" presId="urn:microsoft.com/office/officeart/2005/8/layout/default#1"/>
    <dgm:cxn modelId="{8950841E-8115-F148-A26B-6990BBA4B35C}" type="presParOf" srcId="{A85B437A-02D9-D74F-B7DD-F5CF7725F1C9}" destId="{B33F59CF-ECA1-D54D-8DE7-5857FB913D4D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9EA81C-C058-8047-9DA0-D3FC2ECED62A}">
      <dsp:nvSpPr>
        <dsp:cNvPr id="0" name=""/>
        <dsp:cNvSpPr/>
      </dsp:nvSpPr>
      <dsp:spPr>
        <a:xfrm>
          <a:off x="0" y="410765"/>
          <a:ext cx="2357437" cy="14144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Прибыль</a:t>
          </a:r>
          <a:endParaRPr lang="ru-RU" sz="2500" kern="1200" dirty="0"/>
        </a:p>
      </dsp:txBody>
      <dsp:txXfrm>
        <a:off x="0" y="410765"/>
        <a:ext cx="2357437" cy="1414462"/>
      </dsp:txXfrm>
    </dsp:sp>
    <dsp:sp modelId="{12089E37-2866-B14A-90C9-B2E991CF877E}">
      <dsp:nvSpPr>
        <dsp:cNvPr id="0" name=""/>
        <dsp:cNvSpPr/>
      </dsp:nvSpPr>
      <dsp:spPr>
        <a:xfrm>
          <a:off x="2593181" y="410765"/>
          <a:ext cx="2357437" cy="14144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Рентабельность</a:t>
          </a:r>
          <a:endParaRPr lang="ru-RU" sz="2500" kern="1200" dirty="0"/>
        </a:p>
      </dsp:txBody>
      <dsp:txXfrm>
        <a:off x="2593181" y="410765"/>
        <a:ext cx="2357437" cy="1414462"/>
      </dsp:txXfrm>
    </dsp:sp>
    <dsp:sp modelId="{B9FDBBED-14DB-9443-AF0D-7DE66A43FE8F}">
      <dsp:nvSpPr>
        <dsp:cNvPr id="0" name=""/>
        <dsp:cNvSpPr/>
      </dsp:nvSpPr>
      <dsp:spPr>
        <a:xfrm>
          <a:off x="5186362" y="410765"/>
          <a:ext cx="2357437" cy="14144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Период окупаемости затрат</a:t>
          </a:r>
          <a:endParaRPr lang="ru-RU" sz="2500" kern="1200" dirty="0"/>
        </a:p>
      </dsp:txBody>
      <dsp:txXfrm>
        <a:off x="5186362" y="410765"/>
        <a:ext cx="2357437" cy="1414462"/>
      </dsp:txXfrm>
    </dsp:sp>
    <dsp:sp modelId="{5777FE36-CC32-5646-9A8E-99AE8C7537CE}">
      <dsp:nvSpPr>
        <dsp:cNvPr id="0" name=""/>
        <dsp:cNvSpPr/>
      </dsp:nvSpPr>
      <dsp:spPr>
        <a:xfrm>
          <a:off x="1296590" y="2060971"/>
          <a:ext cx="2357437" cy="14144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Интегральный хозрасчетный эффект</a:t>
          </a:r>
          <a:endParaRPr lang="ru-RU" sz="2500" kern="1200" dirty="0"/>
        </a:p>
      </dsp:txBody>
      <dsp:txXfrm>
        <a:off x="1296590" y="2060971"/>
        <a:ext cx="2357437" cy="1414462"/>
      </dsp:txXfrm>
    </dsp:sp>
    <dsp:sp modelId="{B33F59CF-ECA1-D54D-8DE7-5857FB913D4D}">
      <dsp:nvSpPr>
        <dsp:cNvPr id="0" name=""/>
        <dsp:cNvSpPr/>
      </dsp:nvSpPr>
      <dsp:spPr>
        <a:xfrm>
          <a:off x="3889771" y="2060971"/>
          <a:ext cx="2357437" cy="14144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accent1"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Внутренняя норма рентабельности</a:t>
          </a:r>
          <a:endParaRPr lang="ru-RU" sz="2500" kern="1200" dirty="0"/>
        </a:p>
      </dsp:txBody>
      <dsp:txXfrm>
        <a:off x="3889771" y="2060971"/>
        <a:ext cx="2357437" cy="1414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A291-4A98-8C47-896E-40222454CC9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546A291-4A98-8C47-896E-40222454CC90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53F0DC0D-8311-CD49-83D3-5EF5822F5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/>
              <a:t>Определение </a:t>
            </a:r>
            <a:r>
              <a:rPr lang="ru-RU" sz="4000" dirty="0" err="1" smtClean="0"/>
              <a:t>народохозяйствнной</a:t>
            </a:r>
            <a:r>
              <a:rPr lang="ru-RU" sz="4000" dirty="0" smtClean="0"/>
              <a:t> эффективности предприятия с иностранными инвестициями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 smtClean="0"/>
              <a:t>курс: международный бизнес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10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22914898"/>
              </p:ext>
            </p:extLst>
          </p:nvPr>
        </p:nvGraphicFramePr>
        <p:xfrm>
          <a:off x="0" y="768731"/>
          <a:ext cx="9006197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4572"/>
                <a:gridCol w="1726668"/>
                <a:gridCol w="581226"/>
                <a:gridCol w="744639"/>
                <a:gridCol w="411480"/>
                <a:gridCol w="537612"/>
              </a:tblGrid>
              <a:tr h="557149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Единицы измерения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t</a:t>
                      </a:r>
                      <a:r>
                        <a:rPr lang="en-US" dirty="0" smtClean="0"/>
                        <a:t>=1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t=2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t=T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Чистая прибыль иностранного участника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млн. руб. </a:t>
                      </a:r>
                      <a:endParaRPr lang="bg-BG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Вклад иностранного участника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уставныи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̆ фонд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млн. руб. </a:t>
                      </a:r>
                      <a:endParaRPr lang="bg-BG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Среднегодовая рентабельность вклада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уставныи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̆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фонд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ед.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Окупаемость вклада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уставныи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̆ фонд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лет </a:t>
                      </a:r>
                      <a:endParaRPr lang="bg-BG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Ликвидационная стоимость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млн. руб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Норма дисконта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ед.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Интегральныи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̆ эффект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млн. руб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Внутренняя норма рентабельности.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ед.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6462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Оценка эффективности участия иностранного партнера в совместном предприятии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196948"/>
            <a:ext cx="6539132" cy="119223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Производится оценка: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1389185"/>
            <a:ext cx="7543800" cy="462123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экономических показателей, оценивающих заинтересованность иностранного партнера в создании предприятия с иностранными инвестициями,</a:t>
            </a:r>
          </a:p>
          <a:p>
            <a:r>
              <a:rPr lang="ru-RU" dirty="0" smtClean="0"/>
              <a:t>заинтересованность в расширении рынков сбыта производимой им продукции, </a:t>
            </a:r>
          </a:p>
          <a:p>
            <a:r>
              <a:rPr lang="ru-RU" dirty="0" smtClean="0"/>
              <a:t>в использовании благоприятных условий размещения производства в Российской Федерации (государства СНГ), в объединении научных достижений Российской Федерации (государства СНГ) и имеющейся у него технологии, </a:t>
            </a:r>
          </a:p>
          <a:p>
            <a:r>
              <a:rPr lang="ru-RU" dirty="0" smtClean="0"/>
              <a:t>опыта организации производства для выпуска продукции, которую можно реализовать на рынках Российской Федерации (государства СНГ)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0"/>
            <a:ext cx="6781800" cy="1600200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Экономическая эффективность участия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1600200"/>
            <a:ext cx="7543800" cy="4336366"/>
          </a:xfrm>
        </p:spPr>
        <p:txBody>
          <a:bodyPr/>
          <a:lstStyle/>
          <a:p>
            <a:r>
              <a:rPr lang="ru-RU" b="1" dirty="0" smtClean="0"/>
              <a:t>прибыль</a:t>
            </a:r>
          </a:p>
          <a:p>
            <a:r>
              <a:rPr lang="ru-RU" b="1" dirty="0" smtClean="0"/>
              <a:t>рентабельность</a:t>
            </a:r>
          </a:p>
          <a:p>
            <a:r>
              <a:rPr lang="ru-RU" b="1" dirty="0" smtClean="0"/>
              <a:t>период окупаемости его собственных затрат на создание предприятия с иностранными инвестициями</a:t>
            </a:r>
          </a:p>
          <a:p>
            <a:r>
              <a:rPr lang="ru-RU" b="1" dirty="0" smtClean="0"/>
              <a:t>интегральный эффект</a:t>
            </a:r>
          </a:p>
          <a:p>
            <a:r>
              <a:rPr lang="ru-RU" b="1" dirty="0" smtClean="0"/>
              <a:t>внутренняя норма рентабельности этих затрат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Прибыль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П</a:t>
            </a:r>
            <a:r>
              <a:rPr lang="ru-RU" b="1" baseline="-25000" dirty="0" err="1" smtClean="0"/>
              <a:t>иt</a:t>
            </a:r>
            <a:r>
              <a:rPr lang="ru-RU" b="1" dirty="0" smtClean="0"/>
              <a:t> </a:t>
            </a:r>
            <a:r>
              <a:rPr lang="en-US" b="1" dirty="0" smtClean="0"/>
              <a:t>= </a:t>
            </a:r>
            <a:r>
              <a:rPr lang="ru-RU" b="1" dirty="0" err="1" smtClean="0"/>
              <a:t>П</a:t>
            </a:r>
            <a:r>
              <a:rPr lang="ru-RU" b="1" baseline="-25000" dirty="0" err="1" smtClean="0"/>
              <a:t>р</a:t>
            </a:r>
            <a:r>
              <a:rPr lang="en-US" b="1" baseline="-25000" dirty="0" smtClean="0"/>
              <a:t>t</a:t>
            </a:r>
            <a:r>
              <a:rPr lang="ru-RU" b="1" dirty="0" smtClean="0"/>
              <a:t> (1—</a:t>
            </a:r>
            <a:r>
              <a:rPr lang="ru-RU" b="1" dirty="0" smtClean="0">
                <a:sym typeface="Symbol"/>
              </a:rPr>
              <a:t></a:t>
            </a:r>
            <a:r>
              <a:rPr lang="ru-RU" b="1" dirty="0" smtClean="0"/>
              <a:t>) </a:t>
            </a:r>
          </a:p>
          <a:p>
            <a:r>
              <a:rPr lang="ru-RU" dirty="0" err="1" smtClean="0"/>
              <a:t>П</a:t>
            </a:r>
            <a:r>
              <a:rPr lang="ru-RU" baseline="-25000" dirty="0" err="1" smtClean="0"/>
              <a:t>чи</a:t>
            </a:r>
            <a:r>
              <a:rPr lang="en-US" baseline="-25000" dirty="0" smtClean="0"/>
              <a:t>t</a:t>
            </a:r>
            <a:r>
              <a:rPr lang="en-US" dirty="0" smtClean="0"/>
              <a:t> = </a:t>
            </a:r>
            <a:r>
              <a:rPr lang="ru-RU" dirty="0" smtClean="0"/>
              <a:t>П</a:t>
            </a:r>
            <a:r>
              <a:rPr lang="ru-RU" baseline="-25000" dirty="0" smtClean="0"/>
              <a:t>и</a:t>
            </a:r>
            <a:r>
              <a:rPr lang="en-US" baseline="-25000" dirty="0" smtClean="0"/>
              <a:t>t</a:t>
            </a:r>
            <a:r>
              <a:rPr lang="ru-RU" dirty="0" smtClean="0"/>
              <a:t> (1 -</a:t>
            </a:r>
            <a:r>
              <a:rPr lang="en-US" dirty="0" smtClean="0"/>
              <a:t> q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Рентабельность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ru-RU" b="1" dirty="0" smtClean="0"/>
              <a:t>           </a:t>
            </a:r>
            <a:r>
              <a:rPr lang="ru-RU" b="1" dirty="0" err="1" smtClean="0"/>
              <a:t>П</a:t>
            </a:r>
            <a:r>
              <a:rPr lang="ru-RU" b="1" baseline="-25000" dirty="0" err="1" smtClean="0"/>
              <a:t>чи</a:t>
            </a:r>
            <a:r>
              <a:rPr lang="en-US" b="1" baseline="-25000" dirty="0" smtClean="0"/>
              <a:t>t</a:t>
            </a:r>
            <a:endParaRPr lang="ru-RU" b="1" dirty="0" smtClean="0"/>
          </a:p>
          <a:p>
            <a:pPr hangingPunct="0"/>
            <a:r>
              <a:rPr lang="ru-RU" b="1" dirty="0" err="1" smtClean="0"/>
              <a:t>Р</a:t>
            </a:r>
            <a:r>
              <a:rPr lang="ru-RU" b="1" baseline="-25000" dirty="0" err="1" smtClean="0"/>
              <a:t>иt</a:t>
            </a:r>
            <a:r>
              <a:rPr lang="ru-RU" b="1" baseline="-25000" dirty="0" smtClean="0"/>
              <a:t> = ----------------- </a:t>
            </a:r>
            <a:endParaRPr lang="ru-RU" b="1" dirty="0" smtClean="0"/>
          </a:p>
          <a:p>
            <a:pPr hangingPunct="0"/>
            <a:r>
              <a:rPr lang="ru-RU" b="1" dirty="0" smtClean="0"/>
              <a:t>            </a:t>
            </a:r>
            <a:r>
              <a:rPr lang="ru-RU" b="1" dirty="0" err="1" smtClean="0"/>
              <a:t>K</a:t>
            </a:r>
            <a:r>
              <a:rPr lang="ru-RU" b="1" baseline="-25000" dirty="0" err="1" smtClean="0"/>
              <a:t>и</a:t>
            </a:r>
            <a:endParaRPr lang="ru-RU" b="1" baseline="-25000" dirty="0" smtClean="0"/>
          </a:p>
          <a:p>
            <a:pPr hangingPunct="0"/>
            <a:endParaRPr lang="ru-RU" baseline="-25000" dirty="0" smtClean="0"/>
          </a:p>
          <a:p>
            <a:pPr hangingPunct="0"/>
            <a:endParaRPr lang="ru-RU" baseline="-25000" dirty="0" smtClean="0"/>
          </a:p>
          <a:p>
            <a:pPr hangingPunct="0"/>
            <a:r>
              <a:rPr lang="ru-RU" dirty="0" smtClean="0"/>
              <a:t>К</a:t>
            </a:r>
            <a:r>
              <a:rPr lang="ru-RU" baseline="-25000" dirty="0" smtClean="0"/>
              <a:t>и</a:t>
            </a:r>
            <a:r>
              <a:rPr lang="ru-RU" dirty="0" smtClean="0"/>
              <a:t>—вклад иностранного участника в уставный фонд предприятия с иностранными инвестициями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Среднегодовая рентабельность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hangingPunct="0"/>
            <a:r>
              <a:rPr lang="ru-RU" b="1" i="1" baseline="-25000" dirty="0" smtClean="0"/>
              <a:t>          T </a:t>
            </a:r>
            <a:endParaRPr lang="ru-RU" b="1" i="1" dirty="0" smtClean="0"/>
          </a:p>
          <a:p>
            <a:pPr algn="ctr" hangingPunct="0"/>
            <a:r>
              <a:rPr lang="ru-RU" b="1" dirty="0" smtClean="0"/>
              <a:t>      </a:t>
            </a:r>
            <a:r>
              <a:rPr lang="ru-RU" b="1" dirty="0" smtClean="0">
                <a:sym typeface="Symbol"/>
              </a:rPr>
              <a:t></a:t>
            </a:r>
            <a:r>
              <a:rPr lang="ru-RU" b="1" dirty="0" smtClean="0"/>
              <a:t> </a:t>
            </a:r>
            <a:r>
              <a:rPr lang="ru-RU" b="1" dirty="0" err="1" smtClean="0"/>
              <a:t>П</a:t>
            </a:r>
            <a:r>
              <a:rPr lang="ru-RU" b="1" baseline="-25000" dirty="0" err="1" smtClean="0"/>
              <a:t>чи</a:t>
            </a:r>
            <a:r>
              <a:rPr lang="en-US" b="1" baseline="-25000" dirty="0" smtClean="0"/>
              <a:t>t</a:t>
            </a:r>
            <a:endParaRPr lang="ru-RU" b="1" dirty="0" smtClean="0"/>
          </a:p>
          <a:p>
            <a:pPr algn="ctr" hangingPunct="0"/>
            <a:r>
              <a:rPr lang="ru-RU" b="1" baseline="30000" dirty="0" smtClean="0"/>
              <a:t>            t=1</a:t>
            </a:r>
            <a:endParaRPr lang="ru-RU" b="1" dirty="0" smtClean="0"/>
          </a:p>
          <a:p>
            <a:pPr algn="ctr" hangingPunct="0"/>
            <a:r>
              <a:rPr lang="ru-RU" b="1" dirty="0" err="1" smtClean="0"/>
              <a:t>Р</a:t>
            </a:r>
            <a:r>
              <a:rPr lang="ru-RU" b="1" baseline="-25000" dirty="0" err="1" smtClean="0"/>
              <a:t>и</a:t>
            </a:r>
            <a:r>
              <a:rPr lang="ru-RU" b="1" dirty="0" smtClean="0"/>
              <a:t> = -------------- </a:t>
            </a:r>
          </a:p>
          <a:p>
            <a:pPr algn="ctr" hangingPunct="0"/>
            <a:r>
              <a:rPr lang="ru-RU" b="1" dirty="0" smtClean="0"/>
              <a:t>           </a:t>
            </a:r>
            <a:r>
              <a:rPr lang="ru-RU" b="1" dirty="0" err="1" smtClean="0"/>
              <a:t>K</a:t>
            </a:r>
            <a:r>
              <a:rPr lang="ru-RU" b="1" baseline="-25000" dirty="0" err="1" smtClean="0"/>
              <a:t>и</a:t>
            </a:r>
            <a:r>
              <a:rPr lang="ru-RU" b="1" baseline="-25000" dirty="0" smtClean="0"/>
              <a:t> </a:t>
            </a:r>
            <a:r>
              <a:rPr lang="ru-RU" b="1" dirty="0" err="1" smtClean="0"/>
              <a:t>x</a:t>
            </a:r>
            <a:r>
              <a:rPr lang="ru-RU" b="1" dirty="0" smtClean="0"/>
              <a:t> T</a:t>
            </a:r>
            <a:endParaRPr lang="ru-RU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Период  окупаемости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последовательное вычитание из суммы капитальных вложений иностранного участника в создание предприятия с иностранными инвестициями годовых значений его прибыли до получения нулевого остатка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1999" y="4572000"/>
            <a:ext cx="7988105" cy="16002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интегральный эффект затрат иностранного участника на создание и развитие предприятия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</p:spPr>
        <p:txBody>
          <a:bodyPr/>
          <a:lstStyle/>
          <a:p>
            <a:pPr hangingPunct="0"/>
            <a:r>
              <a:rPr lang="ru-RU" b="1" baseline="-25000" dirty="0" smtClean="0"/>
              <a:t>           </a:t>
            </a:r>
            <a:r>
              <a:rPr lang="ru-RU" b="1" dirty="0" smtClean="0"/>
              <a:t> </a:t>
            </a:r>
            <a:r>
              <a:rPr lang="ru-RU" b="1" baseline="-25000" dirty="0" smtClean="0"/>
              <a:t> Т</a:t>
            </a:r>
            <a:endParaRPr lang="ru-RU" b="1" dirty="0" smtClean="0"/>
          </a:p>
          <a:p>
            <a:pPr hangingPunct="0"/>
            <a:r>
              <a:rPr lang="ru-RU" dirty="0" err="1" smtClean="0"/>
              <a:t>Э</a:t>
            </a:r>
            <a:r>
              <a:rPr lang="ru-RU" baseline="-25000" dirty="0" err="1" smtClean="0"/>
              <a:t>с</a:t>
            </a:r>
            <a:r>
              <a:rPr lang="ru-RU" dirty="0" smtClean="0"/>
              <a:t> = </a:t>
            </a:r>
            <a:r>
              <a:rPr lang="ru-RU" dirty="0" smtClean="0">
                <a:sym typeface="Symbol"/>
              </a:rPr>
              <a:t></a:t>
            </a:r>
            <a:r>
              <a:rPr lang="ru-RU" dirty="0" smtClean="0"/>
              <a:t> (</a:t>
            </a:r>
            <a:r>
              <a:rPr lang="ru-RU" dirty="0" err="1" smtClean="0"/>
              <a:t>П</a:t>
            </a:r>
            <a:r>
              <a:rPr lang="ru-RU" baseline="-25000" dirty="0" err="1" smtClean="0"/>
              <a:t>чи</a:t>
            </a:r>
            <a:r>
              <a:rPr lang="en-US" baseline="-25000" dirty="0" smtClean="0"/>
              <a:t>t</a:t>
            </a:r>
            <a:r>
              <a:rPr lang="ru-RU" dirty="0" smtClean="0"/>
              <a:t> - К</a:t>
            </a:r>
            <a:r>
              <a:rPr lang="ru-RU" baseline="-25000" dirty="0" smtClean="0"/>
              <a:t>и</a:t>
            </a:r>
            <a:r>
              <a:rPr lang="en-US" baseline="-25000" dirty="0" smtClean="0"/>
              <a:t>t</a:t>
            </a:r>
            <a:r>
              <a:rPr lang="ru-RU" dirty="0" smtClean="0"/>
              <a:t>) </a:t>
            </a:r>
            <a:r>
              <a:rPr lang="en-US" dirty="0" smtClean="0"/>
              <a:t>x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t</a:t>
            </a:r>
            <a:r>
              <a:rPr lang="ru-RU" dirty="0" smtClean="0"/>
              <a:t> + (</a:t>
            </a:r>
            <a:r>
              <a:rPr lang="en-US" dirty="0" smtClean="0"/>
              <a:t>L</a:t>
            </a:r>
            <a:r>
              <a:rPr lang="ru-RU" baseline="-25000" dirty="0" smtClean="0"/>
              <a:t>т</a:t>
            </a:r>
            <a:r>
              <a:rPr lang="ru-RU" dirty="0" smtClean="0"/>
              <a:t> + А’ + </a:t>
            </a:r>
            <a:r>
              <a:rPr lang="ru-RU" dirty="0" err="1" smtClean="0"/>
              <a:t>Ф’</a:t>
            </a:r>
            <a:r>
              <a:rPr lang="ru-RU" baseline="-25000" dirty="0" err="1" smtClean="0"/>
              <a:t>з</a:t>
            </a:r>
            <a:r>
              <a:rPr lang="ru-RU" dirty="0" smtClean="0"/>
              <a:t> + </a:t>
            </a:r>
            <a:r>
              <a:rPr lang="ru-RU" dirty="0" err="1" smtClean="0"/>
              <a:t>Ф’</a:t>
            </a:r>
            <a:r>
              <a:rPr lang="ru-RU" baseline="-25000" dirty="0" err="1" smtClean="0"/>
              <a:t>а</a:t>
            </a:r>
            <a:r>
              <a:rPr lang="ru-RU" dirty="0" smtClean="0"/>
              <a:t>) </a:t>
            </a:r>
            <a:r>
              <a:rPr lang="en-US" dirty="0" smtClean="0"/>
              <a:t>x </a:t>
            </a:r>
            <a:r>
              <a:rPr lang="en-US" dirty="0" smtClean="0">
                <a:sym typeface="Symbol"/>
              </a:rPr>
              <a:t></a:t>
            </a:r>
            <a:r>
              <a:rPr lang="en-US" dirty="0" smtClean="0"/>
              <a:t> x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t</a:t>
            </a:r>
            <a:r>
              <a:rPr lang="ru-RU" dirty="0" smtClean="0"/>
              <a:t> ,</a:t>
            </a:r>
          </a:p>
          <a:p>
            <a:pPr hangingPunct="0"/>
            <a:r>
              <a:rPr lang="ru-RU" baseline="30000" dirty="0" smtClean="0"/>
              <a:t>            t=1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640840" y="1041009"/>
          <a:ext cx="5786120" cy="2734056"/>
        </p:xfrm>
        <a:graphic>
          <a:graphicData uri="http://schemas.openxmlformats.org/drawingml/2006/table">
            <a:tbl>
              <a:tblPr/>
              <a:tblGrid>
                <a:gridCol w="3798570"/>
                <a:gridCol w="791845"/>
                <a:gridCol w="288290"/>
                <a:gridCol w="299720"/>
                <a:gridCol w="279400"/>
                <a:gridCol w="328295"/>
              </a:tblGrid>
              <a:tr h="0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Единицы измерения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= 1</a:t>
                      </a: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= 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•••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t= </a:t>
                      </a: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Т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Чистая прибыль иностранного участника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Вклад иностранного участника в уставный фонд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Среднегодовая рентабельность вклада в уставный фонд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Окупаемость вклада в уставный фонд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Ликвидационная стоимость (часть иностранного участника)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Норма дисконта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Интегральный эффект             («чистая текущая стоимость»)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 algn="just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Внутренняя норма рентабельности.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млн. руб.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млн. руб.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ед.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лет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млн. руб.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ед.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млн. руб.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ед.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эффективности деятельности российского партнера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r"/>
            <a:r>
              <a:rPr lang="ru-RU" sz="2000" dirty="0" smtClean="0"/>
              <a:t>П.И.Толмачев. Инвестиционный механизм в современных международных экономических отношениях.//</a:t>
            </a:r>
            <a:r>
              <a:rPr lang="en-US" sz="2000" dirty="0" smtClean="0"/>
              <a:t>http</a:t>
            </a:r>
            <a:r>
              <a:rPr lang="ru-RU" sz="2000" dirty="0" smtClean="0"/>
              <a:t> </a:t>
            </a:r>
            <a:r>
              <a:rPr lang="en-US" sz="2000" dirty="0" smtClean="0"/>
              <a:t>: petrtolmachev.ru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50198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Внутренняя норма рентабельности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ru-RU" dirty="0" smtClean="0"/>
              <a:t>                 Э</a:t>
            </a:r>
            <a:r>
              <a:rPr lang="en-US" baseline="-25000" dirty="0" smtClean="0"/>
              <a:t>t </a:t>
            </a:r>
            <a:r>
              <a:rPr lang="en-US" dirty="0" smtClean="0"/>
              <a:t>(E</a:t>
            </a:r>
            <a:r>
              <a:rPr lang="en-US" baseline="-25000" dirty="0" smtClean="0"/>
              <a:t>t+1</a:t>
            </a:r>
            <a:r>
              <a:rPr lang="en-US" dirty="0" smtClean="0"/>
              <a:t> - E</a:t>
            </a:r>
            <a:r>
              <a:rPr lang="en-US" baseline="-25000" dirty="0" smtClean="0"/>
              <a:t>t</a:t>
            </a:r>
            <a:r>
              <a:rPr lang="en-US" dirty="0" smtClean="0"/>
              <a:t>)</a:t>
            </a:r>
            <a:endParaRPr lang="ru-RU" dirty="0" smtClean="0"/>
          </a:p>
          <a:p>
            <a:pPr hangingPunct="0"/>
            <a:r>
              <a:rPr lang="en-US" b="1" i="1" dirty="0" smtClean="0"/>
              <a:t>E</a:t>
            </a:r>
            <a:r>
              <a:rPr lang="en-US" b="1" i="1" baseline="-25000" dirty="0" smtClean="0"/>
              <a:t>x</a:t>
            </a:r>
            <a:r>
              <a:rPr lang="en-US" b="1" i="1" dirty="0" smtClean="0"/>
              <a:t> = E</a:t>
            </a:r>
            <a:r>
              <a:rPr lang="en-US" b="1" i="1" baseline="-25000" dirty="0" smtClean="0"/>
              <a:t>t</a:t>
            </a:r>
            <a:r>
              <a:rPr lang="en-US" b="1" i="1" dirty="0" smtClean="0"/>
              <a:t> + ----------------------</a:t>
            </a:r>
            <a:endParaRPr lang="ru-RU" b="1" i="1" dirty="0" smtClean="0"/>
          </a:p>
          <a:p>
            <a:pPr hangingPunct="0"/>
            <a:r>
              <a:rPr lang="en-US" dirty="0" smtClean="0"/>
              <a:t>                </a:t>
            </a:r>
            <a:r>
              <a:rPr lang="ru-RU" dirty="0" smtClean="0"/>
              <a:t>   </a:t>
            </a:r>
            <a:r>
              <a:rPr lang="en-US" dirty="0" smtClean="0"/>
              <a:t> </a:t>
            </a:r>
            <a:r>
              <a:rPr lang="ru-RU" dirty="0" smtClean="0"/>
              <a:t>Э</a:t>
            </a:r>
            <a:r>
              <a:rPr lang="en-US" baseline="-25000" dirty="0" smtClean="0"/>
              <a:t>t</a:t>
            </a:r>
            <a:r>
              <a:rPr lang="en-US" dirty="0" smtClean="0"/>
              <a:t> </a:t>
            </a:r>
            <a:r>
              <a:rPr lang="ru-RU" dirty="0" smtClean="0"/>
              <a:t>+ Э</a:t>
            </a:r>
            <a:r>
              <a:rPr lang="en-US" baseline="-25000" dirty="0" smtClean="0"/>
              <a:t>t</a:t>
            </a:r>
            <a:r>
              <a:rPr lang="ru-RU" baseline="-25000" dirty="0" smtClean="0"/>
              <a:t>+1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923692"/>
            <a:ext cx="8002172" cy="12485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Инвестиционная программа на основе конкурса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инвестиционная программа может являться дополнением к плану приватизации государственного (муниципального) предприятия, преобразуемого в открытое акционерное общество</a:t>
            </a:r>
          </a:p>
          <a:p>
            <a:r>
              <a:rPr lang="ru-RU" dirty="0" smtClean="0"/>
              <a:t>инвестиционная программа является процессом экономического роста субъекта бизнеса (эмиссия ценных бумаг) с целю слияния, поглощения, реорганизации.</a:t>
            </a:r>
          </a:p>
          <a:p>
            <a:r>
              <a:rPr lang="ru-RU" dirty="0" smtClean="0"/>
              <a:t>предметом конкурса является пакет акций определенной суммарной номинальной стоимостью, что составляет определенный процент от уставного капитала общества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Начальная цена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ru-RU" dirty="0" smtClean="0"/>
              <a:t>Начальная цена (</a:t>
            </a:r>
            <a:r>
              <a:rPr lang="ru-RU" dirty="0" err="1" smtClean="0"/>
              <a:t>Ц</a:t>
            </a:r>
            <a:r>
              <a:rPr lang="ru-RU" baseline="-25000" dirty="0" err="1" smtClean="0"/>
              <a:t>нач</a:t>
            </a:r>
            <a:r>
              <a:rPr lang="ru-RU" dirty="0" smtClean="0"/>
              <a:t>.) рассчитывается как произведение номинальной стоимости акции (</a:t>
            </a:r>
            <a:r>
              <a:rPr lang="ru-RU" dirty="0" err="1" smtClean="0"/>
              <a:t>Ц</a:t>
            </a:r>
            <a:r>
              <a:rPr lang="ru-RU" baseline="-25000" dirty="0" err="1" smtClean="0"/>
              <a:t>ном</a:t>
            </a:r>
            <a:r>
              <a:rPr lang="ru-RU" baseline="-25000" dirty="0" smtClean="0"/>
              <a:t>.</a:t>
            </a:r>
            <a:r>
              <a:rPr lang="ru-RU" dirty="0" smtClean="0"/>
              <a:t>) на повышающий коэффициент (</a:t>
            </a:r>
            <a:r>
              <a:rPr lang="ru-RU" dirty="0" err="1" smtClean="0"/>
              <a:t>К</a:t>
            </a:r>
            <a:r>
              <a:rPr lang="ru-RU" baseline="-25000" dirty="0" err="1" smtClean="0"/>
              <a:t>п</a:t>
            </a:r>
            <a:r>
              <a:rPr lang="ru-RU" baseline="-25000" dirty="0" smtClean="0"/>
              <a:t>.</a:t>
            </a:r>
            <a:r>
              <a:rPr lang="ru-RU" dirty="0" smtClean="0"/>
              <a:t>).</a:t>
            </a:r>
          </a:p>
          <a:p>
            <a:pPr hangingPunct="0"/>
            <a:r>
              <a:rPr lang="ru-RU" dirty="0" err="1" smtClean="0"/>
              <a:t>Ц</a:t>
            </a:r>
            <a:r>
              <a:rPr lang="ru-RU" baseline="-25000" dirty="0" err="1" smtClean="0"/>
              <a:t>нач</a:t>
            </a:r>
            <a:r>
              <a:rPr lang="ru-RU" baseline="-25000" dirty="0" smtClean="0"/>
              <a:t>. </a:t>
            </a:r>
            <a:r>
              <a:rPr lang="ru-RU" dirty="0" smtClean="0"/>
              <a:t>= </a:t>
            </a:r>
            <a:r>
              <a:rPr lang="ru-RU" dirty="0" err="1" smtClean="0"/>
              <a:t>Ц</a:t>
            </a:r>
            <a:r>
              <a:rPr lang="ru-RU" baseline="-25000" dirty="0" err="1" smtClean="0"/>
              <a:t>ном</a:t>
            </a:r>
            <a:r>
              <a:rPr lang="ru-RU" baseline="-25000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х</a:t>
            </a:r>
            <a:r>
              <a:rPr lang="ru-RU" dirty="0" smtClean="0"/>
              <a:t> </a:t>
            </a:r>
            <a:r>
              <a:rPr lang="ru-RU" dirty="0" err="1" smtClean="0"/>
              <a:t>К</a:t>
            </a:r>
            <a:r>
              <a:rPr lang="ru-RU" baseline="-25000" dirty="0" err="1" smtClean="0"/>
              <a:t>п</a:t>
            </a:r>
            <a:r>
              <a:rPr lang="ru-RU" baseline="-25000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1999" y="5008098"/>
            <a:ext cx="8058443" cy="1164102"/>
          </a:xfrm>
        </p:spPr>
        <p:txBody>
          <a:bodyPr>
            <a:noAutofit/>
          </a:bodyPr>
          <a:lstStyle/>
          <a:p>
            <a:r>
              <a:rPr lang="ru-RU" sz="3600" dirty="0" smtClean="0"/>
              <a:t>стоимость собственных средств по балансу предприятия (К</a:t>
            </a:r>
            <a:r>
              <a:rPr lang="ru-RU" sz="3600" baseline="-25000" dirty="0" smtClean="0"/>
              <a:t>б</a:t>
            </a:r>
            <a:r>
              <a:rPr lang="ru-RU" sz="3600" dirty="0" smtClean="0"/>
              <a:t>.)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322298"/>
          </a:xfrm>
        </p:spPr>
        <p:txBody>
          <a:bodyPr/>
          <a:lstStyle/>
          <a:p>
            <a:pPr algn="ctr"/>
            <a:r>
              <a:rPr lang="ru-RU" dirty="0" smtClean="0"/>
              <a:t>Показатель изменения стоимости собственных средств по балансу предприятия (К</a:t>
            </a:r>
            <a:r>
              <a:rPr lang="ru-RU" baseline="-25000" dirty="0" smtClean="0"/>
              <a:t>б.</a:t>
            </a:r>
            <a:r>
              <a:rPr lang="ru-RU" dirty="0" smtClean="0"/>
              <a:t>) вычисляется как </a:t>
            </a:r>
            <a:r>
              <a:rPr lang="ru-RU" b="1" dirty="0" smtClean="0"/>
              <a:t>отношение расчетной стоимости активов предприятия к величине уставного капитала, определенного планом приватизации или увеличенного с целью эмиссии и т.д.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1999" y="4572000"/>
            <a:ext cx="8072511" cy="1600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Показатель конъюнктуры рынка (</a:t>
            </a:r>
            <a:r>
              <a:rPr lang="ru-RU" dirty="0" err="1" smtClean="0"/>
              <a:t>К</a:t>
            </a:r>
            <a:r>
              <a:rPr lang="ru-RU" baseline="-25000" dirty="0" err="1" smtClean="0"/>
              <a:t>рын</a:t>
            </a:r>
            <a:r>
              <a:rPr lang="ru-RU" baseline="-25000" dirty="0" smtClean="0"/>
              <a:t>.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отношение средневзвешенной величины цены акций (пакетов акций), по данным продаж за предшествующие шесть месяцев к номинальной стоимости акции. 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Отраслевой показатель цены (</a:t>
            </a:r>
            <a:r>
              <a:rPr lang="ru-RU" dirty="0" err="1" smtClean="0"/>
              <a:t>К</a:t>
            </a:r>
            <a:r>
              <a:rPr lang="ru-RU" baseline="-25000" dirty="0" err="1" smtClean="0"/>
              <a:t>отр</a:t>
            </a:r>
            <a:r>
              <a:rPr lang="ru-RU" baseline="-25000" dirty="0" smtClean="0"/>
              <a:t>.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коэффициент к номинальной стоимости в пределах от 5 до 100 (в соответствии с установлением цены, равной от 5-кратной до 100-кратной номинальной стоимости акций)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Нормативный показатель установления цены акций (</a:t>
            </a:r>
            <a:r>
              <a:rPr lang="ru-RU" sz="3200" dirty="0" err="1" smtClean="0"/>
              <a:t>К</a:t>
            </a:r>
            <a:r>
              <a:rPr lang="ru-RU" sz="3200" baseline="-25000" dirty="0" err="1" smtClean="0"/>
              <a:t>нор</a:t>
            </a:r>
            <a:r>
              <a:rPr lang="ru-RU" sz="3200" baseline="-25000" dirty="0" smtClean="0"/>
              <a:t>.</a:t>
            </a:r>
            <a:r>
              <a:rPr lang="ru-RU" sz="3200" dirty="0" smtClean="0"/>
              <a:t>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более 2-кратной величины номинальной стоимости объекта приватизации (УК на 1 января 1994 года)</a:t>
            </a:r>
          </a:p>
          <a:p>
            <a:r>
              <a:rPr lang="ru-RU" dirty="0" smtClean="0"/>
              <a:t>начальная цена может быть увеличена, но не более чем в 20 раз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Победитель конкурса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Критерием определения победителя является величина дисконтированного общего объема инвестиций </a:t>
            </a:r>
            <a:r>
              <a:rPr lang="ru-RU" dirty="0" err="1" smtClean="0"/>
              <a:t>Vобщ</a:t>
            </a:r>
            <a:r>
              <a:rPr lang="ru-RU" dirty="0" smtClean="0"/>
              <a:t>, определяемая по формуле:</a:t>
            </a:r>
            <a:endParaRPr lang="ru-RU" b="1" dirty="0" smtClean="0"/>
          </a:p>
          <a:p>
            <a:pPr hangingPunct="0"/>
            <a:r>
              <a:rPr lang="ru-RU" dirty="0" smtClean="0"/>
              <a:t> </a:t>
            </a:r>
            <a:endParaRPr lang="ru-RU" b="1" dirty="0" smtClean="0"/>
          </a:p>
          <a:p>
            <a:pPr hangingPunct="0"/>
            <a:r>
              <a:rPr lang="ru-RU" dirty="0" smtClean="0"/>
              <a:t>                           V</a:t>
            </a:r>
            <a:r>
              <a:rPr lang="ru-RU" baseline="-25000" dirty="0" smtClean="0"/>
              <a:t>1</a:t>
            </a:r>
            <a:r>
              <a:rPr lang="ru-RU" dirty="0" smtClean="0"/>
              <a:t>                V</a:t>
            </a:r>
            <a:r>
              <a:rPr lang="ru-RU" baseline="-25000" dirty="0" smtClean="0"/>
              <a:t>2</a:t>
            </a:r>
            <a:r>
              <a:rPr lang="ru-RU" dirty="0" smtClean="0"/>
              <a:t>                      </a:t>
            </a:r>
            <a:r>
              <a:rPr lang="ru-RU" dirty="0" err="1" smtClean="0"/>
              <a:t>V</a:t>
            </a:r>
            <a:r>
              <a:rPr lang="ru-RU" baseline="-25000" dirty="0" err="1" smtClean="0"/>
              <a:t>n</a:t>
            </a:r>
            <a:endParaRPr lang="ru-RU" dirty="0" smtClean="0"/>
          </a:p>
          <a:p>
            <a:pPr hangingPunct="0"/>
            <a:r>
              <a:rPr lang="ru-RU" b="1" i="1" dirty="0" err="1" smtClean="0"/>
              <a:t>V</a:t>
            </a:r>
            <a:r>
              <a:rPr lang="ru-RU" b="1" i="1" baseline="-25000" dirty="0" err="1" smtClean="0"/>
              <a:t>общ</a:t>
            </a:r>
            <a:r>
              <a:rPr lang="ru-RU" b="1" i="1" dirty="0" smtClean="0"/>
              <a:t> = </a:t>
            </a:r>
            <a:r>
              <a:rPr lang="ru-RU" b="1" i="1" dirty="0" err="1" smtClean="0"/>
              <a:t>V</a:t>
            </a:r>
            <a:r>
              <a:rPr lang="ru-RU" b="1" i="1" baseline="-25000" dirty="0" err="1" smtClean="0"/>
              <a:t>о</a:t>
            </a:r>
            <a:r>
              <a:rPr lang="ru-RU" b="1" i="1" dirty="0" smtClean="0"/>
              <a:t> + ---------- + ------------- + ...+ -------------- </a:t>
            </a:r>
          </a:p>
          <a:p>
            <a:pPr hangingPunct="0"/>
            <a:r>
              <a:rPr lang="ru-RU" dirty="0" smtClean="0"/>
              <a:t>                     1+S/100     (1+S/100)</a:t>
            </a:r>
            <a:r>
              <a:rPr lang="ru-RU" baseline="30000" dirty="0" smtClean="0"/>
              <a:t>2</a:t>
            </a:r>
            <a:r>
              <a:rPr lang="ru-RU" dirty="0" smtClean="0"/>
              <a:t>           (1+S/100)</a:t>
            </a:r>
            <a:r>
              <a:rPr lang="ru-RU" baseline="30000" dirty="0" err="1" smtClean="0"/>
              <a:t>n</a:t>
            </a:r>
            <a:endParaRPr lang="ru-RU" dirty="0" smtClean="0"/>
          </a:p>
          <a:p>
            <a:pPr hangingPunct="0"/>
            <a:r>
              <a:rPr lang="ru-RU" dirty="0" smtClean="0"/>
              <a:t>                               12_______________</a:t>
            </a:r>
          </a:p>
          <a:p>
            <a:pPr hangingPunct="0"/>
            <a:r>
              <a:rPr lang="ru-RU" dirty="0" smtClean="0"/>
              <a:t>     S = </a:t>
            </a:r>
            <a:r>
              <a:rPr lang="ru-RU" dirty="0" err="1" smtClean="0"/>
              <a:t>Sm</a:t>
            </a:r>
            <a:r>
              <a:rPr lang="ru-RU" dirty="0" smtClean="0"/>
              <a:t> = 100 * </a:t>
            </a:r>
            <a:r>
              <a:rPr lang="ru-RU" dirty="0" smtClean="0">
                <a:sym typeface="Symbol"/>
              </a:rPr>
              <a:t></a:t>
            </a:r>
            <a:r>
              <a:rPr lang="ru-RU" dirty="0" smtClean="0"/>
              <a:t> (  (1+S /100)  - 1)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61782"/>
          </a:xfrm>
        </p:spPr>
        <p:txBody>
          <a:bodyPr>
            <a:normAutofit/>
          </a:bodyPr>
          <a:lstStyle/>
          <a:p>
            <a:pPr lvl="0" hangingPunct="0"/>
            <a:r>
              <a:rPr lang="ru-RU" dirty="0" smtClean="0"/>
              <a:t>суммы всех инвестиций, осуществляемых в течение рассматриваемого периода инвестирования, следует относить к концу этого периода инвестирования (месяца, квартала или года),</a:t>
            </a:r>
          </a:p>
          <a:p>
            <a:pPr lvl="0" hangingPunct="0"/>
            <a:r>
              <a:rPr lang="ru-RU" dirty="0" smtClean="0"/>
              <a:t>если в течение некоторого периода инвестирование не производится, то соответствующее слагаемое в формуле для </a:t>
            </a:r>
            <a:r>
              <a:rPr lang="ru-RU" dirty="0" err="1" smtClean="0"/>
              <a:t>V</a:t>
            </a:r>
            <a:r>
              <a:rPr lang="ru-RU" baseline="-25000" dirty="0" err="1" smtClean="0"/>
              <a:t>общ</a:t>
            </a:r>
            <a:r>
              <a:rPr lang="ru-RU" dirty="0" smtClean="0"/>
              <a:t>. принимается равным нулю,</a:t>
            </a:r>
          </a:p>
          <a:p>
            <a:pPr lvl="0" hangingPunct="0"/>
            <a:r>
              <a:rPr lang="ru-RU" dirty="0" smtClean="0"/>
              <a:t>если объем инвестиций в плане-графике или в предложениях участника конкурса указан не в рублях, пересчет сумм в рубли осуществляется по курсу Центрального банка России,  действующему на момент подведения итогов конкурса.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Победитель обязан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hangingPunct="0"/>
            <a:r>
              <a:rPr lang="ru-RU" dirty="0" smtClean="0"/>
              <a:t>Осуществление инвестиций в указанной в программе форме, причем минимальный объем инвестиций не должен быть меньше объявленного.</a:t>
            </a:r>
            <a:endParaRPr lang="ru-RU" b="1" dirty="0" smtClean="0"/>
          </a:p>
          <a:p>
            <a:pPr hangingPunct="0"/>
            <a:r>
              <a:rPr lang="ru-RU" dirty="0" smtClean="0"/>
              <a:t>Победитель обязан внести в течение одного месяца с момента продажи: в соответствии с планом-графиком - не менее 20 (двадцати) процентов от объема инвестиций на расчетный счет общества.</a:t>
            </a:r>
            <a:endParaRPr lang="ru-RU" b="1" dirty="0" smtClean="0"/>
          </a:p>
          <a:p>
            <a:pPr hangingPunct="0"/>
            <a:r>
              <a:rPr lang="ru-RU" dirty="0" smtClean="0"/>
              <a:t>Примечание: указываемая сумма не должна быть менее 20  (двадцати) процентов от объема инвестиций.</a:t>
            </a:r>
            <a:endParaRPr lang="ru-RU" b="1" dirty="0" smtClean="0"/>
          </a:p>
          <a:p>
            <a:pPr lvl="0"/>
            <a:r>
              <a:rPr lang="ru-RU" dirty="0" smtClean="0"/>
              <a:t>Победитель и общество обязаны заключить договор, обеспечивающий выполнение плана-графика с учетом предложений победителя.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звание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Показатели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7621907"/>
              </p:ext>
            </p:extLst>
          </p:nvPr>
        </p:nvGraphicFramePr>
        <p:xfrm>
          <a:off x="762000" y="685800"/>
          <a:ext cx="75438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576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Права победителя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603652"/>
          </a:xfrm>
        </p:spPr>
        <p:txBody>
          <a:bodyPr>
            <a:normAutofit fontScale="92500" lnSpcReduction="10000"/>
          </a:bodyPr>
          <a:lstStyle/>
          <a:p>
            <a:pPr lvl="0" hangingPunct="0"/>
            <a:r>
              <a:rPr lang="ru-RU" dirty="0" smtClean="0"/>
              <a:t>Досрочно выполнить все или часть этапов программы с соблюдением предусмотренного планом-графиком хронологического порядка выполнения этапов.</a:t>
            </a:r>
          </a:p>
          <a:p>
            <a:pPr lvl="0" hangingPunct="0"/>
            <a:r>
              <a:rPr lang="ru-RU" dirty="0" smtClean="0"/>
              <a:t>Использовать для финансирования работ по программе собственные и (или) привлеченные средства.</a:t>
            </a:r>
          </a:p>
          <a:p>
            <a:pPr lvl="0" hangingPunct="0"/>
            <a:r>
              <a:rPr lang="ru-RU" dirty="0" smtClean="0"/>
              <a:t>Потребовать от Общества произвести увеличение уставного  капитала Общества на 50 (пятьдесят) процентов его величины на момент учреждения Общества после выполнения четвертого этапа плана-графика.</a:t>
            </a:r>
          </a:p>
          <a:p>
            <a:pPr lvl="0" hangingPunct="0"/>
            <a:r>
              <a:rPr lang="ru-RU" dirty="0" smtClean="0"/>
              <a:t>Потребовать от Общества произвести увеличение своего уставного капитала в указанных выше размерах и порядке, передав в собственность победителю выпускаемые при этом обыкновенные именные (голосующие) акции.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Документы для участия в конкурсе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hangingPunct="0"/>
            <a:r>
              <a:rPr lang="ru-RU" dirty="0" smtClean="0"/>
              <a:t>Заявление о желании стать участником конкурса</a:t>
            </a:r>
          </a:p>
          <a:p>
            <a:pPr lvl="0" hangingPunct="0"/>
            <a:r>
              <a:rPr lang="ru-RU" dirty="0" smtClean="0"/>
              <a:t>Для юридических лиц - документы, подтверждающие право заявителя выступать покупателем при приватизации.</a:t>
            </a:r>
          </a:p>
          <a:p>
            <a:pPr lvl="0" hangingPunct="0"/>
            <a:r>
              <a:rPr lang="ru-RU" dirty="0" smtClean="0"/>
              <a:t>Свидетельство о внесении залога</a:t>
            </a:r>
          </a:p>
          <a:p>
            <a:pPr lvl="0" hangingPunct="0"/>
            <a:r>
              <a:rPr lang="ru-RU" dirty="0" smtClean="0"/>
              <a:t>Предложение заявителя с указанием сроков выполнения этапов и объемов инвестиций по этапам, которое подается в закрытой форме.</a:t>
            </a:r>
          </a:p>
          <a:p>
            <a:r>
              <a:rPr lang="ru-RU" dirty="0" smtClean="0"/>
              <a:t>Гарантии финансирования нулевого этапа плана-графика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Условные обозначения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1021583"/>
            <a:ext cx="7543800" cy="38862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ru-RU" dirty="0" err="1" smtClean="0"/>
              <a:t>П</a:t>
            </a:r>
            <a:r>
              <a:rPr lang="ru-RU" baseline="-25000" dirty="0" err="1" smtClean="0"/>
              <a:t>сt</a:t>
            </a:r>
            <a:r>
              <a:rPr lang="ru-RU" baseline="-25000" dirty="0" smtClean="0"/>
              <a:t> </a:t>
            </a:r>
            <a:r>
              <a:rPr lang="ru-RU" dirty="0"/>
              <a:t>–</a:t>
            </a:r>
            <a:r>
              <a:rPr lang="ru-RU" dirty="0" smtClean="0"/>
              <a:t> прибыль, перечисляемая </a:t>
            </a:r>
            <a:r>
              <a:rPr lang="ru-RU" dirty="0" err="1"/>
              <a:t>российскому</a:t>
            </a:r>
            <a:r>
              <a:rPr lang="ru-RU" dirty="0"/>
              <a:t> участнику предприятия с иностранными инвестициями в </a:t>
            </a:r>
            <a:r>
              <a:rPr lang="ru-RU" dirty="0" err="1"/>
              <a:t>t</a:t>
            </a:r>
            <a:r>
              <a:rPr lang="ru-RU" dirty="0"/>
              <a:t>-ом году </a:t>
            </a:r>
            <a:endParaRPr lang="ru-RU" baseline="-25000" dirty="0" smtClean="0"/>
          </a:p>
          <a:p>
            <a:pPr>
              <a:lnSpc>
                <a:spcPct val="170000"/>
              </a:lnSpc>
            </a:pPr>
            <a:r>
              <a:rPr lang="en-US" dirty="0" smtClean="0">
                <a:effectLst/>
                <a:latin typeface="Symbol"/>
                <a:ea typeface="ＭＳ 明朝"/>
                <a:cs typeface="Symbol"/>
              </a:rPr>
              <a:t>g</a:t>
            </a:r>
            <a:r>
              <a:rPr lang="ru-RU" dirty="0" smtClean="0">
                <a:effectLst/>
              </a:rPr>
              <a:t> – </a:t>
            </a:r>
            <a:r>
              <a:rPr lang="ru-RU" dirty="0" smtClean="0"/>
              <a:t>доля </a:t>
            </a:r>
            <a:r>
              <a:rPr lang="ru-RU" dirty="0"/>
              <a:t>вклада </a:t>
            </a:r>
            <a:r>
              <a:rPr lang="ru-RU" dirty="0" err="1"/>
              <a:t>российского</a:t>
            </a:r>
            <a:r>
              <a:rPr lang="ru-RU" dirty="0"/>
              <a:t> участника в </a:t>
            </a:r>
            <a:r>
              <a:rPr lang="ru-RU" dirty="0" err="1"/>
              <a:t>уставныи</a:t>
            </a:r>
            <a:r>
              <a:rPr lang="ru-RU" dirty="0"/>
              <a:t>̆ фонд предприятия с иностранными инвестициями (единиц) </a:t>
            </a: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dirty="0" err="1" smtClean="0"/>
              <a:t>К</a:t>
            </a:r>
            <a:r>
              <a:rPr lang="en-US" baseline="-25000" dirty="0" err="1" smtClean="0"/>
              <a:t>с</a:t>
            </a:r>
            <a:r>
              <a:rPr lang="ru-RU" baseline="-25000" dirty="0" smtClean="0"/>
              <a:t> </a:t>
            </a:r>
            <a:r>
              <a:rPr lang="ru-RU" dirty="0" smtClean="0"/>
              <a:t>– капитальные </a:t>
            </a:r>
            <a:r>
              <a:rPr lang="ru-RU" dirty="0"/>
              <a:t>вложения в создание и развитие предприятия с иностранными инвестициями в </a:t>
            </a:r>
            <a:r>
              <a:rPr lang="ru-RU" dirty="0" err="1"/>
              <a:t>t</a:t>
            </a:r>
            <a:r>
              <a:rPr lang="ru-RU" dirty="0"/>
              <a:t>-ом </a:t>
            </a:r>
            <a:r>
              <a:rPr lang="ru-RU" dirty="0" smtClean="0"/>
              <a:t>году</a:t>
            </a:r>
            <a:endParaRPr lang="en-US" baseline="-25000" dirty="0" smtClean="0"/>
          </a:p>
          <a:p>
            <a:pPr>
              <a:lnSpc>
                <a:spcPct val="170000"/>
              </a:lnSpc>
            </a:pPr>
            <a:r>
              <a:rPr lang="en-US" dirty="0" smtClean="0"/>
              <a:t>T</a:t>
            </a:r>
            <a:r>
              <a:rPr lang="ru-RU" dirty="0" smtClean="0"/>
              <a:t> – число лет расчетного периода</a:t>
            </a:r>
          </a:p>
          <a:p>
            <a:pPr>
              <a:lnSpc>
                <a:spcPct val="170000"/>
              </a:lnSpc>
            </a:pPr>
            <a:r>
              <a:rPr lang="en-US" dirty="0" err="1"/>
              <a:t>Lт</a:t>
            </a:r>
            <a:r>
              <a:rPr lang="ru-RU" sz="2000" dirty="0" smtClean="0"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ru-RU" dirty="0"/>
              <a:t>– ликвидационная стоимость </a:t>
            </a:r>
            <a:r>
              <a:rPr lang="ru-RU" dirty="0" smtClean="0"/>
              <a:t>предприятия</a:t>
            </a: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dirty="0" smtClean="0">
                <a:effectLst/>
              </a:rPr>
              <a:t>A</a:t>
            </a:r>
            <a:r>
              <a:rPr lang="ru-RU" dirty="0" smtClean="0"/>
              <a:t>—</a:t>
            </a:r>
            <a:r>
              <a:rPr lang="ru-RU" dirty="0" smtClean="0">
                <a:effectLst/>
              </a:rPr>
              <a:t>а</a:t>
            </a:r>
            <a:r>
              <a:rPr lang="ru-RU" dirty="0" smtClean="0"/>
              <a:t>мортизационные отчисления</a:t>
            </a:r>
            <a:endParaRPr lang="en-US" dirty="0" smtClean="0">
              <a:effectLst/>
            </a:endParaRPr>
          </a:p>
          <a:p>
            <a:pPr lvl="0">
              <a:lnSpc>
                <a:spcPct val="170000"/>
              </a:lnSpc>
              <a:spcAft>
                <a:spcPts val="1200"/>
              </a:spcAft>
            </a:pPr>
            <a:r>
              <a:rPr lang="ru-RU" dirty="0" err="1"/>
              <a:t>kt</a:t>
            </a:r>
            <a:r>
              <a:rPr lang="ru-RU" sz="1800" dirty="0" smtClean="0"/>
              <a:t>–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  </a:t>
            </a:r>
            <a:r>
              <a:rPr lang="ru-RU" dirty="0"/>
              <a:t>коэффициент приведения во времени</a:t>
            </a:r>
            <a:endParaRPr lang="en-US" dirty="0"/>
          </a:p>
          <a:p>
            <a:pPr lvl="0">
              <a:lnSpc>
                <a:spcPct val="170000"/>
              </a:lnSpc>
              <a:spcAft>
                <a:spcPts val="1200"/>
              </a:spcAft>
            </a:pPr>
            <a:r>
              <a:rPr lang="ru-RU" dirty="0"/>
              <a:t>Ф—сумма, отчисляемая в резервный </a:t>
            </a:r>
            <a:r>
              <a:rPr lang="ru-RU" dirty="0" smtClean="0"/>
              <a:t>фонд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85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Прибыль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6152" y="1600200"/>
            <a:ext cx="8229600" cy="4525963"/>
          </a:xfrm>
          <a:ln>
            <a:solidFill>
              <a:srgbClr val="4F81BD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sz="4800" dirty="0" err="1"/>
              <a:t>П</a:t>
            </a:r>
            <a:r>
              <a:rPr lang="ru-RU" sz="4800" baseline="-25000" dirty="0" err="1"/>
              <a:t>сt</a:t>
            </a:r>
            <a:r>
              <a:rPr lang="ru-RU" sz="4800" dirty="0"/>
              <a:t> =</a:t>
            </a:r>
            <a:r>
              <a:rPr lang="ru-RU" sz="4800" dirty="0" err="1" smtClean="0"/>
              <a:t>П</a:t>
            </a:r>
            <a:r>
              <a:rPr lang="ru-RU" sz="4800" baseline="-25000" dirty="0" err="1" smtClean="0"/>
              <a:t>пр</a:t>
            </a:r>
            <a:r>
              <a:rPr lang="ru-RU" sz="4800" dirty="0"/>
              <a:t> </a:t>
            </a:r>
            <a:r>
              <a:rPr lang="en-US" sz="4800" dirty="0" smtClean="0">
                <a:effectLst/>
                <a:latin typeface="Symbol"/>
                <a:ea typeface="ＭＳ 明朝"/>
                <a:cs typeface="Symbol"/>
              </a:rPr>
              <a:t>g</a:t>
            </a:r>
            <a:r>
              <a:rPr lang="ru-RU" sz="4800" dirty="0" smtClean="0">
                <a:effectLst/>
              </a:rPr>
              <a:t> </a:t>
            </a:r>
          </a:p>
          <a:p>
            <a:r>
              <a:rPr lang="ru-RU" dirty="0" err="1" smtClean="0"/>
              <a:t>П</a:t>
            </a:r>
            <a:r>
              <a:rPr lang="ru-RU" baseline="-25000" dirty="0" err="1" smtClean="0"/>
              <a:t>сt</a:t>
            </a:r>
            <a:r>
              <a:rPr lang="ru-RU" baseline="-25000" dirty="0" smtClean="0"/>
              <a:t> </a:t>
            </a:r>
            <a:r>
              <a:rPr lang="ru-RU" dirty="0"/>
              <a:t>– </a:t>
            </a:r>
            <a:r>
              <a:rPr lang="ru-RU" dirty="0" smtClean="0"/>
              <a:t> прибыль, перечисляемая </a:t>
            </a:r>
            <a:r>
              <a:rPr lang="ru-RU" dirty="0" err="1" smtClean="0"/>
              <a:t>российскому</a:t>
            </a:r>
            <a:r>
              <a:rPr lang="ru-RU" dirty="0" smtClean="0"/>
              <a:t> участнику предприятия с иностранными инвестициями в </a:t>
            </a:r>
            <a:r>
              <a:rPr lang="ru-RU" dirty="0" err="1" smtClean="0"/>
              <a:t>t</a:t>
            </a:r>
            <a:r>
              <a:rPr lang="ru-RU" dirty="0" smtClean="0"/>
              <a:t>-ом году </a:t>
            </a:r>
            <a:endParaRPr lang="ru-RU" baseline="-25000" dirty="0" smtClean="0"/>
          </a:p>
          <a:p>
            <a:r>
              <a:rPr lang="en-US" dirty="0" smtClean="0">
                <a:effectLst/>
                <a:latin typeface="Symbol"/>
                <a:ea typeface="ＭＳ 明朝"/>
                <a:cs typeface="Symbol"/>
              </a:rPr>
              <a:t>g</a:t>
            </a:r>
            <a:r>
              <a:rPr lang="ru-RU" dirty="0" smtClean="0">
                <a:effectLst/>
              </a:rPr>
              <a:t> –  </a:t>
            </a:r>
            <a:r>
              <a:rPr lang="ru-RU" dirty="0" smtClean="0"/>
              <a:t>доля вклада </a:t>
            </a:r>
            <a:r>
              <a:rPr lang="ru-RU" dirty="0" err="1" smtClean="0"/>
              <a:t>российского</a:t>
            </a:r>
            <a:r>
              <a:rPr lang="ru-RU" dirty="0" smtClean="0"/>
              <a:t> участника в </a:t>
            </a:r>
            <a:r>
              <a:rPr lang="ru-RU" dirty="0" err="1" smtClean="0"/>
              <a:t>уставныи</a:t>
            </a:r>
            <a:r>
              <a:rPr lang="ru-RU" dirty="0" smtClean="0"/>
              <a:t>̆ фонд предприятия с иностранными инвестициями (единиц) </a:t>
            </a:r>
            <a:endParaRPr lang="en-US" dirty="0" smtClean="0"/>
          </a:p>
          <a:p>
            <a:pPr marL="0" indent="0">
              <a:buNone/>
            </a:pPr>
            <a:endParaRPr lang="en-US" sz="4800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0677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Рентабельность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FE7979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3600" dirty="0" err="1" smtClean="0"/>
              <a:t>Р</a:t>
            </a:r>
            <a:r>
              <a:rPr lang="en-US" sz="3600" baseline="-25000" dirty="0" err="1" smtClean="0"/>
              <a:t>сt</a:t>
            </a:r>
            <a:r>
              <a:rPr lang="en-US" sz="3600" dirty="0" smtClean="0"/>
              <a:t>=</a:t>
            </a:r>
            <a:r>
              <a:rPr lang="ru-RU" sz="3600" i="1" dirty="0" smtClean="0"/>
              <a:t> </a:t>
            </a:r>
            <a:r>
              <a:rPr lang="en-US" sz="3600" i="1" dirty="0" err="1" smtClean="0"/>
              <a:t>П</a:t>
            </a:r>
            <a:r>
              <a:rPr lang="en-US" sz="3600" i="1" baseline="-25000" dirty="0" err="1" smtClean="0"/>
              <a:t>сt</a:t>
            </a:r>
            <a:endParaRPr lang="en-US" sz="3600" i="1" baseline="-25000" dirty="0" smtClean="0"/>
          </a:p>
          <a:p>
            <a:pPr marL="0" indent="0" algn="ctr">
              <a:buNone/>
            </a:pPr>
            <a:r>
              <a:rPr lang="en-US" sz="3600" dirty="0" smtClean="0"/>
              <a:t>        </a:t>
            </a:r>
            <a:r>
              <a:rPr lang="en-US" sz="3600" dirty="0" err="1" smtClean="0"/>
              <a:t>К</a:t>
            </a:r>
            <a:r>
              <a:rPr lang="en-US" sz="3600" baseline="-25000" dirty="0" err="1" smtClean="0"/>
              <a:t>с</a:t>
            </a:r>
            <a:r>
              <a:rPr lang="ru-RU" sz="3600" dirty="0" smtClean="0">
                <a:effectLst/>
              </a:rPr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 smtClean="0"/>
          </a:p>
          <a:p>
            <a:r>
              <a:rPr lang="ru-RU" dirty="0" smtClean="0"/>
              <a:t>Годовая рентабельность капитальных затрат российского участника на создание и развития предприятия с ИИ</a:t>
            </a:r>
          </a:p>
          <a:p>
            <a:endParaRPr lang="ru-RU" dirty="0" smtClean="0"/>
          </a:p>
          <a:p>
            <a:pPr marL="0" indent="0" algn="ctr">
              <a:buNone/>
            </a:pPr>
            <a:r>
              <a:rPr lang="en-US" sz="3400" dirty="0" err="1"/>
              <a:t>Р</a:t>
            </a:r>
            <a:r>
              <a:rPr lang="en-US" sz="3400" baseline="-25000" dirty="0" err="1"/>
              <a:t>с</a:t>
            </a:r>
            <a:r>
              <a:rPr lang="en-US" sz="3400" dirty="0"/>
              <a:t>=</a:t>
            </a:r>
            <a:r>
              <a:rPr lang="en-US" sz="3400" dirty="0" err="1" smtClean="0"/>
              <a:t>Σ</a:t>
            </a:r>
            <a:r>
              <a:rPr lang="en-US" sz="3400" i="1" dirty="0" err="1" smtClean="0"/>
              <a:t>П</a:t>
            </a:r>
            <a:r>
              <a:rPr lang="en-US" sz="3400" i="1" baseline="-25000" dirty="0" err="1" smtClean="0"/>
              <a:t>сt</a:t>
            </a:r>
            <a:endParaRPr lang="en-US" sz="3400" i="1" baseline="-25000" dirty="0" smtClean="0"/>
          </a:p>
          <a:p>
            <a:pPr marL="0" indent="0" algn="ctr">
              <a:buNone/>
            </a:pPr>
            <a:r>
              <a:rPr lang="en-US" sz="3400" i="1" baseline="-25000" dirty="0"/>
              <a:t> </a:t>
            </a:r>
            <a:r>
              <a:rPr lang="en-US" sz="3400" i="1" baseline="-25000" dirty="0" smtClean="0"/>
              <a:t>        </a:t>
            </a:r>
            <a:r>
              <a:rPr lang="en-US" sz="3400" dirty="0" err="1" smtClean="0"/>
              <a:t>К</a:t>
            </a:r>
            <a:r>
              <a:rPr lang="en-US" sz="3400" baseline="-25000" dirty="0" err="1" smtClean="0"/>
              <a:t>с</a:t>
            </a:r>
            <a:r>
              <a:rPr lang="en-US" sz="3400" dirty="0" err="1" smtClean="0"/>
              <a:t>T</a:t>
            </a:r>
            <a:endParaRPr lang="ru-RU" sz="3400" dirty="0"/>
          </a:p>
          <a:p>
            <a:r>
              <a:rPr lang="en-US" dirty="0" smtClean="0"/>
              <a:t>C</a:t>
            </a:r>
            <a:r>
              <a:rPr lang="ru-RU" dirty="0" err="1" smtClean="0"/>
              <a:t>реднегодовая</a:t>
            </a:r>
            <a:r>
              <a:rPr lang="ru-RU" dirty="0" smtClean="0"/>
              <a:t> рентабельность затрат российского участника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532382" y="1160676"/>
            <a:ext cx="7445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481728" y="3086505"/>
            <a:ext cx="61993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8730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Период окупаемости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Период окупаемости </a:t>
            </a:r>
            <a:r>
              <a:rPr lang="ru-RU" dirty="0" smtClean="0"/>
              <a:t>— число </a:t>
            </a:r>
            <a:r>
              <a:rPr lang="ru-RU" dirty="0"/>
              <a:t>лет, за которое сумма вклада </a:t>
            </a:r>
            <a:r>
              <a:rPr lang="ru-RU" dirty="0" err="1"/>
              <a:t>российского</a:t>
            </a:r>
            <a:r>
              <a:rPr lang="ru-RU" dirty="0"/>
              <a:t> участника полностью возмещается </a:t>
            </a:r>
            <a:r>
              <a:rPr lang="ru-RU" dirty="0" smtClean="0"/>
              <a:t>этой прибылью</a:t>
            </a:r>
          </a:p>
          <a:p>
            <a:r>
              <a:rPr lang="ru-RU" dirty="0" smtClean="0"/>
              <a:t>последовательное вычитание </a:t>
            </a:r>
            <a:r>
              <a:rPr lang="ru-RU" dirty="0"/>
              <a:t>из суммы вклада </a:t>
            </a:r>
            <a:r>
              <a:rPr lang="ru-RU" dirty="0" err="1"/>
              <a:t>российского</a:t>
            </a:r>
            <a:r>
              <a:rPr lang="ru-RU" dirty="0"/>
              <a:t> участника годовых значений </a:t>
            </a:r>
            <a:r>
              <a:rPr lang="ru-RU" dirty="0" smtClean="0"/>
              <a:t>отчисляемой ему </a:t>
            </a:r>
            <a:r>
              <a:rPr lang="ru-RU" dirty="0"/>
              <a:t>прибыли до получения нулевого остатка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9352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Интегральный хозрасчетный эффект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59812" y="655507"/>
            <a:ext cx="7543800" cy="38862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dirty="0" err="1" smtClean="0">
                <a:effectLst/>
                <a:latin typeface="Times New Roman"/>
                <a:ea typeface="ＭＳ 明朝"/>
                <a:cs typeface="Times New Roman"/>
              </a:rPr>
              <a:t>Э</a:t>
            </a:r>
            <a:r>
              <a:rPr lang="en-US" sz="2800" dirty="0" err="1" smtClean="0">
                <a:effectLst/>
                <a:latin typeface="Times New Roman"/>
                <a:ea typeface="ＭＳ 明朝"/>
                <a:cs typeface="Times New Roman"/>
              </a:rPr>
              <a:t>с</a:t>
            </a:r>
            <a:r>
              <a:rPr lang="en-US" sz="2800" dirty="0" smtClean="0"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3200" dirty="0" smtClean="0">
                <a:effectLst/>
                <a:latin typeface="Times New Roman"/>
                <a:ea typeface="ＭＳ 明朝"/>
                <a:cs typeface="Times New Roman"/>
              </a:rPr>
              <a:t>=</a:t>
            </a:r>
            <a:r>
              <a:rPr lang="en-US" sz="3200" dirty="0" smtClean="0">
                <a:effectLst/>
                <a:latin typeface="Symbol"/>
                <a:ea typeface="ＭＳ 明朝"/>
                <a:cs typeface="Symbol"/>
              </a:rPr>
              <a:t>S</a:t>
            </a:r>
            <a:r>
              <a:rPr lang="en-US" sz="3200" dirty="0" smtClean="0">
                <a:effectLst/>
                <a:latin typeface="Times New Roman"/>
                <a:ea typeface="ＭＳ 明朝"/>
                <a:cs typeface="Times New Roman"/>
              </a:rPr>
              <a:t>(</a:t>
            </a:r>
            <a:r>
              <a:rPr lang="en-US" sz="3200" dirty="0" err="1" smtClean="0">
                <a:effectLst/>
                <a:latin typeface="Times New Roman"/>
                <a:ea typeface="ＭＳ 明朝"/>
                <a:cs typeface="Times New Roman"/>
              </a:rPr>
              <a:t>П</a:t>
            </a:r>
            <a:r>
              <a:rPr lang="en-US" sz="2800" baseline="-25000" dirty="0" err="1" smtClean="0">
                <a:effectLst/>
                <a:latin typeface="Times New Roman"/>
                <a:ea typeface="ＭＳ 明朝"/>
                <a:cs typeface="Times New Roman"/>
              </a:rPr>
              <a:t>сt</a:t>
            </a:r>
            <a:r>
              <a:rPr lang="en-US" sz="2800" dirty="0" smtClean="0"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3200" dirty="0" smtClean="0">
                <a:effectLst/>
                <a:latin typeface="Times New Roman"/>
                <a:ea typeface="ＭＳ 明朝"/>
                <a:cs typeface="Times New Roman"/>
              </a:rPr>
              <a:t>-</a:t>
            </a:r>
            <a:r>
              <a:rPr lang="en-US" sz="3200" dirty="0" err="1" smtClean="0">
                <a:effectLst/>
                <a:latin typeface="Times New Roman"/>
                <a:ea typeface="ＭＳ 明朝"/>
                <a:cs typeface="Times New Roman"/>
              </a:rPr>
              <a:t>К</a:t>
            </a:r>
            <a:r>
              <a:rPr lang="en-US" sz="2800" baseline="-25000" dirty="0" err="1" smtClean="0">
                <a:effectLst/>
                <a:latin typeface="Times New Roman"/>
                <a:ea typeface="ＭＳ 明朝"/>
                <a:cs typeface="Times New Roman"/>
              </a:rPr>
              <a:t>сt</a:t>
            </a:r>
            <a:r>
              <a:rPr lang="en-US" sz="3200" dirty="0" smtClean="0">
                <a:effectLst/>
                <a:latin typeface="Times New Roman"/>
                <a:ea typeface="ＭＳ 明朝"/>
                <a:cs typeface="Times New Roman"/>
              </a:rPr>
              <a:t>)</a:t>
            </a:r>
            <a:r>
              <a:rPr lang="en-US" sz="3200" dirty="0" err="1" smtClean="0">
                <a:effectLst/>
                <a:latin typeface="Times New Roman"/>
                <a:ea typeface="ＭＳ 明朝"/>
                <a:cs typeface="Times New Roman"/>
              </a:rPr>
              <a:t>k</a:t>
            </a:r>
            <a:r>
              <a:rPr lang="en-US" sz="2800" dirty="0" err="1" smtClean="0">
                <a:effectLst/>
                <a:latin typeface="Times New Roman"/>
                <a:ea typeface="ＭＳ 明朝"/>
                <a:cs typeface="Times New Roman"/>
              </a:rPr>
              <a:t>t</a:t>
            </a:r>
            <a:r>
              <a:rPr lang="en-US" sz="2800" dirty="0" smtClean="0"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3200" dirty="0" smtClean="0">
                <a:effectLst/>
                <a:latin typeface="Times New Roman"/>
                <a:ea typeface="ＭＳ 明朝"/>
                <a:cs typeface="Times New Roman"/>
              </a:rPr>
              <a:t>+(</a:t>
            </a:r>
            <a:r>
              <a:rPr lang="en-US" sz="3200" dirty="0" err="1" smtClean="0">
                <a:effectLst/>
                <a:latin typeface="Times New Roman"/>
                <a:ea typeface="ＭＳ 明朝"/>
                <a:cs typeface="Times New Roman"/>
              </a:rPr>
              <a:t>L</a:t>
            </a:r>
            <a:r>
              <a:rPr lang="en-US" sz="2800" dirty="0" err="1" smtClean="0">
                <a:effectLst/>
                <a:latin typeface="Times New Roman"/>
                <a:ea typeface="ＭＳ 明朝"/>
                <a:cs typeface="Times New Roman"/>
              </a:rPr>
              <a:t>т</a:t>
            </a:r>
            <a:r>
              <a:rPr lang="en-US" sz="2800" dirty="0" smtClean="0"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3200" dirty="0" smtClean="0">
                <a:effectLst/>
                <a:latin typeface="Times New Roman"/>
                <a:ea typeface="ＭＳ 明朝"/>
                <a:cs typeface="Times New Roman"/>
              </a:rPr>
              <a:t>+</a:t>
            </a:r>
            <a:r>
              <a:rPr lang="en-US" sz="3200" dirty="0" err="1" smtClean="0">
                <a:effectLst/>
                <a:latin typeface="Times New Roman"/>
                <a:ea typeface="ＭＳ 明朝"/>
                <a:cs typeface="Times New Roman"/>
              </a:rPr>
              <a:t>А</a:t>
            </a:r>
            <a:r>
              <a:rPr lang="en-US" sz="3200" dirty="0" smtClean="0">
                <a:effectLst/>
                <a:latin typeface="Times New Roman"/>
                <a:ea typeface="ＭＳ 明朝"/>
                <a:cs typeface="Times New Roman"/>
              </a:rPr>
              <a:t>’+</a:t>
            </a:r>
            <a:r>
              <a:rPr lang="en-US" sz="3200" dirty="0" err="1" smtClean="0">
                <a:effectLst/>
                <a:latin typeface="Times New Roman"/>
                <a:ea typeface="ＭＳ 明朝"/>
                <a:cs typeface="Times New Roman"/>
              </a:rPr>
              <a:t>Ф’</a:t>
            </a:r>
            <a:r>
              <a:rPr lang="en-US" sz="2800" dirty="0" err="1" smtClean="0">
                <a:effectLst/>
                <a:latin typeface="Times New Roman"/>
                <a:ea typeface="ＭＳ 明朝"/>
                <a:cs typeface="Times New Roman"/>
              </a:rPr>
              <a:t>з</a:t>
            </a:r>
            <a:r>
              <a:rPr lang="en-US" sz="2800" dirty="0" smtClean="0"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en-US" sz="3200" dirty="0" smtClean="0">
                <a:effectLst/>
                <a:latin typeface="Times New Roman"/>
                <a:ea typeface="ＭＳ 明朝"/>
                <a:cs typeface="Times New Roman"/>
              </a:rPr>
              <a:t>+</a:t>
            </a:r>
            <a:r>
              <a:rPr lang="en-US" sz="3200" dirty="0" err="1" smtClean="0">
                <a:effectLst/>
                <a:latin typeface="Times New Roman"/>
                <a:ea typeface="ＭＳ 明朝"/>
                <a:cs typeface="Times New Roman"/>
              </a:rPr>
              <a:t>Ф’</a:t>
            </a:r>
            <a:r>
              <a:rPr lang="en-US" sz="2800" dirty="0" err="1" smtClean="0">
                <a:effectLst/>
                <a:latin typeface="Times New Roman"/>
                <a:ea typeface="ＭＳ 明朝"/>
                <a:cs typeface="Times New Roman"/>
              </a:rPr>
              <a:t>а</a:t>
            </a:r>
            <a:r>
              <a:rPr lang="en-US" sz="3200" dirty="0" smtClean="0">
                <a:effectLst/>
                <a:latin typeface="Times New Roman"/>
                <a:ea typeface="ＭＳ 明朝"/>
                <a:cs typeface="Times New Roman"/>
              </a:rPr>
              <a:t>)</a:t>
            </a:r>
            <a:r>
              <a:rPr lang="en-US" sz="3200" dirty="0" err="1" smtClean="0">
                <a:effectLst/>
                <a:latin typeface="Symbol"/>
                <a:ea typeface="ＭＳ 明朝"/>
                <a:cs typeface="Symbol"/>
              </a:rPr>
              <a:t>g</a:t>
            </a:r>
            <a:r>
              <a:rPr lang="en-US" sz="3200" dirty="0" err="1" smtClean="0">
                <a:effectLst/>
                <a:latin typeface="Times New Roman"/>
                <a:ea typeface="ＭＳ 明朝"/>
                <a:cs typeface="Times New Roman"/>
              </a:rPr>
              <a:t>k</a:t>
            </a:r>
            <a:r>
              <a:rPr lang="en-US" sz="2800" dirty="0" err="1" smtClean="0">
                <a:effectLst/>
                <a:latin typeface="Times New Roman"/>
                <a:ea typeface="ＭＳ 明朝"/>
                <a:cs typeface="Times New Roman"/>
              </a:rPr>
              <a:t>t</a:t>
            </a:r>
            <a:r>
              <a:rPr lang="en-US" sz="2800" dirty="0" smtClean="0">
                <a:effectLst/>
                <a:latin typeface="Times New Roman"/>
                <a:ea typeface="ＭＳ 明朝"/>
                <a:cs typeface="Times New Roman"/>
              </a:rPr>
              <a:t> </a:t>
            </a:r>
            <a:endParaRPr lang="ru-RU" sz="2800" dirty="0" smtClean="0">
              <a:effectLst/>
              <a:latin typeface="Times New Roman"/>
              <a:ea typeface="ＭＳ 明朝"/>
              <a:cs typeface="Times New Roman"/>
            </a:endParaRPr>
          </a:p>
          <a:p>
            <a:r>
              <a:rPr lang="en-US" sz="1600" dirty="0" err="1" smtClean="0"/>
              <a:t>Lт</a:t>
            </a:r>
            <a:r>
              <a:rPr lang="ru-RU" sz="1100" dirty="0" smtClean="0"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ru-RU" sz="1600" dirty="0" smtClean="0"/>
              <a:t>– ликвидационная стоимость предприятия</a:t>
            </a:r>
            <a:endParaRPr lang="en-US" sz="1600" dirty="0" smtClean="0"/>
          </a:p>
          <a:p>
            <a:r>
              <a:rPr lang="en-US" sz="1600" dirty="0" smtClean="0">
                <a:effectLst/>
              </a:rPr>
              <a:t>A</a:t>
            </a:r>
            <a:r>
              <a:rPr lang="ru-RU" sz="1600" dirty="0" smtClean="0">
                <a:effectLst/>
              </a:rPr>
              <a:t> а</a:t>
            </a:r>
            <a:r>
              <a:rPr lang="ru-RU" sz="1600" dirty="0" smtClean="0"/>
              <a:t>мортизационные отчисления</a:t>
            </a:r>
            <a:endParaRPr lang="en-US" sz="1600" dirty="0" smtClean="0">
              <a:effectLst/>
            </a:endParaRPr>
          </a:p>
          <a:p>
            <a:pPr lvl="0">
              <a:spcAft>
                <a:spcPts val="1200"/>
              </a:spcAft>
            </a:pPr>
            <a:r>
              <a:rPr lang="ru-RU" sz="1600" dirty="0" err="1" smtClean="0"/>
              <a:t>kt</a:t>
            </a:r>
            <a:r>
              <a:rPr lang="ru-RU" sz="1050" dirty="0" smtClean="0"/>
              <a:t>–</a:t>
            </a:r>
            <a:r>
              <a:rPr lang="ru-RU" sz="1100" dirty="0">
                <a:solidFill>
                  <a:prstClr val="black"/>
                </a:solidFill>
                <a:latin typeface="Times New Roman"/>
                <a:ea typeface="ＭＳ 明朝"/>
                <a:cs typeface="Times New Roman"/>
              </a:rPr>
              <a:t>  </a:t>
            </a:r>
            <a:r>
              <a:rPr lang="ru-RU" sz="1600" dirty="0" smtClean="0"/>
              <a:t>коэффициент приведения во времени</a:t>
            </a:r>
            <a:endParaRPr lang="en-US" sz="1600" dirty="0" smtClean="0"/>
          </a:p>
          <a:p>
            <a:pPr lvl="0">
              <a:spcAft>
                <a:spcPts val="1200"/>
              </a:spcAft>
            </a:pPr>
            <a:r>
              <a:rPr lang="ru-RU" sz="1600" dirty="0" smtClean="0"/>
              <a:t>Ф—сумма, отчисляемая в резервный фонд</a:t>
            </a:r>
            <a:endParaRPr lang="ru-RU" sz="1600" dirty="0" smtClean="0">
              <a:effectLst/>
              <a:latin typeface="Cambria"/>
              <a:ea typeface="ＭＳ 明朝"/>
              <a:cs typeface="Times New Roman"/>
            </a:endParaRPr>
          </a:p>
          <a:p>
            <a:r>
              <a:rPr lang="en-US" sz="1600" dirty="0" err="1" smtClean="0">
                <a:effectLst/>
                <a:latin typeface="Times New Roman"/>
                <a:ea typeface="ＭＳ 明朝"/>
                <a:cs typeface="Times New Roman"/>
              </a:rPr>
              <a:t>П</a:t>
            </a:r>
            <a:r>
              <a:rPr lang="en-US" sz="1600" baseline="-25000" dirty="0" err="1" smtClean="0">
                <a:effectLst/>
                <a:latin typeface="Times New Roman"/>
                <a:ea typeface="ＭＳ 明朝"/>
                <a:cs typeface="Times New Roman"/>
              </a:rPr>
              <a:t>сt</a:t>
            </a:r>
            <a:r>
              <a:rPr lang="ru-RU" sz="1600" baseline="-25000" dirty="0" smtClean="0">
                <a:effectLst/>
                <a:latin typeface="Times New Roman"/>
                <a:ea typeface="ＭＳ 明朝"/>
                <a:cs typeface="Times New Roman"/>
              </a:rPr>
              <a:t> </a:t>
            </a:r>
            <a:r>
              <a:rPr lang="ru-RU" sz="1600" dirty="0" smtClean="0"/>
              <a:t>Прибыль российского участника</a:t>
            </a:r>
            <a:endParaRPr lang="ru-RU" dirty="0" smtClean="0"/>
          </a:p>
          <a:p>
            <a:r>
              <a:rPr lang="ru-RU" dirty="0" smtClean="0"/>
              <a:t>Показатель должен иметь положительное значение</a:t>
            </a:r>
            <a:endParaRPr lang="ru-RU" dirty="0"/>
          </a:p>
          <a:p>
            <a:endParaRPr lang="ru-RU" dirty="0" smtClean="0"/>
          </a:p>
          <a:p>
            <a:endParaRPr lang="en-US" baseline="-25000" dirty="0" smtClean="0">
              <a:effectLst/>
              <a:latin typeface="Times New Roman"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902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Внутренние нормы рентабельности затрат российского участника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err="1" smtClean="0"/>
              <a:t>найти</a:t>
            </a:r>
            <a:r>
              <a:rPr lang="ru-RU" sz="2000" dirty="0" smtClean="0"/>
              <a:t> </a:t>
            </a:r>
            <a:r>
              <a:rPr lang="ru-RU" sz="2000" dirty="0"/>
              <a:t>значение норматива </a:t>
            </a:r>
            <a:r>
              <a:rPr lang="ru-RU" sz="2000" dirty="0" smtClean="0"/>
              <a:t>приведения, при </a:t>
            </a:r>
            <a:r>
              <a:rPr lang="ru-RU" sz="2000" dirty="0"/>
              <a:t>котором </a:t>
            </a:r>
            <a:r>
              <a:rPr lang="ru-RU" sz="2000" dirty="0" smtClean="0"/>
              <a:t>интегральный эффект </a:t>
            </a:r>
            <a:r>
              <a:rPr lang="ru-RU" sz="2000" dirty="0"/>
              <a:t>функционирования предприятия с иностранными </a:t>
            </a:r>
            <a:r>
              <a:rPr lang="ru-RU" sz="2000" dirty="0" smtClean="0"/>
              <a:t>инвестициями</a:t>
            </a:r>
            <a:r>
              <a:rPr lang="ru-RU" sz="2000" dirty="0"/>
              <a:t> за </a:t>
            </a:r>
            <a:r>
              <a:rPr lang="ru-RU" sz="2000" dirty="0" err="1"/>
              <a:t>расчетныи</a:t>
            </a:r>
            <a:r>
              <a:rPr lang="ru-RU" sz="2000" dirty="0"/>
              <a:t>̆ период </a:t>
            </a:r>
            <a:r>
              <a:rPr lang="ru-RU" sz="2000" dirty="0" smtClean="0"/>
              <a:t>был </a:t>
            </a:r>
            <a:r>
              <a:rPr lang="ru-RU" sz="2000" dirty="0"/>
              <a:t>бы </a:t>
            </a:r>
            <a:r>
              <a:rPr lang="ru-RU" sz="2000" dirty="0" smtClean="0"/>
              <a:t>равен нулю</a:t>
            </a:r>
          </a:p>
          <a:p>
            <a:r>
              <a:rPr lang="ru-RU" sz="2000" dirty="0"/>
              <a:t>интегральный эффект </a:t>
            </a:r>
            <a:r>
              <a:rPr lang="ru-RU" sz="2000" dirty="0" smtClean="0"/>
              <a:t>– разность </a:t>
            </a:r>
            <a:r>
              <a:rPr lang="ru-RU" sz="2000" dirty="0"/>
              <a:t>между дисконтированными результатами или доходами (например, прибылью) и затратами (капитальными вложениями</a:t>
            </a:r>
            <a:r>
              <a:rPr lang="ru-RU" sz="2000" dirty="0" smtClean="0"/>
              <a:t>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07292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Газетная бумага.thmx</Template>
  <TotalTime>250</TotalTime>
  <Words>1202</Words>
  <Application>Microsoft Macintosh PowerPoint</Application>
  <PresentationFormat>Экран (4:3)</PresentationFormat>
  <Paragraphs>173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NewsPrint</vt:lpstr>
      <vt:lpstr>Определение народохозяйствнной эффективности предприятия с иностранными инвестициями</vt:lpstr>
      <vt:lpstr>Определение эффективности деятельности российского партнера</vt:lpstr>
      <vt:lpstr>Показатели</vt:lpstr>
      <vt:lpstr>Условные обозначения</vt:lpstr>
      <vt:lpstr>Прибыль</vt:lpstr>
      <vt:lpstr>Рентабельность</vt:lpstr>
      <vt:lpstr>Период окупаемости</vt:lpstr>
      <vt:lpstr>Интегральный хозрасчетный эффект</vt:lpstr>
      <vt:lpstr>Внутренние нормы рентабельности затрат российского участника</vt:lpstr>
      <vt:lpstr>Слайд 10</vt:lpstr>
      <vt:lpstr>Оценка эффективности участия иностранного партнера в совместном предприятии</vt:lpstr>
      <vt:lpstr>Производится оценка:</vt:lpstr>
      <vt:lpstr>Экономическая эффективность участия</vt:lpstr>
      <vt:lpstr>Прибыль</vt:lpstr>
      <vt:lpstr>Рентабельность</vt:lpstr>
      <vt:lpstr>Среднегодовая рентабельность</vt:lpstr>
      <vt:lpstr>Период  окупаемости</vt:lpstr>
      <vt:lpstr>интегральный эффект затрат иностранного участника на создание и развитие предприятия</vt:lpstr>
      <vt:lpstr>Слайд 19</vt:lpstr>
      <vt:lpstr>Внутренняя норма рентабельности</vt:lpstr>
      <vt:lpstr>Инвестиционная программа на основе конкурса</vt:lpstr>
      <vt:lpstr>Начальная цена</vt:lpstr>
      <vt:lpstr>стоимость собственных средств по балансу предприятия (Кб.)</vt:lpstr>
      <vt:lpstr>Показатель конъюнктуры рынка (Крын.)</vt:lpstr>
      <vt:lpstr>Отраслевой показатель цены (Котр.)</vt:lpstr>
      <vt:lpstr>Нормативный показатель установления цены акций (Кнор.)</vt:lpstr>
      <vt:lpstr>Победитель конкурса</vt:lpstr>
      <vt:lpstr>Слайд 28</vt:lpstr>
      <vt:lpstr>Победитель обязан</vt:lpstr>
      <vt:lpstr>Права победителя</vt:lpstr>
      <vt:lpstr>Документы для участия в конкурсе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Саша</dc:creator>
  <cp:lastModifiedBy>Admin</cp:lastModifiedBy>
  <cp:revision>24</cp:revision>
  <dcterms:created xsi:type="dcterms:W3CDTF">2013-11-18T13:30:34Z</dcterms:created>
  <dcterms:modified xsi:type="dcterms:W3CDTF">2014-10-27T08:24:59Z</dcterms:modified>
</cp:coreProperties>
</file>