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5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06073-A821-4425-9BE9-5B17321FB299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A2E4-F7E4-4D75-942E-8675C58C5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9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2E4-F7E4-4D75-942E-8675C58C58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8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2E4-F7E4-4D75-942E-8675C58C58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0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A2E4-F7E4-4D75-942E-8675C58C58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1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7538-FB09-4798-A365-8CDD0CDA407A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6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8F92-08FC-4810-AF68-1FCC478ADFD1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6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38C0-2691-42B0-9A2A-464A0C37AC0F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00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91DB-18E1-452F-9CFD-23DF9518B8D1}" type="datetime1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60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B988-F242-4D18-90D9-CA79BB9D18D2}" type="datetime1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55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CA2-41B9-4734-9736-0519666C27AB}" type="datetime1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32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697A-E4A1-4C36-A1D0-777FE59AC08C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4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B367-51E8-4F67-AF2B-46329D151561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6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4716-5F2B-45B5-8E04-654D2DC4A3C0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6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0752-1163-4A93-9EE3-54B8EA545964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1068-954B-4AFD-9D95-A4FA9BC80CD2}" type="datetime1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2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D349-7B0C-423F-9AA7-EB2F1FC4E850}" type="datetime1">
              <a:rPr lang="ru-RU" smtClean="0"/>
              <a:t>31.03.2015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7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251-0ADB-4C6A-8A7E-A94A54970AF2}" type="datetime1">
              <a:rPr lang="ru-RU" smtClean="0"/>
              <a:t>31.03.2015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5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77A-7063-4949-9540-0FC735D3C066}" type="datetime1">
              <a:rPr lang="ru-RU" smtClean="0"/>
              <a:t>31.03.2015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1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446-6851-4577-9A8E-28369504BA74}" type="datetime1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5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998B-806E-48B2-BBBB-7D0285A74DC8}" type="datetime1">
              <a:rPr lang="ru-RU" smtClean="0"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7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0DF3-6279-4B90-9497-CE94756748D2}" type="datetime1">
              <a:rPr lang="ru-RU" smtClean="0"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614ECC-9F14-4B07-905B-9909A7D07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1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consultant.ru/cons/cgi/online.cgi?base=LAW&amp;n=2605&amp;req=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13" y="2451100"/>
            <a:ext cx="8915399" cy="2262781"/>
          </a:xfrm>
        </p:spPr>
        <p:txBody>
          <a:bodyPr/>
          <a:lstStyle/>
          <a:p>
            <a:r>
              <a:rPr lang="ru-RU" dirty="0" smtClean="0"/>
              <a:t>Инструкция П-6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95513" y="4713881"/>
            <a:ext cx="9463088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/>
              <a:t>о порядке приемки продукции производственно-технического назначения и товаров народного потребления по количеству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7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8925" y="1799773"/>
            <a:ext cx="5244790" cy="812799"/>
          </a:xfrm>
        </p:spPr>
        <p:txBody>
          <a:bodyPr>
            <a:normAutofit/>
          </a:bodyPr>
          <a:lstStyle/>
          <a:p>
            <a:r>
              <a:rPr lang="ru-RU" dirty="0"/>
              <a:t>Приемка </a:t>
            </a:r>
            <a:r>
              <a:rPr lang="ru-RU" dirty="0" smtClean="0"/>
              <a:t>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8754" y="2922679"/>
            <a:ext cx="9280027" cy="269435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Приемка </a:t>
            </a:r>
            <a:r>
              <a:rPr lang="ru-RU" dirty="0" smtClean="0"/>
              <a:t>считается </a:t>
            </a:r>
            <a:r>
              <a:rPr lang="ru-RU" b="1" i="1" dirty="0" smtClean="0"/>
              <a:t>произведенной своевременно</a:t>
            </a:r>
            <a:r>
              <a:rPr lang="ru-RU" dirty="0" smtClean="0"/>
              <a:t>, </a:t>
            </a:r>
            <a:r>
              <a:rPr lang="ru-RU" dirty="0"/>
              <a:t>если проверка количества </a:t>
            </a:r>
            <a:r>
              <a:rPr lang="ru-RU" dirty="0" smtClean="0"/>
              <a:t>продукции </a:t>
            </a:r>
            <a:r>
              <a:rPr lang="ru-RU" dirty="0"/>
              <a:t>окончена в установленные сроки. </a:t>
            </a:r>
            <a:endParaRPr lang="ru-RU" dirty="0" smtClean="0"/>
          </a:p>
          <a:p>
            <a:pPr algn="just"/>
            <a:r>
              <a:rPr lang="ru-RU" dirty="0"/>
              <a:t>Приемка продукции </a:t>
            </a:r>
            <a:r>
              <a:rPr lang="ru-RU" b="1" i="1" dirty="0"/>
              <a:t>производится лицами, уполномоченными на </a:t>
            </a:r>
            <a:r>
              <a:rPr lang="ru-RU" b="1" i="1" dirty="0" smtClean="0"/>
              <a:t>то руководителем </a:t>
            </a:r>
            <a:r>
              <a:rPr lang="ru-RU" b="1" i="1" dirty="0"/>
              <a:t>или заместителем руководителя </a:t>
            </a:r>
            <a:r>
              <a:rPr lang="ru-RU" b="1" i="1" dirty="0" smtClean="0"/>
              <a:t>предприятия-получателя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Эти лица </a:t>
            </a:r>
            <a:r>
              <a:rPr lang="ru-RU" b="1" i="1" dirty="0"/>
              <a:t>несут ответственность</a:t>
            </a:r>
            <a:r>
              <a:rPr lang="ru-RU" dirty="0"/>
              <a:t> за строгое соблюдение правил приемки продукции. 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43" y="251936"/>
            <a:ext cx="2613251" cy="25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094" y="230016"/>
            <a:ext cx="8911687" cy="111553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Приемка </a:t>
            </a:r>
            <a:r>
              <a:rPr lang="ru-RU" dirty="0" smtClean="0"/>
              <a:t>продукции.</a:t>
            </a:r>
            <a:br>
              <a:rPr lang="ru-RU" dirty="0" smtClean="0"/>
            </a:br>
            <a:r>
              <a:rPr lang="ru-RU" dirty="0" smtClean="0"/>
              <a:t>Предприятие-получатель </a:t>
            </a:r>
            <a:r>
              <a:rPr lang="ru-RU" dirty="0"/>
              <a:t>обязано: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30361"/>
            <a:ext cx="9280027" cy="522709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а) </a:t>
            </a:r>
            <a:r>
              <a:rPr lang="ru-RU" b="1" dirty="0"/>
              <a:t>создать </a:t>
            </a:r>
            <a:r>
              <a:rPr lang="ru-RU" b="1" dirty="0" smtClean="0"/>
              <a:t>условия</a:t>
            </a:r>
            <a:r>
              <a:rPr lang="ru-RU" dirty="0" smtClean="0"/>
              <a:t> для </a:t>
            </a:r>
            <a:r>
              <a:rPr lang="ru-RU" dirty="0"/>
              <a:t>правильной и своевременной приемки </a:t>
            </a:r>
            <a:r>
              <a:rPr lang="ru-RU" dirty="0" smtClean="0"/>
              <a:t>продукции, </a:t>
            </a:r>
            <a:r>
              <a:rPr lang="ru-RU" dirty="0"/>
              <a:t>при которых обеспечивалась бы сохранность и предотвращалась возможность образования недостач и хищений </a:t>
            </a:r>
            <a:r>
              <a:rPr lang="ru-RU" dirty="0" smtClean="0"/>
              <a:t>продукции</a:t>
            </a:r>
            <a:endParaRPr lang="en-US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б) обеспечить</a:t>
            </a:r>
            <a:r>
              <a:rPr lang="ru-RU" dirty="0"/>
              <a:t>, чтобы </a:t>
            </a:r>
            <a:r>
              <a:rPr lang="ru-RU" b="1" dirty="0"/>
              <a:t>лица, осуществляющие приемку продукции, хорошо знали</a:t>
            </a:r>
            <a:r>
              <a:rPr lang="ru-RU" dirty="0"/>
              <a:t> </a:t>
            </a:r>
            <a:r>
              <a:rPr lang="ru-RU" dirty="0" smtClean="0"/>
              <a:t>Инструкцию П-6, </a:t>
            </a:r>
            <a:r>
              <a:rPr lang="ru-RU" dirty="0"/>
              <a:t>а также </a:t>
            </a:r>
            <a:r>
              <a:rPr lang="ru-RU" dirty="0" smtClean="0"/>
              <a:t>иные установленные правила </a:t>
            </a:r>
            <a:r>
              <a:rPr lang="ru-RU" dirty="0"/>
              <a:t>приемки продукции по </a:t>
            </a:r>
            <a:r>
              <a:rPr lang="ru-RU" dirty="0" smtClean="0"/>
              <a:t>количеству</a:t>
            </a:r>
            <a:endParaRPr lang="en-US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в) обеспечить </a:t>
            </a:r>
            <a:r>
              <a:rPr lang="ru-RU" b="1" dirty="0"/>
              <a:t>точное определение количества </a:t>
            </a:r>
            <a:r>
              <a:rPr lang="ru-RU" dirty="0"/>
              <a:t>поступившей продукции (веса, количества мест: ящиков, мешков, связок, кип, пачек и т. п</a:t>
            </a:r>
            <a:r>
              <a:rPr lang="ru-RU" dirty="0" smtClean="0"/>
              <a:t>.)</a:t>
            </a:r>
            <a:endParaRPr lang="en-US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г) </a:t>
            </a:r>
            <a:r>
              <a:rPr lang="ru-RU" dirty="0"/>
              <a:t>систематически </a:t>
            </a:r>
            <a:r>
              <a:rPr lang="ru-RU" b="1" dirty="0"/>
              <a:t>осуществлять контроль за работой лиц</a:t>
            </a:r>
            <a:r>
              <a:rPr lang="ru-RU" dirty="0"/>
              <a:t>, на которых возложена приемка продукции по количеству, и </a:t>
            </a:r>
            <a:r>
              <a:rPr lang="ru-RU" b="1" dirty="0"/>
              <a:t>предупреждать нарушения правил приемки </a:t>
            </a:r>
            <a:r>
              <a:rPr lang="ru-RU" b="1" dirty="0" smtClean="0"/>
              <a:t>продукции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95" y="431145"/>
            <a:ext cx="1302999" cy="13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638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Приемка продукции по количеству производится по транспортным и сопроводительным </a:t>
            </a:r>
            <a:r>
              <a:rPr lang="ru-RU" dirty="0" smtClean="0"/>
              <a:t>документам</a:t>
            </a:r>
            <a:r>
              <a:rPr lang="en-US" dirty="0"/>
              <a:t> </a:t>
            </a:r>
            <a:r>
              <a:rPr lang="ru-RU" dirty="0" smtClean="0"/>
              <a:t>отправителя (изготовителя):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730500"/>
            <a:ext cx="9280027" cy="3884614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Счету-фактуре</a:t>
            </a:r>
            <a:endParaRPr lang="ru-RU" dirty="0"/>
          </a:p>
          <a:p>
            <a:pPr algn="just"/>
            <a:r>
              <a:rPr lang="ru-RU" dirty="0" smtClean="0"/>
              <a:t>Спецификации</a:t>
            </a:r>
          </a:p>
          <a:p>
            <a:pPr algn="just"/>
            <a:r>
              <a:rPr lang="ru-RU" dirty="0" smtClean="0"/>
              <a:t>Описи</a:t>
            </a:r>
          </a:p>
          <a:p>
            <a:pPr algn="just"/>
            <a:r>
              <a:rPr lang="ru-RU" dirty="0" smtClean="0"/>
              <a:t>Упаковочным </a:t>
            </a:r>
            <a:r>
              <a:rPr lang="ru-RU" dirty="0"/>
              <a:t>ярлыкам и др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Отсутствие указанных документов не </a:t>
            </a:r>
            <a:r>
              <a:rPr lang="ru-RU" dirty="0"/>
              <a:t>приостанавливает приемки продукции. </a:t>
            </a:r>
            <a:r>
              <a:rPr lang="ru-RU" dirty="0" smtClean="0"/>
              <a:t>В этом </a:t>
            </a:r>
            <a:r>
              <a:rPr lang="ru-RU" dirty="0"/>
              <a:t>случае составляется </a:t>
            </a:r>
            <a:r>
              <a:rPr lang="ru-RU" b="1" dirty="0"/>
              <a:t>акт о фактическом наличии продукции и в </a:t>
            </a:r>
            <a:r>
              <a:rPr lang="ru-RU" b="1" dirty="0" smtClean="0"/>
              <a:t>акте указывается</a:t>
            </a:r>
            <a:r>
              <a:rPr lang="ru-RU" b="1" dirty="0"/>
              <a:t>, какие документы отсутствуют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При одновременном получении продукции в нескольких вагонах, контейнерах или автофургонах</a:t>
            </a:r>
            <a:r>
              <a:rPr lang="en-US" dirty="0" smtClean="0"/>
              <a:t> - </a:t>
            </a:r>
            <a:r>
              <a:rPr lang="ru-RU" dirty="0" smtClean="0"/>
              <a:t>в </a:t>
            </a:r>
            <a:r>
              <a:rPr lang="ru-RU" dirty="0"/>
              <a:t>акте приемки </a:t>
            </a:r>
            <a:r>
              <a:rPr lang="ru-RU" dirty="0" smtClean="0"/>
              <a:t>должно </a:t>
            </a:r>
            <a:r>
              <a:rPr lang="ru-RU" dirty="0"/>
              <a:t>быть указано количество поступившей продукции раздельно в каждом </a:t>
            </a:r>
            <a:r>
              <a:rPr lang="ru-RU" dirty="0" smtClean="0"/>
              <a:t>вагоне</a:t>
            </a:r>
            <a:r>
              <a:rPr lang="ru-RU" dirty="0"/>
              <a:t>, контейнере или автофургоне.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673" y="470373"/>
            <a:ext cx="1775279" cy="19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123" y="1192335"/>
            <a:ext cx="5094164" cy="1136451"/>
          </a:xfrm>
        </p:spPr>
        <p:txBody>
          <a:bodyPr>
            <a:normAutofit/>
          </a:bodyPr>
          <a:lstStyle/>
          <a:p>
            <a:r>
              <a:rPr lang="ru-RU" dirty="0"/>
              <a:t>Приемка </a:t>
            </a:r>
            <a:r>
              <a:rPr lang="ru-RU" dirty="0" smtClean="0"/>
              <a:t>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7782" y="2323734"/>
            <a:ext cx="9280027" cy="3534591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Количество поступившей продукции при приемке ее должно определяться </a:t>
            </a:r>
            <a:r>
              <a:rPr lang="ru-RU" b="1" dirty="0"/>
              <a:t>в </a:t>
            </a:r>
            <a:r>
              <a:rPr lang="ru-RU" b="1" dirty="0" smtClean="0"/>
              <a:t>тех </a:t>
            </a:r>
            <a:r>
              <a:rPr lang="ru-RU" b="1" dirty="0"/>
              <a:t>же единицах измерения</a:t>
            </a:r>
            <a:r>
              <a:rPr lang="ru-RU" dirty="0"/>
              <a:t>, которые указаны в сопроводительных документах. </a:t>
            </a:r>
          </a:p>
          <a:p>
            <a:pPr algn="just"/>
            <a:r>
              <a:rPr lang="ru-RU" dirty="0"/>
              <a:t>Если в этих документах отправитель указал </a:t>
            </a:r>
            <a:r>
              <a:rPr lang="ru-RU" b="1" dirty="0"/>
              <a:t>вес продукции и количество </a:t>
            </a:r>
            <a:r>
              <a:rPr lang="ru-RU" b="1" dirty="0" smtClean="0"/>
              <a:t>мест</a:t>
            </a:r>
            <a:r>
              <a:rPr lang="ru-RU" dirty="0" smtClean="0"/>
              <a:t>, то получатель </a:t>
            </a:r>
            <a:r>
              <a:rPr lang="ru-RU" dirty="0"/>
              <a:t>при приемке продукции должен проверить ее вес и количество мест. </a:t>
            </a:r>
            <a:endParaRPr lang="ru-RU" dirty="0" smtClean="0"/>
          </a:p>
          <a:p>
            <a:pPr algn="just"/>
            <a:r>
              <a:rPr lang="ru-RU" b="1" dirty="0"/>
              <a:t>Выборочная (частичная) проверка количества продукции </a:t>
            </a:r>
            <a:r>
              <a:rPr lang="ru-RU" dirty="0" smtClean="0"/>
              <a:t>с распространением результатов </a:t>
            </a:r>
            <a:r>
              <a:rPr lang="ru-RU" dirty="0"/>
              <a:t>проверки </a:t>
            </a:r>
            <a:r>
              <a:rPr lang="ru-RU" dirty="0" smtClean="0"/>
              <a:t>какой-либо </a:t>
            </a:r>
            <a:r>
              <a:rPr lang="ru-RU" dirty="0"/>
              <a:t>части продукции на всю партию допускается, </a:t>
            </a:r>
            <a:r>
              <a:rPr lang="ru-RU" dirty="0" smtClean="0"/>
              <a:t>когда </a:t>
            </a:r>
            <a:r>
              <a:rPr lang="ru-RU" dirty="0"/>
              <a:t>это </a:t>
            </a:r>
            <a:r>
              <a:rPr lang="ru-RU" dirty="0" smtClean="0"/>
              <a:t>предусмотрено </a:t>
            </a:r>
            <a:r>
              <a:rPr lang="ru-RU" dirty="0"/>
              <a:t>стандартами, техническими условиями, иными </a:t>
            </a:r>
            <a:r>
              <a:rPr lang="ru-RU" dirty="0" smtClean="0"/>
              <a:t>обязательными </a:t>
            </a:r>
            <a:r>
              <a:rPr lang="ru-RU" dirty="0"/>
              <a:t>правилами или договором. 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7" y="481851"/>
            <a:ext cx="2551030" cy="16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412" y="1463826"/>
            <a:ext cx="5007248" cy="113645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Приемка </a:t>
            </a:r>
            <a:r>
              <a:rPr lang="ru-RU" dirty="0" smtClean="0"/>
              <a:t>продукции.</a:t>
            </a:r>
            <a:br>
              <a:rPr lang="ru-RU" dirty="0" smtClean="0"/>
            </a:br>
            <a:r>
              <a:rPr lang="ru-RU" dirty="0" smtClean="0"/>
              <a:t>Проверка веса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6" y="3052333"/>
            <a:ext cx="9280027" cy="279821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Проверка </a:t>
            </a:r>
            <a:r>
              <a:rPr lang="ru-RU" b="1" dirty="0"/>
              <a:t>веса нетто </a:t>
            </a:r>
            <a:r>
              <a:rPr lang="ru-RU" dirty="0"/>
              <a:t>производится в порядке, установленном стандартами, </a:t>
            </a:r>
            <a:r>
              <a:rPr lang="ru-RU" dirty="0" smtClean="0"/>
              <a:t>техническими </a:t>
            </a:r>
            <a:r>
              <a:rPr lang="ru-RU" dirty="0"/>
              <a:t>условиями и иными обязательными для сторон правилами. </a:t>
            </a:r>
            <a:endParaRPr lang="ru-RU" dirty="0" smtClean="0"/>
          </a:p>
          <a:p>
            <a:pPr algn="just"/>
            <a:r>
              <a:rPr lang="ru-RU" dirty="0" smtClean="0"/>
              <a:t>При невозможности перевески продукции </a:t>
            </a:r>
            <a:r>
              <a:rPr lang="ru-RU" dirty="0"/>
              <a:t>без тары определение веса нетто </a:t>
            </a:r>
            <a:r>
              <a:rPr lang="ru-RU" dirty="0" smtClean="0"/>
              <a:t>производится </a:t>
            </a:r>
            <a:r>
              <a:rPr lang="ru-RU" dirty="0"/>
              <a:t>путем проверки </a:t>
            </a:r>
            <a:r>
              <a:rPr lang="ru-RU" b="1" dirty="0"/>
              <a:t>веса брутто в момент получения продукции </a:t>
            </a:r>
            <a:r>
              <a:rPr lang="ru-RU" dirty="0"/>
              <a:t>и </a:t>
            </a:r>
            <a:r>
              <a:rPr lang="ru-RU" b="1" dirty="0"/>
              <a:t>веса </a:t>
            </a:r>
            <a:r>
              <a:rPr lang="ru-RU" b="1" dirty="0" smtClean="0"/>
              <a:t>тары </a:t>
            </a:r>
            <a:r>
              <a:rPr lang="ru-RU" b="1" dirty="0"/>
              <a:t>после освобождения ее </a:t>
            </a:r>
            <a:r>
              <a:rPr lang="ru-RU" b="1" dirty="0" smtClean="0"/>
              <a:t>из-под </a:t>
            </a:r>
            <a:r>
              <a:rPr lang="ru-RU" b="1" dirty="0"/>
              <a:t>продукции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Результаты </a:t>
            </a:r>
            <a:r>
              <a:rPr lang="ru-RU" dirty="0"/>
              <a:t>проверки </a:t>
            </a:r>
            <a:r>
              <a:rPr lang="ru-RU" dirty="0" smtClean="0"/>
              <a:t>оформляются </a:t>
            </a:r>
            <a:r>
              <a:rPr lang="ru-RU" b="1" dirty="0" smtClean="0"/>
              <a:t>актами</a:t>
            </a:r>
            <a:r>
              <a:rPr lang="ru-RU" dirty="0"/>
              <a:t> </a:t>
            </a:r>
            <a:r>
              <a:rPr lang="ru-RU" dirty="0" smtClean="0"/>
              <a:t>(в Акте о весе тары указывается рассчитанный вес нетто продукции)</a:t>
            </a: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04" y="787782"/>
            <a:ext cx="2812129" cy="21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1"/>
            <a:ext cx="7446214" cy="79248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Приемка </a:t>
            </a:r>
            <a:r>
              <a:rPr lang="ru-RU" dirty="0" smtClean="0"/>
              <a:t>продукции. Недостача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16594"/>
            <a:ext cx="9280027" cy="5169944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Если </a:t>
            </a:r>
            <a:r>
              <a:rPr lang="ru-RU" dirty="0" smtClean="0"/>
              <a:t>обнаружена </a:t>
            </a:r>
            <a:r>
              <a:rPr lang="ru-RU" dirty="0"/>
              <a:t>недостача, то получатель </a:t>
            </a:r>
            <a:r>
              <a:rPr lang="ru-RU" dirty="0" smtClean="0"/>
              <a:t>обязан:</a:t>
            </a:r>
          </a:p>
          <a:p>
            <a:pPr marL="612775" indent="-255588" algn="just">
              <a:buFont typeface="+mj-lt"/>
              <a:buAutoNum type="arabicParenR"/>
            </a:pPr>
            <a:r>
              <a:rPr lang="ru-RU" dirty="0"/>
              <a:t> </a:t>
            </a:r>
            <a:r>
              <a:rPr lang="ru-RU" b="1" dirty="0" smtClean="0"/>
              <a:t>приостановить</a:t>
            </a:r>
            <a:r>
              <a:rPr lang="ru-RU" dirty="0" smtClean="0"/>
              <a:t> </a:t>
            </a:r>
            <a:r>
              <a:rPr lang="ru-RU" dirty="0"/>
              <a:t>дальнейшую </a:t>
            </a:r>
            <a:r>
              <a:rPr lang="ru-RU" dirty="0" smtClean="0"/>
              <a:t>приемку </a:t>
            </a:r>
          </a:p>
          <a:p>
            <a:pPr marL="612775" indent="-255588" algn="just">
              <a:buFont typeface="+mj-lt"/>
              <a:buAutoNum type="arabicParenR"/>
            </a:pPr>
            <a:r>
              <a:rPr lang="ru-RU" dirty="0" smtClean="0"/>
              <a:t> обеспечить </a:t>
            </a:r>
            <a:r>
              <a:rPr lang="ru-RU" b="1" dirty="0"/>
              <a:t>сохранность</a:t>
            </a:r>
            <a:r>
              <a:rPr lang="ru-RU" dirty="0"/>
              <a:t> </a:t>
            </a:r>
            <a:r>
              <a:rPr lang="ru-RU" dirty="0" smtClean="0"/>
              <a:t>продукции </a:t>
            </a:r>
          </a:p>
          <a:p>
            <a:pPr marL="612775" indent="-255588" algn="just">
              <a:buFont typeface="+mj-lt"/>
              <a:buAutoNum type="arabicParenR"/>
            </a:pPr>
            <a:r>
              <a:rPr lang="ru-RU" dirty="0"/>
              <a:t> </a:t>
            </a:r>
            <a:r>
              <a:rPr lang="ru-RU" dirty="0" smtClean="0"/>
              <a:t>принять </a:t>
            </a:r>
            <a:r>
              <a:rPr lang="ru-RU" b="1" dirty="0"/>
              <a:t>меры к предотвращению ее смешения </a:t>
            </a:r>
            <a:r>
              <a:rPr lang="ru-RU" dirty="0"/>
              <a:t>с другой однородной </a:t>
            </a:r>
            <a:r>
              <a:rPr lang="ru-RU" dirty="0" smtClean="0"/>
              <a:t>продукцией</a:t>
            </a:r>
          </a:p>
          <a:p>
            <a:pPr algn="just"/>
            <a:r>
              <a:rPr lang="ru-RU" b="1" dirty="0" smtClean="0"/>
              <a:t>О </a:t>
            </a:r>
            <a:r>
              <a:rPr lang="ru-RU" b="1" dirty="0"/>
              <a:t>выявленной недостаче продукции составляется акт </a:t>
            </a:r>
            <a:r>
              <a:rPr lang="ru-RU" dirty="0"/>
              <a:t>за подписями </a:t>
            </a:r>
            <a:r>
              <a:rPr lang="ru-RU" dirty="0" smtClean="0"/>
              <a:t>лиц</a:t>
            </a:r>
            <a:r>
              <a:rPr lang="ru-RU" dirty="0"/>
              <a:t>, производивших приемку продукции. </a:t>
            </a:r>
            <a:endParaRPr lang="ru-RU" dirty="0" smtClean="0"/>
          </a:p>
          <a:p>
            <a:pPr algn="just"/>
            <a:r>
              <a:rPr lang="ru-RU" dirty="0" smtClean="0"/>
              <a:t>В случае выявления </a:t>
            </a:r>
            <a:r>
              <a:rPr lang="ru-RU" b="1" dirty="0" smtClean="0"/>
              <a:t>несоответствия </a:t>
            </a:r>
            <a:r>
              <a:rPr lang="ru-RU" b="1" dirty="0"/>
              <a:t>веса </a:t>
            </a:r>
            <a:r>
              <a:rPr lang="ru-RU" b="1" dirty="0" smtClean="0"/>
              <a:t>брутто</a:t>
            </a:r>
            <a:r>
              <a:rPr lang="ru-RU" dirty="0" smtClean="0"/>
              <a:t>, получатель не </a:t>
            </a:r>
            <a:r>
              <a:rPr lang="ru-RU" dirty="0"/>
              <a:t>должен производить вскрытия тары и упаковки. </a:t>
            </a:r>
            <a:endParaRPr lang="ru-RU" dirty="0" smtClean="0"/>
          </a:p>
          <a:p>
            <a:pPr algn="just"/>
            <a:r>
              <a:rPr lang="ru-RU" dirty="0" smtClean="0"/>
              <a:t>Если </a:t>
            </a:r>
            <a:r>
              <a:rPr lang="ru-RU" dirty="0"/>
              <a:t>при правильности веса </a:t>
            </a:r>
            <a:r>
              <a:rPr lang="ru-RU" dirty="0" smtClean="0"/>
              <a:t>брутто </a:t>
            </a:r>
            <a:r>
              <a:rPr lang="ru-RU" b="1" dirty="0"/>
              <a:t>недостача </a:t>
            </a:r>
            <a:r>
              <a:rPr lang="ru-RU" b="1" dirty="0" smtClean="0"/>
              <a:t>устанавливается </a:t>
            </a:r>
            <a:r>
              <a:rPr lang="ru-RU" b="1" dirty="0"/>
              <a:t>при проверке веса нетто или </a:t>
            </a:r>
            <a:r>
              <a:rPr lang="ru-RU" b="1" dirty="0" smtClean="0"/>
              <a:t>количества товарных единиц</a:t>
            </a:r>
            <a:r>
              <a:rPr lang="ru-RU" dirty="0" smtClean="0"/>
              <a:t>, </a:t>
            </a:r>
            <a:r>
              <a:rPr lang="ru-RU" dirty="0"/>
              <a:t>то получатель обязан </a:t>
            </a:r>
            <a:r>
              <a:rPr lang="ru-RU" dirty="0" smtClean="0"/>
              <a:t>приостановить приемку, </a:t>
            </a:r>
            <a:r>
              <a:rPr lang="ru-RU" dirty="0"/>
              <a:t>сохранить и предъявить </a:t>
            </a:r>
            <a:r>
              <a:rPr lang="ru-RU" dirty="0" smtClean="0"/>
              <a:t>представителю (</a:t>
            </a:r>
            <a:r>
              <a:rPr lang="ru-RU" i="1" dirty="0" smtClean="0"/>
              <a:t>согласно договору представителю отправителя или изготовителя</a:t>
            </a:r>
            <a:r>
              <a:rPr lang="ru-RU" dirty="0" smtClean="0"/>
              <a:t>), вызванному </a:t>
            </a:r>
            <a:r>
              <a:rPr lang="ru-RU" dirty="0"/>
              <a:t>для участия в дальнейшей </a:t>
            </a:r>
            <a:r>
              <a:rPr lang="ru-RU" dirty="0" smtClean="0"/>
              <a:t>приемке, </a:t>
            </a:r>
            <a:r>
              <a:rPr lang="ru-RU" dirty="0"/>
              <a:t>тару и упаковку вскрытых мест и продукцию, </a:t>
            </a:r>
            <a:r>
              <a:rPr lang="ru-RU" dirty="0" smtClean="0"/>
              <a:t>находящуюся </a:t>
            </a:r>
            <a:r>
              <a:rPr lang="ru-RU" dirty="0"/>
              <a:t>внутри </a:t>
            </a:r>
            <a:r>
              <a:rPr lang="ru-RU" dirty="0" smtClean="0"/>
              <a:t>этих </a:t>
            </a:r>
            <a:r>
              <a:rPr lang="ru-RU" dirty="0"/>
              <a:t>мест. 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1" y="349315"/>
            <a:ext cx="1833813" cy="21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925" y="460240"/>
            <a:ext cx="9056914" cy="792483"/>
          </a:xfrm>
        </p:spPr>
        <p:txBody>
          <a:bodyPr>
            <a:normAutofit/>
          </a:bodyPr>
          <a:lstStyle/>
          <a:p>
            <a:r>
              <a:rPr lang="ru-RU" dirty="0"/>
              <a:t>Приемка </a:t>
            </a:r>
            <a:r>
              <a:rPr lang="ru-RU" dirty="0" smtClean="0"/>
              <a:t>продукции. Недостача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4925" y="1391589"/>
            <a:ext cx="9434303" cy="4741319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Для участия </a:t>
            </a:r>
            <a:r>
              <a:rPr lang="ru-RU" dirty="0"/>
              <a:t>в продолжении приемки продукции и </a:t>
            </a:r>
            <a:r>
              <a:rPr lang="ru-RU" dirty="0" smtClean="0"/>
              <a:t>составления двустороннего </a:t>
            </a:r>
            <a:r>
              <a:rPr lang="ru-RU" dirty="0"/>
              <a:t>акта </a:t>
            </a:r>
            <a:r>
              <a:rPr lang="ru-RU" dirty="0" smtClean="0"/>
              <a:t>получатель вызывает:</a:t>
            </a:r>
          </a:p>
          <a:p>
            <a:pPr marL="357188" indent="0" algn="just">
              <a:buNone/>
            </a:pPr>
            <a:r>
              <a:rPr lang="ru-RU" dirty="0" smtClean="0"/>
              <a:t>- </a:t>
            </a:r>
            <a:r>
              <a:rPr lang="ru-RU" b="1" dirty="0" smtClean="0"/>
              <a:t>представителя </a:t>
            </a:r>
            <a:r>
              <a:rPr lang="ru-RU" b="1" dirty="0" err="1"/>
              <a:t>одногороднего</a:t>
            </a:r>
            <a:r>
              <a:rPr lang="ru-RU" b="1" dirty="0"/>
              <a:t> отправителя</a:t>
            </a:r>
            <a:r>
              <a:rPr lang="ru-RU" dirty="0"/>
              <a:t>, </a:t>
            </a:r>
            <a:r>
              <a:rPr lang="ru-RU" dirty="0" smtClean="0"/>
              <a:t>или </a:t>
            </a:r>
            <a:r>
              <a:rPr lang="ru-RU" dirty="0"/>
              <a:t>если продукция получена в </a:t>
            </a:r>
            <a:r>
              <a:rPr lang="ru-RU" dirty="0" smtClean="0"/>
              <a:t>оригинальной </a:t>
            </a:r>
            <a:r>
              <a:rPr lang="ru-RU" dirty="0"/>
              <a:t>упаковке либо в ненарушенной таре изготовителя, не являющегося </a:t>
            </a:r>
            <a:r>
              <a:rPr lang="ru-RU" dirty="0" smtClean="0"/>
              <a:t>отправителем, </a:t>
            </a:r>
            <a:r>
              <a:rPr lang="ru-RU" b="1" dirty="0" smtClean="0"/>
              <a:t>- представителя </a:t>
            </a:r>
            <a:r>
              <a:rPr lang="ru-RU" b="1" dirty="0" err="1" smtClean="0"/>
              <a:t>одногороднего</a:t>
            </a:r>
            <a:r>
              <a:rPr lang="ru-RU" b="1" dirty="0" smtClean="0"/>
              <a:t> </a:t>
            </a:r>
            <a:r>
              <a:rPr lang="ru-RU" b="1" dirty="0"/>
              <a:t>изготовителя. </a:t>
            </a:r>
            <a:endParaRPr lang="ru-RU" b="1" dirty="0" smtClean="0"/>
          </a:p>
          <a:p>
            <a:pPr algn="just"/>
            <a:r>
              <a:rPr lang="ru-RU" dirty="0" smtClean="0"/>
              <a:t>Представитель </a:t>
            </a:r>
            <a:r>
              <a:rPr lang="ru-RU" dirty="0" err="1"/>
              <a:t>одногороднего</a:t>
            </a:r>
            <a:r>
              <a:rPr lang="ru-RU" dirty="0"/>
              <a:t> </a:t>
            </a:r>
            <a:r>
              <a:rPr lang="ru-RU" dirty="0" smtClean="0"/>
              <a:t>отправителя(изготовителя</a:t>
            </a:r>
            <a:r>
              <a:rPr lang="ru-RU" dirty="0"/>
              <a:t>) обязан </a:t>
            </a:r>
            <a:r>
              <a:rPr lang="ru-RU" dirty="0" smtClean="0"/>
              <a:t>явиться </a:t>
            </a:r>
            <a:r>
              <a:rPr lang="ru-RU" dirty="0"/>
              <a:t>не позднее чем на следующий день после получения вызова, если в нем </a:t>
            </a:r>
            <a:r>
              <a:rPr lang="ru-RU" dirty="0" smtClean="0"/>
              <a:t>не </a:t>
            </a:r>
            <a:r>
              <a:rPr lang="ru-RU" dirty="0"/>
              <a:t>указан иной срок явки, а по скоропортящейся продукции </a:t>
            </a:r>
            <a:r>
              <a:rPr lang="ru-RU" dirty="0" smtClean="0"/>
              <a:t>- в </a:t>
            </a:r>
            <a:r>
              <a:rPr lang="ru-RU" dirty="0"/>
              <a:t>течение 4 час. </a:t>
            </a:r>
            <a:r>
              <a:rPr lang="ru-RU" dirty="0" smtClean="0"/>
              <a:t>после </a:t>
            </a:r>
            <a:r>
              <a:rPr lang="ru-RU" dirty="0"/>
              <a:t>получения вызова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Представитель иногороднего отправителя (изготовителя) </a:t>
            </a:r>
            <a:r>
              <a:rPr lang="ru-RU" dirty="0" smtClean="0"/>
              <a:t>обязан </a:t>
            </a:r>
            <a:r>
              <a:rPr lang="ru-RU" dirty="0"/>
              <a:t>явиться не позднее чем в </a:t>
            </a:r>
            <a:r>
              <a:rPr lang="ru-RU" dirty="0" smtClean="0"/>
              <a:t>3-дневный </a:t>
            </a:r>
            <a:r>
              <a:rPr lang="ru-RU" dirty="0"/>
              <a:t>срок после получения вызова, не </a:t>
            </a:r>
            <a:r>
              <a:rPr lang="ru-RU" dirty="0" smtClean="0"/>
              <a:t>считая </a:t>
            </a:r>
            <a:r>
              <a:rPr lang="ru-RU" dirty="0"/>
              <a:t>времени, необходимого для проезда, если не предусмотрен </a:t>
            </a:r>
            <a:r>
              <a:rPr lang="ru-RU" dirty="0" smtClean="0"/>
              <a:t>другой срок. </a:t>
            </a:r>
          </a:p>
          <a:p>
            <a:pPr algn="just"/>
            <a:r>
              <a:rPr lang="ru-RU" dirty="0" smtClean="0"/>
              <a:t>Представитель </a:t>
            </a:r>
            <a:r>
              <a:rPr lang="ru-RU" dirty="0"/>
              <a:t>отправителя (</a:t>
            </a:r>
            <a:r>
              <a:rPr lang="ru-RU" dirty="0" smtClean="0"/>
              <a:t>изготовитель</a:t>
            </a:r>
            <a:r>
              <a:rPr lang="ru-RU" dirty="0"/>
              <a:t>) должен иметь </a:t>
            </a:r>
            <a:r>
              <a:rPr lang="ru-RU" b="1" dirty="0" smtClean="0"/>
              <a:t>удостоверение (на </a:t>
            </a:r>
            <a:r>
              <a:rPr lang="ru-RU" b="1" dirty="0"/>
              <a:t>право участия в приемки продукции </a:t>
            </a:r>
            <a:r>
              <a:rPr lang="ru-RU" dirty="0"/>
              <a:t>у получателя.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39" y="256876"/>
            <a:ext cx="1698189" cy="10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92484"/>
          </a:xfrm>
        </p:spPr>
        <p:txBody>
          <a:bodyPr>
            <a:normAutofit/>
          </a:bodyPr>
          <a:lstStyle/>
          <a:p>
            <a:r>
              <a:rPr lang="ru-RU" dirty="0"/>
              <a:t>Приемка </a:t>
            </a:r>
            <a:r>
              <a:rPr lang="ru-RU" dirty="0" smtClean="0"/>
              <a:t>продукции. Недостача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16594"/>
            <a:ext cx="9280027" cy="4741319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Уведомление о вызове представителя отправителя (изготовителя) должно </a:t>
            </a:r>
            <a:r>
              <a:rPr lang="ru-RU" dirty="0" smtClean="0"/>
              <a:t>быть </a:t>
            </a:r>
            <a:r>
              <a:rPr lang="ru-RU" dirty="0"/>
              <a:t>направлено (передано) ему </a:t>
            </a:r>
            <a:r>
              <a:rPr lang="ru-RU" b="1" dirty="0" smtClean="0"/>
              <a:t>не </a:t>
            </a:r>
            <a:r>
              <a:rPr lang="ru-RU" b="1" dirty="0"/>
              <a:t>позднее 24 </a:t>
            </a:r>
            <a:r>
              <a:rPr lang="ru-RU" b="1" dirty="0" smtClean="0"/>
              <a:t>час., </a:t>
            </a:r>
            <a:r>
              <a:rPr lang="ru-RU" dirty="0" smtClean="0"/>
              <a:t>а </a:t>
            </a:r>
            <a:r>
              <a:rPr lang="ru-RU" dirty="0"/>
              <a:t>в </a:t>
            </a:r>
            <a:r>
              <a:rPr lang="ru-RU" dirty="0" smtClean="0"/>
              <a:t>отношении </a:t>
            </a:r>
            <a:r>
              <a:rPr lang="ru-RU" dirty="0"/>
              <a:t>скоропортящейся продукции </a:t>
            </a:r>
            <a:r>
              <a:rPr lang="ru-RU" dirty="0" smtClean="0"/>
              <a:t>- </a:t>
            </a:r>
            <a:r>
              <a:rPr lang="ru-RU" b="1" dirty="0" smtClean="0"/>
              <a:t>немедленно </a:t>
            </a:r>
            <a:r>
              <a:rPr lang="ru-RU" b="1" dirty="0"/>
              <a:t>после </a:t>
            </a:r>
            <a:r>
              <a:rPr lang="ru-RU" b="1" dirty="0" smtClean="0"/>
              <a:t>обнаружения недостачи</a:t>
            </a:r>
            <a:r>
              <a:rPr lang="ru-RU" dirty="0"/>
              <a:t>, если не </a:t>
            </a:r>
            <a:r>
              <a:rPr lang="ru-RU" dirty="0" smtClean="0"/>
              <a:t>установлены иные сроки. </a:t>
            </a:r>
          </a:p>
          <a:p>
            <a:pPr algn="just"/>
            <a:r>
              <a:rPr lang="ru-RU" b="1" dirty="0" smtClean="0"/>
              <a:t>В уведомлении </a:t>
            </a:r>
            <a:r>
              <a:rPr lang="ru-RU" b="1" dirty="0"/>
              <a:t>должно быть указано</a:t>
            </a:r>
            <a:r>
              <a:rPr lang="ru-RU" dirty="0"/>
              <a:t>: </a:t>
            </a:r>
          </a:p>
          <a:p>
            <a:pPr marL="357188" indent="0" algn="just">
              <a:buNone/>
            </a:pPr>
            <a:r>
              <a:rPr lang="ru-RU" dirty="0"/>
              <a:t>а) наименование продукции, дата и номер </a:t>
            </a:r>
            <a:r>
              <a:rPr lang="ru-RU" dirty="0" smtClean="0"/>
              <a:t>счета–фактуры или </a:t>
            </a:r>
            <a:r>
              <a:rPr lang="ru-RU" dirty="0"/>
              <a:t>номер </a:t>
            </a:r>
            <a:r>
              <a:rPr lang="ru-RU" dirty="0" smtClean="0"/>
              <a:t>транспортного </a:t>
            </a:r>
            <a:r>
              <a:rPr lang="ru-RU" dirty="0"/>
              <a:t>документа, если к моменту вызова счет не получен; </a:t>
            </a:r>
          </a:p>
          <a:p>
            <a:pPr marL="357188" indent="0" algn="just">
              <a:buNone/>
            </a:pPr>
            <a:r>
              <a:rPr lang="ru-RU" dirty="0"/>
              <a:t>б) количество недостающей продукции и характер недостачи (количество </a:t>
            </a:r>
            <a:r>
              <a:rPr lang="ru-RU" dirty="0" smtClean="0"/>
              <a:t>отдельных </a:t>
            </a:r>
            <a:r>
              <a:rPr lang="ru-RU" dirty="0"/>
              <a:t>мест</a:t>
            </a:r>
            <a:r>
              <a:rPr lang="ru-RU" dirty="0" smtClean="0"/>
              <a:t>, </a:t>
            </a:r>
            <a:r>
              <a:rPr lang="ru-RU" dirty="0"/>
              <a:t>недостача в поврежденной таре и т. п.); </a:t>
            </a:r>
            <a:endParaRPr lang="ru-RU" dirty="0" smtClean="0"/>
          </a:p>
          <a:p>
            <a:pPr marL="357188" indent="0" algn="just">
              <a:buNone/>
            </a:pPr>
            <a:r>
              <a:rPr lang="ru-RU" dirty="0" smtClean="0"/>
              <a:t>в</a:t>
            </a:r>
            <a:r>
              <a:rPr lang="ru-RU" dirty="0"/>
              <a:t>) состояние пломб; </a:t>
            </a:r>
          </a:p>
          <a:p>
            <a:pPr marL="357188" indent="0" algn="just">
              <a:buNone/>
            </a:pPr>
            <a:r>
              <a:rPr lang="ru-RU" dirty="0"/>
              <a:t>г) </a:t>
            </a:r>
            <a:r>
              <a:rPr lang="ru-RU" dirty="0" smtClean="0"/>
              <a:t>стоимость </a:t>
            </a:r>
            <a:r>
              <a:rPr lang="ru-RU" dirty="0"/>
              <a:t>недостающей продукции; </a:t>
            </a:r>
          </a:p>
          <a:p>
            <a:pPr marL="357188" indent="0" algn="just">
              <a:buNone/>
            </a:pPr>
            <a:r>
              <a:rPr lang="ru-RU" dirty="0"/>
              <a:t>д) время, на которое назначена приемка продукции по количеству.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5" y="1416593"/>
            <a:ext cx="2272390" cy="17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92484"/>
          </a:xfrm>
        </p:spPr>
        <p:txBody>
          <a:bodyPr>
            <a:normAutofit/>
          </a:bodyPr>
          <a:lstStyle/>
          <a:p>
            <a:r>
              <a:rPr lang="ru-RU" dirty="0"/>
              <a:t>Приемка </a:t>
            </a:r>
            <a:r>
              <a:rPr lang="ru-RU" dirty="0" smtClean="0"/>
              <a:t>продукции. Недостача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16594"/>
            <a:ext cx="9280027" cy="4741319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При неявке представителя </a:t>
            </a:r>
            <a:r>
              <a:rPr lang="ru-RU" dirty="0" smtClean="0"/>
              <a:t>по </a:t>
            </a:r>
            <a:r>
              <a:rPr lang="ru-RU" dirty="0"/>
              <a:t>вызову получателя, а также в </a:t>
            </a:r>
            <a:r>
              <a:rPr lang="ru-RU" dirty="0" smtClean="0"/>
              <a:t>случаях</a:t>
            </a:r>
            <a:r>
              <a:rPr lang="ru-RU" dirty="0"/>
              <a:t>, когда вызов представителя иногороднего отправителя </a:t>
            </a:r>
            <a:r>
              <a:rPr lang="ru-RU" dirty="0" smtClean="0"/>
              <a:t>(изготовителя</a:t>
            </a:r>
            <a:r>
              <a:rPr lang="ru-RU" dirty="0"/>
              <a:t>) не </a:t>
            </a:r>
            <a:r>
              <a:rPr lang="ru-RU" dirty="0" smtClean="0"/>
              <a:t>является обязательным</a:t>
            </a:r>
            <a:r>
              <a:rPr lang="ru-RU" dirty="0"/>
              <a:t>, приемка продукции по количеству и составление акта о </a:t>
            </a:r>
            <a:r>
              <a:rPr lang="ru-RU" dirty="0" smtClean="0"/>
              <a:t>недостаче </a:t>
            </a:r>
            <a:r>
              <a:rPr lang="ru-RU" dirty="0"/>
              <a:t>производится: </a:t>
            </a:r>
          </a:p>
          <a:p>
            <a:pPr algn="just"/>
            <a:r>
              <a:rPr lang="ru-RU" dirty="0"/>
              <a:t>а) с </a:t>
            </a:r>
            <a:r>
              <a:rPr lang="ru-RU" dirty="0" smtClean="0"/>
              <a:t>участием </a:t>
            </a:r>
            <a:r>
              <a:rPr lang="ru-RU" b="1" dirty="0" smtClean="0"/>
              <a:t>представителя другого предприятия</a:t>
            </a:r>
            <a:r>
              <a:rPr lang="ru-RU" dirty="0" smtClean="0"/>
              <a:t>, выделенного руководителем </a:t>
            </a:r>
            <a:r>
              <a:rPr lang="ru-RU" dirty="0"/>
              <a:t>или заместителем </a:t>
            </a:r>
            <a:r>
              <a:rPr lang="ru-RU" dirty="0" smtClean="0"/>
              <a:t>руководителя </a:t>
            </a:r>
            <a:r>
              <a:rPr lang="ru-RU" dirty="0"/>
              <a:t>этого предприятия (организация), </a:t>
            </a:r>
            <a:r>
              <a:rPr lang="ru-RU" dirty="0" smtClean="0"/>
              <a:t>либо </a:t>
            </a:r>
          </a:p>
          <a:p>
            <a:pPr algn="just"/>
            <a:r>
              <a:rPr lang="ru-RU" dirty="0" smtClean="0"/>
              <a:t>б) с участием </a:t>
            </a:r>
            <a:r>
              <a:rPr lang="ru-RU" b="1" dirty="0"/>
              <a:t>представителя общественности </a:t>
            </a:r>
            <a:r>
              <a:rPr lang="ru-RU" b="1" dirty="0" smtClean="0"/>
              <a:t>предприятия-получателя</a:t>
            </a:r>
            <a:r>
              <a:rPr lang="ru-RU" dirty="0"/>
              <a:t>, </a:t>
            </a:r>
            <a:r>
              <a:rPr lang="ru-RU" dirty="0" smtClean="0"/>
              <a:t>назначенного </a:t>
            </a:r>
            <a:r>
              <a:rPr lang="ru-RU" dirty="0"/>
              <a:t>руководителем или заместителем руководителя </a:t>
            </a:r>
            <a:r>
              <a:rPr lang="ru-RU" dirty="0" smtClean="0"/>
              <a:t>предприятия </a:t>
            </a:r>
            <a:r>
              <a:rPr lang="ru-RU" dirty="0"/>
              <a:t>из </a:t>
            </a:r>
            <a:r>
              <a:rPr lang="ru-RU" dirty="0" smtClean="0"/>
              <a:t>утвержденного числа лиц, </a:t>
            </a:r>
            <a:r>
              <a:rPr lang="ru-RU" dirty="0"/>
              <a:t>либо </a:t>
            </a:r>
          </a:p>
          <a:p>
            <a:pPr algn="just"/>
            <a:r>
              <a:rPr lang="ru-RU" dirty="0"/>
              <a:t>в) </a:t>
            </a:r>
            <a:r>
              <a:rPr lang="ru-RU" b="1" dirty="0" smtClean="0"/>
              <a:t>односторонне предприятием-получателем</a:t>
            </a:r>
            <a:r>
              <a:rPr lang="ru-RU" dirty="0"/>
              <a:t>, если отправитель (изготовитель) дал </a:t>
            </a:r>
            <a:r>
              <a:rPr lang="ru-RU" dirty="0" smtClean="0"/>
              <a:t>согласие </a:t>
            </a:r>
            <a:r>
              <a:rPr lang="ru-RU" dirty="0"/>
              <a:t>на одностороннюю приемку </a:t>
            </a:r>
            <a:r>
              <a:rPr lang="ru-RU" dirty="0" smtClean="0"/>
              <a:t>продукции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92484"/>
          </a:xfrm>
        </p:spPr>
        <p:txBody>
          <a:bodyPr>
            <a:normAutofit/>
          </a:bodyPr>
          <a:lstStyle/>
          <a:p>
            <a:r>
              <a:rPr lang="ru-RU" dirty="0"/>
              <a:t>Приемка </a:t>
            </a:r>
            <a:r>
              <a:rPr lang="ru-RU" dirty="0" smtClean="0"/>
              <a:t>продукции. Представители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16594"/>
            <a:ext cx="9280027" cy="4741319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В качестве представителей </a:t>
            </a:r>
            <a:r>
              <a:rPr lang="ru-RU" dirty="0"/>
              <a:t>для участия в приемке продукции должны выделяться лица, компетентные в вопросах определения количества подлежащей приемке продукции.</a:t>
            </a:r>
          </a:p>
          <a:p>
            <a:pPr algn="just"/>
            <a:r>
              <a:rPr lang="ru-RU" dirty="0"/>
              <a:t>Материально ответственные и подчиненные им лица, </a:t>
            </a:r>
            <a:r>
              <a:rPr lang="ru-RU" dirty="0" smtClean="0"/>
              <a:t>лица</a:t>
            </a:r>
            <a:r>
              <a:rPr lang="ru-RU" dirty="0"/>
              <a:t>, связанные с учетом, хранением, приемкой и отпуском материальных ценностей</a:t>
            </a:r>
            <a:r>
              <a:rPr lang="ru-RU" dirty="0" smtClean="0"/>
              <a:t>, </a:t>
            </a:r>
            <a:r>
              <a:rPr lang="ru-RU" dirty="0"/>
              <a:t>руководители предприятий и их </a:t>
            </a:r>
            <a:r>
              <a:rPr lang="ru-RU" dirty="0" smtClean="0"/>
              <a:t>заместители,</a:t>
            </a:r>
            <a:r>
              <a:rPr lang="ru-RU" dirty="0"/>
              <a:t> работники отдела технического контроля, бухгалтеры, товароведы, связанные с учетом, хранением, отпуском и приемкой материальных ценностей, работники юридической службы этих предприятий, </a:t>
            </a:r>
            <a:r>
              <a:rPr lang="ru-RU" dirty="0" err="1"/>
              <a:t>претензионисты</a:t>
            </a:r>
            <a:r>
              <a:rPr lang="ru-RU" dirty="0" smtClean="0"/>
              <a:t> </a:t>
            </a:r>
            <a:r>
              <a:rPr lang="ru-RU" dirty="0"/>
              <a:t>в качестве представителей общественности предприятия-получателя </a:t>
            </a:r>
            <a:r>
              <a:rPr lang="ru-RU" b="1" dirty="0"/>
              <a:t>выделяться не </a:t>
            </a:r>
            <a:r>
              <a:rPr lang="ru-RU" b="1" dirty="0" smtClean="0"/>
              <a:t>должны.</a:t>
            </a:r>
            <a:endParaRPr lang="ru-RU" dirty="0"/>
          </a:p>
          <a:p>
            <a:pPr algn="just"/>
            <a:r>
              <a:rPr lang="ru-RU" dirty="0"/>
              <a:t>Представитель общественности предприятия-получателя или представитель другого предприятия может участвовать в приемке продукции у данного предприятия-получателя </a:t>
            </a:r>
            <a:r>
              <a:rPr lang="ru-RU" b="1" dirty="0"/>
              <a:t>не более двух раз в месяц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1698172"/>
            <a:ext cx="1954296" cy="22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424" y="596813"/>
            <a:ext cx="9599075" cy="5244427"/>
          </a:xfrm>
        </p:spPr>
        <p:txBody>
          <a:bodyPr>
            <a:normAutofit/>
          </a:bodyPr>
          <a:lstStyle/>
          <a:p>
            <a:r>
              <a:rPr lang="ru-RU" sz="3200" dirty="0"/>
              <a:t>Утверждена постановлением Госарбитража при Совете Министров СССР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от </a:t>
            </a:r>
            <a:r>
              <a:rPr lang="ru-RU" sz="3200" dirty="0">
                <a:solidFill>
                  <a:schemeClr val="tx2"/>
                </a:solidFill>
              </a:rPr>
              <a:t>15 июня 1965 г. </a:t>
            </a:r>
            <a:r>
              <a:rPr lang="ru-RU" sz="3200" dirty="0"/>
              <a:t>N </a:t>
            </a:r>
            <a:r>
              <a:rPr lang="ru-RU" sz="3200" dirty="0" smtClean="0"/>
              <a:t>П-6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с изменениями, внесенными </a:t>
            </a:r>
            <a:r>
              <a:rPr lang="ru-RU" sz="3200" dirty="0" smtClean="0"/>
              <a:t>постановлениями </a:t>
            </a:r>
            <a:r>
              <a:rPr lang="ru-RU" sz="3200" dirty="0"/>
              <a:t>Госарбитража СССР от 29 декабря 1973 г. N 81, от 14 ноября 1974 г. N 98, от 23 июля 1975 г. N 115)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924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Лица участвующие в приемке 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16595"/>
            <a:ext cx="9280027" cy="4741319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должны </a:t>
            </a:r>
            <a:r>
              <a:rPr lang="ru-RU" dirty="0"/>
              <a:t>быть </a:t>
            </a:r>
            <a:r>
              <a:rPr lang="ru-RU" b="1" dirty="0"/>
              <a:t>ознакомлены с </a:t>
            </a:r>
            <a:r>
              <a:rPr lang="ru-RU" b="1" dirty="0" smtClean="0"/>
              <a:t>Инструкцией П-6</a:t>
            </a:r>
            <a:r>
              <a:rPr lang="ru-RU" dirty="0" smtClean="0"/>
              <a:t>. </a:t>
            </a:r>
            <a:r>
              <a:rPr lang="ru-RU" dirty="0"/>
              <a:t>Они обязаны строго соблюдать требования этой Инструкции и принимать все зависящие от них меры к выявлению причин и места возникновения недостачи продукции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вправе </a:t>
            </a:r>
            <a:r>
              <a:rPr lang="ru-RU" b="1" dirty="0"/>
              <a:t>удостоверять своей подписью только те факты, которые были установлены с их участием</a:t>
            </a:r>
            <a:r>
              <a:rPr lang="ru-RU" dirty="0"/>
              <a:t>. Запись в акте данных, не установленных непосредственно участниками приемки, запрещается.</a:t>
            </a:r>
          </a:p>
          <a:p>
            <a:pPr marL="357188" indent="0" algn="just">
              <a:buNone/>
            </a:pPr>
            <a:r>
              <a:rPr lang="ru-RU" dirty="0" smtClean="0"/>
              <a:t>   За </a:t>
            </a:r>
            <a:r>
              <a:rPr lang="ru-RU" dirty="0"/>
              <a:t>подписание акта о приемке продукции по количеству, содержащего не соответствующие действительности данные, лица, принимавшие участие в приемке продукции по количеству, </a:t>
            </a:r>
            <a:r>
              <a:rPr lang="ru-RU" b="1" dirty="0"/>
              <a:t>несут установленную законом ответственность.</a:t>
            </a:r>
          </a:p>
          <a:p>
            <a:pPr marL="357188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dirty="0" smtClean="0"/>
              <a:t>Представители </a:t>
            </a:r>
            <a:r>
              <a:rPr lang="ru-RU" dirty="0"/>
              <a:t>других предприятий и организаций, выделенные для участия в приемке продукции, </a:t>
            </a:r>
            <a:r>
              <a:rPr lang="ru-RU" b="1" dirty="0"/>
              <a:t>не вправе получать у предприятия-получателя вознаграждение </a:t>
            </a:r>
            <a:r>
              <a:rPr lang="ru-RU" dirty="0"/>
              <a:t>за участие в приемке продукции.</a:t>
            </a:r>
          </a:p>
          <a:p>
            <a:pPr marL="357188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20</a:t>
            </a:fld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2857500" y="3371850"/>
            <a:ext cx="157163" cy="1028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2857500" y="4500563"/>
            <a:ext cx="157163" cy="9286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755" y="970344"/>
            <a:ext cx="6899418" cy="116182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Приемка </a:t>
            </a:r>
            <a:r>
              <a:rPr lang="ru-RU" dirty="0" smtClean="0"/>
              <a:t>продукции </a:t>
            </a:r>
            <a:br>
              <a:rPr lang="ru-RU" dirty="0" smtClean="0"/>
            </a:br>
            <a:r>
              <a:rPr lang="ru-RU" b="1" dirty="0" smtClean="0"/>
              <a:t>должна</a:t>
            </a:r>
            <a:r>
              <a:rPr lang="ru-RU" dirty="0" smtClean="0"/>
              <a:t> </a:t>
            </a:r>
            <a:r>
              <a:rPr lang="ru-RU" b="1" dirty="0"/>
              <a:t>вестись без </a:t>
            </a:r>
            <a:r>
              <a:rPr lang="ru-RU" b="1" dirty="0" smtClean="0"/>
              <a:t>перерыва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8755" y="2717797"/>
            <a:ext cx="9280027" cy="39617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в связи с длительностью проверки или по каким-нибудь другим уважительным причинам работа по приемке была прервана, получатель обязан обеспечить сохранность продукции и возможность быстрейшего окончания </a:t>
            </a:r>
            <a:r>
              <a:rPr lang="ru-RU" dirty="0" smtClean="0"/>
              <a:t>ее приемки.</a:t>
            </a:r>
          </a:p>
          <a:p>
            <a:pPr marL="0" indent="0" algn="just">
              <a:buNone/>
            </a:pPr>
            <a:r>
              <a:rPr lang="ru-RU" b="1" dirty="0"/>
              <a:t>О перерыве в </a:t>
            </a:r>
            <a:r>
              <a:rPr lang="ru-RU" b="1" dirty="0" smtClean="0"/>
              <a:t>работе </a:t>
            </a:r>
            <a:r>
              <a:rPr lang="ru-RU" b="1" dirty="0"/>
              <a:t>по приемке продукции</a:t>
            </a:r>
            <a:r>
              <a:rPr lang="ru-RU" dirty="0"/>
              <a:t>, его причинах и условиях хранения продукции во </a:t>
            </a:r>
            <a:r>
              <a:rPr lang="ru-RU" dirty="0" smtClean="0"/>
              <a:t>время </a:t>
            </a:r>
            <a:r>
              <a:rPr lang="ru-RU" dirty="0"/>
              <a:t>перерыва делается запись в </a:t>
            </a:r>
            <a:r>
              <a:rPr lang="ru-RU" dirty="0" smtClean="0"/>
              <a:t>акте.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Акт</a:t>
            </a:r>
            <a:r>
              <a:rPr lang="ru-RU" dirty="0" smtClean="0"/>
              <a:t> составляется в тот же день, когда выявлена </a:t>
            </a:r>
            <a:r>
              <a:rPr lang="ru-RU" b="1" dirty="0" smtClean="0"/>
              <a:t>недостача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при </a:t>
            </a:r>
            <a:r>
              <a:rPr lang="ru-RU" dirty="0" smtClean="0"/>
              <a:t>приемке </a:t>
            </a:r>
            <a:r>
              <a:rPr lang="ru-RU" dirty="0"/>
              <a:t>продукции </a:t>
            </a:r>
            <a:r>
              <a:rPr lang="ru-RU" dirty="0" smtClean="0"/>
              <a:t>выявлены </a:t>
            </a:r>
            <a:r>
              <a:rPr lang="ru-RU" b="1" dirty="0" smtClean="0"/>
              <a:t>излишки</a:t>
            </a:r>
            <a:r>
              <a:rPr lang="ru-RU" dirty="0" smtClean="0"/>
              <a:t>, </a:t>
            </a:r>
            <a:r>
              <a:rPr lang="ru-RU" dirty="0"/>
              <a:t>то в акте должны быть указаны точные данные об их </a:t>
            </a:r>
            <a:r>
              <a:rPr lang="ru-RU" dirty="0" smtClean="0"/>
              <a:t>излишках</a:t>
            </a:r>
            <a:r>
              <a:rPr lang="ru-RU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21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096" y="308428"/>
            <a:ext cx="2093686" cy="20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16" y="787782"/>
            <a:ext cx="1181070" cy="11051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61256"/>
            <a:ext cx="9280027" cy="1063709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smtClean="0"/>
              <a:t>акте </a:t>
            </a:r>
            <a:r>
              <a:rPr lang="ru-RU" dirty="0"/>
              <a:t>о недостаче продукции </a:t>
            </a:r>
            <a:r>
              <a:rPr lang="ru-RU" dirty="0" smtClean="0"/>
              <a:t>должно быть указано: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324966"/>
            <a:ext cx="9280027" cy="586686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а) наименование </a:t>
            </a:r>
            <a:r>
              <a:rPr lang="ru-RU" dirty="0" smtClean="0"/>
              <a:t>получателя и </a:t>
            </a:r>
            <a:r>
              <a:rPr lang="ru-RU" dirty="0"/>
              <a:t>его адрес; </a:t>
            </a:r>
          </a:p>
          <a:p>
            <a:pPr algn="just"/>
            <a:r>
              <a:rPr lang="ru-RU" dirty="0"/>
              <a:t>б) дата и номер акта, место приемки продукции и составления акта, время начала </a:t>
            </a:r>
            <a:r>
              <a:rPr lang="ru-RU" dirty="0" smtClean="0"/>
              <a:t>и </a:t>
            </a:r>
            <a:r>
              <a:rPr lang="ru-RU" dirty="0"/>
              <a:t>окончания приемки </a:t>
            </a:r>
            <a:r>
              <a:rPr lang="ru-RU" dirty="0" smtClean="0"/>
              <a:t>продукции, причины </a:t>
            </a:r>
            <a:r>
              <a:rPr lang="ru-RU" dirty="0"/>
              <a:t>несвоевременности </a:t>
            </a:r>
            <a:r>
              <a:rPr lang="ru-RU" dirty="0" smtClean="0"/>
              <a:t>приемки</a:t>
            </a:r>
            <a:r>
              <a:rPr lang="ru-RU" dirty="0"/>
              <a:t>, время их возникновения и устранения; </a:t>
            </a:r>
            <a:endParaRPr lang="ru-RU" dirty="0" smtClean="0"/>
          </a:p>
          <a:p>
            <a:pPr algn="just"/>
            <a:r>
              <a:rPr lang="ru-RU" dirty="0"/>
              <a:t>в) фамилия, имя и отчество лиц, принимавших участие в приемке продукции по </a:t>
            </a:r>
            <a:r>
              <a:rPr lang="ru-RU" dirty="0" smtClean="0"/>
              <a:t>количеству </a:t>
            </a:r>
            <a:r>
              <a:rPr lang="ru-RU" dirty="0"/>
              <a:t>и в составлении акта, место их работы, занимаемые </a:t>
            </a:r>
            <a:r>
              <a:rPr lang="ru-RU" dirty="0" smtClean="0"/>
              <a:t>ими </a:t>
            </a:r>
            <a:r>
              <a:rPr lang="ru-RU" dirty="0"/>
              <a:t>должности, </a:t>
            </a:r>
            <a:r>
              <a:rPr lang="ru-RU" dirty="0" smtClean="0"/>
              <a:t>дата </a:t>
            </a:r>
            <a:r>
              <a:rPr lang="ru-RU" dirty="0"/>
              <a:t>и номер документа о полномочиях представителя на участие в приемке </a:t>
            </a:r>
            <a:r>
              <a:rPr lang="ru-RU" dirty="0" smtClean="0"/>
              <a:t>продукции</a:t>
            </a:r>
            <a:r>
              <a:rPr lang="ru-RU" dirty="0"/>
              <a:t>, а также указание о том, что эти лица ознакомлены с правилами </a:t>
            </a:r>
            <a:r>
              <a:rPr lang="ru-RU" dirty="0" smtClean="0"/>
              <a:t>приемки </a:t>
            </a:r>
            <a:r>
              <a:rPr lang="ru-RU" dirty="0"/>
              <a:t>продукции по количеству; </a:t>
            </a:r>
          </a:p>
          <a:p>
            <a:pPr algn="just"/>
            <a:r>
              <a:rPr lang="ru-RU" dirty="0"/>
              <a:t>г) наименование и адреса отправителя (изготовителя) и поставщики;</a:t>
            </a:r>
          </a:p>
          <a:p>
            <a:pPr algn="just"/>
            <a:r>
              <a:rPr lang="ru-RU" dirty="0"/>
              <a:t>д) дата и номер телефонограммы или телеграммы о вызове представителя </a:t>
            </a:r>
            <a:r>
              <a:rPr lang="ru-RU" dirty="0" smtClean="0"/>
              <a:t>отправителя </a:t>
            </a:r>
            <a:r>
              <a:rPr lang="ru-RU" dirty="0"/>
              <a:t>(изготовителя); </a:t>
            </a:r>
          </a:p>
          <a:p>
            <a:pPr algn="just"/>
            <a:r>
              <a:rPr lang="ru-RU" dirty="0"/>
              <a:t>е)дата и номер </a:t>
            </a:r>
            <a:r>
              <a:rPr lang="ru-RU" dirty="0" smtClean="0"/>
              <a:t>счета-фактуры </a:t>
            </a:r>
            <a:r>
              <a:rPr lang="ru-RU" dirty="0"/>
              <a:t>и транспортной накладной (коносамента); </a:t>
            </a:r>
          </a:p>
          <a:p>
            <a:pPr algn="just"/>
            <a:r>
              <a:rPr lang="ru-RU" dirty="0"/>
              <a:t>ж) дата отправителя продукции со станции (пристани, порта) отправления или со </a:t>
            </a:r>
            <a:r>
              <a:rPr lang="ru-RU" dirty="0" smtClean="0"/>
              <a:t>склада отправителя</a:t>
            </a:r>
            <a:r>
              <a:rPr lang="ru-RU" dirty="0"/>
              <a:t>;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41548"/>
            <a:ext cx="8911687" cy="528796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smtClean="0"/>
              <a:t>акте </a:t>
            </a:r>
            <a:r>
              <a:rPr lang="ru-RU" dirty="0"/>
              <a:t>о недостаче </a:t>
            </a:r>
            <a:r>
              <a:rPr lang="ru-RU" dirty="0" smtClean="0"/>
              <a:t>продукции: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991137"/>
            <a:ext cx="9280027" cy="586686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з) дата прибытия продукции на станцию (пристань, порт) назначения, время выдачи груза органом транспорта, время вскрытия вагона, контейнера, автофургона и других опломбированных транспортных средств, время доставки продукции на склад получателя; </a:t>
            </a:r>
          </a:p>
          <a:p>
            <a:pPr algn="just"/>
            <a:r>
              <a:rPr lang="ru-RU" dirty="0" smtClean="0"/>
              <a:t>и) номер и дата коммерческого акта (акта, выданного органом автомобильного транспорта), если такой акт был составлен при получении продукции от органа транспорта; </a:t>
            </a:r>
          </a:p>
          <a:p>
            <a:pPr algn="just"/>
            <a:r>
              <a:rPr lang="ru-RU" dirty="0" smtClean="0"/>
              <a:t>к) условия хранения продукции на складе получателя до приемки ее, сведения о том, что определение количества продукции производилось на исправных весах или другими измерительными приборами, проверенными в установленном порядке; </a:t>
            </a:r>
          </a:p>
          <a:p>
            <a:pPr algn="just"/>
            <a:r>
              <a:rPr lang="ru-RU" dirty="0" smtClean="0"/>
              <a:t>л) состояние тары и упаковки в момент осмотра продукции, содержание наружной маркировки тары и другие данные, на основании которых можно сделать вывод о том, в чьей упаковке предъявлена продукция -отправителя или изготовителя, дата вскрытия тары; </a:t>
            </a:r>
          </a:p>
          <a:p>
            <a:pPr algn="just"/>
            <a:r>
              <a:rPr lang="ru-RU" dirty="0" smtClean="0"/>
              <a:t>м) при выборочной проверке продукции -порядок отбора продукции для выборочной проверки с указанием оснований выборочной проверки (стандарт, технические условия, Особые условия поставки, договор и т. п.);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41548"/>
            <a:ext cx="8911687" cy="528796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smtClean="0"/>
              <a:t>акте </a:t>
            </a:r>
            <a:r>
              <a:rPr lang="ru-RU" dirty="0"/>
              <a:t>о недостаче </a:t>
            </a:r>
            <a:r>
              <a:rPr lang="ru-RU" dirty="0" smtClean="0"/>
              <a:t>продукции: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991137"/>
            <a:ext cx="9280027" cy="586686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н) за чьим весом или пломбами (отправителя или органа транспорта) отгружена продукция, исправность пломб и содержание оттисков в соответствии с действующими на транспорте правилами; общий вес продукции -фактический и по документам; вес каждого места, в котором обнаружена недостача, -фактический и по трафарету на таре (упаковке); </a:t>
            </a:r>
          </a:p>
          <a:p>
            <a:pPr algn="just"/>
            <a:r>
              <a:rPr lang="ru-RU" dirty="0" smtClean="0"/>
              <a:t>о) транспортная и </a:t>
            </a:r>
            <a:r>
              <a:rPr lang="ru-RU" dirty="0" err="1" smtClean="0"/>
              <a:t>отправительная</a:t>
            </a:r>
            <a:r>
              <a:rPr lang="ru-RU" dirty="0" smtClean="0"/>
              <a:t> маркировка мест (по документам и фактически), наличие или отсутствие упаковочных ярлыков, пломб на отдельных местах; </a:t>
            </a:r>
          </a:p>
          <a:p>
            <a:pPr algn="just"/>
            <a:r>
              <a:rPr lang="ru-RU" dirty="0" smtClean="0"/>
              <a:t>п) каким способом определено количество недостающей продукции (взвешиванием, счетом мест, обмером и т. п.), могла ли вместиться недостающая продукция в тарное место, в вагон, контейнер и т. п.; </a:t>
            </a:r>
          </a:p>
          <a:p>
            <a:pPr algn="just"/>
            <a:r>
              <a:rPr lang="ru-RU" dirty="0" smtClean="0"/>
              <a:t>р) другие данные, которые, по мнению лиц, участвующих в приемке, необходимо указать в акте для подтверждения недостачи; </a:t>
            </a:r>
          </a:p>
          <a:p>
            <a:pPr algn="just"/>
            <a:r>
              <a:rPr lang="ru-RU" dirty="0" smtClean="0"/>
              <a:t>с) точное количество недостающей продукции и стоимость ее; </a:t>
            </a:r>
          </a:p>
          <a:p>
            <a:pPr algn="just"/>
            <a:r>
              <a:rPr lang="ru-RU" dirty="0" smtClean="0"/>
              <a:t>т) заключение о причинах и месте образования недостачи.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686" y="441548"/>
            <a:ext cx="10160265" cy="528796"/>
          </a:xfrm>
        </p:spPr>
        <p:txBody>
          <a:bodyPr>
            <a:normAutofit fontScale="90000"/>
          </a:bodyPr>
          <a:lstStyle/>
          <a:p>
            <a:r>
              <a:rPr lang="ru-RU" dirty="0"/>
              <a:t>К акту приемки, которым устанавливается недостача продукции, должны быть </a:t>
            </a:r>
            <a:r>
              <a:rPr lang="ru-RU" dirty="0" smtClean="0"/>
              <a:t>приложены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804" y="1615252"/>
            <a:ext cx="9280027" cy="4930691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копии </a:t>
            </a:r>
            <a:r>
              <a:rPr lang="ru-RU" dirty="0"/>
              <a:t>сопроводительных документов или сличительной </a:t>
            </a:r>
            <a:r>
              <a:rPr lang="ru-RU" dirty="0" smtClean="0"/>
              <a:t>ведомости; </a:t>
            </a:r>
            <a:endParaRPr lang="ru-RU" dirty="0"/>
          </a:p>
          <a:p>
            <a:pPr algn="just"/>
            <a:r>
              <a:rPr lang="ru-RU" dirty="0" smtClean="0"/>
              <a:t>упаковочные ярлыки; </a:t>
            </a:r>
            <a:endParaRPr lang="ru-RU" dirty="0"/>
          </a:p>
          <a:p>
            <a:pPr algn="just"/>
            <a:r>
              <a:rPr lang="ru-RU" dirty="0" smtClean="0"/>
              <a:t>квитанции </a:t>
            </a:r>
            <a:r>
              <a:rPr lang="ru-RU" dirty="0"/>
              <a:t>станции (пристани, порта) назначения о проверке веса груза, если </a:t>
            </a:r>
            <a:r>
              <a:rPr lang="ru-RU" dirty="0" smtClean="0"/>
              <a:t>такая </a:t>
            </a:r>
            <a:r>
              <a:rPr lang="ru-RU" dirty="0"/>
              <a:t>проверка проводилась; </a:t>
            </a:r>
          </a:p>
          <a:p>
            <a:pPr algn="just"/>
            <a:r>
              <a:rPr lang="ru-RU" dirty="0" smtClean="0"/>
              <a:t>пломбы </a:t>
            </a:r>
            <a:r>
              <a:rPr lang="ru-RU" dirty="0"/>
              <a:t>от </a:t>
            </a:r>
            <a:r>
              <a:rPr lang="ru-RU" dirty="0" smtClean="0"/>
              <a:t>тарных </a:t>
            </a:r>
            <a:r>
              <a:rPr lang="ru-RU" dirty="0"/>
              <a:t>мест, в которых обнаружена недостача; </a:t>
            </a:r>
          </a:p>
          <a:p>
            <a:pPr algn="just"/>
            <a:r>
              <a:rPr lang="ru-RU" dirty="0" smtClean="0"/>
              <a:t>транспортный </a:t>
            </a:r>
            <a:r>
              <a:rPr lang="ru-RU" dirty="0"/>
              <a:t>документ (накладная, коносамент</a:t>
            </a:r>
            <a:r>
              <a:rPr lang="ru-RU" dirty="0" smtClean="0"/>
              <a:t>); </a:t>
            </a:r>
            <a:endParaRPr lang="ru-RU" dirty="0"/>
          </a:p>
          <a:p>
            <a:pPr algn="just"/>
            <a:r>
              <a:rPr lang="ru-RU" dirty="0"/>
              <a:t>д</a:t>
            </a:r>
            <a:r>
              <a:rPr lang="ru-RU" dirty="0" smtClean="0"/>
              <a:t>окумент</a:t>
            </a:r>
            <a:r>
              <a:rPr lang="ru-RU" dirty="0"/>
              <a:t>, удостоверяющий полномочия </a:t>
            </a:r>
            <a:r>
              <a:rPr lang="ru-RU" dirty="0" smtClean="0"/>
              <a:t>представителя</a:t>
            </a:r>
            <a:r>
              <a:rPr lang="ru-RU" dirty="0"/>
              <a:t>, выделенного для </a:t>
            </a:r>
            <a:r>
              <a:rPr lang="ru-RU" dirty="0" smtClean="0"/>
              <a:t>участия </a:t>
            </a:r>
            <a:r>
              <a:rPr lang="ru-RU" dirty="0"/>
              <a:t>в приемке; </a:t>
            </a:r>
          </a:p>
          <a:p>
            <a:pPr algn="just"/>
            <a:r>
              <a:rPr lang="ru-RU" dirty="0" smtClean="0"/>
              <a:t>документ</a:t>
            </a:r>
            <a:r>
              <a:rPr lang="ru-RU" dirty="0"/>
              <a:t>, содержащий данные отвесов и обмера, если количество продукции </a:t>
            </a:r>
            <a:r>
              <a:rPr lang="ru-RU" dirty="0" smtClean="0"/>
              <a:t>определялось </a:t>
            </a:r>
            <a:r>
              <a:rPr lang="ru-RU" dirty="0"/>
              <a:t>путем взвешивания или обмера; </a:t>
            </a:r>
          </a:p>
          <a:p>
            <a:pPr algn="just"/>
            <a:r>
              <a:rPr lang="ru-RU" dirty="0" smtClean="0"/>
              <a:t>другие </a:t>
            </a:r>
            <a:r>
              <a:rPr lang="ru-RU" dirty="0"/>
              <a:t>документы, </a:t>
            </a:r>
            <a:r>
              <a:rPr lang="ru-RU" dirty="0" smtClean="0"/>
              <a:t>могущие свидетельствовать </a:t>
            </a:r>
            <a:r>
              <a:rPr lang="ru-RU" dirty="0"/>
              <a:t>о причинах </a:t>
            </a:r>
            <a:r>
              <a:rPr lang="ru-RU" dirty="0" smtClean="0"/>
              <a:t>возникновения недостачи </a:t>
            </a:r>
            <a:r>
              <a:rPr lang="ru-RU" dirty="0"/>
              <a:t>(анализы на влажность продукции, имеющей соответствующие допуски </a:t>
            </a:r>
            <a:r>
              <a:rPr lang="ru-RU" dirty="0" smtClean="0"/>
              <a:t>на </a:t>
            </a:r>
            <a:r>
              <a:rPr lang="ru-RU" dirty="0"/>
              <a:t>влажность, сведения о </a:t>
            </a:r>
            <a:r>
              <a:rPr lang="ru-RU" dirty="0" err="1" smtClean="0"/>
              <a:t>льдоснабжении</a:t>
            </a:r>
            <a:r>
              <a:rPr lang="ru-RU" dirty="0"/>
              <a:t>, коммерческие акты и др</a:t>
            </a:r>
            <a:r>
              <a:rPr lang="ru-RU" dirty="0" smtClean="0"/>
              <a:t>.).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0" y="1513652"/>
            <a:ext cx="1417397" cy="19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1" y="653142"/>
            <a:ext cx="9565180" cy="962109"/>
          </a:xfrm>
        </p:spPr>
        <p:txBody>
          <a:bodyPr>
            <a:normAutofit/>
          </a:bodyPr>
          <a:lstStyle/>
          <a:p>
            <a:r>
              <a:rPr lang="ru-RU" dirty="0" smtClean="0"/>
              <a:t>Акт приемки продукции по количеству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771" y="1426566"/>
            <a:ext cx="9071429" cy="4567834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утверждается </a:t>
            </a:r>
            <a:r>
              <a:rPr lang="ru-RU" b="1" dirty="0"/>
              <a:t>руководителем или заместителем </a:t>
            </a:r>
            <a:r>
              <a:rPr lang="ru-RU" b="1" dirty="0" smtClean="0"/>
              <a:t>руководителя </a:t>
            </a:r>
            <a:r>
              <a:rPr lang="ru-RU" dirty="0" smtClean="0"/>
              <a:t>предприятия-получателя </a:t>
            </a:r>
            <a:r>
              <a:rPr lang="ru-RU" dirty="0"/>
              <a:t>не позднее чем на следующий </a:t>
            </a:r>
            <a:r>
              <a:rPr lang="ru-RU" dirty="0" smtClean="0"/>
              <a:t>день </a:t>
            </a:r>
            <a:r>
              <a:rPr lang="ru-RU" dirty="0"/>
              <a:t>после </a:t>
            </a:r>
            <a:r>
              <a:rPr lang="ru-RU" dirty="0" smtClean="0"/>
              <a:t>составления акта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регистрируется </a:t>
            </a:r>
            <a:r>
              <a:rPr lang="ru-RU" b="1" dirty="0"/>
              <a:t>и </a:t>
            </a:r>
            <a:r>
              <a:rPr lang="ru-RU" b="1" dirty="0" smtClean="0"/>
              <a:t>хранится</a:t>
            </a:r>
            <a:r>
              <a:rPr lang="ru-RU" dirty="0" smtClean="0"/>
              <a:t> </a:t>
            </a:r>
            <a:r>
              <a:rPr lang="ru-RU" dirty="0"/>
              <a:t>в порядке, </a:t>
            </a:r>
            <a:r>
              <a:rPr lang="ru-RU" dirty="0" smtClean="0"/>
              <a:t>установленном </a:t>
            </a:r>
            <a:r>
              <a:rPr lang="ru-RU" dirty="0"/>
              <a:t>на </a:t>
            </a:r>
            <a:r>
              <a:rPr lang="ru-RU" dirty="0" smtClean="0"/>
              <a:t>предприятии-получателе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26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5" y="4056395"/>
            <a:ext cx="1524000" cy="1483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1" t="-283" r="5374" b="4356"/>
          <a:stretch/>
        </p:blipFill>
        <p:spPr>
          <a:xfrm>
            <a:off x="7431314" y="2107611"/>
            <a:ext cx="1432150" cy="10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1" y="653142"/>
            <a:ext cx="9565180" cy="9621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Претензия </a:t>
            </a:r>
            <a:r>
              <a:rPr lang="ru-RU" dirty="0"/>
              <a:t>в связи с недостачей продукции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771" y="1426567"/>
            <a:ext cx="9071429" cy="3450234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Претензия в связи с недостачей продукции </a:t>
            </a:r>
            <a:r>
              <a:rPr lang="ru-RU" dirty="0" smtClean="0"/>
              <a:t>предъявляется отправителю(поставщику</a:t>
            </a:r>
            <a:r>
              <a:rPr lang="ru-RU" dirty="0"/>
              <a:t>) в установленный срок. К </a:t>
            </a:r>
            <a:r>
              <a:rPr lang="ru-RU" dirty="0" smtClean="0"/>
              <a:t>претензии </a:t>
            </a:r>
            <a:r>
              <a:rPr lang="ru-RU" dirty="0"/>
              <a:t>о недостаче продукции должен быть </a:t>
            </a:r>
            <a:r>
              <a:rPr lang="ru-RU" dirty="0" smtClean="0"/>
              <a:t>приложен </a:t>
            </a:r>
            <a:r>
              <a:rPr lang="ru-RU" b="1" dirty="0" smtClean="0"/>
              <a:t>акт </a:t>
            </a:r>
            <a:r>
              <a:rPr lang="ru-RU" b="1" dirty="0"/>
              <a:t>о недостаче с </a:t>
            </a:r>
            <a:r>
              <a:rPr lang="ru-RU" b="1" dirty="0" smtClean="0"/>
              <a:t>приложениями.</a:t>
            </a:r>
            <a:endParaRPr lang="ru-RU" b="1" dirty="0"/>
          </a:p>
          <a:p>
            <a:pPr algn="just"/>
            <a:r>
              <a:rPr lang="ru-RU" dirty="0" smtClean="0"/>
              <a:t>По </a:t>
            </a:r>
            <a:r>
              <a:rPr lang="ru-RU" dirty="0"/>
              <a:t>получении претензии о недостаче продукции руководитель или </a:t>
            </a:r>
            <a:r>
              <a:rPr lang="ru-RU" dirty="0" smtClean="0"/>
              <a:t>заместитель </a:t>
            </a:r>
            <a:r>
              <a:rPr lang="ru-RU" dirty="0"/>
              <a:t>руководителя </a:t>
            </a:r>
            <a:r>
              <a:rPr lang="ru-RU" dirty="0" smtClean="0"/>
              <a:t>предприятия-отправителя </a:t>
            </a:r>
            <a:r>
              <a:rPr lang="ru-RU" dirty="0"/>
              <a:t>(изготовителя) </a:t>
            </a:r>
            <a:r>
              <a:rPr lang="ru-RU" b="1" dirty="0" smtClean="0"/>
              <a:t>назначает служебную </a:t>
            </a:r>
            <a:r>
              <a:rPr lang="ru-RU" b="1" dirty="0"/>
              <a:t>проверку по материалам претензии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О результатах рассмотрения претензии отправитель (изготовитель, поставщик) </a:t>
            </a:r>
            <a:r>
              <a:rPr lang="ru-RU" dirty="0" smtClean="0"/>
              <a:t>сообщает </a:t>
            </a:r>
            <a:r>
              <a:rPr lang="ru-RU" dirty="0"/>
              <a:t>получателю в установленный срок.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27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18" y="4260396"/>
            <a:ext cx="2961368" cy="21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771" y="1451429"/>
            <a:ext cx="9071429" cy="34253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i="1" dirty="0" smtClean="0"/>
              <a:t>Описанная </a:t>
            </a:r>
            <a:r>
              <a:rPr lang="ru-RU" i="1" dirty="0"/>
              <a:t>инструкция применяется только </a:t>
            </a:r>
            <a:r>
              <a:rPr lang="ru-RU" i="1" dirty="0" smtClean="0"/>
              <a:t>в </a:t>
            </a:r>
            <a:r>
              <a:rPr lang="ru-RU" i="1" dirty="0"/>
              <a:t>случаях, когда это предусмотрено договором </a:t>
            </a:r>
            <a:r>
              <a:rPr lang="ru-RU" i="1" dirty="0" smtClean="0"/>
              <a:t>поставки.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Полный текст Инструкции П-6 доступен на сайте: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base.consultant.ru/cons/cgi/online.cgi?base=LAW&amp;n=2605&amp;req=doc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 П-6 применяется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451212"/>
            <a:ext cx="8915400" cy="24386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во </a:t>
            </a:r>
            <a:r>
              <a:rPr lang="ru-RU" sz="2400" dirty="0"/>
              <a:t>всех случаях, когда стандартами, техническими условиями, Основными и Особыми условиями поставки или иными обязательными правилами </a:t>
            </a:r>
            <a:r>
              <a:rPr lang="ru-RU" sz="2400" b="1" dirty="0"/>
              <a:t>не установлен другой порядок</a:t>
            </a:r>
            <a:r>
              <a:rPr lang="ru-RU" sz="2400" dirty="0"/>
              <a:t> приемки продукции производственно-технического назначения и товаров народного потребления по </a:t>
            </a:r>
            <a:r>
              <a:rPr lang="ru-RU" sz="2400" dirty="0" smtClean="0"/>
              <a:t>количеству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66" y="4065510"/>
            <a:ext cx="2264322" cy="19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585" y="624109"/>
            <a:ext cx="7813818" cy="727018"/>
          </a:xfrm>
        </p:spPr>
        <p:txBody>
          <a:bodyPr/>
          <a:lstStyle/>
          <a:p>
            <a:r>
              <a:rPr lang="ru-RU" dirty="0" smtClean="0"/>
              <a:t>Отправитель обязан обеспечить: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585" y="1351127"/>
            <a:ext cx="9280027" cy="522709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строгое соблюдение установленных </a:t>
            </a:r>
            <a:r>
              <a:rPr lang="ru-RU" b="1" dirty="0"/>
              <a:t>правил</a:t>
            </a:r>
            <a:r>
              <a:rPr lang="ru-RU" dirty="0"/>
              <a:t> </a:t>
            </a:r>
            <a:r>
              <a:rPr lang="ru-RU" b="1" dirty="0"/>
              <a:t>упаковки</a:t>
            </a:r>
            <a:r>
              <a:rPr lang="ru-RU" dirty="0"/>
              <a:t> и </a:t>
            </a:r>
            <a:r>
              <a:rPr lang="ru-RU" b="1" dirty="0"/>
              <a:t>затаривания</a:t>
            </a:r>
            <a:r>
              <a:rPr lang="ru-RU" dirty="0"/>
              <a:t> продукции, </a:t>
            </a:r>
            <a:r>
              <a:rPr lang="ru-RU" b="1" dirty="0"/>
              <a:t>маркировки</a:t>
            </a:r>
            <a:r>
              <a:rPr lang="ru-RU" dirty="0"/>
              <a:t> и </a:t>
            </a:r>
            <a:r>
              <a:rPr lang="ru-RU" b="1" dirty="0"/>
              <a:t>опломбирования</a:t>
            </a:r>
            <a:r>
              <a:rPr lang="ru-RU" dirty="0"/>
              <a:t> отдельных </a:t>
            </a:r>
            <a:r>
              <a:rPr lang="ru-RU" dirty="0" smtClean="0"/>
              <a:t>мест</a:t>
            </a:r>
            <a:endParaRPr lang="ru-RU" dirty="0"/>
          </a:p>
          <a:p>
            <a:pPr algn="just"/>
            <a:r>
              <a:rPr lang="ru-RU" b="1" dirty="0"/>
              <a:t>точное определение количества </a:t>
            </a:r>
            <a:r>
              <a:rPr lang="ru-RU" dirty="0"/>
              <a:t>отгруженной продукции (веса, количества мест: ящиков, связок, кип, пачек и т.п</a:t>
            </a:r>
            <a:r>
              <a:rPr lang="ru-RU" dirty="0" smtClean="0"/>
              <a:t>.)</a:t>
            </a:r>
            <a:endParaRPr lang="ru-RU" dirty="0"/>
          </a:p>
          <a:p>
            <a:pPr algn="just"/>
            <a:r>
              <a:rPr lang="ru-RU" dirty="0"/>
              <a:t>при отгрузке продукции в упакованных или </a:t>
            </a:r>
            <a:r>
              <a:rPr lang="ru-RU" dirty="0" err="1"/>
              <a:t>затаренных</a:t>
            </a:r>
            <a:r>
              <a:rPr lang="ru-RU" dirty="0"/>
              <a:t> местах - </a:t>
            </a:r>
            <a:r>
              <a:rPr lang="ru-RU" b="1" dirty="0"/>
              <a:t>вложение в каждое тарное место </a:t>
            </a:r>
            <a:r>
              <a:rPr lang="ru-RU" b="1" dirty="0" smtClean="0"/>
              <a:t>документа</a:t>
            </a:r>
            <a:r>
              <a:rPr lang="ru-RU" dirty="0" smtClean="0"/>
              <a:t>, </a:t>
            </a:r>
            <a:r>
              <a:rPr lang="ru-RU" dirty="0"/>
              <a:t>свидетельствующего о наименовании и количестве продукции, находящейся в данном тарном </a:t>
            </a:r>
            <a:r>
              <a:rPr lang="ru-RU" dirty="0" smtClean="0"/>
              <a:t>месте</a:t>
            </a:r>
            <a:endParaRPr lang="ru-RU" dirty="0"/>
          </a:p>
          <a:p>
            <a:pPr algn="just"/>
            <a:r>
              <a:rPr lang="ru-RU" dirty="0" smtClean="0"/>
              <a:t> четкое </a:t>
            </a:r>
            <a:r>
              <a:rPr lang="ru-RU" b="1" dirty="0" smtClean="0"/>
              <a:t>оформление </a:t>
            </a:r>
            <a:r>
              <a:rPr lang="ru-RU" b="1" dirty="0"/>
              <a:t>отгрузочных и расчетных документов</a:t>
            </a:r>
            <a:r>
              <a:rPr lang="ru-RU" dirty="0"/>
              <a:t>, </a:t>
            </a:r>
            <a:r>
              <a:rPr lang="ru-RU" b="1" dirty="0"/>
              <a:t>соответствие</a:t>
            </a:r>
            <a:r>
              <a:rPr lang="ru-RU" dirty="0"/>
              <a:t> указанных в них данных о количестве продукции фактически отгружаемому количеству, своевременную </a:t>
            </a:r>
            <a:r>
              <a:rPr lang="ru-RU" b="1" dirty="0"/>
              <a:t>отсылку</a:t>
            </a:r>
            <a:r>
              <a:rPr lang="ru-RU" dirty="0"/>
              <a:t> этих документов получателю в установленном </a:t>
            </a:r>
            <a:r>
              <a:rPr lang="ru-RU" dirty="0" smtClean="0"/>
              <a:t>порядке</a:t>
            </a:r>
            <a:endParaRPr lang="ru-RU" dirty="0"/>
          </a:p>
          <a:p>
            <a:pPr algn="just"/>
            <a:r>
              <a:rPr lang="ru-RU" dirty="0"/>
              <a:t>строгое соблюдение действующих на транспорте </a:t>
            </a:r>
            <a:r>
              <a:rPr lang="ru-RU" b="1" dirty="0"/>
              <a:t>правил сдачи грузов к перевозке, их погрузке и </a:t>
            </a:r>
            <a:r>
              <a:rPr lang="ru-RU" b="1" dirty="0" smtClean="0"/>
              <a:t>крепления</a:t>
            </a:r>
            <a:endParaRPr lang="ru-RU" b="1" dirty="0"/>
          </a:p>
          <a:p>
            <a:pPr algn="just"/>
            <a:r>
              <a:rPr lang="ru-RU" dirty="0"/>
              <a:t>систематическое </a:t>
            </a:r>
            <a:r>
              <a:rPr lang="ru-RU" b="1" dirty="0"/>
              <a:t>осуществление контроля </a:t>
            </a:r>
            <a:r>
              <a:rPr lang="ru-RU" dirty="0"/>
              <a:t>за работой лиц, занятых определением количества отгружаемой продукции и оформлением на нее отгрузочных и расчетных </a:t>
            </a:r>
            <a:r>
              <a:rPr lang="ru-RU" dirty="0" smtClean="0"/>
              <a:t>документов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55" y="0"/>
            <a:ext cx="2061390" cy="14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018"/>
          </a:xfrm>
        </p:spPr>
        <p:txBody>
          <a:bodyPr/>
          <a:lstStyle/>
          <a:p>
            <a:r>
              <a:rPr lang="ru-RU" dirty="0" smtClean="0"/>
              <a:t>Получатель обязан обеспечить: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585" y="1351127"/>
            <a:ext cx="9280027" cy="1160061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приемку </a:t>
            </a:r>
            <a:r>
              <a:rPr lang="ru-RU" b="1" dirty="0"/>
              <a:t>продукции по </a:t>
            </a:r>
            <a:r>
              <a:rPr lang="ru-RU" b="1" dirty="0" smtClean="0"/>
              <a:t>количеству в </a:t>
            </a:r>
            <a:r>
              <a:rPr lang="ru-RU" b="1" dirty="0"/>
              <a:t>точном соответствии со </a:t>
            </a:r>
            <a:r>
              <a:rPr lang="ru-RU" dirty="0"/>
              <a:t>стандартами, техническими условиями, Основными и Особыми условиями поставки, </a:t>
            </a:r>
            <a:r>
              <a:rPr lang="ru-RU" dirty="0" smtClean="0"/>
              <a:t>Инструкцией </a:t>
            </a:r>
            <a:r>
              <a:rPr lang="ru-RU" dirty="0"/>
              <a:t>П-6, иными обязательными правилами и </a:t>
            </a:r>
            <a:r>
              <a:rPr lang="ru-RU" dirty="0" smtClean="0"/>
              <a:t>договором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92925" y="2616683"/>
            <a:ext cx="8911687" cy="7270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Получатель обязан проверить: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24585" y="3343700"/>
            <a:ext cx="9389660" cy="266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b="1" dirty="0" smtClean="0"/>
              <a:t>сохранность </a:t>
            </a:r>
            <a:r>
              <a:rPr lang="ru-RU" b="1" dirty="0"/>
              <a:t>груза при </a:t>
            </a:r>
            <a:r>
              <a:rPr lang="ru-RU" b="1" dirty="0" smtClean="0"/>
              <a:t>перевозке</a:t>
            </a:r>
            <a:r>
              <a:rPr lang="ru-RU" dirty="0" smtClean="0"/>
              <a:t>, в частности:</a:t>
            </a:r>
            <a:endParaRPr lang="ru-RU" dirty="0"/>
          </a:p>
          <a:p>
            <a:pPr algn="just"/>
            <a:r>
              <a:rPr lang="ru-RU" dirty="0"/>
              <a:t>проверить в надлежащих случаях наличие на транспортных средствах </a:t>
            </a:r>
            <a:r>
              <a:rPr lang="ru-RU" dirty="0" smtClean="0"/>
              <a:t>или </a:t>
            </a:r>
            <a:r>
              <a:rPr lang="ru-RU" dirty="0"/>
              <a:t>на контейнерах </a:t>
            </a:r>
            <a:r>
              <a:rPr lang="ru-RU" b="1" dirty="0"/>
              <a:t>пломб</a:t>
            </a:r>
            <a:r>
              <a:rPr lang="ru-RU" dirty="0"/>
              <a:t> отправителя или пункта </a:t>
            </a:r>
            <a:r>
              <a:rPr lang="ru-RU" dirty="0" smtClean="0"/>
              <a:t>отправления, исправность </a:t>
            </a:r>
            <a:r>
              <a:rPr lang="ru-RU" dirty="0"/>
              <a:t>пломб, оттиски на них, </a:t>
            </a:r>
            <a:r>
              <a:rPr lang="ru-RU" b="1" dirty="0"/>
              <a:t>состояние </a:t>
            </a:r>
            <a:r>
              <a:rPr lang="ru-RU" b="1" dirty="0" smtClean="0"/>
              <a:t>транспортных </a:t>
            </a:r>
            <a:r>
              <a:rPr lang="ru-RU" b="1" dirty="0"/>
              <a:t>средств или контейнера</a:t>
            </a:r>
            <a:r>
              <a:rPr lang="ru-RU" dirty="0"/>
              <a:t>, </a:t>
            </a:r>
            <a:r>
              <a:rPr lang="ru-RU" b="1" dirty="0"/>
              <a:t>наличие защитной маркировки груза</a:t>
            </a:r>
            <a:r>
              <a:rPr lang="ru-RU" dirty="0"/>
              <a:t>, а также </a:t>
            </a:r>
            <a:r>
              <a:rPr lang="ru-RU" b="1" dirty="0"/>
              <a:t>исправность </a:t>
            </a:r>
            <a:r>
              <a:rPr lang="ru-RU" b="1" dirty="0" smtClean="0"/>
              <a:t>тары</a:t>
            </a:r>
          </a:p>
          <a:p>
            <a:pPr algn="just"/>
            <a:r>
              <a:rPr lang="ru-RU" dirty="0" smtClean="0"/>
              <a:t>проверить </a:t>
            </a:r>
            <a:r>
              <a:rPr lang="ru-RU" b="1" dirty="0" smtClean="0"/>
              <a:t>соответствие наименования груза и транспортной маркировки </a:t>
            </a:r>
            <a:r>
              <a:rPr lang="ru-RU" dirty="0" smtClean="0"/>
              <a:t>на нем данным, указанным в транспортном документе, и потребовать от органов транспорта выдачи груза по количеству мест или весу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56" y="2276439"/>
            <a:ext cx="1813606" cy="14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7147" y="1891706"/>
            <a:ext cx="9280027" cy="413527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…порча </a:t>
            </a:r>
            <a:r>
              <a:rPr lang="ru-RU" dirty="0"/>
              <a:t>груза, несоответствие наименования и веса груза или количества мест данным, указанным в транспортном документе, а также во всех иных случаях, когда это предусмотрено правилами, действующими на транспорте, </a:t>
            </a:r>
            <a:r>
              <a:rPr lang="ru-RU" b="1" dirty="0"/>
              <a:t>получатель обязан потребовать от органа транспорта составления коммерческого акта </a:t>
            </a:r>
            <a:r>
              <a:rPr lang="ru-RU" dirty="0"/>
              <a:t>(отметки на товарно-транспортной накладной или составления акта - при доставке груза автомобильным транспортом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неправильном отказе органа транспорта от составления коммерческого акта получатель обязан в соответствии с действующими на транспорте правилами </a:t>
            </a:r>
            <a:r>
              <a:rPr lang="ru-RU" b="1" dirty="0"/>
              <a:t>обжаловать этот отказ и произвести приемку продукции в порядке, предусмотренном </a:t>
            </a:r>
            <a:r>
              <a:rPr lang="ru-RU" b="1" dirty="0" smtClean="0"/>
              <a:t>Инструкцией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70545" y="991137"/>
            <a:ext cx="8911687" cy="7270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Когда при приемке груза от органов транспорта устанавливаются повреждение </a:t>
            </a:r>
            <a:r>
              <a:rPr lang="ru-RU" dirty="0" smtClean="0"/>
              <a:t>или…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8" y="2182612"/>
            <a:ext cx="1909957" cy="19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790" y="473984"/>
            <a:ext cx="8748366" cy="18597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Приемка продукции </a:t>
            </a:r>
            <a:r>
              <a:rPr lang="ru-RU" dirty="0"/>
              <a:t>без тары, в открытой </a:t>
            </a:r>
            <a:r>
              <a:rPr lang="ru-RU" dirty="0" smtClean="0"/>
              <a:t>или </a:t>
            </a:r>
            <a:r>
              <a:rPr lang="ru-RU" dirty="0"/>
              <a:t>поврежденной </a:t>
            </a:r>
            <a:r>
              <a:rPr lang="ru-RU" dirty="0" smtClean="0"/>
              <a:t>таре, по </a:t>
            </a:r>
            <a:r>
              <a:rPr lang="ru-RU" dirty="0"/>
              <a:t>весу брутто и количеству мест </a:t>
            </a:r>
            <a:r>
              <a:rPr lang="ru-RU" dirty="0" smtClean="0"/>
              <a:t>в таре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97790" y="2456597"/>
            <a:ext cx="8945807" cy="4094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производится </a:t>
            </a:r>
            <a:r>
              <a:rPr lang="ru-RU" b="1" dirty="0" smtClean="0"/>
              <a:t>на </a:t>
            </a:r>
            <a:r>
              <a:rPr lang="ru-RU" b="1" dirty="0"/>
              <a:t>складе получателя </a:t>
            </a:r>
            <a:r>
              <a:rPr lang="ru-RU" dirty="0"/>
              <a:t>- при доставке продукции </a:t>
            </a:r>
            <a:r>
              <a:rPr lang="ru-RU" dirty="0" smtClean="0"/>
              <a:t>поставщиком</a:t>
            </a:r>
            <a:endParaRPr lang="ru-RU" dirty="0"/>
          </a:p>
          <a:p>
            <a:pPr algn="just"/>
            <a:r>
              <a:rPr lang="ru-RU" b="1" dirty="0" smtClean="0"/>
              <a:t>на </a:t>
            </a:r>
            <a:r>
              <a:rPr lang="ru-RU" b="1" dirty="0"/>
              <a:t>складе поставщика</a:t>
            </a:r>
            <a:r>
              <a:rPr lang="ru-RU" dirty="0"/>
              <a:t> - при вывозе продукции </a:t>
            </a:r>
            <a:r>
              <a:rPr lang="ru-RU" dirty="0" smtClean="0"/>
              <a:t>получателем</a:t>
            </a:r>
            <a:endParaRPr lang="ru-RU" dirty="0"/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месте вскрытия опломбированных или в месте разгрузки неопломбированных</a:t>
            </a:r>
            <a:r>
              <a:rPr lang="ru-RU" dirty="0"/>
              <a:t> транспортных средств и контейнеров или </a:t>
            </a:r>
            <a:r>
              <a:rPr lang="ru-RU" b="1" dirty="0"/>
              <a:t>на складе органа транспорта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доставке поставщиком продукции в таре на склад получателя последний, кроме проверки веса брутто и количества мест, может потребовать вскрытия тары и проверки веса нетто и количества товарных единиц в каждом месте.</a:t>
            </a:r>
            <a:endParaRPr lang="ru-RU" dirty="0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54" y="970344"/>
            <a:ext cx="1412536" cy="15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506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Приемка продукции, поступившей в исправной таре, по весу нетто и </a:t>
            </a:r>
            <a:r>
              <a:rPr lang="ru-RU" dirty="0" smtClean="0"/>
              <a:t>количеству товарных единиц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654" y="2279176"/>
            <a:ext cx="9280027" cy="522709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Производится </a:t>
            </a:r>
            <a:r>
              <a:rPr lang="ru-RU" b="1" dirty="0" smtClean="0"/>
              <a:t>на </a:t>
            </a:r>
            <a:r>
              <a:rPr lang="ru-RU" b="1" dirty="0"/>
              <a:t>складе конечного </a:t>
            </a:r>
            <a:r>
              <a:rPr lang="ru-RU" b="1" dirty="0" smtClean="0"/>
              <a:t>получателя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dirty="0" smtClean="0"/>
              <a:t>Покупатели - базы </a:t>
            </a:r>
            <a:r>
              <a:rPr lang="ru-RU" dirty="0"/>
              <a:t>сбытовых, снабженческих, заготовительных </a:t>
            </a:r>
            <a:r>
              <a:rPr lang="ru-RU" dirty="0" smtClean="0"/>
              <a:t>организаций</a:t>
            </a:r>
            <a:r>
              <a:rPr lang="ru-RU" dirty="0"/>
              <a:t>, </a:t>
            </a:r>
            <a:r>
              <a:rPr lang="ru-RU" dirty="0" smtClean="0"/>
              <a:t>оптовых </a:t>
            </a:r>
            <a:r>
              <a:rPr lang="ru-RU" dirty="0"/>
              <a:t>и розничных торговых предприятий, </a:t>
            </a:r>
            <a:r>
              <a:rPr lang="ru-RU" dirty="0" smtClean="0"/>
              <a:t>переотправляющие продукцию </a:t>
            </a:r>
            <a:r>
              <a:rPr lang="ru-RU" dirty="0"/>
              <a:t>в таре или упаковке первоначального отправителя (изготовителя), </a:t>
            </a:r>
            <a:r>
              <a:rPr lang="ru-RU" dirty="0" smtClean="0"/>
              <a:t>должны </a:t>
            </a:r>
            <a:r>
              <a:rPr lang="ru-RU" dirty="0"/>
              <a:t>производить приемку продукции </a:t>
            </a:r>
            <a:r>
              <a:rPr lang="ru-RU" b="1" dirty="0"/>
              <a:t>по количеству </a:t>
            </a:r>
            <a:r>
              <a:rPr lang="ru-RU" b="1" dirty="0" err="1"/>
              <a:t>внутритарных</a:t>
            </a:r>
            <a:r>
              <a:rPr lang="ru-RU" b="1" dirty="0"/>
              <a:t> мест лишь в </a:t>
            </a:r>
            <a:r>
              <a:rPr lang="ru-RU" b="1" dirty="0" smtClean="0"/>
              <a:t>случаях</a:t>
            </a:r>
            <a:r>
              <a:rPr lang="ru-RU" b="1" dirty="0"/>
              <a:t>, предусмотренных обязательными правилами </a:t>
            </a:r>
            <a:r>
              <a:rPr lang="ru-RU" b="1" dirty="0" smtClean="0"/>
              <a:t>или договором</a:t>
            </a:r>
            <a:r>
              <a:rPr lang="ru-RU" b="1" dirty="0"/>
              <a:t>,</a:t>
            </a:r>
            <a:r>
              <a:rPr lang="ru-RU" dirty="0"/>
              <a:t> а также </a:t>
            </a:r>
            <a:r>
              <a:rPr lang="ru-RU" b="1" dirty="0"/>
              <a:t>при </a:t>
            </a:r>
            <a:r>
              <a:rPr lang="ru-RU" b="1" dirty="0" smtClean="0"/>
              <a:t>несоответствии </a:t>
            </a:r>
            <a:r>
              <a:rPr lang="ru-RU" b="1" dirty="0"/>
              <a:t>фактического веса брутто весу брутто, указанному в </a:t>
            </a:r>
            <a:r>
              <a:rPr lang="ru-RU" b="1" dirty="0" smtClean="0"/>
              <a:t>сопроводительных </a:t>
            </a:r>
            <a:r>
              <a:rPr lang="ru-RU" b="1" dirty="0"/>
              <a:t>документах</a:t>
            </a:r>
            <a:r>
              <a:rPr lang="ru-RU" b="1" dirty="0" smtClean="0"/>
              <a:t>.</a:t>
            </a:r>
          </a:p>
          <a:p>
            <a:r>
              <a:rPr lang="ru-RU" dirty="0"/>
              <a:t>Установленный </a:t>
            </a:r>
            <a:r>
              <a:rPr lang="ru-RU" dirty="0" smtClean="0"/>
              <a:t>порядок </a:t>
            </a:r>
            <a:r>
              <a:rPr lang="ru-RU" dirty="0"/>
              <a:t>приемки продукции, </a:t>
            </a:r>
            <a:r>
              <a:rPr lang="ru-RU" dirty="0" smtClean="0"/>
              <a:t>поставляемой </a:t>
            </a:r>
            <a:r>
              <a:rPr lang="ru-RU" dirty="0"/>
              <a:t>в таре, применяется </a:t>
            </a:r>
            <a:r>
              <a:rPr lang="ru-RU" dirty="0" smtClean="0"/>
              <a:t>также </a:t>
            </a:r>
            <a:r>
              <a:rPr lang="ru-RU" b="1" dirty="0"/>
              <a:t>при приемке обандероленных или </a:t>
            </a:r>
            <a:r>
              <a:rPr lang="ru-RU" b="1" dirty="0" smtClean="0"/>
              <a:t>опломбированных </a:t>
            </a:r>
            <a:r>
              <a:rPr lang="ru-RU" b="1" dirty="0"/>
              <a:t>пачек (связок) </a:t>
            </a:r>
            <a:r>
              <a:rPr lang="ru-RU" dirty="0"/>
              <a:t>в тех случаях, когда без нарушения целости </a:t>
            </a:r>
            <a:r>
              <a:rPr lang="ru-RU" dirty="0" smtClean="0"/>
              <a:t>бандероли </a:t>
            </a:r>
            <a:r>
              <a:rPr lang="ru-RU" dirty="0"/>
              <a:t>или упаковки либо без снятия пломбы невозможно изъятие продукции </a:t>
            </a:r>
            <a:r>
              <a:rPr lang="ru-RU" dirty="0" smtClean="0"/>
              <a:t>из </a:t>
            </a:r>
            <a:r>
              <a:rPr lang="ru-RU" dirty="0"/>
              <a:t>пачки (связки). </a:t>
            </a:r>
          </a:p>
          <a:p>
            <a:pPr algn="just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55" y="787782"/>
            <a:ext cx="2075543" cy="20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7465475" cy="113645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Приемка продукции производится в следующие сроки: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760562"/>
            <a:ext cx="9280027" cy="481441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а) </a:t>
            </a:r>
            <a:r>
              <a:rPr lang="ru-RU" b="1" dirty="0"/>
              <a:t>продукции, поступившей без тары, в открытой таре и в поврежденной таре</a:t>
            </a:r>
            <a:r>
              <a:rPr lang="ru-RU" dirty="0"/>
              <a:t>, - в момент получения ее от поставщика или со склада органа транспорта либо в момент вскрытия опломбированных и разгрузки неопломбированных транспортных средств и контейнеров, но не позднее сроков, установленных для разгрузки их</a:t>
            </a:r>
            <a:r>
              <a:rPr lang="ru-RU" dirty="0" smtClean="0"/>
              <a:t>;</a:t>
            </a:r>
          </a:p>
          <a:p>
            <a:r>
              <a:rPr lang="ru-RU" dirty="0"/>
              <a:t>б</a:t>
            </a:r>
            <a:r>
              <a:rPr lang="ru-RU" dirty="0" smtClean="0"/>
              <a:t>)</a:t>
            </a:r>
            <a:r>
              <a:rPr lang="ru-RU" b="1" dirty="0" smtClean="0"/>
              <a:t>продукции</a:t>
            </a:r>
            <a:r>
              <a:rPr lang="ru-RU" b="1" dirty="0"/>
              <a:t>, поступившей в исправной таре</a:t>
            </a:r>
            <a:r>
              <a:rPr lang="ru-RU" dirty="0"/>
              <a:t>: </a:t>
            </a:r>
            <a:endParaRPr lang="ru-RU" dirty="0" smtClean="0"/>
          </a:p>
          <a:p>
            <a:pPr marL="357188" indent="0">
              <a:buNone/>
            </a:pPr>
            <a:r>
              <a:rPr lang="ru-RU" dirty="0" smtClean="0"/>
              <a:t>- по </a:t>
            </a:r>
            <a:r>
              <a:rPr lang="ru-RU" dirty="0"/>
              <a:t>весу брутто и количеству мест </a:t>
            </a:r>
            <a:r>
              <a:rPr lang="ru-RU" dirty="0" smtClean="0"/>
              <a:t>- в </a:t>
            </a:r>
            <a:r>
              <a:rPr lang="ru-RU" dirty="0"/>
              <a:t>сроки, указанные в </a:t>
            </a:r>
            <a:r>
              <a:rPr lang="ru-RU" dirty="0" smtClean="0"/>
              <a:t>подпункте </a:t>
            </a:r>
            <a:r>
              <a:rPr lang="ru-RU" dirty="0"/>
              <a:t>"а</a:t>
            </a:r>
            <a:r>
              <a:rPr lang="ru-RU" dirty="0" smtClean="0"/>
              <a:t>"; </a:t>
            </a:r>
            <a:endParaRPr lang="ru-RU" dirty="0"/>
          </a:p>
          <a:p>
            <a:pPr marL="357188" indent="0">
              <a:buNone/>
            </a:pPr>
            <a:r>
              <a:rPr lang="ru-RU" dirty="0" smtClean="0"/>
              <a:t>- по </a:t>
            </a:r>
            <a:r>
              <a:rPr lang="ru-RU" dirty="0"/>
              <a:t>весу нетто и количеству товарных единиц в каждом </a:t>
            </a:r>
            <a:r>
              <a:rPr lang="ru-RU" dirty="0" smtClean="0"/>
              <a:t>месте -одновременно со вскрытием </a:t>
            </a:r>
            <a:r>
              <a:rPr lang="ru-RU" dirty="0"/>
              <a:t>тары, но не позднее 10 дней, а по </a:t>
            </a:r>
            <a:r>
              <a:rPr lang="ru-RU" dirty="0" smtClean="0"/>
              <a:t>скоропортящейся </a:t>
            </a:r>
            <a:r>
              <a:rPr lang="ru-RU" dirty="0"/>
              <a:t>продукции не </a:t>
            </a:r>
            <a:r>
              <a:rPr lang="ru-RU" dirty="0" smtClean="0"/>
              <a:t>позднее </a:t>
            </a:r>
            <a:r>
              <a:rPr lang="ru-RU" dirty="0"/>
              <a:t>24 час. с момента получения продукции </a:t>
            </a:r>
            <a:r>
              <a:rPr lang="ru-RU" dirty="0" smtClean="0"/>
              <a:t>- при </a:t>
            </a:r>
            <a:r>
              <a:rPr lang="ru-RU" dirty="0"/>
              <a:t>доставке продукции </a:t>
            </a:r>
            <a:r>
              <a:rPr lang="ru-RU" dirty="0" smtClean="0"/>
              <a:t>поставщиком </a:t>
            </a:r>
            <a:r>
              <a:rPr lang="ru-RU" dirty="0"/>
              <a:t>или при вывозке ее получателем со склада поставщика и с момента </a:t>
            </a:r>
            <a:r>
              <a:rPr lang="ru-RU" dirty="0" smtClean="0"/>
              <a:t>выдачи </a:t>
            </a:r>
            <a:r>
              <a:rPr lang="ru-RU" dirty="0"/>
              <a:t>груза органом транспорта </a:t>
            </a:r>
            <a:r>
              <a:rPr lang="ru-RU" dirty="0" smtClean="0"/>
              <a:t>- во </a:t>
            </a:r>
            <a:r>
              <a:rPr lang="ru-RU" dirty="0"/>
              <a:t>всех остальных случаях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собые сроки для отдаленных районов и районов Крайнего Севера.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ECC-9F14-4B07-905B-9909A7D076D9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14" y="194968"/>
            <a:ext cx="2728686" cy="206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781</TotalTime>
  <Words>2687</Words>
  <Application>Microsoft Office PowerPoint</Application>
  <PresentationFormat>Широкоэкранный</PresentationFormat>
  <Paragraphs>182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Легкий дым</vt:lpstr>
      <vt:lpstr>Инструкция П-6</vt:lpstr>
      <vt:lpstr>Утверждена постановлением Госарбитража при Совете Министров СССР  от 15 июня 1965 г. N П-6 (с изменениями, внесенными постановлениями Госарбитража СССР от 29 декабря 1973 г. N 81, от 14 ноября 1974 г. N 98, от 23 июля 1975 г. N 115) </vt:lpstr>
      <vt:lpstr>Инструкция П-6 применяется</vt:lpstr>
      <vt:lpstr>Отправитель обязан обеспечить:</vt:lpstr>
      <vt:lpstr>Получатель обязан обеспечить:</vt:lpstr>
      <vt:lpstr>Презентация PowerPoint</vt:lpstr>
      <vt:lpstr>Приемка продукции без тары, в открытой или поврежденной таре, по весу брутто и количеству мест в таре</vt:lpstr>
      <vt:lpstr>Приемка продукции, поступившей в исправной таре, по весу нетто и количеству товарных единиц</vt:lpstr>
      <vt:lpstr>Приемка продукции производится в следующие сроки:</vt:lpstr>
      <vt:lpstr>Приемка продукции</vt:lpstr>
      <vt:lpstr>Приемка продукции. Предприятие-получатель обязано:  </vt:lpstr>
      <vt:lpstr>Приемка продукции по количеству производится по транспортным и сопроводительным документам отправителя (изготовителя): </vt:lpstr>
      <vt:lpstr>Приемка продукции</vt:lpstr>
      <vt:lpstr>Приемка продукции. Проверка веса</vt:lpstr>
      <vt:lpstr>Приемка продукции. Недостача</vt:lpstr>
      <vt:lpstr>Приемка продукции. Недостача</vt:lpstr>
      <vt:lpstr>Приемка продукции. Недостача</vt:lpstr>
      <vt:lpstr>Приемка продукции. Недостача</vt:lpstr>
      <vt:lpstr>Приемка продукции. Представители</vt:lpstr>
      <vt:lpstr>Лица участвующие в приемке продукции</vt:lpstr>
      <vt:lpstr>Приемка продукции  должна вестись без перерыва</vt:lpstr>
      <vt:lpstr>В акте о недостаче продукции должно быть указано: </vt:lpstr>
      <vt:lpstr>В акте о недостаче продукции: </vt:lpstr>
      <vt:lpstr>В акте о недостаче продукции: </vt:lpstr>
      <vt:lpstr>К акту приемки, которым устанавливается недостача продукции, должны быть приложены: </vt:lpstr>
      <vt:lpstr>Акт приемки продукции по количеству</vt:lpstr>
      <vt:lpstr>Претензия в связи с недостачей продукции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П-6</dc:title>
  <dc:creator>Надежда</dc:creator>
  <cp:lastModifiedBy>Надежда</cp:lastModifiedBy>
  <cp:revision>87</cp:revision>
  <dcterms:created xsi:type="dcterms:W3CDTF">2015-03-28T16:28:17Z</dcterms:created>
  <dcterms:modified xsi:type="dcterms:W3CDTF">2015-03-30T22:59:56Z</dcterms:modified>
</cp:coreProperties>
</file>