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311" r:id="rId3"/>
    <p:sldId id="355" r:id="rId4"/>
    <p:sldId id="330" r:id="rId5"/>
    <p:sldId id="312" r:id="rId6"/>
    <p:sldId id="333" r:id="rId7"/>
    <p:sldId id="348" r:id="rId8"/>
    <p:sldId id="334" r:id="rId9"/>
    <p:sldId id="335" r:id="rId10"/>
    <p:sldId id="326" r:id="rId11"/>
    <p:sldId id="336" r:id="rId12"/>
    <p:sldId id="313" r:id="rId13"/>
    <p:sldId id="337" r:id="rId14"/>
    <p:sldId id="322" r:id="rId15"/>
    <p:sldId id="338" r:id="rId16"/>
    <p:sldId id="339" r:id="rId17"/>
    <p:sldId id="349" r:id="rId18"/>
    <p:sldId id="350" r:id="rId19"/>
    <p:sldId id="340" r:id="rId20"/>
    <p:sldId id="351" r:id="rId21"/>
    <p:sldId id="353" r:id="rId22"/>
    <p:sldId id="354" r:id="rId23"/>
    <p:sldId id="341" r:id="rId24"/>
    <p:sldId id="357" r:id="rId25"/>
    <p:sldId id="358" r:id="rId26"/>
    <p:sldId id="342" r:id="rId27"/>
    <p:sldId id="343" r:id="rId28"/>
    <p:sldId id="344" r:id="rId29"/>
    <p:sldId id="359" r:id="rId30"/>
    <p:sldId id="360" r:id="rId31"/>
    <p:sldId id="361" r:id="rId32"/>
    <p:sldId id="362" r:id="rId33"/>
    <p:sldId id="364" r:id="rId34"/>
    <p:sldId id="365" r:id="rId35"/>
    <p:sldId id="366" r:id="rId36"/>
    <p:sldId id="345" r:id="rId37"/>
    <p:sldId id="300" r:id="rId38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F"/>
    <a:srgbClr val="ECF8FE"/>
    <a:srgbClr val="FBFBFF"/>
    <a:srgbClr val="E8F4FC"/>
    <a:srgbClr val="F0EFFF"/>
    <a:srgbClr val="CA1414"/>
    <a:srgbClr val="FEC0A4"/>
    <a:srgbClr val="ED2B2B"/>
    <a:srgbClr val="EF3D3D"/>
    <a:srgbClr val="E7E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514" autoAdjust="0"/>
  </p:normalViewPr>
  <p:slideViewPr>
    <p:cSldViewPr>
      <p:cViewPr varScale="1">
        <p:scale>
          <a:sx n="63" d="100"/>
          <a:sy n="63" d="100"/>
        </p:scale>
        <p:origin x="67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346EAAD-406D-4F75-A76E-C4901FB7DE5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B9411DD-692A-450E-97C3-B9ECE0A2F2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9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3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A5BC-9810-4105-A4F9-E49868682403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3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F5E7-926C-491C-87FA-E16E63FF8497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81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2511-471C-4508-B598-03E13A55C048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7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4E71-69A7-48ED-9AE2-80C94CD1F208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80860" y="6427471"/>
            <a:ext cx="21336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EE38BC-D748-4928-BD3A-8B0F01CAC3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25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A32C-4498-4724-93F6-3DD63D637C78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47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5A5AD-A709-4B55-A2DA-657B706F41AB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4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61AB-8645-46A4-9410-97DEF6796FEB}" type="datetime1">
              <a:rPr lang="ru-RU" smtClean="0"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4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DF7C-40DD-4A0C-A0A2-9438C801B260}" type="datetime1">
              <a:rPr lang="ru-RU" smtClean="0"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47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FD2D-3780-4295-B48E-C0355F123090}" type="datetime1">
              <a:rPr lang="ru-RU" smtClean="0"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77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B26C-4079-4ABA-97FC-4D33A305AFC3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5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1114-9501-4D0A-AE20-CE6D379F0856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01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746A-3DC1-4283-9E74-BF92A364144F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94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40" y="2852936"/>
            <a:ext cx="91440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09" y="-9120"/>
            <a:ext cx="9153525" cy="6888499"/>
          </a:xfrm>
          <a:prstGeom prst="rect">
            <a:avLst/>
          </a:prstGeom>
          <a:solidFill>
            <a:schemeClr val="tx2">
              <a:lumMod val="20000"/>
              <a:lumOff val="80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196752"/>
            <a:ext cx="7056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chemeClr val="tx2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Международные торговые операции.</a:t>
            </a:r>
          </a:p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Международная электронная торговля</a:t>
            </a:r>
          </a:p>
          <a:p>
            <a:pPr algn="ctr"/>
            <a:endParaRPr lang="ru-RU" sz="2800" b="1" dirty="0">
              <a:solidFill>
                <a:schemeClr val="tx2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ru-RU" sz="2000" dirty="0">
              <a:solidFill>
                <a:schemeClr val="tx2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608" y="6262993"/>
            <a:ext cx="705678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Москва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55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внешнеторгового партнера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Контрагенты в международной торговле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стороны, находящиеся в договорных отношениях по купле – продаже товаров или оказанию услуг.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контрагенты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организаций-резидентов одной страны  выступают фирмы и организации, представляющие противоположную сторону в коммерческой сделке. 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 продавца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(экспортера)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(импортер), подрядчика – заказчик, арендодателя – арендатор и т.д. </a:t>
            </a:r>
          </a:p>
        </p:txBody>
      </p:sp>
    </p:spTree>
    <p:extLst>
      <p:ext uri="{BB962C8B-B14F-4D97-AF65-F5344CB8AC3E}">
        <p14:creationId xmlns:p14="http://schemas.microsoft.com/office/powerpoint/2010/main" val="75638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55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условий международных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торговых операций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условий международных торговых операций осуществляется по следующим направлениям: 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разрабатываются единообразные правила общего характера, которые предназначены для применения ко всем типам международных торговых сделок.</a:t>
            </a:r>
          </a:p>
          <a:p>
            <a:pPr algn="just" fontAlgn="base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одних случаях эти правила могут иметь силу закона, в других, вступают в силу после принятия их сторонами договора. </a:t>
            </a:r>
          </a:p>
          <a:p>
            <a:pPr algn="just" fontAlgn="base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разрабатывают общие условия договоров международной купли-продажи, а также формы типовых контрактов.</a:t>
            </a:r>
          </a:p>
        </p:txBody>
      </p:sp>
    </p:spTree>
    <p:extLst>
      <p:ext uri="{BB962C8B-B14F-4D97-AF65-F5344CB8AC3E}">
        <p14:creationId xmlns:p14="http://schemas.microsoft.com/office/powerpoint/2010/main" val="3114399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международных торговых операций. Инкотермс - 2020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правила по унифицированному толкованию торговых терминов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Инкотермс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заменяют договор купли-продажи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лишь позволяют сократить его. Условия поставки Инкотермс не определяют переход право собственности на товар, не указывают цену за товар и способ оплаты или последствия нарушения договора.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Инкотермс лишь отражают распределение между продавцом и покупателем обязанностей и финансовых затрат,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как: перевозка товара, его погрузка и разгрузка с транспортного средства, таможенное оформление, оплата налогов, пошлин и сборов, страхование, а также переход рисков утери и повреждения товара.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Инкотермс разработаны Международной торговой палатой (МТП) в 1936 году;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и поправки были сделаны в 1953, 1967, 1976 годах, а с 1980 года Инкотермс стал периодически пересматриваться каждые 10 лет, и обновлялся в 1990, 2000, 2010 годах;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сентября 2019 года был опубликован новейший девятый выпуск правил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Incoterms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2020, который вступил в силу с 1 января 2020 года (издание ICC № 723).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481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Пояснительные примечания Инкотермс-2020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правиле Инкотермс 2020 теперь размещены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«Пояснительные примечания для пользователей»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которых гораздо обширней изложены пояснительные примечания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иллюстрациями соответствующего условия поставки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Инкотермс, в частности: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данное правило должно быть использовано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риск переходит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распределяются расходы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Пояснительные записки направлены на то, чтобы помочь пользователям выбрать наиболее подходящие Инкотермс и предоставить руководство по толкованию в случае возникновения споров.</a:t>
            </a:r>
          </a:p>
        </p:txBody>
      </p:sp>
    </p:spTree>
    <p:extLst>
      <p:ext uri="{BB962C8B-B14F-4D97-AF65-F5344CB8AC3E}">
        <p14:creationId xmlns:p14="http://schemas.microsoft.com/office/powerpoint/2010/main" val="3899168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Пояснительные примечания Инкотермс-2020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(схема)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7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C2C855-68E9-4DD4-8AAB-EA54FAA7B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12" y="1021372"/>
            <a:ext cx="8482468" cy="540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9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624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международных торговых операций.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Всемирная торговая организация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(WTO, ВТО) – 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экономическая организация, регулирующая правила международной торговли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согласно принципам либерализма. 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 функционирует с 1 января 1995, решение о ее создании было принято в конце многолетних переговоров в рамках Уругвайского раунда ГАТТ, который завершился в декабре 1993. Официально 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 образована на конференции в Марракеше в апреле 1994, поэтому Соглашение об учреждении ВТО называют также </a:t>
            </a:r>
            <a:r>
              <a:rPr lang="ru-RU" sz="17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Марракешским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соглашением.</a:t>
            </a:r>
          </a:p>
          <a:p>
            <a:pPr algn="just"/>
            <a:endParaRPr lang="ru-RU" sz="17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деятельности ВТО лежат 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международные соглашения, подписанные большинством государств, активно участвующих в мирохозяйственных отношениях:</a:t>
            </a:r>
            <a:r>
              <a:rPr lang="ru-RU" sz="17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Генеральное соглашение о торговле товарами (ГАТТ) в редакции 1994, Генеральное соглашение о торговле услугами (ГАТС) и Соглашение о торговых аспектах прав интеллектуальной собственности (ТРИПС). </a:t>
            </a:r>
            <a:r>
              <a:rPr lang="ru-RU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этих соглашений – оказывать помощь компаниям всех стран, занимающимся экспортно-импортными операциями.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04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Всемирная торговая организация.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деятельности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 выделяет следующие основные цели своей деятельности: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наиболее благоприятных условий доступа на мировые рынки товаров и услуг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предсказуемости и стабильности развития торговых отношений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странами-членами ВТО, включая прозрачность их внешнеэкономической политики;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дискриминации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торговле путем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равного доступа к механизму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 по разрешению споров, обеспечивающему защиту национальных интересов в случае, если они ущемляются партнерами;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реализации своих текущих и стратегических торгово-экономических интересов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эффективного участия в международной торговой политике при выработке новых правил международной торговли.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469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стоящие перед Всемирной торговой организацией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целей, указанных на слайде 15, ВТО решает следующие задачи: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задача ВТО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содействие беспрепятственной международной торговле.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ее реализации необходимо решение следующих подзадач: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Либерализация торговли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«Развить свою экономику и промышленность можно, только «открыв себя» мировому рынку»;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Глобализация торговли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Мировая торговля должна быть свободной, либеральной, глобальной;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самоограничения в области торговой политики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Государство, вступившее в ВТО, не сможет, как суверенное государство просто изменить свою политику;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торговой и инвестиционной дискриминации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государство заключило соглашение о снятии ограничений в торговле с одной страной, то это соглашение должно действовать и по отношению к другим государствам;</a:t>
            </a:r>
          </a:p>
        </p:txBody>
      </p:sp>
    </p:spTree>
    <p:extLst>
      <p:ext uri="{BB962C8B-B14F-4D97-AF65-F5344CB8AC3E}">
        <p14:creationId xmlns:p14="http://schemas.microsoft.com/office/powerpoint/2010/main" val="3126203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стоящие перед Всемирной торговой организацией (продолжение)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616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дискриминации в области движения капитала.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не может ввести количественные и качественные ограничения для доступа на свои рынки иностранных концернов и банков (квоты, эмбарго, запрет, введение минимальной цены за экспорт и импорт). Так как общественные блага по правилам ВТО – тоже товар, подлежащий приватизации, то все эти меры касаются и доступа иностранных инвесторов в сферу образования, медицинских услуг, страховой и банковской деятельности и т.д.;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дискриминации в области регулирования валютных расходов.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не вправе регулировать уровень валютных расходов и не вправе предписать инвесторам, какую часть прибыли они должны инвестировать в этой стране, какую вывести, а также какую часть продукции они могут вывести из страны;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ограничений в области управления трудовыми ресурсами.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Государствам запрещено обязывать инвесторов использовать товары, произведенные только в этой стране, или обязывать их принимать на работу население этой страны;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статуса и полномочий суда ВТО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Каждая страна может предстать перед судом ВТО.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81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ценообразования в международной торговле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цены международного контракта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наиболее ответственный этап подготовки внешнеторговой сделки.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обоснование цены влияют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ценообразующие факторы:</a:t>
            </a:r>
          </a:p>
          <a:p>
            <a:pPr marL="342900" indent="-342900" algn="just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Общеэкономические факторы: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цикл;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совокупного спроса и предложения;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Инфляция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Конкретно экономические факторы: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налоги и сборы;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и спрос на конкретные товары и услуги с учетом взаимозаменяемости;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потребительские свойства - качество, надежность, внешний вид, престижность</a:t>
            </a:r>
          </a:p>
        </p:txBody>
      </p:sp>
    </p:spTree>
    <p:extLst>
      <p:ext uri="{BB962C8B-B14F-4D97-AF65-F5344CB8AC3E}">
        <p14:creationId xmlns:p14="http://schemas.microsoft.com/office/powerpoint/2010/main" val="377288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179463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торговые операции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международных торговых операций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признаки международной (внешнеторговой) сделки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международных торговых операций в зависимости от объекта сделки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международных торговых операций по направлениям торговли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услуг в операциях международной торговли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торговые операции в сфере интеллектуальной деятельности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внешнеторгового партнера 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условий международных торговых операций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международных торговых операций. Инкотермс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международных торговых операций. ВТО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ценообразования в международной торговле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мировых товарных рынков</a:t>
            </a:r>
          </a:p>
          <a:p>
            <a:pPr marL="4572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00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ценообразования в мировой торговле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(продолжение)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Специфические факторы: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сезонность;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эксплуатационные расходы;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комплектность;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и условия сервиса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Специальные факторы: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регулирование;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валютный курс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Внеэкономические факторы: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военные;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Этнические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мировой торговле прежде всего необходимо учитывать фактор спроса и предложения.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2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мировых товарных рынков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мировых товарных рынков принято разделять по источникам информации, сфере применения и способу использования подразделяются на группы: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Контрактные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цены на продукцию, согласованные между покупателем и продавцом в ходе переговоров Контрактные цены нигде не публикуются, поскольку являются коммерческой тайной;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цена продавца, публикуемая в специальных изданиях и каналах компьютерной коммуникации. Как правило, справочные цены несколько завышены;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Биржевые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цены на товары, торговля которыми производится на товарных биржах;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аукционов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цены, полученные в результате торгов;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внешнеторговые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публикуются в национальных и международных статистических справочниках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79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Последние десятилетия наблюдался рост мировой торговли товарами и услугами.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роста мирохозяйственных связей определяются качественными сдвигами в мировой торговле: преимущественным развитием торговли машинами и оборудованием, современными наукоемкими изделиями.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Высокой остается доля развитых стран, сохраняющих за собой три четверти мирового объема товарооборота.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организации (прежде всего ВТО), специализирующиеся на внешней торговле и международных экономических отношениях, приобретают более широкий и глобальный характер в результате не только роста числа своих членов, но и включения в орбиту своего регулирования новых сфер государственной экономической политики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3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электронная торговля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международной электронной торговли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электронная торговля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субъектов электронной торговли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и аспекты электронной международной торговли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международной электронной торговли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электронной торговли в мире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международной электронной торговли</a:t>
            </a:r>
          </a:p>
          <a:p>
            <a:pPr marL="342900" indent="-342900" algn="just"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56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электронная торговля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торговля –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комплекс информационных и торговых технологий заключения и реализации коммерческой сделки в сети Интернет.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торговля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производство, распределение, маркетинг, продажу или доставку товаров и услуг через электронные каналы (ВТО, 2016).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(цифровая) торговля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шире понятия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интернет-торговли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 включает не только продажу через сеть Интернет, но и взаимодействия через другие информационно-коммуникационные, информационные и социальные сети, а также основана на более широком спектре бизнес-моделей.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торговля (коммерция) охватывает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субъектов экономики, возникающие по поводу купли-продажи продуктов (материальных товаров, а также цифровых продуктов и сервисов), производимые через информационные сети (оплата товаров или услуг и их фактическая поставка не обязаны быть проведены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(OECD 2011, UNCTAD 2017).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(2014) определяет цифровую торговлю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трансграничные потоки данных. К цифровой торговле был отнесен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обмен цифровыми товарами,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услугами или трудом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электронные каналы. При этом понятие включало трансграничные потоки данные, которые традиционно не воспринимались как «торговля», например, при обмене личными сообщениями.</a:t>
            </a:r>
          </a:p>
        </p:txBody>
      </p:sp>
    </p:spTree>
    <p:extLst>
      <p:ext uri="{BB962C8B-B14F-4D97-AF65-F5344CB8AC3E}">
        <p14:creationId xmlns:p14="http://schemas.microsoft.com/office/powerpoint/2010/main" val="3977622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электронная торговля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группы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цифровыми товарами и услугами: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товары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любые физические объекты, заказанные через информационные сети, поставка которых осуществляется через каналы иные, чем информационно-коммуникационные сети. Данная категория также включает программы для ЭВМ, базы данных, цифровой контент на материальных носителях;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Нецифровые услуги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услуги, заказанные через информационные сети, реализация которых осуществляется через каналы иные, чем информационные сети, а также консультационные услуги, оказанные через любые каналы (включая цифровые);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услуги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услуг через информационно-коммуникационные сети автоматизировано с использованием информационных технологий. К данной категории относятся широкий спектр услуг, например, программы для ЭВМ, реклама в сети Интернет, хранение и обработка информации, хостинг, цифровой контент;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контент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совокупность информационных материалов, которые распространяются в электронном виде по специальным каналам для эксплуатации на цифровых устройствах. </a:t>
            </a:r>
          </a:p>
        </p:txBody>
      </p:sp>
    </p:spTree>
    <p:extLst>
      <p:ext uri="{BB962C8B-B14F-4D97-AF65-F5344CB8AC3E}">
        <p14:creationId xmlns:p14="http://schemas.microsoft.com/office/powerpoint/2010/main" val="3432611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субъектов электронной торговли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мировой практике сложилась следующая классификация субъектов электронной торговли: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– Потребитель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– Бизнес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B2B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 – Потребитель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С2С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451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и аспекты электронной международной торговли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цены сделки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зависимости от стоимости перевозки, таможенных сборов для покупателей из разных стран будут разные цены. </a:t>
            </a:r>
          </a:p>
          <a:p>
            <a:pPr marL="342900" indent="-342900" algn="just">
              <a:buAutoNum type="arabicPeriod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стандартных торговых терминов Инкотермс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они распределяют между сторонами ответственность за оплату расходов по перевозке, страхованию, пошлинам. </a:t>
            </a:r>
          </a:p>
          <a:p>
            <a:pPr marL="342900" indent="-342900" algn="just">
              <a:buAutoNum type="arabicPeriod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зависимости от сегмента электронной торговли участники могут использовать различные формы оплаты. В сегменте B2C основным является прием платежей с помощью банковских карт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VISA,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UnionPay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JSB и др. Для сегмента B2B основной формой оплаты остается банковский перевод с использованием электронных систем расчетов. В сегменте С2С практикуется оплата с помощью сервисов электронных расчетов.</a:t>
            </a:r>
          </a:p>
          <a:p>
            <a:pPr marL="342900" indent="-342900" algn="just">
              <a:buAutoNum type="arabicPeriod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Нивелирование риска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удаленной сделке и оплате продавец подвергается различным видам рисков. </a:t>
            </a:r>
          </a:p>
          <a:p>
            <a:pPr marL="342900" indent="-342900" algn="just">
              <a:buAutoNum type="arabicPeriod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экспортеры и импортеры обязаны предоставлять основную таможенную информацию государственным органам и транспортным компаниям.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электронной торговли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основано на Конвенции об использовании электронных сообщений в международных договорах (ЮНСИТРАЛ).</a:t>
            </a:r>
          </a:p>
          <a:p>
            <a:pPr marL="342900" indent="-342900" algn="just">
              <a:buAutoNum type="arabicPeriod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электронной подписи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выступает как гарантия корректной идентификации участников сделки.</a:t>
            </a:r>
          </a:p>
        </p:txBody>
      </p:sp>
    </p:spTree>
    <p:extLst>
      <p:ext uri="{BB962C8B-B14F-4D97-AF65-F5344CB8AC3E}">
        <p14:creationId xmlns:p14="http://schemas.microsoft.com/office/powerpoint/2010/main" val="481291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международной электронной торговли.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ЮНСИТРАЛ 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электронных сообщений.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Конвенция ЮНСИТРАЛ позволяет электронным сообщениям удовлетворять требованиям других международных конвенций без необходимости пересматривать каждую из таких конвенций в индивидуальном порядке.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Законность электронных сообщений.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ЮНСИТРАЛ содержит положения, которые требуют от стран, подписавших её, признавать законность электронных сообщений, используемых в договорах, а также положения, которые касаются вопросов, обычно возникающих в рамках электронных соглашений, таких как местонахождение сторон, требования к информации и формату, приглашения делать предложения, время и место отправки и получение входящих сообщений.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Автономия сторон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ЮНСИТРАЛ усиливает правовую определённость концепции автономии сторон и подтверждает её. Автономия сторон является неотъемлемым элементом заключения договоров в электронной форме. Конвенция позволяет сторонам формулировать их электронные соглашения наиболее продуктивным образом.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53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международной электронной торговли.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Международной торговой палаты (ICC)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условия ICC (ICC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eTerms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положения, предназначенные к использованию в международных договорах компаниями во всем мире. Электронные условия ICC – это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 статей, разработанных для включения сторонами в свои договорные документы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целью показать, что они намерены заключить имеющий обязательную силу электронный контракт.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UCP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eUCP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ICC разработала дополнение к UCP для электронного представления документов в рамках сделок по аккредитиву. Кратко называемое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eUCP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данное приложение состояло из 12 статей и предназначалось для использования в тандеме с UCР 500 в тех случаях, когда документы представляются в электронной форме – как отчасти, так и полностью.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7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179463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торговые операции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торговая операция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исполнение договора (контракта) между двумя или несколькими сторонами, находящимися в разных странах, по поставке установленного количества товарных единиц и (или) оказания услуг в соответствии с согласованными сторонами условиями.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купли-продажи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(оказания услуг)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считается международным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он заключен между коммерческими предприятиями разных государств, находящихся на территории третьего государства.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купли-продажи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(оказания услуг)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международным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он заключен между предприятиями одной государственной принадлежности, находящимися на территории разных государств.</a:t>
            </a:r>
          </a:p>
        </p:txBody>
      </p:sp>
    </p:spTree>
    <p:extLst>
      <p:ext uri="{BB962C8B-B14F-4D97-AF65-F5344CB8AC3E}">
        <p14:creationId xmlns:p14="http://schemas.microsoft.com/office/powerpoint/2010/main" val="1768622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международной электронной торговли.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инициативы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TradeCard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услугой для корпоративных клиентов по осуществлению международных платежей. По сути, предоставляет электронную альтернативу другим международным механизмам оплаты, обеспечивая защищённый способ управления закупками/оплатой на международном уровне путем подключения к безбумажной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хостинговой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платформе покупателей, продавцов и партнёров.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Bolero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нейтральной защищённой платформой для обработки связанных с торговлей документов; её цель – создать возможность ведения безбумажной торговли между покупателями и продавцами с участием их логистических служб и банков-партнёров. Услуги данной системы повышают операционную эффективность и сокращают время, необходимое для обработки документов по торговой сделке.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956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электронной торговли в мире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многоаспектный характер применения систем электронной торговли во внешнеэкономической деятельности, в разных странах подход к ним неоднозначный: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лоббируют сценарий отказа от обложения налогами и таможенными пошлинами части предметов трансграничных сделок, осуществляемых с применением систем электронной торговли.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доминирует принцип активного государственного регулирования электронной торговли на международном уровне, согласно которому должен быть принят единый документ по глобальным коммуникациям в сфере электронной торговли и внешнеэкономической деятельности.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Японии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развивается розничная трансграничная торговля с использованием электронных каналов коммуникации. На долю розничных сделок и системы распределения приходится около 80% всей внешнеторговой деятельности, осуществляемой с использованием систем электронной торговли. </a:t>
            </a:r>
          </a:p>
        </p:txBody>
      </p:sp>
    </p:spTree>
    <p:extLst>
      <p:ext uri="{BB962C8B-B14F-4D97-AF65-F5344CB8AC3E}">
        <p14:creationId xmlns:p14="http://schemas.microsoft.com/office/powerpoint/2010/main" val="3749893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электронной торговли в мире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Китае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электронной коммерции относится к одному из приоритетных направления развития внешнеторговой деятельности. Гиганты электронной торговли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Alibaba,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AliExpress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XinTao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 активно участвует работе комитетов и рабочих групп, связанных с развитием электронной коммерции на международном уровне. Особенностью китайской модели развития электронной торговли на международном уровне является заключение двусторонних соглашений со странами, участвующими в торговых отношениях, либо создание интегрированных объединений из нескольких стран, для которых действует единый режим осуществления торговых операций с применением систем электронной торговли. Амбиции Китая в плане обеспечения мирового лидерства в сфере применения систем электронной торговли для трансграничных торговых сделок подкреплены убедительной динамикой роста китайских Интернет-площадок.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6987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 внедрение электронной торговли рассматриваются им как средство обеспечения определенного скачка в социально-экономической и научно-технической жизни общества.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330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международной электронной торговли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Автоматизация оптовой торговли.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такого подхода позволяет значительно сократить время и стоимость торговой транзакции. Основное преимущество: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упрощение процесса заключения контракта на поставку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от ознакомления с продукцией до оплаты. В результате увеличивается количество транзакций и рентабельность продаж. 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возможности: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самообновляющаяся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витрина из базы данных;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информации о покупателях;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индивидуальных прейскурантов;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отображение реального состояния склада;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любых финансово-торговых операций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6913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международной электронной торговли (продолжение)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Внешнеторговая деятельность в секторе B2B.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автоматизировать коммерческие процессы с использованием средств электронной коммуникации. В корпоративном секторе большое число клиентов не заинтересовано в установлении личных контактов с сотрудниками компании-продавца, для них важнее всего – приемлемая стоимость и простота процедуры заказа. B2B-клиенты хотят сразу видеть полную стоимость заказа, включая доставку.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систем электронной торговли в данном случае оправдано в отношении следующих групп клиентов: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клиенты с одним простым заказом;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клиенты с небольшими заказами и/или заказами с большим количеством позиций;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крупные клиенты с регулярными крупными заказами с различным количеством позиций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32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международной электронной торговли (продолжение)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Нестеров А.К. Международная электронная торговля // Энциклопедия Нестеровых - http://odiplom.ru/lab/mezhdunarodnaya-elektronnaya-torgovlya.html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Розничная электронная торговля.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такого подхода, ориентированного на внешние рынки, доказывает опыт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AliExpress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Сюда могут быть отнесены все категории товаров, которые могут быть заказаны через Интернет и доставлены службами доставки.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4723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практика реализации проектов электронной торговли во внешнеторговой деятельности направлена на достижение максимального эффекта посредством интеграции систем электронной торговли с системами планирования деятельности предприятия и организации поставок.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Покупатель получает простой и быстрый механизм заказа, а продавец – дополнительный инструмент увеличения сети прямых продаж и удержания клиентов.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Принципиальным фактором внедрения систем электронной торговли выступает создание комплексной альтернативы существующим каналам продаж и оптимизация коммерческих процессов.</a:t>
            </a:r>
          </a:p>
          <a:p>
            <a:pPr marL="449263" indent="-449263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45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37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95536" y="3238513"/>
            <a:ext cx="8539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Bef>
                <a:spcPts val="600"/>
              </a:spcBef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26720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7542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признаки международной (внешнеторговой) сделки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участника коммерческой деятельности на территории и в соответствии с законодательством в другом государстве. 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расчетов между сторонами сделки преимущественно в иностранной валюте. 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Перемещение объекта внешнеторговой сделки через таможенную границу государства (таможенного союза). 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заключение внешнеторговой сделки в письменной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218779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7542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международных торговых операций в зависимости от объекта сделки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объекта сделки внешнеторговые операции подразделяются на следующие группы: 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купли-продажи товаров;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купли-продажи услуг;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купли-продажи результатов интеллектуальной деятельности.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9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международных торговых операций по направлениям торговли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торговые операции подразделяют по направлениям торговли: 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вывоз с таможенной территории за границу с целью постоянного размещения за ее пределами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услуг, результатов интеллектуальной деятельности.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 таможенной территорией понимается таможенная территория государства или единая таможенная территория таможенного союза;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ввоз на таможенную территорию из-за границы с целью постоянного размещения на ней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услуг, результатов интеллектуальной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Реэкспортные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вывоз с таможенной территории ранее ввезенных на эту территорию иностранных товаров, не подвергшихся какой-либо переработке в реэкспортирующей стране;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4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международных торговых операций по направлениям торговли (продолжение)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Реимпортные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ввоз на таможенную территорию ранее вывезенных с нее отечественных товаров, не подвергшихся за границей какой-либо переработке. К реимпорту относят возврат товаров от зарубежного посредника с консигнационного склада не проданных на аукционе, а также не принятых покупателем по каким-либо причинам;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Встречной торговли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внешнеторговые операции, предусматривающие встречные обязательства экспортеров закупить у импортеров товары (услуги) на часть или полную сумму стоимости экспортируемых товаров (оказанных услуг). Встречные сделки представляют собой сочетание экспортно-импортных, экспортно-реэкспортных, импортно-экспортных операций.</a:t>
            </a:r>
          </a:p>
        </p:txBody>
      </p:sp>
    </p:spTree>
    <p:extLst>
      <p:ext uri="{BB962C8B-B14F-4D97-AF65-F5344CB8AC3E}">
        <p14:creationId xmlns:p14="http://schemas.microsoft.com/office/powerpoint/2010/main" val="254626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группы услуг в операциях международной торговли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купли-продажи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обычно подразделяют на две группы.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(обособленные от сделок купли-продажи товаров):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оказанию инженерно-консультационных услуг (инжиниринг);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арендные операции;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коммерческой передачи информации и совершенствования управления (консалтинг);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экспорту и импорту туристических услуг.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Обслуживающие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международную торговлю товарами: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международным перевозкам;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транспортно-экспедиторские;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хранению грузов при международных перевозках;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расчеты;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страхованию и ряд других.</a:t>
            </a:r>
          </a:p>
        </p:txBody>
      </p:sp>
    </p:spTree>
    <p:extLst>
      <p:ext uri="{BB962C8B-B14F-4D97-AF65-F5344CB8AC3E}">
        <p14:creationId xmlns:p14="http://schemas.microsoft.com/office/powerpoint/2010/main" val="410637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-38629"/>
            <a:ext cx="9143999" cy="6883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2013"/>
            <a:ext cx="9144000" cy="978716"/>
          </a:xfrm>
          <a:prstGeom prst="rect">
            <a:avLst/>
          </a:prstGeom>
          <a:solidFill>
            <a:schemeClr val="tx2">
              <a:lumMod val="75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912" y="179463"/>
            <a:ext cx="833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торговые операции в сфере интеллектуальной деятельности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383467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купли-продажи результатов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связаны с международной торговлей итогами научно-исследовательских работ и творческой деятельности, имеющих не только научную и художественную, но и коммерческую ценность.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товара в этом случае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выступают продукты человеческого труда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патентов, лицензий, товарных знаков, промышленных образцов, компьютерных программ, произведения литературы и искусства, фонограммы и другие результаты интеллектуальной деятельности, охрана которых предусмотрена законодательством.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257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9691</TotalTime>
  <Words>3923</Words>
  <Application>Microsoft Office PowerPoint</Application>
  <PresentationFormat>Экран (4:3)</PresentationFormat>
  <Paragraphs>364</Paragraphs>
  <Slides>37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 Unicode MS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Алибекулы Расул</dc:creator>
  <cp:lastModifiedBy>Petr Tolmachev</cp:lastModifiedBy>
  <cp:revision>683</cp:revision>
  <cp:lastPrinted>2019-09-09T14:52:36Z</cp:lastPrinted>
  <dcterms:created xsi:type="dcterms:W3CDTF">2017-03-20T11:32:44Z</dcterms:created>
  <dcterms:modified xsi:type="dcterms:W3CDTF">2022-10-11T16:20:45Z</dcterms:modified>
</cp:coreProperties>
</file>