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3" r:id="rId17"/>
    <p:sldId id="265" r:id="rId18"/>
    <p:sldId id="266" r:id="rId19"/>
    <p:sldId id="267" r:id="rId20"/>
    <p:sldId id="269" r:id="rId21"/>
    <p:sldId id="268" r:id="rId22"/>
    <p:sldId id="270" r:id="rId23"/>
    <p:sldId id="264" r:id="rId24"/>
    <p:sldId id="271" r:id="rId25"/>
    <p:sldId id="272" r:id="rId26"/>
    <p:sldId id="287" r:id="rId27"/>
    <p:sldId id="256" r:id="rId28"/>
    <p:sldId id="257" r:id="rId29"/>
    <p:sldId id="258" r:id="rId30"/>
    <p:sldId id="259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73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Percent of Companies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Manufacturing</c:v>
                </c:pt>
                <c:pt idx="1">
                  <c:v>IT Services</c:v>
                </c:pt>
                <c:pt idx="2">
                  <c:v>R&amp;D</c:v>
                </c:pt>
                <c:pt idx="3">
                  <c:v>Distribution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0.53</c:v>
                </c:pt>
                <c:pt idx="1">
                  <c:v>0.43000000000000016</c:v>
                </c:pt>
                <c:pt idx="2">
                  <c:v>0.38000000000000017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9-477A-8D0F-877173947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BA113-B897-4D1B-B8D1-02F46F62C19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6A9BBE9-D446-46DD-B876-80F66104772A}">
      <dgm:prSet phldrT="[Текст]" custT="1"/>
      <dgm:spPr/>
      <dgm:t>
        <a:bodyPr/>
        <a:lstStyle/>
        <a:p>
          <a:r>
            <a:rPr lang="ru-RU" sz="1400" dirty="0"/>
            <a:t>Сокращение подразделений</a:t>
          </a:r>
        </a:p>
      </dgm:t>
    </dgm:pt>
    <dgm:pt modelId="{5B901A7F-4C47-4069-BCCD-0811B6BF3186}" type="parTrans" cxnId="{2B68A7D3-6738-4510-88D4-41CC37835AF6}">
      <dgm:prSet/>
      <dgm:spPr/>
      <dgm:t>
        <a:bodyPr/>
        <a:lstStyle/>
        <a:p>
          <a:endParaRPr lang="ru-RU"/>
        </a:p>
      </dgm:t>
    </dgm:pt>
    <dgm:pt modelId="{EDE9D9AA-50AE-4CDA-8B76-30E854A8938D}" type="sibTrans" cxnId="{2B68A7D3-6738-4510-88D4-41CC37835AF6}">
      <dgm:prSet/>
      <dgm:spPr/>
      <dgm:t>
        <a:bodyPr/>
        <a:lstStyle/>
        <a:p>
          <a:endParaRPr lang="ru-RU"/>
        </a:p>
      </dgm:t>
    </dgm:pt>
    <dgm:pt modelId="{6C46541F-5F7D-464B-B29E-B0FC1DD80573}">
      <dgm:prSet phldrT="[Текст]" custT="1"/>
      <dgm:spPr/>
      <dgm:t>
        <a:bodyPr/>
        <a:lstStyle/>
        <a:p>
          <a:r>
            <a:rPr lang="ru-RU" sz="1400" dirty="0"/>
            <a:t>Высвобождение средств</a:t>
          </a:r>
        </a:p>
      </dgm:t>
    </dgm:pt>
    <dgm:pt modelId="{E505D80E-7596-4173-9376-D22FB6AF9753}" type="parTrans" cxnId="{45DF1BA9-FD15-4E54-B54A-A706217E3F80}">
      <dgm:prSet/>
      <dgm:spPr/>
      <dgm:t>
        <a:bodyPr/>
        <a:lstStyle/>
        <a:p>
          <a:endParaRPr lang="ru-RU"/>
        </a:p>
      </dgm:t>
    </dgm:pt>
    <dgm:pt modelId="{32069F04-F189-4D90-A141-E2DFCD56CFA8}" type="sibTrans" cxnId="{45DF1BA9-FD15-4E54-B54A-A706217E3F80}">
      <dgm:prSet/>
      <dgm:spPr/>
      <dgm:t>
        <a:bodyPr/>
        <a:lstStyle/>
        <a:p>
          <a:endParaRPr lang="ru-RU"/>
        </a:p>
      </dgm:t>
    </dgm:pt>
    <dgm:pt modelId="{C7B25C40-116E-4373-8177-9223D6A03066}">
      <dgm:prSet phldrT="[Текст]" custT="1"/>
      <dgm:spPr/>
      <dgm:t>
        <a:bodyPr/>
        <a:lstStyle/>
        <a:p>
          <a:r>
            <a:rPr lang="ru-RU" sz="1400" dirty="0"/>
            <a:t>Снижение расходов</a:t>
          </a:r>
        </a:p>
      </dgm:t>
    </dgm:pt>
    <dgm:pt modelId="{AAC77451-3FD7-41A7-8427-4E144F3A3B81}" type="parTrans" cxnId="{6E3DD4F3-750E-47BA-99F8-6C0F58B1BFCA}">
      <dgm:prSet/>
      <dgm:spPr/>
      <dgm:t>
        <a:bodyPr/>
        <a:lstStyle/>
        <a:p>
          <a:endParaRPr lang="ru-RU"/>
        </a:p>
      </dgm:t>
    </dgm:pt>
    <dgm:pt modelId="{25FF0541-6F6C-4A72-BD7E-55E007AC3A92}" type="sibTrans" cxnId="{6E3DD4F3-750E-47BA-99F8-6C0F58B1BFCA}">
      <dgm:prSet/>
      <dgm:spPr/>
      <dgm:t>
        <a:bodyPr/>
        <a:lstStyle/>
        <a:p>
          <a:endParaRPr lang="ru-RU"/>
        </a:p>
      </dgm:t>
    </dgm:pt>
    <dgm:pt modelId="{A0E881DE-4EBC-48D8-BCFB-A1084E206F86}" type="pres">
      <dgm:prSet presAssocID="{5A1BA113-B897-4D1B-B8D1-02F46F62C19A}" presName="Name0" presStyleCnt="0">
        <dgm:presLayoutVars>
          <dgm:dir/>
          <dgm:animLvl val="lvl"/>
          <dgm:resizeHandles val="exact"/>
        </dgm:presLayoutVars>
      </dgm:prSet>
      <dgm:spPr/>
    </dgm:pt>
    <dgm:pt modelId="{C383FC13-79C8-4FDD-90D7-64D088DF45CA}" type="pres">
      <dgm:prSet presAssocID="{5A1BA113-B897-4D1B-B8D1-02F46F62C19A}" presName="dummy" presStyleCnt="0"/>
      <dgm:spPr/>
    </dgm:pt>
    <dgm:pt modelId="{8F52550E-15EA-4975-BC9B-0B9F6167FA08}" type="pres">
      <dgm:prSet presAssocID="{5A1BA113-B897-4D1B-B8D1-02F46F62C19A}" presName="linH" presStyleCnt="0"/>
      <dgm:spPr/>
    </dgm:pt>
    <dgm:pt modelId="{2B50A771-5B88-4477-A26D-2B48B92B68D9}" type="pres">
      <dgm:prSet presAssocID="{5A1BA113-B897-4D1B-B8D1-02F46F62C19A}" presName="padding1" presStyleCnt="0"/>
      <dgm:spPr/>
    </dgm:pt>
    <dgm:pt modelId="{D52A73A9-5342-4730-9A0C-8F574E943FD2}" type="pres">
      <dgm:prSet presAssocID="{E6A9BBE9-D446-46DD-B876-80F66104772A}" presName="linV" presStyleCnt="0"/>
      <dgm:spPr/>
    </dgm:pt>
    <dgm:pt modelId="{67363F21-2333-4937-8A00-2498750A8E9A}" type="pres">
      <dgm:prSet presAssocID="{E6A9BBE9-D446-46DD-B876-80F66104772A}" presName="spVertical1" presStyleCnt="0"/>
      <dgm:spPr/>
    </dgm:pt>
    <dgm:pt modelId="{997B4BAF-E55D-4D26-B8FD-2A1DE3D30EA6}" type="pres">
      <dgm:prSet presAssocID="{E6A9BBE9-D446-46DD-B876-80F66104772A}" presName="parTx" presStyleLbl="revTx" presStyleIdx="0" presStyleCnt="3" custScaleX="163440" custScaleY="187289" custLinFactY="13080" custLinFactNeighborX="-16560" custLinFactNeighborY="100000">
        <dgm:presLayoutVars>
          <dgm:chMax val="0"/>
          <dgm:chPref val="0"/>
          <dgm:bulletEnabled val="1"/>
        </dgm:presLayoutVars>
      </dgm:prSet>
      <dgm:spPr/>
    </dgm:pt>
    <dgm:pt modelId="{FCFE69CF-C177-4504-AF97-3DF197A22318}" type="pres">
      <dgm:prSet presAssocID="{E6A9BBE9-D446-46DD-B876-80F66104772A}" presName="spVertical2" presStyleCnt="0"/>
      <dgm:spPr/>
    </dgm:pt>
    <dgm:pt modelId="{63B552E3-8161-4AD5-829E-032E88F966A9}" type="pres">
      <dgm:prSet presAssocID="{E6A9BBE9-D446-46DD-B876-80F66104772A}" presName="spVertical3" presStyleCnt="0"/>
      <dgm:spPr/>
    </dgm:pt>
    <dgm:pt modelId="{2CEE01DC-649D-49B4-A092-08011D6B471C}" type="pres">
      <dgm:prSet presAssocID="{EDE9D9AA-50AE-4CDA-8B76-30E854A8938D}" presName="space" presStyleCnt="0"/>
      <dgm:spPr/>
    </dgm:pt>
    <dgm:pt modelId="{17241669-B98F-459D-B4F2-177217B93584}" type="pres">
      <dgm:prSet presAssocID="{6C46541F-5F7D-464B-B29E-B0FC1DD80573}" presName="linV" presStyleCnt="0"/>
      <dgm:spPr/>
    </dgm:pt>
    <dgm:pt modelId="{45E84E5E-8342-40E6-9574-3147558C135F}" type="pres">
      <dgm:prSet presAssocID="{6C46541F-5F7D-464B-B29E-B0FC1DD80573}" presName="spVertical1" presStyleCnt="0"/>
      <dgm:spPr/>
    </dgm:pt>
    <dgm:pt modelId="{2E1B3D15-E408-48AE-B6A6-88A1EF2913F7}" type="pres">
      <dgm:prSet presAssocID="{6C46541F-5F7D-464B-B29E-B0FC1DD80573}" presName="parTx" presStyleLbl="revTx" presStyleIdx="1" presStyleCnt="3" custScaleX="207697" custScaleY="258379" custLinFactNeighborX="-7785" custLinFactNeighborY="53694">
        <dgm:presLayoutVars>
          <dgm:chMax val="0"/>
          <dgm:chPref val="0"/>
          <dgm:bulletEnabled val="1"/>
        </dgm:presLayoutVars>
      </dgm:prSet>
      <dgm:spPr/>
    </dgm:pt>
    <dgm:pt modelId="{7888DCB4-9F7E-41AD-8D99-634520E49A94}" type="pres">
      <dgm:prSet presAssocID="{6C46541F-5F7D-464B-B29E-B0FC1DD80573}" presName="spVertical2" presStyleCnt="0"/>
      <dgm:spPr/>
    </dgm:pt>
    <dgm:pt modelId="{CEC5CCA9-E689-4804-AFD6-90CDB13DC9AE}" type="pres">
      <dgm:prSet presAssocID="{6C46541F-5F7D-464B-B29E-B0FC1DD80573}" presName="spVertical3" presStyleCnt="0"/>
      <dgm:spPr/>
    </dgm:pt>
    <dgm:pt modelId="{76928223-C6D1-4BE3-BE33-FD9B797C316A}" type="pres">
      <dgm:prSet presAssocID="{32069F04-F189-4D90-A141-E2DFCD56CFA8}" presName="space" presStyleCnt="0"/>
      <dgm:spPr/>
    </dgm:pt>
    <dgm:pt modelId="{3C4B45EF-14ED-4571-A808-AD53CAD62F8C}" type="pres">
      <dgm:prSet presAssocID="{C7B25C40-116E-4373-8177-9223D6A03066}" presName="linV" presStyleCnt="0"/>
      <dgm:spPr/>
    </dgm:pt>
    <dgm:pt modelId="{A66D1E6D-230B-4F6A-8BD4-DA3EE154941E}" type="pres">
      <dgm:prSet presAssocID="{C7B25C40-116E-4373-8177-9223D6A03066}" presName="spVertical1" presStyleCnt="0"/>
      <dgm:spPr/>
    </dgm:pt>
    <dgm:pt modelId="{E26F0E03-C5CF-4ADE-A665-9731C3DC1F4C}" type="pres">
      <dgm:prSet presAssocID="{C7B25C40-116E-4373-8177-9223D6A03066}" presName="parTx" presStyleLbl="revTx" presStyleIdx="2" presStyleCnt="3" custScaleX="135625" custScaleY="217652" custLinFactNeighborX="-178" custLinFactNeighborY="90928">
        <dgm:presLayoutVars>
          <dgm:chMax val="0"/>
          <dgm:chPref val="0"/>
          <dgm:bulletEnabled val="1"/>
        </dgm:presLayoutVars>
      </dgm:prSet>
      <dgm:spPr/>
    </dgm:pt>
    <dgm:pt modelId="{92226008-DCDA-485E-9FAC-C48F13E4EDEE}" type="pres">
      <dgm:prSet presAssocID="{C7B25C40-116E-4373-8177-9223D6A03066}" presName="spVertical2" presStyleCnt="0"/>
      <dgm:spPr/>
    </dgm:pt>
    <dgm:pt modelId="{0125926E-8F3E-4F48-A8C5-B1E9FB240930}" type="pres">
      <dgm:prSet presAssocID="{C7B25C40-116E-4373-8177-9223D6A03066}" presName="spVertical3" presStyleCnt="0"/>
      <dgm:spPr/>
    </dgm:pt>
    <dgm:pt modelId="{EB240EEC-BFFB-4555-9091-46D692378AEB}" type="pres">
      <dgm:prSet presAssocID="{5A1BA113-B897-4D1B-B8D1-02F46F62C19A}" presName="padding2" presStyleCnt="0"/>
      <dgm:spPr/>
    </dgm:pt>
    <dgm:pt modelId="{926D00CC-71A4-4921-A0E0-B6739F60B7AA}" type="pres">
      <dgm:prSet presAssocID="{5A1BA113-B897-4D1B-B8D1-02F46F62C19A}" presName="negArrow" presStyleCnt="0"/>
      <dgm:spPr/>
    </dgm:pt>
    <dgm:pt modelId="{C85D7446-7213-4376-9C12-39C085038E12}" type="pres">
      <dgm:prSet presAssocID="{5A1BA113-B897-4D1B-B8D1-02F46F62C19A}" presName="backgroundArrow" presStyleLbl="node1" presStyleIdx="0" presStyleCnt="1" custScaleY="201987" custLinFactNeighborX="-1786" custLinFactNeighborY="-3290"/>
      <dgm:spPr/>
    </dgm:pt>
  </dgm:ptLst>
  <dgm:cxnLst>
    <dgm:cxn modelId="{E3BC8B05-26A0-466C-9306-0D1325377E9C}" type="presOf" srcId="{5A1BA113-B897-4D1B-B8D1-02F46F62C19A}" destId="{A0E881DE-4EBC-48D8-BCFB-A1084E206F86}" srcOrd="0" destOrd="0" presId="urn:microsoft.com/office/officeart/2005/8/layout/hProcess3"/>
    <dgm:cxn modelId="{6AB38A0C-EA4B-4DC2-9E76-3DE1FE3B964E}" type="presOf" srcId="{C7B25C40-116E-4373-8177-9223D6A03066}" destId="{E26F0E03-C5CF-4ADE-A665-9731C3DC1F4C}" srcOrd="0" destOrd="0" presId="urn:microsoft.com/office/officeart/2005/8/layout/hProcess3"/>
    <dgm:cxn modelId="{578E8D44-3AD5-41AD-B6E1-96E5FBE29AF2}" type="presOf" srcId="{E6A9BBE9-D446-46DD-B876-80F66104772A}" destId="{997B4BAF-E55D-4D26-B8FD-2A1DE3D30EA6}" srcOrd="0" destOrd="0" presId="urn:microsoft.com/office/officeart/2005/8/layout/hProcess3"/>
    <dgm:cxn modelId="{45DF1BA9-FD15-4E54-B54A-A706217E3F80}" srcId="{5A1BA113-B897-4D1B-B8D1-02F46F62C19A}" destId="{6C46541F-5F7D-464B-B29E-B0FC1DD80573}" srcOrd="1" destOrd="0" parTransId="{E505D80E-7596-4173-9376-D22FB6AF9753}" sibTransId="{32069F04-F189-4D90-A141-E2DFCD56CFA8}"/>
    <dgm:cxn modelId="{2B68A7D3-6738-4510-88D4-41CC37835AF6}" srcId="{5A1BA113-B897-4D1B-B8D1-02F46F62C19A}" destId="{E6A9BBE9-D446-46DD-B876-80F66104772A}" srcOrd="0" destOrd="0" parTransId="{5B901A7F-4C47-4069-BCCD-0811B6BF3186}" sibTransId="{EDE9D9AA-50AE-4CDA-8B76-30E854A8938D}"/>
    <dgm:cxn modelId="{857536DC-85C3-4551-9F19-574567C499D8}" type="presOf" srcId="{6C46541F-5F7D-464B-B29E-B0FC1DD80573}" destId="{2E1B3D15-E408-48AE-B6A6-88A1EF2913F7}" srcOrd="0" destOrd="0" presId="urn:microsoft.com/office/officeart/2005/8/layout/hProcess3"/>
    <dgm:cxn modelId="{6E3DD4F3-750E-47BA-99F8-6C0F58B1BFCA}" srcId="{5A1BA113-B897-4D1B-B8D1-02F46F62C19A}" destId="{C7B25C40-116E-4373-8177-9223D6A03066}" srcOrd="2" destOrd="0" parTransId="{AAC77451-3FD7-41A7-8427-4E144F3A3B81}" sibTransId="{25FF0541-6F6C-4A72-BD7E-55E007AC3A92}"/>
    <dgm:cxn modelId="{9BF8E581-4D73-4CEB-A72A-733B3FB746E3}" type="presParOf" srcId="{A0E881DE-4EBC-48D8-BCFB-A1084E206F86}" destId="{C383FC13-79C8-4FDD-90D7-64D088DF45CA}" srcOrd="0" destOrd="0" presId="urn:microsoft.com/office/officeart/2005/8/layout/hProcess3"/>
    <dgm:cxn modelId="{E17EB3EE-497F-40D7-A09F-00E514D1CA01}" type="presParOf" srcId="{A0E881DE-4EBC-48D8-BCFB-A1084E206F86}" destId="{8F52550E-15EA-4975-BC9B-0B9F6167FA08}" srcOrd="1" destOrd="0" presId="urn:microsoft.com/office/officeart/2005/8/layout/hProcess3"/>
    <dgm:cxn modelId="{D8E30A5A-402A-497E-883E-49DF0AE88C55}" type="presParOf" srcId="{8F52550E-15EA-4975-BC9B-0B9F6167FA08}" destId="{2B50A771-5B88-4477-A26D-2B48B92B68D9}" srcOrd="0" destOrd="0" presId="urn:microsoft.com/office/officeart/2005/8/layout/hProcess3"/>
    <dgm:cxn modelId="{6C3982D2-1E8B-4EA0-B317-89799D823364}" type="presParOf" srcId="{8F52550E-15EA-4975-BC9B-0B9F6167FA08}" destId="{D52A73A9-5342-4730-9A0C-8F574E943FD2}" srcOrd="1" destOrd="0" presId="urn:microsoft.com/office/officeart/2005/8/layout/hProcess3"/>
    <dgm:cxn modelId="{E2B994EE-D2AC-4E35-B095-ED5A797E81F7}" type="presParOf" srcId="{D52A73A9-5342-4730-9A0C-8F574E943FD2}" destId="{67363F21-2333-4937-8A00-2498750A8E9A}" srcOrd="0" destOrd="0" presId="urn:microsoft.com/office/officeart/2005/8/layout/hProcess3"/>
    <dgm:cxn modelId="{BAFFBE6D-9D9F-49E1-9E25-E929864F9A8D}" type="presParOf" srcId="{D52A73A9-5342-4730-9A0C-8F574E943FD2}" destId="{997B4BAF-E55D-4D26-B8FD-2A1DE3D30EA6}" srcOrd="1" destOrd="0" presId="urn:microsoft.com/office/officeart/2005/8/layout/hProcess3"/>
    <dgm:cxn modelId="{978DF112-1290-477F-9375-629B2ADED901}" type="presParOf" srcId="{D52A73A9-5342-4730-9A0C-8F574E943FD2}" destId="{FCFE69CF-C177-4504-AF97-3DF197A22318}" srcOrd="2" destOrd="0" presId="urn:microsoft.com/office/officeart/2005/8/layout/hProcess3"/>
    <dgm:cxn modelId="{F29E40DB-685D-4A73-8BDB-FFAB23F9DFB4}" type="presParOf" srcId="{D52A73A9-5342-4730-9A0C-8F574E943FD2}" destId="{63B552E3-8161-4AD5-829E-032E88F966A9}" srcOrd="3" destOrd="0" presId="urn:microsoft.com/office/officeart/2005/8/layout/hProcess3"/>
    <dgm:cxn modelId="{6528E906-29B4-4A71-80A4-B0C401222F8A}" type="presParOf" srcId="{8F52550E-15EA-4975-BC9B-0B9F6167FA08}" destId="{2CEE01DC-649D-49B4-A092-08011D6B471C}" srcOrd="2" destOrd="0" presId="urn:microsoft.com/office/officeart/2005/8/layout/hProcess3"/>
    <dgm:cxn modelId="{CD627331-7BF5-409F-9178-0FFFD25421D0}" type="presParOf" srcId="{8F52550E-15EA-4975-BC9B-0B9F6167FA08}" destId="{17241669-B98F-459D-B4F2-177217B93584}" srcOrd="3" destOrd="0" presId="urn:microsoft.com/office/officeart/2005/8/layout/hProcess3"/>
    <dgm:cxn modelId="{49F575FA-AAA9-4F05-A6B6-E1816B41518D}" type="presParOf" srcId="{17241669-B98F-459D-B4F2-177217B93584}" destId="{45E84E5E-8342-40E6-9574-3147558C135F}" srcOrd="0" destOrd="0" presId="urn:microsoft.com/office/officeart/2005/8/layout/hProcess3"/>
    <dgm:cxn modelId="{A4489803-7F26-40CD-864D-054B179AD86D}" type="presParOf" srcId="{17241669-B98F-459D-B4F2-177217B93584}" destId="{2E1B3D15-E408-48AE-B6A6-88A1EF2913F7}" srcOrd="1" destOrd="0" presId="urn:microsoft.com/office/officeart/2005/8/layout/hProcess3"/>
    <dgm:cxn modelId="{F6C2938D-ADD5-4BC5-B856-AE8CFE4C2DFA}" type="presParOf" srcId="{17241669-B98F-459D-B4F2-177217B93584}" destId="{7888DCB4-9F7E-41AD-8D99-634520E49A94}" srcOrd="2" destOrd="0" presId="urn:microsoft.com/office/officeart/2005/8/layout/hProcess3"/>
    <dgm:cxn modelId="{5E7EF93E-F0FF-4442-8185-5E85B647F0F5}" type="presParOf" srcId="{17241669-B98F-459D-B4F2-177217B93584}" destId="{CEC5CCA9-E689-4804-AFD6-90CDB13DC9AE}" srcOrd="3" destOrd="0" presId="urn:microsoft.com/office/officeart/2005/8/layout/hProcess3"/>
    <dgm:cxn modelId="{8959323A-0344-4131-A2E1-F44BAB1A20FF}" type="presParOf" srcId="{8F52550E-15EA-4975-BC9B-0B9F6167FA08}" destId="{76928223-C6D1-4BE3-BE33-FD9B797C316A}" srcOrd="4" destOrd="0" presId="urn:microsoft.com/office/officeart/2005/8/layout/hProcess3"/>
    <dgm:cxn modelId="{0A174BE4-6009-40FB-A87A-CE2A8EBD643B}" type="presParOf" srcId="{8F52550E-15EA-4975-BC9B-0B9F6167FA08}" destId="{3C4B45EF-14ED-4571-A808-AD53CAD62F8C}" srcOrd="5" destOrd="0" presId="urn:microsoft.com/office/officeart/2005/8/layout/hProcess3"/>
    <dgm:cxn modelId="{67FB461E-C45C-4190-9F7B-12AFC59E9ABC}" type="presParOf" srcId="{3C4B45EF-14ED-4571-A808-AD53CAD62F8C}" destId="{A66D1E6D-230B-4F6A-8BD4-DA3EE154941E}" srcOrd="0" destOrd="0" presId="urn:microsoft.com/office/officeart/2005/8/layout/hProcess3"/>
    <dgm:cxn modelId="{A62983B0-09A6-4668-BAB7-07B4AB734FB1}" type="presParOf" srcId="{3C4B45EF-14ED-4571-A808-AD53CAD62F8C}" destId="{E26F0E03-C5CF-4ADE-A665-9731C3DC1F4C}" srcOrd="1" destOrd="0" presId="urn:microsoft.com/office/officeart/2005/8/layout/hProcess3"/>
    <dgm:cxn modelId="{35297A24-6398-4F3A-94C3-B7343A64FF72}" type="presParOf" srcId="{3C4B45EF-14ED-4571-A808-AD53CAD62F8C}" destId="{92226008-DCDA-485E-9FAC-C48F13E4EDEE}" srcOrd="2" destOrd="0" presId="urn:microsoft.com/office/officeart/2005/8/layout/hProcess3"/>
    <dgm:cxn modelId="{1FB5CA61-CDCB-4B89-B75A-E647B1BD40E5}" type="presParOf" srcId="{3C4B45EF-14ED-4571-A808-AD53CAD62F8C}" destId="{0125926E-8F3E-4F48-A8C5-B1E9FB240930}" srcOrd="3" destOrd="0" presId="urn:microsoft.com/office/officeart/2005/8/layout/hProcess3"/>
    <dgm:cxn modelId="{12FBF9E4-C463-44BA-8BD2-1910FD06B772}" type="presParOf" srcId="{8F52550E-15EA-4975-BC9B-0B9F6167FA08}" destId="{EB240EEC-BFFB-4555-9091-46D692378AEB}" srcOrd="6" destOrd="0" presId="urn:microsoft.com/office/officeart/2005/8/layout/hProcess3"/>
    <dgm:cxn modelId="{73CF3FD6-FEA5-4EB6-B654-4317F7CB9C2E}" type="presParOf" srcId="{8F52550E-15EA-4975-BC9B-0B9F6167FA08}" destId="{926D00CC-71A4-4921-A0E0-B6739F60B7AA}" srcOrd="7" destOrd="0" presId="urn:microsoft.com/office/officeart/2005/8/layout/hProcess3"/>
    <dgm:cxn modelId="{83218A5E-976F-44B5-96C7-3E9657533F5F}" type="presParOf" srcId="{8F52550E-15EA-4975-BC9B-0B9F6167FA08}" destId="{C85D7446-7213-4376-9C12-39C085038E1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D7446-7213-4376-9C12-39C085038E12}">
      <dsp:nvSpPr>
        <dsp:cNvPr id="0" name=""/>
        <dsp:cNvSpPr/>
      </dsp:nvSpPr>
      <dsp:spPr>
        <a:xfrm>
          <a:off x="0" y="0"/>
          <a:ext cx="4000528" cy="334490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0E03-C5CF-4ADE-A665-9731C3DC1F4C}">
      <dsp:nvSpPr>
        <dsp:cNvPr id="0" name=""/>
        <dsp:cNvSpPr/>
      </dsp:nvSpPr>
      <dsp:spPr>
        <a:xfrm>
          <a:off x="2786080" y="796782"/>
          <a:ext cx="813327" cy="1802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Снижение расходов</a:t>
          </a:r>
        </a:p>
      </dsp:txBody>
      <dsp:txXfrm>
        <a:off x="2786080" y="796782"/>
        <a:ext cx="813327" cy="1802158"/>
      </dsp:txXfrm>
    </dsp:sp>
    <dsp:sp modelId="{2E1B3D15-E408-48AE-B6A6-88A1EF2913F7}">
      <dsp:nvSpPr>
        <dsp:cNvPr id="0" name=""/>
        <dsp:cNvSpPr/>
      </dsp:nvSpPr>
      <dsp:spPr>
        <a:xfrm>
          <a:off x="1374989" y="642633"/>
          <a:ext cx="1245535" cy="2139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Высвобождение средств</a:t>
          </a:r>
        </a:p>
      </dsp:txBody>
      <dsp:txXfrm>
        <a:off x="1374989" y="642633"/>
        <a:ext cx="1245535" cy="2139378"/>
      </dsp:txXfrm>
    </dsp:sp>
    <dsp:sp modelId="{997B4BAF-E55D-4D26-B8FD-2A1DE3D30EA6}">
      <dsp:nvSpPr>
        <dsp:cNvPr id="0" name=""/>
        <dsp:cNvSpPr/>
      </dsp:nvSpPr>
      <dsp:spPr>
        <a:xfrm>
          <a:off x="222297" y="942643"/>
          <a:ext cx="980130" cy="155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Сокращение подразделений</a:t>
          </a:r>
        </a:p>
      </dsp:txBody>
      <dsp:txXfrm>
        <a:off x="222297" y="942643"/>
        <a:ext cx="980130" cy="155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FE2DC-10BF-4A70-A020-FC1F490DE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4C19C8-1C0D-4061-B52B-A899AF47D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2FD31-6629-4424-882A-470F8B2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5713E-1365-4657-92E2-8D7F39B6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A9E59-F5C9-4315-BF2C-38BC3B5F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6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BDE9-CAC7-46BA-9F6F-5709A444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E74F-81B8-4F59-BCA4-32B21742F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E0D18-B462-4B3C-B318-E0522CC3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96D51-A0A3-44E2-AA68-5233D311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B4CC7-06E6-454C-B40F-03C14CAD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4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32FB15-D74F-4648-9BB2-3CA0E5D5E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F0B801-725E-4AAD-975A-AAF158453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A711-EE10-42E4-9E3E-3C376CAE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368CF-1CD3-4687-B64B-90056A28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FDE0-07F0-4B65-9256-562B6E46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1781E-B265-470B-B8E9-C39E94BB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652273-9481-41EC-98D2-FA4910D7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61F5AC-8DD3-40BC-9ADA-AB01B425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CA096-66AF-491E-9A09-4E8D4313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99A85-A757-484F-A84F-B8C5938E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9C7B5-E671-48C9-8519-FEA1ADA3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0674E-6F86-45F1-B22E-E1B5CD58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B3096-ECE6-4F64-9E01-EFFBB325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0413E-0DB3-4F6D-8731-0DB3E3E4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01F0F-E47E-4651-B128-1FE360C1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5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143D4-6B88-4FF7-A231-1D954C44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17EBF-FB7C-4810-A977-72B51B26E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34376-FDC7-4A3D-B97B-C58856D68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673DA-A3AE-4E1E-80E8-193332BB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C1DAD-DB92-44D4-A532-5BEA3E7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207B32-1726-41F3-B661-8D8213EA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B50E3-0A39-4D0B-90D2-8843FE7B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CBE96-936A-4268-8F1B-630B85126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7CDBCE-090A-4763-9CC3-0BBE7C358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938F07-3A7B-4833-9D2E-C69DC53DD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F11410-2915-4B29-9E21-8FF83DA63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14CDE5-E2A7-43B7-9AF5-B0488A27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2FFD49-C162-4152-882D-D1717191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39C2A7-F2FD-4DC1-8E45-5F5BD430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8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F48BD-321D-4895-BDE3-8D9BC83F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92CE13-116A-4993-8F70-D1F21EC0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B300D8-25F2-44FD-98F4-F9D4889F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9770C5-B653-44C3-8C75-47F09272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353525-81CF-4C0E-B12B-32B630B6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D39A8C-6AD0-4BF4-BF12-83DC0A96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D0CF9-90E2-4AF4-87CA-A74FF8BA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2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5EC57-F356-44EF-876B-8C13BFCF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26E15-6254-4A88-9A1B-850E5679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69909-1A74-4606-9625-2ACFCC755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A39C35-5038-41D3-ADAA-F60243E0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04BB6D-F8B2-419C-965B-C9F2C720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4D05C2-3DE8-415E-9D95-6ED413B8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3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35BF0-E7F3-465B-BC35-25728CDB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38518-E3B4-4CAE-8C74-20794AA94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64743A-FDCF-476F-A7DC-10914DB5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900D38-D0A6-495B-9C36-60CF35BD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6469D-8F1E-4677-9425-9D84451C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9CD035-FC1E-4E83-8530-A53DFAB1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D84E4-1339-45B5-BCD3-F8DD024C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766E4-246A-41A4-BB43-BFAA8BCF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B7BFE-BA78-42D5-A9D0-677F176D6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FF36-4865-43EA-A961-80EE178A537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92AB9-09D9-4D3E-AD21-D51664FF2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6AA3E-645F-4F83-945E-2BF206C9C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17E2-E140-4968-BBCB-A90734FCE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8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53@yandex.ru/" TargetMode="External"/><Relationship Id="rId2" Type="http://schemas.openxmlformats.org/officeDocument/2006/relationships/hyperlink" Target="http://petrtolmachev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0018"/>
          </a:xfrm>
        </p:spPr>
        <p:txBody>
          <a:bodyPr>
            <a:normAutofit/>
          </a:bodyPr>
          <a:lstStyle/>
          <a:p>
            <a:r>
              <a:rPr lang="ru-RU" sz="3600" b="1" dirty="0"/>
              <a:t>Аутсорсинг в международном бизнесе</a:t>
            </a:r>
            <a:br>
              <a:rPr lang="ru-RU" dirty="0"/>
            </a:br>
            <a:r>
              <a:rPr lang="ru-RU" sz="2200" dirty="0"/>
              <a:t>курс : международный бизнес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775707"/>
            <a:ext cx="10079115" cy="1390018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Толмачев Петр Иванович,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д.э.н., профессор, заведующий кафедрой мировой экономики Дипломатической академии МИД России, Сайт: 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http://petrtolmachev.ru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pt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53@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yandex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тел. 7985-77492-37м.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/>
              <a:t>Аутсорсинг человеческих ресурсов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Позволяет:</a:t>
            </a:r>
          </a:p>
          <a:p>
            <a:r>
              <a:rPr lang="ru-RU" dirty="0"/>
              <a:t>снизить расходы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повысить качество</a:t>
            </a:r>
            <a:r>
              <a:rPr lang="en-US" dirty="0"/>
              <a:t>;</a:t>
            </a:r>
            <a:endParaRPr lang="ru-RU" dirty="0"/>
          </a:p>
          <a:p>
            <a:pPr>
              <a:buNone/>
            </a:pPr>
            <a:r>
              <a:rPr lang="ru-RU" dirty="0"/>
              <a:t>НО</a:t>
            </a:r>
          </a:p>
          <a:p>
            <a:r>
              <a:rPr lang="ru-RU" dirty="0"/>
              <a:t>снижается уровень корпоративной культуры;</a:t>
            </a:r>
          </a:p>
          <a:p>
            <a:r>
              <a:rPr lang="ru-RU" dirty="0"/>
              <a:t>сокращается количество рабочих мест.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Менеджмент человеческих ресурсов получил название “</a:t>
            </a:r>
            <a:r>
              <a:rPr lang="ru-RU" dirty="0" err="1"/>
              <a:t>аутстаффинг</a:t>
            </a:r>
            <a:r>
              <a:rPr lang="ru-RU" dirty="0"/>
              <a:t>” </a:t>
            </a:r>
            <a:r>
              <a:rPr lang="ru-RU" i="1" dirty="0"/>
              <a:t>(</a:t>
            </a:r>
            <a:r>
              <a:rPr lang="ru-RU" i="1" dirty="0" err="1"/>
              <a:t>outstaffing</a:t>
            </a:r>
            <a:r>
              <a:rPr lang="ru-RU" i="1" dirty="0"/>
              <a:t>,</a:t>
            </a:r>
            <a:r>
              <a:rPr lang="ru-RU" dirty="0"/>
              <a:t> от </a:t>
            </a:r>
            <a:r>
              <a:rPr lang="ru-RU" i="1" dirty="0" err="1"/>
              <a:t>staff</a:t>
            </a:r>
            <a:r>
              <a:rPr lang="ru-RU" i="1" dirty="0"/>
              <a:t>—</a:t>
            </a:r>
            <a:r>
              <a:rPr lang="ru-RU" dirty="0"/>
              <a:t> кадры, штат служащих).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функции на аутсорсинг в российской практике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ведение бухгалтерского учёта</a:t>
            </a:r>
          </a:p>
          <a:p>
            <a:r>
              <a:rPr lang="ru-RU" dirty="0"/>
              <a:t>обеспечение функционирования офиса</a:t>
            </a:r>
          </a:p>
          <a:p>
            <a:r>
              <a:rPr lang="ru-RU" dirty="0"/>
              <a:t>переводческие услуги</a:t>
            </a:r>
          </a:p>
          <a:p>
            <a:r>
              <a:rPr lang="ru-RU" dirty="0"/>
              <a:t>транспортные услуги</a:t>
            </a:r>
          </a:p>
          <a:p>
            <a:r>
              <a:rPr lang="ru-RU" dirty="0"/>
              <a:t>поддержка работы компьютерной сети и информационной инфраструктуры</a:t>
            </a:r>
          </a:p>
          <a:p>
            <a:r>
              <a:rPr lang="ru-RU" dirty="0"/>
              <a:t>рекламные услуги</a:t>
            </a:r>
          </a:p>
          <a:p>
            <a:r>
              <a:rPr lang="ru-RU" dirty="0"/>
              <a:t>обеспечение безопасности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Причины отказа от аутсорсинга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Слишком маленький объем продукции и/или никто из поставщиков не заинтересован в ее продаже</a:t>
            </a:r>
          </a:p>
          <a:p>
            <a:pPr lvl="0"/>
            <a:r>
              <a:rPr lang="ru-RU" dirty="0"/>
              <a:t>Требования к качеству так точны или необычны, что необходимы особые методы обработки, которыми поставщики не располагают</a:t>
            </a:r>
          </a:p>
          <a:p>
            <a:pPr lvl="0"/>
            <a:r>
              <a:rPr lang="ru-RU" dirty="0"/>
              <a:t>Сохранение технологических секретов</a:t>
            </a:r>
          </a:p>
          <a:p>
            <a:pPr lvl="0"/>
            <a:r>
              <a:rPr lang="ru-RU" dirty="0"/>
              <a:t>Снижение расходов</a:t>
            </a:r>
          </a:p>
          <a:p>
            <a:pPr lvl="0"/>
            <a:r>
              <a:rPr lang="ru-RU" dirty="0"/>
              <a:t>Обеспечение постоянного функционирования собственных производственных мощностей корпорации, в то время как поставщики испытывают неудобства из-за нестабильности спроса</a:t>
            </a:r>
          </a:p>
          <a:p>
            <a:r>
              <a:rPr lang="ru-RU" dirty="0"/>
              <a:t>Вопросы конкурентоспособности, политические, социальные вопросы или вопросы защиты окружающей среды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Основные причины применения аутсорсинга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сокращение и контроль издержек производства;</a:t>
            </a:r>
          </a:p>
          <a:p>
            <a:r>
              <a:rPr lang="ru-RU" dirty="0"/>
              <a:t>фокусирование компании;</a:t>
            </a:r>
          </a:p>
          <a:p>
            <a:r>
              <a:rPr lang="ru-RU" dirty="0"/>
              <a:t>получение доступа к лучшим мировым производственным технологиям;</a:t>
            </a:r>
          </a:p>
          <a:p>
            <a:r>
              <a:rPr lang="ru-RU" dirty="0"/>
              <a:t>освобождение внутренних ресурсов для других целей;</a:t>
            </a:r>
          </a:p>
          <a:p>
            <a:r>
              <a:rPr lang="ru-RU" dirty="0"/>
              <a:t>освобождение своей структуры от необходимости приобретать и содержать оборудование, знания, технологии, необходимые для передаваемых на аутсорсинг производств;</a:t>
            </a:r>
          </a:p>
          <a:p>
            <a:r>
              <a:rPr lang="ru-RU" dirty="0"/>
              <a:t>использование преимуществ модернизации и привлечение специалистов;</a:t>
            </a:r>
          </a:p>
          <a:p>
            <a:r>
              <a:rPr lang="ru-RU" dirty="0"/>
              <a:t>сокращение неуправляемых факторов;</a:t>
            </a:r>
          </a:p>
          <a:p>
            <a:r>
              <a:rPr lang="ru-RU" dirty="0"/>
              <a:t>освобождение основных фондов;</a:t>
            </a:r>
          </a:p>
          <a:p>
            <a:r>
              <a:rPr lang="ru-RU" dirty="0"/>
              <a:t>разделение рисков;</a:t>
            </a:r>
          </a:p>
          <a:p>
            <a:r>
              <a:rPr lang="ru-RU" dirty="0"/>
              <a:t>дополнительный доступ к финансам (на фондовом рынке).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внешнего снабжения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Потеря контроля</a:t>
            </a:r>
          </a:p>
          <a:p>
            <a:pPr lvl="0"/>
            <a:r>
              <a:rPr lang="ru-RU" dirty="0"/>
              <a:t>Незащищенность от рисков поставщиков</a:t>
            </a:r>
          </a:p>
          <a:p>
            <a:pPr lvl="0"/>
            <a:r>
              <a:rPr lang="ru-RU" dirty="0"/>
              <a:t>Незапланированные выплаты или дополнительные расходы</a:t>
            </a:r>
          </a:p>
          <a:p>
            <a:pPr lvl="0"/>
            <a:r>
              <a:rPr lang="ru-RU" dirty="0"/>
              <a:t>Трудность количественного определения экономии</a:t>
            </a:r>
          </a:p>
          <a:p>
            <a:pPr lvl="0"/>
            <a:r>
              <a:rPr lang="ru-RU" dirty="0"/>
              <a:t>Конверсионные затраты</a:t>
            </a:r>
          </a:p>
          <a:p>
            <a:pPr lvl="0"/>
            <a:r>
              <a:rPr lang="ru-RU" dirty="0"/>
              <a:t>Ограничения поставок</a:t>
            </a:r>
          </a:p>
          <a:p>
            <a:pPr lvl="0"/>
            <a:r>
              <a:rPr lang="ru-RU" dirty="0"/>
              <a:t>Усиление контроля высшим звеном управления</a:t>
            </a:r>
          </a:p>
          <a:p>
            <a:r>
              <a:rPr lang="ru-RU" dirty="0"/>
              <a:t>Снижение маневренности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1556792"/>
            <a:ext cx="8601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Мировой рынок услуг аутсорсинга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аутсорсинг информационных технологий (</a:t>
            </a:r>
            <a:r>
              <a:rPr lang="fr-FR" dirty="0"/>
              <a:t>IT-Outsourcing, </a:t>
            </a:r>
            <a:r>
              <a:rPr lang="ru-RU" dirty="0"/>
              <a:t>или </a:t>
            </a:r>
            <a:r>
              <a:rPr lang="fr-FR" dirty="0"/>
              <a:t>ITO);</a:t>
            </a:r>
            <a:endParaRPr lang="ru-RU" dirty="0"/>
          </a:p>
          <a:p>
            <a:pPr lvl="1"/>
            <a:r>
              <a:rPr lang="ru-RU" dirty="0"/>
              <a:t>разработка и сопровождение программного обеспечения и баз данных</a:t>
            </a:r>
          </a:p>
          <a:p>
            <a:pPr lvl="1"/>
            <a:r>
              <a:rPr lang="ru-RU" dirty="0"/>
              <a:t>планирование и системная интеграция</a:t>
            </a:r>
          </a:p>
          <a:p>
            <a:pPr lvl="1"/>
            <a:r>
              <a:rPr lang="ru-RU" dirty="0"/>
              <a:t>консалтинг в сфере электронного бизнеса </a:t>
            </a:r>
          </a:p>
          <a:p>
            <a:pPr lvl="1"/>
            <a:r>
              <a:rPr lang="ru-RU" dirty="0"/>
              <a:t>обслуживание и сопровождение корпоративных сетей</a:t>
            </a:r>
          </a:p>
          <a:p>
            <a:pPr lvl="1"/>
            <a:r>
              <a:rPr lang="ru-RU" dirty="0"/>
              <a:t>интернет-услуги</a:t>
            </a:r>
          </a:p>
          <a:p>
            <a:r>
              <a:rPr lang="ru-RU" dirty="0"/>
              <a:t>аутсорсинг бизнес-процессов (</a:t>
            </a:r>
            <a:r>
              <a:rPr lang="fr-FR" dirty="0"/>
              <a:t>Business Process Outsourcing, </a:t>
            </a:r>
            <a:r>
              <a:rPr lang="ru-RU" dirty="0"/>
              <a:t>или ВРО).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Принятие решения об организации аутсорсинга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Этап 1 — выделение ключевых стратегических компетенций организации</a:t>
            </a:r>
          </a:p>
          <a:p>
            <a:r>
              <a:rPr lang="ru-RU" i="1" dirty="0"/>
              <a:t>Этап 2 — разделение всех бизнес-процессов на основные и вспомо</a:t>
            </a:r>
            <a:r>
              <a:rPr lang="ru-RU" dirty="0"/>
              <a:t>гательные</a:t>
            </a:r>
          </a:p>
          <a:p>
            <a:r>
              <a:rPr lang="ru-RU" i="1" dirty="0"/>
              <a:t>Этап 3 — выбор </a:t>
            </a:r>
            <a:r>
              <a:rPr lang="ru-RU" i="1" dirty="0" err="1"/>
              <a:t>партнера-аутсорсера</a:t>
            </a:r>
            <a:r>
              <a:rPr lang="ru-RU" i="1" dirty="0"/>
              <a:t> или поставщика услуг,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046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Аутсорсинг и </a:t>
            </a:r>
            <a:r>
              <a:rPr lang="ru-RU" dirty="0" err="1"/>
              <a:t>Офшоринг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91544" y="1628801"/>
          <a:ext cx="8229600" cy="492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9693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Не </a:t>
                      </a:r>
                      <a:r>
                        <a:rPr lang="ru-RU" sz="2800" b="1" dirty="0" err="1"/>
                        <a:t>Офшоринг</a:t>
                      </a:r>
                      <a:endParaRPr lang="ru-RU" sz="2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/>
                        <a:t>Офшоринг</a:t>
                      </a:r>
                      <a:endParaRPr lang="ru-RU" sz="2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69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2800" b="1" baseline="0" dirty="0">
                          <a:solidFill>
                            <a:schemeClr val="tx1"/>
                          </a:solidFill>
                        </a:rPr>
                        <a:t> Аутсорсинг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Простое производство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Бизнес-процесс</a:t>
                      </a:r>
                      <a:r>
                        <a:rPr lang="ru-RU" sz="2400" baseline="0" dirty="0"/>
                        <a:t> осуществляется филиалом фирмы за границей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69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Аутсорсинг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Бизнес-процесс осуществляется сторонней фирмой-резидентом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Бизнес-процесс</a:t>
                      </a:r>
                      <a:r>
                        <a:rPr lang="ru-RU" sz="2400" baseline="0" dirty="0"/>
                        <a:t> осуществляется сторонней фирмой-нерезидентом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Аутсорсинг</a:t>
            </a:r>
            <a:r>
              <a:rPr lang="ru-RU" dirty="0"/>
              <a:t> (от англ. </a:t>
            </a:r>
            <a:r>
              <a:rPr lang="ru-RU" dirty="0" err="1"/>
              <a:t>outsourcing</a:t>
            </a:r>
            <a:r>
              <a:rPr lang="ru-RU" dirty="0"/>
              <a:t>: (</a:t>
            </a:r>
            <a:r>
              <a:rPr lang="ru-RU" dirty="0" err="1"/>
              <a:t>outer-source-using</a:t>
            </a:r>
            <a:r>
              <a:rPr lang="ru-RU" dirty="0"/>
              <a:t>) использование внешнего источника/ресурса) — передача организацией, на основании договора, определённых бизнес-процессов или производственных функций на обслуживание другой компании, специализирующейся в соответствующей области</a:t>
            </a:r>
          </a:p>
          <a:p>
            <a:r>
              <a:rPr lang="ru-RU" dirty="0"/>
              <a:t>Предмет - бизнес-процесс</a:t>
            </a:r>
          </a:p>
          <a:p>
            <a:r>
              <a:rPr lang="ru-RU" dirty="0"/>
              <a:t>Срок договора – от 1 года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statisticbrain.com/wp-content/uploads/2011/07/top_outsourcing_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071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754602"/>
            <a:ext cx="5257800" cy="48827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Статистика Аутсорсинга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593611"/>
              </p:ext>
            </p:extLst>
          </p:nvPr>
        </p:nvGraphicFramePr>
        <p:xfrm>
          <a:off x="1981200" y="1600200"/>
          <a:ext cx="8147248" cy="414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262">
                <a:tc>
                  <a:txBody>
                    <a:bodyPr/>
                    <a:lstStyle/>
                    <a:p>
                      <a:r>
                        <a:rPr lang="ru-RU" dirty="0"/>
                        <a:t>Общее</a:t>
                      </a:r>
                      <a:r>
                        <a:rPr lang="ru-RU" baseline="0" dirty="0"/>
                        <a:t> число должностей, по которым был осуществлен аутсорсинг в США  2020 г.</a:t>
                      </a:r>
                      <a:endParaRPr lang="en-US" dirty="0"/>
                    </a:p>
                  </a:txBody>
                  <a:tcPr marL="3810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2,273,392</a:t>
                      </a:r>
                    </a:p>
                  </a:txBody>
                  <a:tcPr marL="3810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262">
                <a:tc>
                  <a:txBody>
                    <a:bodyPr/>
                    <a:lstStyle/>
                    <a:p>
                      <a:r>
                        <a:rPr lang="ru-RU" dirty="0"/>
                        <a:t>Процент опрошенных</a:t>
                      </a:r>
                      <a:r>
                        <a:rPr lang="ru-RU" baseline="0" dirty="0"/>
                        <a:t> финансовых директоров, сказавших, что их фирма в настоящее время занимается </a:t>
                      </a:r>
                      <a:r>
                        <a:rPr lang="ru-RU" baseline="0" dirty="0" err="1"/>
                        <a:t>аутсорсинговм</a:t>
                      </a:r>
                      <a:endParaRPr lang="en-US" dirty="0"/>
                    </a:p>
                  </a:txBody>
                  <a:tcPr marL="3810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35 %</a:t>
                      </a:r>
                    </a:p>
                  </a:txBody>
                  <a:tcPr marL="3810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262">
                <a:tc>
                  <a:txBody>
                    <a:bodyPr/>
                    <a:lstStyle/>
                    <a:p>
                      <a:r>
                        <a:rPr lang="ru-RU" dirty="0"/>
                        <a:t>Процент опрошенных</a:t>
                      </a:r>
                      <a:r>
                        <a:rPr lang="ru-RU" baseline="0" dirty="0"/>
                        <a:t> финансовых директоров, предпочитающих для аутсорсинга Индию</a:t>
                      </a:r>
                      <a:endParaRPr lang="en-US" dirty="0"/>
                    </a:p>
                  </a:txBody>
                  <a:tcPr marL="3810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24 %</a:t>
                      </a:r>
                    </a:p>
                  </a:txBody>
                  <a:tcPr marL="381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262">
                <a:tc>
                  <a:txBody>
                    <a:bodyPr/>
                    <a:lstStyle/>
                    <a:p>
                      <a:r>
                        <a:rPr lang="ru-RU" dirty="0"/>
                        <a:t>Процент опрошенных</a:t>
                      </a:r>
                      <a:r>
                        <a:rPr lang="ru-RU" baseline="0" dirty="0"/>
                        <a:t> финансовых директоров, предпочитающих для аутсорсинга Китай</a:t>
                      </a:r>
                      <a:endParaRPr lang="en-US" dirty="0"/>
                    </a:p>
                  </a:txBody>
                  <a:tcPr marL="3810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18 %</a:t>
                      </a:r>
                    </a:p>
                  </a:txBody>
                  <a:tcPr marL="381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0172200"/>
              </p:ext>
            </p:extLst>
          </p:nvPr>
        </p:nvGraphicFramePr>
        <p:xfrm>
          <a:off x="1180730" y="620713"/>
          <a:ext cx="9996256" cy="590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ffshoreitoutsourcing.com/images/ITPie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1268761"/>
            <a:ext cx="4680520" cy="4696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Топ 10 </a:t>
            </a:r>
            <a:r>
              <a:rPr lang="ru-RU" dirty="0" err="1"/>
              <a:t>Аутсорсинговых</a:t>
            </a:r>
            <a:r>
              <a:rPr lang="ru-RU" dirty="0"/>
              <a:t> компаний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 </a:t>
            </a:r>
            <a:r>
              <a:rPr lang="en-US" dirty="0"/>
              <a:t>Accenture</a:t>
            </a:r>
          </a:p>
          <a:p>
            <a:pPr lvl="1"/>
            <a:r>
              <a:rPr lang="en-US" dirty="0"/>
              <a:t>from application and infrastructure to BPO and bundled outsourcing</a:t>
            </a:r>
          </a:p>
          <a:p>
            <a:r>
              <a:rPr lang="en-US" dirty="0"/>
              <a:t>2. IBM</a:t>
            </a:r>
          </a:p>
          <a:p>
            <a:r>
              <a:rPr lang="en-US" dirty="0"/>
              <a:t>3. Wipro Technologies</a:t>
            </a:r>
          </a:p>
          <a:p>
            <a:r>
              <a:rPr lang="en-US" dirty="0"/>
              <a:t>4. ACS – Affiliated Computer Services</a:t>
            </a:r>
          </a:p>
          <a:p>
            <a:pPr lvl="1"/>
            <a:r>
              <a:rPr lang="en-US" dirty="0"/>
              <a:t>anything from finance BPO to IT outsourcing</a:t>
            </a:r>
          </a:p>
          <a:p>
            <a:r>
              <a:rPr lang="en-US" dirty="0"/>
              <a:t>5. </a:t>
            </a:r>
            <a:r>
              <a:rPr lang="en-US" dirty="0" err="1"/>
              <a:t>Sodexo</a:t>
            </a:r>
            <a:endParaRPr lang="en-US" dirty="0"/>
          </a:p>
          <a:p>
            <a:pPr lvl="1"/>
            <a:r>
              <a:rPr lang="en-US" dirty="0"/>
              <a:t>global food services outsourcing company that specializes in facility and vendor management</a:t>
            </a:r>
          </a:p>
          <a:p>
            <a:r>
              <a:rPr lang="en-US" dirty="0"/>
              <a:t>6. Colliers International</a:t>
            </a:r>
          </a:p>
          <a:p>
            <a:pPr lvl="1"/>
            <a:r>
              <a:rPr lang="en-US" dirty="0"/>
              <a:t>consulting, landlord representation and asset management</a:t>
            </a:r>
          </a:p>
          <a:p>
            <a:r>
              <a:rPr lang="en-US" dirty="0"/>
              <a:t>7. CSC – Computer Sciences Corporation</a:t>
            </a:r>
          </a:p>
          <a:p>
            <a:r>
              <a:rPr lang="en-US" dirty="0"/>
              <a:t>8. Infosys Technologies</a:t>
            </a:r>
          </a:p>
          <a:p>
            <a:r>
              <a:rPr lang="en-US" dirty="0"/>
              <a:t>9. ISS</a:t>
            </a:r>
          </a:p>
          <a:p>
            <a:pPr lvl="1"/>
            <a:r>
              <a:rPr lang="fr-FR" dirty="0"/>
              <a:t>facility services and management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err="1"/>
              <a:t>Capgemini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2134350"/>
              </p:ext>
            </p:extLst>
          </p:nvPr>
        </p:nvGraphicFramePr>
        <p:xfrm>
          <a:off x="656948" y="665825"/>
          <a:ext cx="10679835" cy="555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5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203">
                <a:tc gridSpan="5"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1C1C1C"/>
                          </a:solidFill>
                        </a:rPr>
                        <a:t>Top Rated Outsourcing Countries</a:t>
                      </a:r>
                      <a:endParaRPr lang="fr-FR" dirty="0"/>
                    </a:p>
                  </a:txBody>
                  <a:tcPr marL="381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898">
                <a:tc>
                  <a:txBody>
                    <a:bodyPr/>
                    <a:lstStyle/>
                    <a:p>
                      <a:r>
                        <a:rPr lang="fr-FR" b="1">
                          <a:solidFill>
                            <a:srgbClr val="1C1C1C"/>
                          </a:solidFill>
                        </a:rPr>
                        <a:t>Country</a:t>
                      </a:r>
                      <a:endParaRPr lang="fr-FR"/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fr-FR" b="1">
                          <a:solidFill>
                            <a:srgbClr val="1C1C1C"/>
                          </a:solidFill>
                        </a:rPr>
                        <a:t>Overall Rating</a:t>
                      </a:r>
                      <a:endParaRPr lang="fr-FR"/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fr-FR" b="1">
                          <a:solidFill>
                            <a:srgbClr val="1C1C1C"/>
                          </a:solidFill>
                        </a:rPr>
                        <a:t>Cost Index</a:t>
                      </a:r>
                      <a:endParaRPr lang="fr-FR"/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1C1C1C"/>
                          </a:solidFill>
                        </a:rPr>
                        <a:t>Resources/Skills</a:t>
                      </a:r>
                      <a:endParaRPr lang="fr-FR" dirty="0"/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fr-FR" b="1">
                          <a:solidFill>
                            <a:srgbClr val="1C1C1C"/>
                          </a:solidFill>
                        </a:rPr>
                        <a:t>Workforce</a:t>
                      </a:r>
                      <a:endParaRPr lang="fr-FR"/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India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7.1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8.3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1,430,000,000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Indonesia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6.9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8.6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4.3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1,033,000,000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China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6.4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7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5.6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780,000,000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Bulgaria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6.4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8.8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2.9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 dirty="0"/>
                        <a:t>Philippines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6.3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9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2.8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39,000,000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Jordan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6.2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7.6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2.7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Singapore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6.5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6.4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5.7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Thailand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8.2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2.3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39,000,000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Lithuania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5.9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7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3.9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203">
                <a:tc>
                  <a:txBody>
                    <a:bodyPr/>
                    <a:lstStyle/>
                    <a:p>
                      <a:r>
                        <a:rPr lang="fr-FR"/>
                        <a:t>Egypt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5.8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9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0.9</a:t>
                      </a:r>
                    </a:p>
                  </a:txBody>
                  <a:tcPr marL="3810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26,000,000</a:t>
                      </a:r>
                    </a:p>
                  </a:txBody>
                  <a:tcPr marL="381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43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36" y="5357826"/>
            <a:ext cx="6400800" cy="1752600"/>
          </a:xfrm>
        </p:spPr>
        <p:txBody>
          <a:bodyPr/>
          <a:lstStyle/>
          <a:p>
            <a:r>
              <a:rPr lang="ru-RU" dirty="0"/>
              <a:t>курс: международный бизнес</a:t>
            </a:r>
          </a:p>
          <a:p>
            <a:r>
              <a:rPr lang="ru-RU" dirty="0"/>
              <a:t>тема: формы </a:t>
            </a:r>
            <a:r>
              <a:rPr lang="ru-RU" dirty="0" err="1"/>
              <a:t>мб</a:t>
            </a:r>
            <a:r>
              <a:rPr lang="ru-RU" dirty="0"/>
              <a:t> - </a:t>
            </a:r>
            <a:r>
              <a:rPr lang="ru-RU" dirty="0" err="1"/>
              <a:t>толлинг</a:t>
            </a:r>
            <a:r>
              <a:rPr lang="ru-RU" dirty="0"/>
              <a:t> 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927350" y="3068639"/>
            <a:ext cx="6216650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Производственная кооперация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37488" y="1695362"/>
            <a:ext cx="779322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 i="1">
                <a:solidFill>
                  <a:srgbClr val="006600"/>
                </a:solidFill>
              </a:rPr>
              <a:t>Промышленная кооперация</a:t>
            </a:r>
            <a:r>
              <a:rPr lang="ru-RU"/>
              <a:t> (лат. </a:t>
            </a:r>
            <a:r>
              <a:rPr lang="en-US" i="1"/>
              <a:t>cooperatio</a:t>
            </a:r>
            <a:r>
              <a:rPr lang="ru-RU" i="1"/>
              <a:t> -</a:t>
            </a:r>
            <a:r>
              <a:rPr lang="ru-RU"/>
              <a:t> сотрудничество) </a:t>
            </a:r>
          </a:p>
          <a:p>
            <a:pPr algn="just"/>
            <a:r>
              <a:rPr lang="ru-RU"/>
              <a:t>- это форма длительных и устойчивых связей</a:t>
            </a:r>
          </a:p>
          <a:p>
            <a:pPr algn="just"/>
            <a:r>
              <a:rPr lang="ru-RU"/>
              <a:t> между хозяйствующими субъектами, занятыми совместным изготовлением </a:t>
            </a:r>
          </a:p>
          <a:p>
            <a:pPr algn="just"/>
            <a:r>
              <a:rPr lang="ru-RU"/>
              <a:t>определенной продукции на основе специализации их производства.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992314" y="3568612"/>
            <a:ext cx="5340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80975"/>
            <a:r>
              <a:rPr lang="ru-RU" u="sng">
                <a:solidFill>
                  <a:srgbClr val="006600"/>
                </a:solidFill>
              </a:rPr>
              <a:t>Промышленная кооперация включает три формы:</a:t>
            </a:r>
            <a:endParaRPr lang="ru-RU">
              <a:solidFill>
                <a:srgbClr val="006600"/>
              </a:solidFill>
            </a:endParaRPr>
          </a:p>
          <a:p>
            <a:pPr indent="180975"/>
            <a:r>
              <a:rPr lang="ru-RU"/>
              <a:t>• научно-техническую;</a:t>
            </a:r>
          </a:p>
          <a:p>
            <a:pPr indent="180975"/>
            <a:r>
              <a:rPr lang="ru-RU"/>
              <a:t>• производственную;</a:t>
            </a:r>
          </a:p>
          <a:p>
            <a:pPr indent="180975"/>
            <a:r>
              <a:rPr lang="ru-RU"/>
              <a:t>• научно-производственную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0" y="1626286"/>
            <a:ext cx="8231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>
                <a:solidFill>
                  <a:srgbClr val="006600"/>
                </a:solidFill>
              </a:rPr>
              <a:t>Производственная кооперация</a:t>
            </a:r>
            <a:r>
              <a:rPr lang="ru-RU" i="1"/>
              <a:t> -</a:t>
            </a:r>
            <a:r>
              <a:rPr lang="ru-RU"/>
              <a:t> это длительные связи между хозяйствующими </a:t>
            </a:r>
          </a:p>
          <a:p>
            <a:r>
              <a:rPr lang="ru-RU"/>
              <a:t>субъектами при производстве </a:t>
            </a:r>
            <a:r>
              <a:rPr lang="ru-RU" b="1"/>
              <a:t>массовой или серийной продукции</a:t>
            </a:r>
            <a:r>
              <a:rPr lang="ru-RU"/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0" y="2568079"/>
            <a:ext cx="85009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>
                <a:solidFill>
                  <a:srgbClr val="006600"/>
                </a:solidFill>
              </a:rPr>
              <a:t>Производственная кооперация</a:t>
            </a:r>
            <a:r>
              <a:rPr lang="ru-RU"/>
              <a:t> </a:t>
            </a:r>
          </a:p>
          <a:p>
            <a:r>
              <a:rPr lang="ru-RU"/>
              <a:t>складывается на основе систематического обмена </a:t>
            </a:r>
            <a:r>
              <a:rPr lang="ru-RU" i="1"/>
              <a:t>материалами, </a:t>
            </a:r>
          </a:p>
          <a:p>
            <a:r>
              <a:rPr lang="ru-RU" i="1"/>
              <a:t>сырьем, оборудованием, средствами программного обеспечения, специалистами</a:t>
            </a:r>
            <a:r>
              <a:rPr lang="ru-RU"/>
              <a:t> </a:t>
            </a:r>
          </a:p>
        </p:txBody>
      </p:sp>
      <p:pic>
        <p:nvPicPr>
          <p:cNvPr id="4103" name="Picture 7" descr="sistema_p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4005263"/>
            <a:ext cx="2292350" cy="229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1">
              <a:buNone/>
            </a:pPr>
            <a:r>
              <a:rPr lang="ru-RU" dirty="0"/>
              <a:t>Основан на степени интеграции: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функциональный аутсорсинг</a:t>
            </a:r>
          </a:p>
          <a:p>
            <a:pPr lvl="1"/>
            <a:r>
              <a:rPr lang="ru-RU" dirty="0"/>
              <a:t>аутсорсинг бизнес-процессов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>
              <a:buNone/>
            </a:pPr>
            <a:r>
              <a:rPr lang="ru-RU" dirty="0"/>
              <a:t>Основан на периоде сотрудничества</a:t>
            </a:r>
          </a:p>
          <a:p>
            <a:pPr lvl="1"/>
            <a:r>
              <a:rPr lang="ru-RU" dirty="0"/>
              <a:t>одноразовые краткосрочные контракты</a:t>
            </a:r>
          </a:p>
          <a:p>
            <a:pPr lvl="1"/>
            <a:r>
              <a:rPr lang="ru-RU" dirty="0"/>
              <a:t>временная, сезонная, консультативная и контрактная поддержка</a:t>
            </a:r>
          </a:p>
          <a:p>
            <a:pPr lvl="1"/>
            <a:r>
              <a:rPr lang="ru-RU" dirty="0"/>
              <a:t>профессиональная позиция становится избыточной (или резервной).</a:t>
            </a:r>
          </a:p>
          <a:p>
            <a:pPr lvl="1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847850" y="1769567"/>
            <a:ext cx="71826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соглашение о производстве товаров одним предприятием </a:t>
            </a:r>
          </a:p>
          <a:p>
            <a:r>
              <a:rPr lang="ru-RU"/>
              <a:t>из сырья или полуфабрикатов, принадлежащих другому предприятию </a:t>
            </a:r>
          </a:p>
          <a:p>
            <a:r>
              <a:rPr lang="ru-RU"/>
              <a:t>(давальческая основа)</a:t>
            </a:r>
          </a:p>
        </p:txBody>
      </p:sp>
      <p:sp>
        <p:nvSpPr>
          <p:cNvPr id="5126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74825" y="2997201"/>
            <a:ext cx="1752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Толлинг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0" y="3855949"/>
            <a:ext cx="707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это услуга по обработке импортного давальческого сырья, </a:t>
            </a:r>
          </a:p>
          <a:p>
            <a:r>
              <a:rPr lang="ru-RU"/>
              <a:t>ввозимого на таможенную территорию России, для дальнейшей</a:t>
            </a:r>
          </a:p>
          <a:p>
            <a:r>
              <a:rPr lang="ru-RU"/>
              <a:t>переработки его российскими предприятиями в готовую продукцию, </a:t>
            </a:r>
          </a:p>
          <a:p>
            <a:r>
              <a:rPr lang="ru-RU"/>
              <a:t>вывозимую за пределы России </a:t>
            </a:r>
          </a:p>
        </p:txBody>
      </p:sp>
      <p:sp>
        <p:nvSpPr>
          <p:cNvPr id="5128" name="WordArt 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03388" y="549276"/>
            <a:ext cx="1752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Толлинг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063750" y="692150"/>
            <a:ext cx="77533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Мотивы для осуществления толлинговых операций: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071765" y="1556028"/>
            <a:ext cx="196040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1.</a:t>
            </a:r>
            <a:r>
              <a:rPr lang="ru-RU"/>
              <a:t> для заказчика: 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95404" y="2778811"/>
            <a:ext cx="794089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б)</a:t>
            </a:r>
            <a:r>
              <a:rPr lang="ru-RU"/>
              <a:t> отсутствие производственных мощностей или технологии для производства</a:t>
            </a:r>
          </a:p>
          <a:p>
            <a:pPr algn="just"/>
            <a:r>
              <a:rPr lang="ru-RU"/>
              <a:t> необходимой продукции и недостаток средств для покупки ее за рубежом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018398" y="4075391"/>
            <a:ext cx="2478307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2.</a:t>
            </a:r>
            <a:r>
              <a:rPr lang="ru-RU"/>
              <a:t> для переработчика: 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095694" y="4580216"/>
            <a:ext cx="4497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а)</a:t>
            </a:r>
            <a:r>
              <a:rPr lang="ru-RU"/>
              <a:t> загрузка производственных мощностей;  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77590" y="5161649"/>
            <a:ext cx="768127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б)</a:t>
            </a:r>
            <a:r>
              <a:rPr lang="ru-RU"/>
              <a:t> нехватка оборотных средств для самостоятельного приобретения сырья, </a:t>
            </a:r>
          </a:p>
          <a:p>
            <a:pPr algn="just"/>
            <a:r>
              <a:rPr lang="ru-RU"/>
              <a:t>наличие задолженностей, недоступность кредитов. 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192037" y="2058086"/>
            <a:ext cx="7357079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а)</a:t>
            </a:r>
            <a:r>
              <a:rPr lang="ru-RU"/>
              <a:t> снижение себестоимости продукции за счет производства продукции </a:t>
            </a:r>
          </a:p>
          <a:p>
            <a:pPr algn="just"/>
            <a:r>
              <a:rPr lang="ru-RU"/>
              <a:t>в странах с низким уровнем заработной платы;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800600" y="620714"/>
            <a:ext cx="1752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Толлинг 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3935414" y="1052513"/>
            <a:ext cx="6492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743700" y="1341438"/>
            <a:ext cx="10795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640014" y="1989138"/>
            <a:ext cx="2160587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внешний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7104064" y="3141663"/>
            <a:ext cx="2160587" cy="647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внутренний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503613" y="2997201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7680325" y="4508501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703388" y="3573463"/>
            <a:ext cx="51482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сырье покупается за границей и </a:t>
            </a:r>
          </a:p>
          <a:p>
            <a:pPr algn="ctr"/>
            <a:r>
              <a:rPr lang="ru-RU"/>
              <a:t>ввозится в Россию беспошлинным способом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100264" y="5157789"/>
            <a:ext cx="8567737" cy="7191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 иностранная фирма приобретает сырье для производства на территории РФ 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135188" y="404813"/>
            <a:ext cx="29781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Внешний толлинг </a:t>
            </a:r>
          </a:p>
        </p:txBody>
      </p:sp>
      <p:pic>
        <p:nvPicPr>
          <p:cNvPr id="13318" name="Picture 6" descr="Image85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4" y="2060575"/>
            <a:ext cx="547687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351089" y="620713"/>
            <a:ext cx="30495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Внутренний толлинг </a:t>
            </a:r>
          </a:p>
        </p:txBody>
      </p:sp>
      <p:pic>
        <p:nvPicPr>
          <p:cNvPr id="14342" name="Picture 6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0" y="2133601"/>
            <a:ext cx="6313488" cy="359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29460" y="547966"/>
            <a:ext cx="2724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006600"/>
                </a:solidFill>
              </a:rPr>
              <a:t>НЕДОСТАТКИ  ТОЛЛИНГА: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14354" y="1764845"/>
            <a:ext cx="84331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1.ТОРМОЗ В РАЗВИТИИ СИСТЕМЫ ДЕНЕЖНЫХ ВЗАИМОЗАЧЕТОВ</a:t>
            </a:r>
            <a:br>
              <a:rPr lang="ru-RU"/>
            </a:br>
            <a:r>
              <a:rPr lang="ru-RU"/>
              <a:t>- толлинговая схема не способствует развитию системы денежных взаиморасчетов </a:t>
            </a:r>
          </a:p>
          <a:p>
            <a:pPr algn="just"/>
            <a:r>
              <a:rPr lang="ru-RU"/>
              <a:t>между предприятиями</a:t>
            </a:r>
            <a:br>
              <a:rPr lang="ru-RU"/>
            </a:br>
            <a:br>
              <a:rPr lang="ru-RU"/>
            </a:br>
            <a:r>
              <a:rPr lang="ru-RU"/>
              <a:t>2. НЕДОПЛАТА НАЛОГОВ</a:t>
            </a:r>
            <a:br>
              <a:rPr lang="ru-RU"/>
            </a:br>
            <a:r>
              <a:rPr lang="ru-RU"/>
              <a:t>- уход от выплат по долгам, в том числе по налоговым платежам.</a:t>
            </a:r>
          </a:p>
          <a:p>
            <a:pPr algn="just"/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847851" y="692150"/>
            <a:ext cx="4829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Толлинг в российской практике: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919288" y="5441454"/>
            <a:ext cx="51283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- предприятиями алюминиевой промышленности</a:t>
            </a:r>
          </a:p>
          <a:p>
            <a:r>
              <a:rPr lang="ru-RU"/>
              <a:t>(«Российский алюминий») </a:t>
            </a:r>
          </a:p>
          <a:p>
            <a:r>
              <a:rPr lang="ru-RU"/>
              <a:t>- предприятиями лёгкой промышленности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816487" y="1489434"/>
            <a:ext cx="724775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buFontTx/>
              <a:buChar char="-"/>
            </a:pPr>
            <a:r>
              <a:rPr lang="ru-RU"/>
              <a:t>недостаток на большинстве предприятий оборотных средств;</a:t>
            </a:r>
            <a:br>
              <a:rPr lang="ru-RU"/>
            </a:br>
            <a:r>
              <a:rPr lang="ru-RU"/>
              <a:t>- кризис сбыта на внутреннем рынке;</a:t>
            </a:r>
            <a:br>
              <a:rPr lang="ru-RU"/>
            </a:br>
            <a:r>
              <a:rPr lang="ru-RU"/>
              <a:t>- отсутствие интегрированного в мировой </a:t>
            </a:r>
            <a:endParaRPr lang="en-US"/>
          </a:p>
          <a:p>
            <a:pPr algn="just"/>
            <a:r>
              <a:rPr lang="ru-RU"/>
              <a:t>и стандартизированного финансового учета</a:t>
            </a:r>
            <a:r>
              <a:rPr lang="en-US"/>
              <a:t>;</a:t>
            </a:r>
            <a:br>
              <a:rPr lang="ru-RU"/>
            </a:br>
            <a:r>
              <a:rPr lang="ru-RU"/>
              <a:t>- зависимость законодательства от субъективного мнения чиновников, </a:t>
            </a:r>
            <a:endParaRPr lang="en-US"/>
          </a:p>
          <a:p>
            <a:pPr algn="just"/>
            <a:r>
              <a:rPr lang="ru-RU"/>
              <a:t>личностных отношений;</a:t>
            </a:r>
            <a:br>
              <a:rPr lang="ru-RU"/>
            </a:br>
            <a:r>
              <a:rPr lang="ru-RU"/>
              <a:t>- отсутствие развитой товаропроводящей сети,</a:t>
            </a:r>
            <a:br>
              <a:rPr lang="ru-RU"/>
            </a:br>
            <a:r>
              <a:rPr lang="ru-RU"/>
              <a:t>- сырьевая проблема;</a:t>
            </a:r>
            <a:br>
              <a:rPr lang="ru-RU"/>
            </a:br>
            <a:r>
              <a:rPr lang="ru-RU"/>
              <a:t>- низкий профессиональный уровень специалистов на производств </a:t>
            </a:r>
          </a:p>
        </p:txBody>
      </p:sp>
      <p:sp>
        <p:nvSpPr>
          <p:cNvPr id="15367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92314" y="4724400"/>
            <a:ext cx="4829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Толлинг в российской практике: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503614" y="2492375"/>
            <a:ext cx="4829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Толлинг в российской практике: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63751" y="3572153"/>
            <a:ext cx="3042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 u="sng">
                <a:solidFill>
                  <a:srgbClr val="006600"/>
                </a:solidFill>
              </a:rPr>
              <a:t>зарубежные контрагенты</a:t>
            </a:r>
            <a:r>
              <a:rPr lang="ru-RU"/>
              <a:t>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992314" y="4002774"/>
            <a:ext cx="3151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ru-RU"/>
              <a:t>поставляют в Россию сырьё </a:t>
            </a:r>
          </a:p>
          <a:p>
            <a:pPr>
              <a:buFontTx/>
              <a:buChar char="•"/>
            </a:pPr>
            <a:r>
              <a:rPr lang="ru-RU"/>
              <a:t>вывозят готовую продукцию 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88164" y="3499128"/>
            <a:ext cx="1997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 u="sng">
                <a:solidFill>
                  <a:srgbClr val="006600"/>
                </a:solidFill>
              </a:rPr>
              <a:t>местные заводы</a:t>
            </a:r>
            <a:r>
              <a:rPr lang="ru-RU"/>
              <a:t> 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167439" y="3859491"/>
            <a:ext cx="3588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оказывают услуги по переработке 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880100" y="4291291"/>
            <a:ext cx="4073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получают за это фиксированный доход 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175501" y="4723091"/>
            <a:ext cx="2245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платят с него налоги 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375276" y="4581526"/>
            <a:ext cx="792163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524000" y="5300664"/>
            <a:ext cx="9144000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ни ввозимое сырье</a:t>
            </a:r>
            <a:r>
              <a:rPr lang="en-US"/>
              <a:t>,</a:t>
            </a:r>
            <a:r>
              <a:rPr lang="ru-RU"/>
              <a:t>ни продукты его переработки </a:t>
            </a:r>
            <a:endParaRPr lang="en-US"/>
          </a:p>
          <a:p>
            <a:pPr algn="ctr"/>
            <a:r>
              <a:rPr lang="ru-RU" b="1" i="1" u="sng">
                <a:solidFill>
                  <a:srgbClr val="006600"/>
                </a:solidFill>
              </a:rPr>
              <a:t>не облагаются таможенными пошлинами и НДС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9761" y="547966"/>
            <a:ext cx="5847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>
                <a:solidFill>
                  <a:srgbClr val="006600"/>
                </a:solidFill>
              </a:rPr>
              <a:t>1. Толлинг в российской алюминиевой промышленности</a:t>
            </a:r>
            <a:r>
              <a:rPr lang="ru-RU"/>
              <a:t> </a:t>
            </a:r>
          </a:p>
        </p:txBody>
      </p:sp>
      <p:sp>
        <p:nvSpPr>
          <p:cNvPr id="16392" name="AutoShape 8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6394" name="AutoShape 10" descr="9k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6398" name="Picture 14" descr="alumini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1196975"/>
            <a:ext cx="7620000" cy="3867150"/>
          </a:xfrm>
          <a:prstGeom prst="rect">
            <a:avLst/>
          </a:prstGeom>
          <a:noFill/>
        </p:spPr>
      </p:pic>
      <p:pic>
        <p:nvPicPr>
          <p:cNvPr id="16399" name="Picture 15" descr="200px-Aluminium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789364"/>
            <a:ext cx="2897188" cy="2897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114645" y="547966"/>
            <a:ext cx="4478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>
                <a:solidFill>
                  <a:srgbClr val="006600"/>
                </a:solidFill>
              </a:rPr>
              <a:t>2</a:t>
            </a:r>
            <a:r>
              <a:rPr lang="ru-RU">
                <a:solidFill>
                  <a:srgbClr val="006600"/>
                </a:solidFill>
              </a:rPr>
              <a:t>. Толлинг в текстильной промышленности</a:t>
            </a:r>
            <a:r>
              <a:rPr lang="ru-RU"/>
              <a:t> </a:t>
            </a:r>
          </a:p>
        </p:txBody>
      </p:sp>
      <p:pic>
        <p:nvPicPr>
          <p:cNvPr id="18438" name="Picture 6" descr="len-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6" y="1916113"/>
            <a:ext cx="5445125" cy="3067050"/>
          </a:xfrm>
          <a:prstGeom prst="rect">
            <a:avLst/>
          </a:prstGeom>
          <a:noFill/>
        </p:spPr>
      </p:pic>
      <p:pic>
        <p:nvPicPr>
          <p:cNvPr id="18440" name="Picture 8" descr="%D0%BB%D0%B5%D0%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5664" y="3500438"/>
            <a:ext cx="4732337" cy="315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346228"/>
            <a:ext cx="8229600" cy="43955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Формы аутсорсинга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73835"/>
              </p:ext>
            </p:extLst>
          </p:nvPr>
        </p:nvGraphicFramePr>
        <p:xfrm>
          <a:off x="719091" y="1074494"/>
          <a:ext cx="10919535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099">
                <a:tc>
                  <a:txBody>
                    <a:bodyPr/>
                    <a:lstStyle/>
                    <a:p>
                      <a:r>
                        <a:rPr lang="ru-RU" sz="1400" dirty="0"/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Формы аутсорсинга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Качественные</a:t>
                      </a:r>
                      <a:r>
                        <a:rPr lang="ru-RU" sz="1400" baseline="0" dirty="0"/>
                        <a:t> х</a:t>
                      </a:r>
                      <a:r>
                        <a:rPr lang="ru-RU" sz="1400" dirty="0"/>
                        <a:t>арактеристики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157">
                <a:tc>
                  <a:txBody>
                    <a:bodyPr/>
                    <a:lstStyle/>
                    <a:p>
                      <a:r>
                        <a:rPr kumimoji="0" lang="ru-RU" sz="115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Рыночная координация отношений в рамках соглашения об </a:t>
                      </a:r>
                      <a:r>
                        <a:rPr kumimoji="0" lang="ru-RU" sz="115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аутсорсинге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5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Внешний аутсорсинг</a:t>
                      </a: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5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гибкость в выборе </a:t>
                      </a:r>
                      <a:r>
                        <a:rPr kumimoji="0" lang="ru-RU" sz="115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партнера-аутсорсера</a:t>
                      </a:r>
                      <a:r>
                        <a:rPr kumimoji="0" lang="ru-RU" sz="115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условий соглашения; рыночные факторы ценообра­зования; </a:t>
                      </a:r>
                      <a:r>
                        <a:rPr kumimoji="0" lang="ru-RU" sz="115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аутсорсер</a:t>
                      </a:r>
                      <a:r>
                        <a:rPr kumimoji="0" lang="ru-RU" sz="115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— партнер по бизнесу</a:t>
                      </a:r>
                      <a:endParaRPr lang="ru-RU" sz="1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978">
                <a:tc>
                  <a:txBody>
                    <a:bodyPr/>
                    <a:lstStyle/>
                    <a:p>
                      <a:r>
                        <a:rPr lang="ru-RU" sz="1150" dirty="0"/>
                        <a:t>Иерархическая координация отношений в рамках соглашения об </a:t>
                      </a:r>
                      <a:r>
                        <a:rPr lang="ru-RU" sz="1150" dirty="0" err="1"/>
                        <a:t>аутсорсинге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/>
                        <a:t>Внутренний аутсорсинг</a:t>
                      </a:r>
                      <a:br>
                        <a:rPr lang="ru-RU" sz="1150" dirty="0"/>
                      </a:b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/>
                        <a:t>Высокий уровень контроля за деятельностью </a:t>
                      </a:r>
                      <a:r>
                        <a:rPr lang="ru-RU" sz="1150" dirty="0" err="1"/>
                        <a:t>партнера-аутсорсера</a:t>
                      </a:r>
                      <a:r>
                        <a:rPr lang="ru-RU" sz="1150" dirty="0"/>
                        <a:t> и качеством выпол­няемых работ; возможность непосредственного влияния на цену услуг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r>
                        <a:rPr lang="ru-RU" sz="1150" dirty="0"/>
                        <a:t>Создание совместного предприятия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br>
                        <a:rPr lang="ru-RU" sz="1150"/>
                      </a:br>
                      <a:r>
                        <a:rPr lang="ru-RU" sz="1150"/>
                        <a:t>Внутренний аутсорсинг</a:t>
                      </a:r>
                      <a:br>
                        <a:rPr lang="ru-RU" sz="1150"/>
                      </a:br>
                      <a:endParaRPr lang="ru-RU" sz="115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/>
                        <a:t>Сохранение финансового контроля; сохранение присутствия а рынке; возможности диверсификации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746">
                <a:tc>
                  <a:txBody>
                    <a:bodyPr/>
                    <a:lstStyle/>
                    <a:p>
                      <a:r>
                        <a:rPr lang="ru-RU" sz="1150" dirty="0"/>
                        <a:t>В выполнение работ вовлечены внутренние ресурсы организации-клиента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/>
                        <a:t>Частичный аутсорсинг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 err="1"/>
                        <a:t>Аутсорсер</a:t>
                      </a:r>
                      <a:r>
                        <a:rPr lang="ru-RU" sz="1150" dirty="0"/>
                        <a:t> несет ответственность только за: • выполнение отдельных видов или части работ; • снижение рисков; • возможность сохранения и развития ноу-хау; • обучение в рамках проекта; • возможность подбора инди­видуальных решений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746">
                <a:tc>
                  <a:txBody>
                    <a:bodyPr/>
                    <a:lstStyle/>
                    <a:p>
                      <a:r>
                        <a:rPr lang="ru-RU" sz="1150" dirty="0"/>
                        <a:t>Выполнение работы полностью осуществ­ляется за счет ресурсов </a:t>
                      </a:r>
                      <a:r>
                        <a:rPr lang="ru-RU" sz="1150" dirty="0" err="1"/>
                        <a:t>аутсорсера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/>
                        <a:t>Полный аутсорсинг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 err="1"/>
                        <a:t>Аутсорсер</a:t>
                      </a:r>
                      <a:r>
                        <a:rPr lang="ru-RU" sz="1150" dirty="0"/>
                        <a:t> полностью отвечает за: </a:t>
                      </a:r>
                    </a:p>
                    <a:p>
                      <a:r>
                        <a:rPr lang="ru-RU" sz="1150" dirty="0"/>
                        <a:t>• выполнение работы; </a:t>
                      </a:r>
                    </a:p>
                    <a:p>
                      <a:r>
                        <a:rPr lang="ru-RU" sz="1150" dirty="0"/>
                        <a:t>• возможность применения стандартных решений: • снижение стоимости услуг; • сокращение уровней управления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042">
                <a:tc>
                  <a:txBody>
                    <a:bodyPr/>
                    <a:lstStyle/>
                    <a:p>
                      <a:r>
                        <a:rPr lang="ru-RU" sz="1150" dirty="0"/>
                        <a:t>Вынесение за пределы организации взаимосвязанных функций (бизнес-процессов)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/>
                        <a:t>Аутсорсинг бизнес-процессов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ru-RU" sz="1150" dirty="0"/>
                      </a:br>
                      <a:r>
                        <a:rPr lang="ru-RU" sz="1150" dirty="0"/>
                        <a:t>• Децентрализация управления; • </a:t>
                      </a:r>
                      <a:r>
                        <a:rPr lang="ru-RU" sz="1150" dirty="0" err="1"/>
                        <a:t>декапиталиэация</a:t>
                      </a:r>
                      <a:r>
                        <a:rPr lang="ru-RU" sz="1150" dirty="0"/>
                        <a:t>; • реструктуризация бизнеса</a:t>
                      </a:r>
                      <a:br>
                        <a:rPr lang="ru-RU" sz="1150" dirty="0"/>
                      </a:br>
                      <a:endParaRPr lang="ru-RU" sz="1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72199" y="547966"/>
            <a:ext cx="3383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>
                <a:solidFill>
                  <a:srgbClr val="006600"/>
                </a:solidFill>
              </a:rPr>
              <a:t>3</a:t>
            </a:r>
            <a:r>
              <a:rPr lang="ru-RU">
                <a:solidFill>
                  <a:srgbClr val="006600"/>
                </a:solidFill>
              </a:rPr>
              <a:t>. Толлинг в сельском хозяйстве</a:t>
            </a:r>
            <a:r>
              <a:rPr lang="ru-RU"/>
              <a:t> </a:t>
            </a:r>
          </a:p>
        </p:txBody>
      </p:sp>
      <p:pic>
        <p:nvPicPr>
          <p:cNvPr id="20486" name="Picture 6" descr="b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3068639"/>
            <a:ext cx="2190750" cy="2828925"/>
          </a:xfrm>
          <a:prstGeom prst="rect">
            <a:avLst/>
          </a:prstGeom>
          <a:noFill/>
        </p:spPr>
      </p:pic>
      <p:pic>
        <p:nvPicPr>
          <p:cNvPr id="20488" name="Picture 8" descr="ejIuZC5zZHMudy5ydWdpb24ucnUvMi16Mi03OWNhZWM4MS1kNWZmLTQxNDctYjFjMS00ODFlM2VlMWM3NWMuanBnP19faWQ9MjY3MjY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3" y="1341439"/>
            <a:ext cx="4392612" cy="329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 применения аутсорсинга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вспомогательное производство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основное производство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сфера управления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сфера услуг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человеческие ресурсы.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Аутсорсинг сферы вспомогательного производства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В основе лежит ряд факторов:</a:t>
            </a:r>
          </a:p>
          <a:p>
            <a:r>
              <a:rPr lang="ru-RU" dirty="0"/>
              <a:t>цикличность промышленного производства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подрядные фирмы специализируются на обслуживании предприятия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конкурентная борьба среди сервисных фирм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 ответственность сервисных организаций за качество работ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Эта форма позволяет организации специализироваться в основной своей деятельности.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6381752" y="3286124"/>
          <a:ext cx="400052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Аутсорсинг сферы основного производства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- это стратегическое решение, направленное на глобальную интеграцию организации в национальную и/или транснациональную производственную сеть.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Аутсорсинг сферы управления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/>
              <a:t>	Для определения возможностей и основных направлений аутсорсинга функций управления организацией необходимы:</a:t>
            </a:r>
          </a:p>
          <a:p>
            <a:r>
              <a:rPr lang="ru-RU" sz="1600" dirty="0"/>
              <a:t>концентрация внимания менеджмента организации на основных составляющих цепочки создания стоимости;</a:t>
            </a:r>
          </a:p>
          <a:p>
            <a:r>
              <a:rPr lang="ru-RU" sz="1600" dirty="0"/>
              <a:t>выбор индивидуального подхода ко всем функциям управления с точки зрения их уникальности и стратегической важности.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Негативные факторы:</a:t>
            </a:r>
          </a:p>
          <a:p>
            <a:r>
              <a:rPr lang="ru-RU" dirty="0"/>
              <a:t>монополизация отдельных отраслей и секторов рынка;</a:t>
            </a:r>
          </a:p>
          <a:p>
            <a:r>
              <a:rPr lang="ru-RU" dirty="0"/>
              <a:t>несогласованность культур и другие социальные факторы;</a:t>
            </a:r>
          </a:p>
          <a:p>
            <a:r>
              <a:rPr lang="ru-RU" dirty="0"/>
              <a:t>экологические факторы;</a:t>
            </a:r>
          </a:p>
          <a:p>
            <a:r>
              <a:rPr lang="ru-RU" dirty="0"/>
              <a:t>моральные факторы</a:t>
            </a:r>
            <a:r>
              <a:rPr lang="en-US" dirty="0"/>
              <a:t>;</a:t>
            </a:r>
          </a:p>
          <a:p>
            <a:r>
              <a:rPr lang="ru-RU" dirty="0"/>
              <a:t>отдельные субъективные факторы.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Аутсорсинг сферы услуг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dirty="0"/>
              <a:t>	</a:t>
            </a:r>
            <a:r>
              <a:rPr lang="en-US" dirty="0"/>
              <a:t>	</a:t>
            </a:r>
            <a:r>
              <a:rPr lang="ru-RU" dirty="0"/>
              <a:t>рассматривается в двух основных аспектах, различающихся направлением потока услуг:</a:t>
            </a:r>
          </a:p>
          <a:p>
            <a:pPr>
              <a:lnSpc>
                <a:spcPct val="160000"/>
              </a:lnSpc>
            </a:pPr>
            <a:r>
              <a:rPr lang="ru-RU" dirty="0"/>
              <a:t>делегирование внешней организации — </a:t>
            </a:r>
            <a:r>
              <a:rPr lang="ru-RU" dirty="0" err="1"/>
              <a:t>аутсорсеру</a:t>
            </a:r>
            <a:r>
              <a:rPr lang="ru-RU" dirty="0"/>
              <a:t> функций обслуживания конечных потребителей ранее выполнявшихся специальными службами, отделами, подразделениями организации-клиента</a:t>
            </a:r>
            <a:r>
              <a:rPr lang="en-US" dirty="0"/>
              <a:t>;</a:t>
            </a:r>
            <a:endParaRPr lang="ru-RU" dirty="0"/>
          </a:p>
          <a:p>
            <a:pPr>
              <a:lnSpc>
                <a:spcPct val="160000"/>
              </a:lnSpc>
            </a:pPr>
            <a:r>
              <a:rPr lang="ru-RU" dirty="0"/>
              <a:t>приобретение услуг специализированных </a:t>
            </a:r>
            <a:r>
              <a:rPr lang="ru-RU" dirty="0" err="1"/>
              <a:t>организаций-аутсорсеров</a:t>
            </a:r>
            <a:r>
              <a:rPr lang="ru-RU" dirty="0"/>
              <a:t> по реализации функций ранее выполнявшихся организацией-клиентом самостоятельно.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1537</Words>
  <Application>Microsoft Office PowerPoint</Application>
  <PresentationFormat>Широкоэкранный</PresentationFormat>
  <Paragraphs>292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Тема Office</vt:lpstr>
      <vt:lpstr>Аутсорсинг в международном бизнесе курс : международный бизнес </vt:lpstr>
      <vt:lpstr>Определение</vt:lpstr>
      <vt:lpstr>Виды</vt:lpstr>
      <vt:lpstr>Формы аутсорсинга</vt:lpstr>
      <vt:lpstr>Сферы применения аутсорсинга</vt:lpstr>
      <vt:lpstr>Аутсорсинг сферы вспомогательного производства</vt:lpstr>
      <vt:lpstr>Аутсорсинг сферы основного производства</vt:lpstr>
      <vt:lpstr>Аутсорсинг сферы управления</vt:lpstr>
      <vt:lpstr>Аутсорсинг сферы услуг</vt:lpstr>
      <vt:lpstr>Аутсорсинг человеческих ресурсов</vt:lpstr>
      <vt:lpstr>Основные функции на аутсорсинг в российской практике</vt:lpstr>
      <vt:lpstr>Причины отказа от аутсорсинга</vt:lpstr>
      <vt:lpstr>Основные причины применения аутсорсинга </vt:lpstr>
      <vt:lpstr>Риски внешнего снабжения </vt:lpstr>
      <vt:lpstr>Презентация PowerPoint</vt:lpstr>
      <vt:lpstr>Мировой рынок услуг аутсорсинга</vt:lpstr>
      <vt:lpstr>Принятие решения об организации аутсорсинга</vt:lpstr>
      <vt:lpstr>Презентация PowerPoint</vt:lpstr>
      <vt:lpstr>Аутсорсинг и Офшоринг</vt:lpstr>
      <vt:lpstr>Презентация PowerPoint</vt:lpstr>
      <vt:lpstr>Статистика Аутсорсинга</vt:lpstr>
      <vt:lpstr>Презентация PowerPoint</vt:lpstr>
      <vt:lpstr>Презентация PowerPoint</vt:lpstr>
      <vt:lpstr>Топ 10 Аутсорсинговых компаний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Tolmachev</dc:creator>
  <cp:lastModifiedBy>Petr Tolmachev</cp:lastModifiedBy>
  <cp:revision>5</cp:revision>
  <dcterms:created xsi:type="dcterms:W3CDTF">2020-11-03T18:54:23Z</dcterms:created>
  <dcterms:modified xsi:type="dcterms:W3CDTF">2021-04-13T19:52:49Z</dcterms:modified>
</cp:coreProperties>
</file>